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9" r:id="rId2"/>
    <p:sldId id="299" r:id="rId3"/>
    <p:sldId id="291" r:id="rId4"/>
    <p:sldId id="297" r:id="rId5"/>
    <p:sldId id="300" r:id="rId6"/>
    <p:sldId id="301" r:id="rId7"/>
    <p:sldId id="302" r:id="rId8"/>
    <p:sldId id="303" r:id="rId9"/>
    <p:sldId id="304" r:id="rId10"/>
    <p:sldId id="305" r:id="rId11"/>
    <p:sldId id="306" r:id="rId12"/>
    <p:sldId id="307" r:id="rId13"/>
    <p:sldId id="295" r:id="rId14"/>
    <p:sldId id="288" r:id="rId15"/>
    <p:sldId id="310" r:id="rId16"/>
    <p:sldId id="294" r:id="rId17"/>
    <p:sldId id="314" r:id="rId18"/>
    <p:sldId id="311" r:id="rId19"/>
    <p:sldId id="308" r:id="rId20"/>
    <p:sldId id="309" r:id="rId21"/>
    <p:sldId id="298" r:id="rId22"/>
    <p:sldId id="289" r:id="rId23"/>
    <p:sldId id="290" r:id="rId24"/>
    <p:sldId id="312" r:id="rId25"/>
    <p:sldId id="31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996633"/>
    <a:srgbClr val="FF9300"/>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892" autoAdjust="0"/>
    <p:restoredTop sz="88929" autoAdjust="0"/>
  </p:normalViewPr>
  <p:slideViewPr>
    <p:cSldViewPr snapToGrid="0" snapToObjects="1" showGuides="1">
      <p:cViewPr>
        <p:scale>
          <a:sx n="60" d="100"/>
          <a:sy n="60" d="100"/>
        </p:scale>
        <p:origin x="1000" y="704"/>
      </p:cViewPr>
      <p:guideLst>
        <p:guide orient="horz" pos="2184"/>
        <p:guide pos="3840"/>
      </p:guideLst>
    </p:cSldViewPr>
  </p:slideViewPr>
  <p:notesTextViewPr>
    <p:cViewPr>
      <p:scale>
        <a:sx n="1" d="1"/>
        <a:sy n="1" d="1"/>
      </p:scale>
      <p:origin x="0" y="0"/>
    </p:cViewPr>
  </p:notesTextViewPr>
  <p:sorterViewPr>
    <p:cViewPr>
      <p:scale>
        <a:sx n="60" d="100"/>
        <a:sy n="60" d="100"/>
      </p:scale>
      <p:origin x="0" y="0"/>
    </p:cViewPr>
  </p:sorterViewPr>
  <p:notesViewPr>
    <p:cSldViewPr snapToGrid="0" snapToObjects="1" showGuides="1">
      <p:cViewPr varScale="1">
        <p:scale>
          <a:sx n="90" d="100"/>
          <a:sy n="90" d="100"/>
        </p:scale>
        <p:origin x="54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327992-9C17-444C-90DD-C4D22534A4EC}" type="datetimeFigureOut">
              <a:rPr lang="en-US" smtClean="0"/>
              <a:t>3/30/2018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R.W. </a:t>
            </a:r>
            <a:r>
              <a:rPr lang="en-US" dirty="0" err="1"/>
              <a:t>Fulweiler</a:t>
            </a: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ES/BI 423/623 Marine Biogeochemistry </a:t>
            </a:r>
            <a:fld id="{30DFACA7-7322-0D40-987C-D08CBCABA7DC}" type="slidenum">
              <a:rPr lang="en-US" smtClean="0"/>
              <a:pPr/>
              <a:t>‹#›</a:t>
            </a:fld>
            <a:endParaRPr lang="en-US" dirty="0"/>
          </a:p>
        </p:txBody>
      </p:sp>
    </p:spTree>
    <p:extLst>
      <p:ext uri="{BB962C8B-B14F-4D97-AF65-F5344CB8AC3E}">
        <p14:creationId xmlns:p14="http://schemas.microsoft.com/office/powerpoint/2010/main" val="4102300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ES/BI 423/623 Marine Biogeochemistry </a:t>
            </a:r>
            <a:fld id="{30DFACA7-7322-0D40-987C-D08CBCABA7DC}" type="slidenum">
              <a:rPr lang="en-US" smtClean="0"/>
              <a:pPr/>
              <a:t>1</a:t>
            </a:fld>
            <a:endParaRPr lang="en-US" dirty="0"/>
          </a:p>
        </p:txBody>
      </p:sp>
    </p:spTree>
    <p:extLst>
      <p:ext uri="{BB962C8B-B14F-4D97-AF65-F5344CB8AC3E}">
        <p14:creationId xmlns:p14="http://schemas.microsoft.com/office/powerpoint/2010/main" val="3638341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MnO2 – manganese dioxide</a:t>
            </a:r>
          </a:p>
        </p:txBody>
      </p:sp>
      <p:sp>
        <p:nvSpPr>
          <p:cNvPr id="4" name="Slide Number Placeholder 3"/>
          <p:cNvSpPr>
            <a:spLocks noGrp="1"/>
          </p:cNvSpPr>
          <p:nvPr>
            <p:ph type="sldNum" sz="quarter" idx="10"/>
          </p:nvPr>
        </p:nvSpPr>
        <p:spPr/>
        <p:txBody>
          <a:bodyPr/>
          <a:lstStyle/>
          <a:p>
            <a:r>
              <a:rPr lang="en-US"/>
              <a:t>ES/BI 423/623 Marine Biogeochemistry </a:t>
            </a:r>
            <a:fld id="{30DFACA7-7322-0D40-987C-D08CBCABA7DC}" type="slidenum">
              <a:rPr lang="en-US" smtClean="0"/>
              <a:pPr/>
              <a:t>2</a:t>
            </a:fld>
            <a:endParaRPr lang="en-US" dirty="0"/>
          </a:p>
        </p:txBody>
      </p:sp>
    </p:spTree>
    <p:extLst>
      <p:ext uri="{BB962C8B-B14F-4D97-AF65-F5344CB8AC3E}">
        <p14:creationId xmlns:p14="http://schemas.microsoft.com/office/powerpoint/2010/main" val="3452689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from: https://www.niwa.co.nz/publications/wa/vol16-no2-june-2008/towards-sustainable-aquaculture</a:t>
            </a:r>
          </a:p>
          <a:p>
            <a:endParaRPr lang="en-US" dirty="0"/>
          </a:p>
          <a:p>
            <a:endParaRPr lang="en-US" dirty="0"/>
          </a:p>
        </p:txBody>
      </p:sp>
      <p:sp>
        <p:nvSpPr>
          <p:cNvPr id="4" name="Slide Number Placeholder 3"/>
          <p:cNvSpPr>
            <a:spLocks noGrp="1"/>
          </p:cNvSpPr>
          <p:nvPr>
            <p:ph type="sldNum" sz="quarter" idx="10"/>
          </p:nvPr>
        </p:nvSpPr>
        <p:spPr/>
        <p:txBody>
          <a:bodyPr/>
          <a:lstStyle/>
          <a:p>
            <a:r>
              <a:rPr lang="en-US"/>
              <a:t>ES/BI 423/623 Marine Biogeochemistry </a:t>
            </a:r>
            <a:fld id="{30DFACA7-7322-0D40-987C-D08CBCABA7DC}" type="slidenum">
              <a:rPr lang="en-US" smtClean="0"/>
              <a:pPr/>
              <a:t>4</a:t>
            </a:fld>
            <a:endParaRPr lang="en-US" dirty="0"/>
          </a:p>
        </p:txBody>
      </p:sp>
    </p:spTree>
    <p:extLst>
      <p:ext uri="{BB962C8B-B14F-4D97-AF65-F5344CB8AC3E}">
        <p14:creationId xmlns:p14="http://schemas.microsoft.com/office/powerpoint/2010/main" val="1365907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ES/BI 423/623 Marine Biogeochemistry </a:t>
            </a:r>
            <a:fld id="{30DFACA7-7322-0D40-987C-D08CBCABA7DC}" type="slidenum">
              <a:rPr lang="en-US" smtClean="0"/>
              <a:pPr/>
              <a:t>5</a:t>
            </a:fld>
            <a:endParaRPr lang="en-US" dirty="0"/>
          </a:p>
        </p:txBody>
      </p:sp>
    </p:spTree>
    <p:extLst>
      <p:ext uri="{BB962C8B-B14F-4D97-AF65-F5344CB8AC3E}">
        <p14:creationId xmlns:p14="http://schemas.microsoft.com/office/powerpoint/2010/main" val="1594073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“Molarity (M) is defined as the number of moles of solute per liter of solution. Molality (m) is defined as the number of moles of solute per kilogram of solvent. ... When water is the solvent and the concentration of the solution is low, these differences can be negligible (d = 1.00 g/mL).”</a:t>
            </a:r>
            <a:endParaRPr lang="en-US" dirty="0"/>
          </a:p>
        </p:txBody>
      </p:sp>
      <p:sp>
        <p:nvSpPr>
          <p:cNvPr id="4" name="Slide Number Placeholder 3"/>
          <p:cNvSpPr>
            <a:spLocks noGrp="1"/>
          </p:cNvSpPr>
          <p:nvPr>
            <p:ph type="sldNum" sz="quarter" idx="10"/>
          </p:nvPr>
        </p:nvSpPr>
        <p:spPr/>
        <p:txBody>
          <a:bodyPr/>
          <a:lstStyle/>
          <a:p>
            <a:r>
              <a:rPr lang="en-US"/>
              <a:t>ES/BI 423/623 Marine Biogeochemistry </a:t>
            </a:r>
            <a:fld id="{30DFACA7-7322-0D40-987C-D08CBCABA7DC}" type="slidenum">
              <a:rPr lang="en-US" smtClean="0"/>
              <a:pPr/>
              <a:t>8</a:t>
            </a:fld>
            <a:endParaRPr lang="en-US" dirty="0"/>
          </a:p>
        </p:txBody>
      </p:sp>
    </p:spTree>
    <p:extLst>
      <p:ext uri="{BB962C8B-B14F-4D97-AF65-F5344CB8AC3E}">
        <p14:creationId xmlns:p14="http://schemas.microsoft.com/office/powerpoint/2010/main" val="2731433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C7D206-B4FB-4872-B471-D25726088C12}" type="slidenum">
              <a:rPr lang="en-US" altLang="en-US"/>
              <a:pPr/>
              <a:t>13</a:t>
            </a:fld>
            <a:endParaRPr lang="en-US" alt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41E721-C27A-AE4B-90D2-EC7BA4B0C3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0A03895-F1DA-8E4B-B039-F7B4B93AF8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0891D56-153A-2B4C-969D-C1FD7558782C}"/>
              </a:ext>
            </a:extLst>
          </p:cNvPr>
          <p:cNvSpPr>
            <a:spLocks noGrp="1"/>
          </p:cNvSpPr>
          <p:nvPr>
            <p:ph type="dt" sz="half" idx="10"/>
          </p:nvPr>
        </p:nvSpPr>
        <p:spPr/>
        <p:txBody>
          <a:bodyPr/>
          <a:lstStyle/>
          <a:p>
            <a:fld id="{6518073F-404C-A840-95B2-452D799535F1}" type="datetimeFigureOut">
              <a:rPr lang="en-US" smtClean="0"/>
              <a:t>3/30/2018</a:t>
            </a:fld>
            <a:endParaRPr lang="en-US"/>
          </a:p>
        </p:txBody>
      </p:sp>
      <p:sp>
        <p:nvSpPr>
          <p:cNvPr id="5" name="Footer Placeholder 4">
            <a:extLst>
              <a:ext uri="{FF2B5EF4-FFF2-40B4-BE49-F238E27FC236}">
                <a16:creationId xmlns:a16="http://schemas.microsoft.com/office/drawing/2014/main" xmlns="" id="{02558181-E538-CE47-BB9E-1D43358720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8EAAC8B-0160-8548-97E6-C7E1EBA70D8C}"/>
              </a:ext>
            </a:extLst>
          </p:cNvPr>
          <p:cNvSpPr>
            <a:spLocks noGrp="1"/>
          </p:cNvSpPr>
          <p:nvPr>
            <p:ph type="sldNum" sz="quarter" idx="12"/>
          </p:nvPr>
        </p:nvSpPr>
        <p:spPr/>
        <p:txBody>
          <a:bodyPr/>
          <a:lstStyle/>
          <a:p>
            <a:fld id="{02DD097F-5DE7-A744-B8F0-36194D364EDF}" type="slidenum">
              <a:rPr lang="en-US" smtClean="0"/>
              <a:t>‹#›</a:t>
            </a:fld>
            <a:endParaRPr lang="en-US"/>
          </a:p>
        </p:txBody>
      </p:sp>
    </p:spTree>
    <p:extLst>
      <p:ext uri="{BB962C8B-B14F-4D97-AF65-F5344CB8AC3E}">
        <p14:creationId xmlns:p14="http://schemas.microsoft.com/office/powerpoint/2010/main" val="579635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BD56C8-9C86-9649-8597-70125840CC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66A348B-8455-1A47-8FFD-1FD423D7C5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64E22DE-2ADD-274F-B412-ACA9A9A59A1C}"/>
              </a:ext>
            </a:extLst>
          </p:cNvPr>
          <p:cNvSpPr>
            <a:spLocks noGrp="1"/>
          </p:cNvSpPr>
          <p:nvPr>
            <p:ph type="dt" sz="half" idx="10"/>
          </p:nvPr>
        </p:nvSpPr>
        <p:spPr/>
        <p:txBody>
          <a:bodyPr/>
          <a:lstStyle/>
          <a:p>
            <a:fld id="{6518073F-404C-A840-95B2-452D799535F1}" type="datetimeFigureOut">
              <a:rPr lang="en-US" smtClean="0"/>
              <a:t>3/30/2018</a:t>
            </a:fld>
            <a:endParaRPr lang="en-US"/>
          </a:p>
        </p:txBody>
      </p:sp>
      <p:sp>
        <p:nvSpPr>
          <p:cNvPr id="5" name="Footer Placeholder 4">
            <a:extLst>
              <a:ext uri="{FF2B5EF4-FFF2-40B4-BE49-F238E27FC236}">
                <a16:creationId xmlns:a16="http://schemas.microsoft.com/office/drawing/2014/main" xmlns="" id="{DBB5F135-9FB7-E645-BC3A-7637B06E7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090BC7B-710E-8947-B1A2-2FC9CDCC98CE}"/>
              </a:ext>
            </a:extLst>
          </p:cNvPr>
          <p:cNvSpPr>
            <a:spLocks noGrp="1"/>
          </p:cNvSpPr>
          <p:nvPr>
            <p:ph type="sldNum" sz="quarter" idx="12"/>
          </p:nvPr>
        </p:nvSpPr>
        <p:spPr/>
        <p:txBody>
          <a:bodyPr/>
          <a:lstStyle/>
          <a:p>
            <a:fld id="{02DD097F-5DE7-A744-B8F0-36194D364EDF}" type="slidenum">
              <a:rPr lang="en-US" smtClean="0"/>
              <a:t>‹#›</a:t>
            </a:fld>
            <a:endParaRPr lang="en-US"/>
          </a:p>
        </p:txBody>
      </p:sp>
    </p:spTree>
    <p:extLst>
      <p:ext uri="{BB962C8B-B14F-4D97-AF65-F5344CB8AC3E}">
        <p14:creationId xmlns:p14="http://schemas.microsoft.com/office/powerpoint/2010/main" val="4112544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91495A1-4FD7-9844-9A85-41EE73FD6D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D4EF7BA-1A12-F340-96F7-51C00246FC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761D449-75DD-0A42-985C-E6C63EF222D6}"/>
              </a:ext>
            </a:extLst>
          </p:cNvPr>
          <p:cNvSpPr>
            <a:spLocks noGrp="1"/>
          </p:cNvSpPr>
          <p:nvPr>
            <p:ph type="dt" sz="half" idx="10"/>
          </p:nvPr>
        </p:nvSpPr>
        <p:spPr/>
        <p:txBody>
          <a:bodyPr/>
          <a:lstStyle/>
          <a:p>
            <a:fld id="{6518073F-404C-A840-95B2-452D799535F1}" type="datetimeFigureOut">
              <a:rPr lang="en-US" smtClean="0"/>
              <a:t>3/30/2018</a:t>
            </a:fld>
            <a:endParaRPr lang="en-US"/>
          </a:p>
        </p:txBody>
      </p:sp>
      <p:sp>
        <p:nvSpPr>
          <p:cNvPr id="5" name="Footer Placeholder 4">
            <a:extLst>
              <a:ext uri="{FF2B5EF4-FFF2-40B4-BE49-F238E27FC236}">
                <a16:creationId xmlns:a16="http://schemas.microsoft.com/office/drawing/2014/main" xmlns="" id="{CD75FB80-5541-DD46-8D37-268F7A208C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0D7FE81-EA44-1040-956A-61C33F5C86EB}"/>
              </a:ext>
            </a:extLst>
          </p:cNvPr>
          <p:cNvSpPr>
            <a:spLocks noGrp="1"/>
          </p:cNvSpPr>
          <p:nvPr>
            <p:ph type="sldNum" sz="quarter" idx="12"/>
          </p:nvPr>
        </p:nvSpPr>
        <p:spPr/>
        <p:txBody>
          <a:bodyPr/>
          <a:lstStyle/>
          <a:p>
            <a:fld id="{02DD097F-5DE7-A744-B8F0-36194D364EDF}" type="slidenum">
              <a:rPr lang="en-US" smtClean="0"/>
              <a:t>‹#›</a:t>
            </a:fld>
            <a:endParaRPr lang="en-US"/>
          </a:p>
        </p:txBody>
      </p:sp>
    </p:spTree>
    <p:extLst>
      <p:ext uri="{BB962C8B-B14F-4D97-AF65-F5344CB8AC3E}">
        <p14:creationId xmlns:p14="http://schemas.microsoft.com/office/powerpoint/2010/main" val="2279643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764541-C86D-1240-B4B7-C0CC729065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88A1FF1-1F8A-E040-A75C-EBDC14512C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760C067-D752-AE4A-B40B-0CB84C5AB70D}"/>
              </a:ext>
            </a:extLst>
          </p:cNvPr>
          <p:cNvSpPr>
            <a:spLocks noGrp="1"/>
          </p:cNvSpPr>
          <p:nvPr>
            <p:ph type="dt" sz="half" idx="10"/>
          </p:nvPr>
        </p:nvSpPr>
        <p:spPr/>
        <p:txBody>
          <a:bodyPr/>
          <a:lstStyle/>
          <a:p>
            <a:fld id="{6518073F-404C-A840-95B2-452D799535F1}" type="datetimeFigureOut">
              <a:rPr lang="en-US" smtClean="0"/>
              <a:t>3/30/2018</a:t>
            </a:fld>
            <a:endParaRPr lang="en-US"/>
          </a:p>
        </p:txBody>
      </p:sp>
      <p:sp>
        <p:nvSpPr>
          <p:cNvPr id="5" name="Footer Placeholder 4">
            <a:extLst>
              <a:ext uri="{FF2B5EF4-FFF2-40B4-BE49-F238E27FC236}">
                <a16:creationId xmlns:a16="http://schemas.microsoft.com/office/drawing/2014/main" xmlns="" id="{F53D5625-0A30-6245-A292-6AA823AAD0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4EE20DB-FB22-0244-981F-2CBEC5B8507D}"/>
              </a:ext>
            </a:extLst>
          </p:cNvPr>
          <p:cNvSpPr>
            <a:spLocks noGrp="1"/>
          </p:cNvSpPr>
          <p:nvPr>
            <p:ph type="sldNum" sz="quarter" idx="12"/>
          </p:nvPr>
        </p:nvSpPr>
        <p:spPr/>
        <p:txBody>
          <a:bodyPr/>
          <a:lstStyle/>
          <a:p>
            <a:fld id="{02DD097F-5DE7-A744-B8F0-36194D364EDF}" type="slidenum">
              <a:rPr lang="en-US" smtClean="0"/>
              <a:t>‹#›</a:t>
            </a:fld>
            <a:endParaRPr lang="en-US"/>
          </a:p>
        </p:txBody>
      </p:sp>
    </p:spTree>
    <p:extLst>
      <p:ext uri="{BB962C8B-B14F-4D97-AF65-F5344CB8AC3E}">
        <p14:creationId xmlns:p14="http://schemas.microsoft.com/office/powerpoint/2010/main" val="965599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15A0AA-CFCD-2342-8E44-21D4501740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D563902-708E-5D47-A5F9-765263ABD0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BFF9B70-37A4-5149-9216-C897B99D08A4}"/>
              </a:ext>
            </a:extLst>
          </p:cNvPr>
          <p:cNvSpPr>
            <a:spLocks noGrp="1"/>
          </p:cNvSpPr>
          <p:nvPr>
            <p:ph type="dt" sz="half" idx="10"/>
          </p:nvPr>
        </p:nvSpPr>
        <p:spPr/>
        <p:txBody>
          <a:bodyPr/>
          <a:lstStyle/>
          <a:p>
            <a:fld id="{6518073F-404C-A840-95B2-452D799535F1}" type="datetimeFigureOut">
              <a:rPr lang="en-US" smtClean="0"/>
              <a:t>3/30/2018</a:t>
            </a:fld>
            <a:endParaRPr lang="en-US"/>
          </a:p>
        </p:txBody>
      </p:sp>
      <p:sp>
        <p:nvSpPr>
          <p:cNvPr id="5" name="Footer Placeholder 4">
            <a:extLst>
              <a:ext uri="{FF2B5EF4-FFF2-40B4-BE49-F238E27FC236}">
                <a16:creationId xmlns:a16="http://schemas.microsoft.com/office/drawing/2014/main" xmlns="" id="{2E6590CC-82C3-FD43-BDCB-E6C610892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D6B7E7A-EB19-314C-AFD3-374295154ACE}"/>
              </a:ext>
            </a:extLst>
          </p:cNvPr>
          <p:cNvSpPr>
            <a:spLocks noGrp="1"/>
          </p:cNvSpPr>
          <p:nvPr>
            <p:ph type="sldNum" sz="quarter" idx="12"/>
          </p:nvPr>
        </p:nvSpPr>
        <p:spPr/>
        <p:txBody>
          <a:bodyPr/>
          <a:lstStyle/>
          <a:p>
            <a:fld id="{02DD097F-5DE7-A744-B8F0-36194D364EDF}" type="slidenum">
              <a:rPr lang="en-US" smtClean="0"/>
              <a:t>‹#›</a:t>
            </a:fld>
            <a:endParaRPr lang="en-US"/>
          </a:p>
        </p:txBody>
      </p:sp>
    </p:spTree>
    <p:extLst>
      <p:ext uri="{BB962C8B-B14F-4D97-AF65-F5344CB8AC3E}">
        <p14:creationId xmlns:p14="http://schemas.microsoft.com/office/powerpoint/2010/main" val="841131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9D0561-9DEB-0941-859E-311EA285D7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4B77976-B14D-8E48-AF5A-307751240C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812A362-8D7E-6541-82FC-FE4DA49AD0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E1A85B8-C9D7-9D4D-93D9-D4DD08520FB1}"/>
              </a:ext>
            </a:extLst>
          </p:cNvPr>
          <p:cNvSpPr>
            <a:spLocks noGrp="1"/>
          </p:cNvSpPr>
          <p:nvPr>
            <p:ph type="dt" sz="half" idx="10"/>
          </p:nvPr>
        </p:nvSpPr>
        <p:spPr/>
        <p:txBody>
          <a:bodyPr/>
          <a:lstStyle/>
          <a:p>
            <a:fld id="{6518073F-404C-A840-95B2-452D799535F1}" type="datetimeFigureOut">
              <a:rPr lang="en-US" smtClean="0"/>
              <a:t>3/30/2018</a:t>
            </a:fld>
            <a:endParaRPr lang="en-US"/>
          </a:p>
        </p:txBody>
      </p:sp>
      <p:sp>
        <p:nvSpPr>
          <p:cNvPr id="6" name="Footer Placeholder 5">
            <a:extLst>
              <a:ext uri="{FF2B5EF4-FFF2-40B4-BE49-F238E27FC236}">
                <a16:creationId xmlns:a16="http://schemas.microsoft.com/office/drawing/2014/main" xmlns="" id="{41C87FF6-5890-0242-BDD9-6AF90184E8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2881F53-DB74-124B-8001-489D582A8240}"/>
              </a:ext>
            </a:extLst>
          </p:cNvPr>
          <p:cNvSpPr>
            <a:spLocks noGrp="1"/>
          </p:cNvSpPr>
          <p:nvPr>
            <p:ph type="sldNum" sz="quarter" idx="12"/>
          </p:nvPr>
        </p:nvSpPr>
        <p:spPr/>
        <p:txBody>
          <a:bodyPr/>
          <a:lstStyle/>
          <a:p>
            <a:fld id="{02DD097F-5DE7-A744-B8F0-36194D364EDF}" type="slidenum">
              <a:rPr lang="en-US" smtClean="0"/>
              <a:t>‹#›</a:t>
            </a:fld>
            <a:endParaRPr lang="en-US"/>
          </a:p>
        </p:txBody>
      </p:sp>
    </p:spTree>
    <p:extLst>
      <p:ext uri="{BB962C8B-B14F-4D97-AF65-F5344CB8AC3E}">
        <p14:creationId xmlns:p14="http://schemas.microsoft.com/office/powerpoint/2010/main" val="320676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464671-98ED-8E48-A87C-E675EAEF34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E1D2744-1D70-B148-B540-3AF399747E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7A0046B-AE59-3C46-AEAE-6384072A5C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764CE9F-4051-3F44-A9F5-3B711185D6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0FEE1C0-49EC-6940-89D3-EF4DE2ADEF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0C6C317-E83A-544A-BD41-6D9D7B8E462B}"/>
              </a:ext>
            </a:extLst>
          </p:cNvPr>
          <p:cNvSpPr>
            <a:spLocks noGrp="1"/>
          </p:cNvSpPr>
          <p:nvPr>
            <p:ph type="dt" sz="half" idx="10"/>
          </p:nvPr>
        </p:nvSpPr>
        <p:spPr/>
        <p:txBody>
          <a:bodyPr/>
          <a:lstStyle/>
          <a:p>
            <a:fld id="{6518073F-404C-A840-95B2-452D799535F1}" type="datetimeFigureOut">
              <a:rPr lang="en-US" smtClean="0"/>
              <a:t>3/30/2018</a:t>
            </a:fld>
            <a:endParaRPr lang="en-US"/>
          </a:p>
        </p:txBody>
      </p:sp>
      <p:sp>
        <p:nvSpPr>
          <p:cNvPr id="8" name="Footer Placeholder 7">
            <a:extLst>
              <a:ext uri="{FF2B5EF4-FFF2-40B4-BE49-F238E27FC236}">
                <a16:creationId xmlns:a16="http://schemas.microsoft.com/office/drawing/2014/main" xmlns="" id="{AD04CE5E-7CD7-ED4D-9691-F05731117E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F9D2787-54DE-A746-A25D-2124B3FDDE81}"/>
              </a:ext>
            </a:extLst>
          </p:cNvPr>
          <p:cNvSpPr>
            <a:spLocks noGrp="1"/>
          </p:cNvSpPr>
          <p:nvPr>
            <p:ph type="sldNum" sz="quarter" idx="12"/>
          </p:nvPr>
        </p:nvSpPr>
        <p:spPr/>
        <p:txBody>
          <a:bodyPr/>
          <a:lstStyle/>
          <a:p>
            <a:fld id="{02DD097F-5DE7-A744-B8F0-36194D364EDF}" type="slidenum">
              <a:rPr lang="en-US" smtClean="0"/>
              <a:t>‹#›</a:t>
            </a:fld>
            <a:endParaRPr lang="en-US"/>
          </a:p>
        </p:txBody>
      </p:sp>
    </p:spTree>
    <p:extLst>
      <p:ext uri="{BB962C8B-B14F-4D97-AF65-F5344CB8AC3E}">
        <p14:creationId xmlns:p14="http://schemas.microsoft.com/office/powerpoint/2010/main" val="3956862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81EDDF-B799-FF4C-BB8E-ADA1DB4274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139E1A8-2D0E-EB44-A031-F86836B1A38C}"/>
              </a:ext>
            </a:extLst>
          </p:cNvPr>
          <p:cNvSpPr>
            <a:spLocks noGrp="1"/>
          </p:cNvSpPr>
          <p:nvPr>
            <p:ph type="dt" sz="half" idx="10"/>
          </p:nvPr>
        </p:nvSpPr>
        <p:spPr/>
        <p:txBody>
          <a:bodyPr/>
          <a:lstStyle/>
          <a:p>
            <a:fld id="{6518073F-404C-A840-95B2-452D799535F1}" type="datetimeFigureOut">
              <a:rPr lang="en-US" smtClean="0"/>
              <a:t>3/30/2018</a:t>
            </a:fld>
            <a:endParaRPr lang="en-US"/>
          </a:p>
        </p:txBody>
      </p:sp>
      <p:sp>
        <p:nvSpPr>
          <p:cNvPr id="4" name="Footer Placeholder 3">
            <a:extLst>
              <a:ext uri="{FF2B5EF4-FFF2-40B4-BE49-F238E27FC236}">
                <a16:creationId xmlns:a16="http://schemas.microsoft.com/office/drawing/2014/main" xmlns="" id="{043B225B-34FF-1C48-B2F9-A998184821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BA44A60-8411-064E-BC6D-8E659E199455}"/>
              </a:ext>
            </a:extLst>
          </p:cNvPr>
          <p:cNvSpPr>
            <a:spLocks noGrp="1"/>
          </p:cNvSpPr>
          <p:nvPr>
            <p:ph type="sldNum" sz="quarter" idx="12"/>
          </p:nvPr>
        </p:nvSpPr>
        <p:spPr/>
        <p:txBody>
          <a:bodyPr/>
          <a:lstStyle/>
          <a:p>
            <a:fld id="{02DD097F-5DE7-A744-B8F0-36194D364EDF}" type="slidenum">
              <a:rPr lang="en-US" smtClean="0"/>
              <a:t>‹#›</a:t>
            </a:fld>
            <a:endParaRPr lang="en-US"/>
          </a:p>
        </p:txBody>
      </p:sp>
    </p:spTree>
    <p:extLst>
      <p:ext uri="{BB962C8B-B14F-4D97-AF65-F5344CB8AC3E}">
        <p14:creationId xmlns:p14="http://schemas.microsoft.com/office/powerpoint/2010/main" val="775382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B5B5D22-0CB7-994D-AAEA-F1F47B95EA68}"/>
              </a:ext>
            </a:extLst>
          </p:cNvPr>
          <p:cNvSpPr>
            <a:spLocks noGrp="1"/>
          </p:cNvSpPr>
          <p:nvPr>
            <p:ph type="dt" sz="half" idx="10"/>
          </p:nvPr>
        </p:nvSpPr>
        <p:spPr/>
        <p:txBody>
          <a:bodyPr/>
          <a:lstStyle/>
          <a:p>
            <a:fld id="{6518073F-404C-A840-95B2-452D799535F1}" type="datetimeFigureOut">
              <a:rPr lang="en-US" smtClean="0"/>
              <a:t>3/30/2018</a:t>
            </a:fld>
            <a:endParaRPr lang="en-US"/>
          </a:p>
        </p:txBody>
      </p:sp>
      <p:sp>
        <p:nvSpPr>
          <p:cNvPr id="3" name="Footer Placeholder 2">
            <a:extLst>
              <a:ext uri="{FF2B5EF4-FFF2-40B4-BE49-F238E27FC236}">
                <a16:creationId xmlns:a16="http://schemas.microsoft.com/office/drawing/2014/main" xmlns="" id="{4ADD01D9-FE8D-2E46-B810-B6AD6BE31A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070B1DF-2423-F24E-9A69-7CD5D0308049}"/>
              </a:ext>
            </a:extLst>
          </p:cNvPr>
          <p:cNvSpPr>
            <a:spLocks noGrp="1"/>
          </p:cNvSpPr>
          <p:nvPr>
            <p:ph type="sldNum" sz="quarter" idx="12"/>
          </p:nvPr>
        </p:nvSpPr>
        <p:spPr/>
        <p:txBody>
          <a:bodyPr/>
          <a:lstStyle/>
          <a:p>
            <a:fld id="{02DD097F-5DE7-A744-B8F0-36194D364EDF}" type="slidenum">
              <a:rPr lang="en-US" smtClean="0"/>
              <a:t>‹#›</a:t>
            </a:fld>
            <a:endParaRPr lang="en-US"/>
          </a:p>
        </p:txBody>
      </p:sp>
    </p:spTree>
    <p:extLst>
      <p:ext uri="{BB962C8B-B14F-4D97-AF65-F5344CB8AC3E}">
        <p14:creationId xmlns:p14="http://schemas.microsoft.com/office/powerpoint/2010/main" val="3914499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4B4876-8798-634A-AEA7-8D9EE0343B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0856687-451F-BB47-96FB-1A3561FBCA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446DFB5-B00D-E347-B779-34A5C9EBC2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D263932-3FAE-4049-BC42-56861DA46F4D}"/>
              </a:ext>
            </a:extLst>
          </p:cNvPr>
          <p:cNvSpPr>
            <a:spLocks noGrp="1"/>
          </p:cNvSpPr>
          <p:nvPr>
            <p:ph type="dt" sz="half" idx="10"/>
          </p:nvPr>
        </p:nvSpPr>
        <p:spPr/>
        <p:txBody>
          <a:bodyPr/>
          <a:lstStyle/>
          <a:p>
            <a:fld id="{6518073F-404C-A840-95B2-452D799535F1}" type="datetimeFigureOut">
              <a:rPr lang="en-US" smtClean="0"/>
              <a:t>3/30/2018</a:t>
            </a:fld>
            <a:endParaRPr lang="en-US"/>
          </a:p>
        </p:txBody>
      </p:sp>
      <p:sp>
        <p:nvSpPr>
          <p:cNvPr id="6" name="Footer Placeholder 5">
            <a:extLst>
              <a:ext uri="{FF2B5EF4-FFF2-40B4-BE49-F238E27FC236}">
                <a16:creationId xmlns:a16="http://schemas.microsoft.com/office/drawing/2014/main" xmlns="" id="{5D8810CD-A92E-2B40-AFE1-6535797ABC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742E332-4997-A946-B21B-23566534058C}"/>
              </a:ext>
            </a:extLst>
          </p:cNvPr>
          <p:cNvSpPr>
            <a:spLocks noGrp="1"/>
          </p:cNvSpPr>
          <p:nvPr>
            <p:ph type="sldNum" sz="quarter" idx="12"/>
          </p:nvPr>
        </p:nvSpPr>
        <p:spPr/>
        <p:txBody>
          <a:bodyPr/>
          <a:lstStyle/>
          <a:p>
            <a:fld id="{02DD097F-5DE7-A744-B8F0-36194D364EDF}" type="slidenum">
              <a:rPr lang="en-US" smtClean="0"/>
              <a:t>‹#›</a:t>
            </a:fld>
            <a:endParaRPr lang="en-US"/>
          </a:p>
        </p:txBody>
      </p:sp>
    </p:spTree>
    <p:extLst>
      <p:ext uri="{BB962C8B-B14F-4D97-AF65-F5344CB8AC3E}">
        <p14:creationId xmlns:p14="http://schemas.microsoft.com/office/powerpoint/2010/main" val="2539714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C256CB-6A19-3D4A-AA9F-C8A46C2D3C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A6C7B8A-A03D-5240-BAB2-88D5F299A5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EB7EBB1B-7B82-9740-A934-E917938652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FDDAE47-7F90-1A40-82E6-659F2E44A05A}"/>
              </a:ext>
            </a:extLst>
          </p:cNvPr>
          <p:cNvSpPr>
            <a:spLocks noGrp="1"/>
          </p:cNvSpPr>
          <p:nvPr>
            <p:ph type="dt" sz="half" idx="10"/>
          </p:nvPr>
        </p:nvSpPr>
        <p:spPr/>
        <p:txBody>
          <a:bodyPr/>
          <a:lstStyle/>
          <a:p>
            <a:fld id="{6518073F-404C-A840-95B2-452D799535F1}" type="datetimeFigureOut">
              <a:rPr lang="en-US" smtClean="0"/>
              <a:t>3/30/2018</a:t>
            </a:fld>
            <a:endParaRPr lang="en-US"/>
          </a:p>
        </p:txBody>
      </p:sp>
      <p:sp>
        <p:nvSpPr>
          <p:cNvPr id="6" name="Footer Placeholder 5">
            <a:extLst>
              <a:ext uri="{FF2B5EF4-FFF2-40B4-BE49-F238E27FC236}">
                <a16:creationId xmlns:a16="http://schemas.microsoft.com/office/drawing/2014/main" xmlns="" id="{6BA00B9C-467E-1A45-9BDA-1B04BC9B3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202AFD9-B0E4-EF46-A0F9-FFC12AFB53A6}"/>
              </a:ext>
            </a:extLst>
          </p:cNvPr>
          <p:cNvSpPr>
            <a:spLocks noGrp="1"/>
          </p:cNvSpPr>
          <p:nvPr>
            <p:ph type="sldNum" sz="quarter" idx="12"/>
          </p:nvPr>
        </p:nvSpPr>
        <p:spPr/>
        <p:txBody>
          <a:bodyPr/>
          <a:lstStyle/>
          <a:p>
            <a:fld id="{02DD097F-5DE7-A744-B8F0-36194D364EDF}" type="slidenum">
              <a:rPr lang="en-US" smtClean="0"/>
              <a:t>‹#›</a:t>
            </a:fld>
            <a:endParaRPr lang="en-US"/>
          </a:p>
        </p:txBody>
      </p:sp>
    </p:spTree>
    <p:extLst>
      <p:ext uri="{BB962C8B-B14F-4D97-AF65-F5344CB8AC3E}">
        <p14:creationId xmlns:p14="http://schemas.microsoft.com/office/powerpoint/2010/main" val="764399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FD4F143-3C7F-5841-A348-2C330FC757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F5ACE99-BB3F-014C-83CC-D046EBCBF7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E3784A2-CF86-1F45-BC35-E5192FB8E0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18073F-404C-A840-95B2-452D799535F1}" type="datetimeFigureOut">
              <a:rPr lang="en-US" smtClean="0"/>
              <a:t>3/30/2018</a:t>
            </a:fld>
            <a:endParaRPr lang="en-US"/>
          </a:p>
        </p:txBody>
      </p:sp>
      <p:sp>
        <p:nvSpPr>
          <p:cNvPr id="5" name="Footer Placeholder 4">
            <a:extLst>
              <a:ext uri="{FF2B5EF4-FFF2-40B4-BE49-F238E27FC236}">
                <a16:creationId xmlns:a16="http://schemas.microsoft.com/office/drawing/2014/main" xmlns="" id="{1E969256-4BBB-6D4E-8EA5-F947D522BA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D3769CE-624E-3B48-A8EF-872BFF2BC0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DD097F-5DE7-A744-B8F0-36194D364EDF}" type="slidenum">
              <a:rPr lang="en-US" smtClean="0"/>
              <a:t>‹#›</a:t>
            </a:fld>
            <a:endParaRPr lang="en-US"/>
          </a:p>
        </p:txBody>
      </p:sp>
    </p:spTree>
    <p:extLst>
      <p:ext uri="{BB962C8B-B14F-4D97-AF65-F5344CB8AC3E}">
        <p14:creationId xmlns:p14="http://schemas.microsoft.com/office/powerpoint/2010/main" val="4209163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 name="TextBox 2"/>
          <p:cNvSpPr txBox="1"/>
          <p:nvPr/>
        </p:nvSpPr>
        <p:spPr>
          <a:xfrm>
            <a:off x="630610" y="1860331"/>
            <a:ext cx="10893973" cy="523220"/>
          </a:xfrm>
          <a:prstGeom prst="rect">
            <a:avLst/>
          </a:prstGeom>
          <a:noFill/>
        </p:spPr>
        <p:txBody>
          <a:bodyPr wrap="square" rtlCol="0">
            <a:spAutoFit/>
          </a:bodyPr>
          <a:lstStyle/>
          <a:p>
            <a:pPr algn="ctr"/>
            <a:r>
              <a:rPr lang="en-US" sz="2800" b="1" i="1" dirty="0">
                <a:solidFill>
                  <a:srgbClr val="002060"/>
                </a:solidFill>
                <a:latin typeface="Times New Roman" panose="02020603050405020304" pitchFamily="18" charset="0"/>
                <a:cs typeface="Times New Roman" panose="02020603050405020304" pitchFamily="18" charset="0"/>
              </a:rPr>
              <a:t>Sediment – Organic Matter Decomposition</a:t>
            </a:r>
          </a:p>
        </p:txBody>
      </p:sp>
    </p:spTree>
    <p:extLst>
      <p:ext uri="{BB962C8B-B14F-4D97-AF65-F5344CB8AC3E}">
        <p14:creationId xmlns:p14="http://schemas.microsoft.com/office/powerpoint/2010/main" val="1923112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393" t="22662" r="5723" b="34108"/>
          <a:stretch/>
        </p:blipFill>
        <p:spPr bwMode="auto">
          <a:xfrm>
            <a:off x="756752" y="53590"/>
            <a:ext cx="10657490" cy="6678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56752" y="4035972"/>
            <a:ext cx="10657490" cy="11666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56752" y="5202621"/>
            <a:ext cx="10657490" cy="15292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765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49" t="23665" r="6290" b="27425"/>
          <a:stretch/>
        </p:blipFill>
        <p:spPr bwMode="auto">
          <a:xfrm>
            <a:off x="1421523" y="72705"/>
            <a:ext cx="9348953" cy="672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0868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71" t="22376" r="5347" b="28859"/>
          <a:stretch/>
        </p:blipFill>
        <p:spPr bwMode="auto">
          <a:xfrm>
            <a:off x="1421524" y="126128"/>
            <a:ext cx="9348952" cy="6608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768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917371" y="0"/>
            <a:ext cx="6230256" cy="943429"/>
          </a:xfrm>
        </p:spPr>
        <p:txBody>
          <a:bodyPr>
            <a:normAutofit/>
          </a:bodyPr>
          <a:lstStyle/>
          <a:p>
            <a:pPr algn="ctr"/>
            <a:r>
              <a:rPr lang="en-US" altLang="en-US" sz="2400" b="1" dirty="0">
                <a:solidFill>
                  <a:srgbClr val="002060"/>
                </a:solidFill>
                <a:latin typeface="Times New Roman" panose="02020603050405020304" pitchFamily="18" charset="0"/>
                <a:cs typeface="Times New Roman" panose="02020603050405020304" pitchFamily="18" charset="0"/>
              </a:rPr>
              <a:t>Oxidation / Reduction Reactions</a:t>
            </a:r>
          </a:p>
        </p:txBody>
      </p:sp>
      <p:sp>
        <p:nvSpPr>
          <p:cNvPr id="12292" name="Text Box 4"/>
          <p:cNvSpPr txBox="1">
            <a:spLocks noChangeArrowheads="1"/>
          </p:cNvSpPr>
          <p:nvPr/>
        </p:nvSpPr>
        <p:spPr bwMode="auto">
          <a:xfrm>
            <a:off x="486834" y="943429"/>
            <a:ext cx="1133644"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1800" b="1" dirty="0">
                <a:latin typeface="Times New Roman" panose="02020603050405020304" pitchFamily="18" charset="0"/>
                <a:cs typeface="Times New Roman" panose="02020603050405020304" pitchFamily="18" charset="0"/>
              </a:rPr>
              <a:t>Example:</a:t>
            </a:r>
          </a:p>
        </p:txBody>
      </p:sp>
      <p:sp>
        <p:nvSpPr>
          <p:cNvPr id="12294" name="Line 6"/>
          <p:cNvSpPr>
            <a:spLocks noChangeShapeType="1"/>
          </p:cNvSpPr>
          <p:nvPr/>
        </p:nvSpPr>
        <p:spPr bwMode="auto">
          <a:xfrm flipV="1">
            <a:off x="2540000" y="2514600"/>
            <a:ext cx="812800" cy="533400"/>
          </a:xfrm>
          <a:prstGeom prst="line">
            <a:avLst/>
          </a:prstGeom>
          <a:noFill/>
          <a:ln w="9525">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400">
              <a:solidFill>
                <a:srgbClr val="C00000"/>
              </a:solidFill>
              <a:latin typeface="Times New Roman" panose="02020603050405020304" pitchFamily="18" charset="0"/>
              <a:cs typeface="Times New Roman" panose="02020603050405020304" pitchFamily="18" charset="0"/>
            </a:endParaRPr>
          </a:p>
        </p:txBody>
      </p:sp>
      <p:sp>
        <p:nvSpPr>
          <p:cNvPr id="12295" name="Text Box 7"/>
          <p:cNvSpPr txBox="1">
            <a:spLocks noChangeArrowheads="1"/>
          </p:cNvSpPr>
          <p:nvPr/>
        </p:nvSpPr>
        <p:spPr bwMode="auto">
          <a:xfrm>
            <a:off x="1010113" y="3005434"/>
            <a:ext cx="3381829"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en-US" altLang="en-US" sz="2400" b="1" dirty="0">
                <a:solidFill>
                  <a:srgbClr val="C00000"/>
                </a:solidFill>
                <a:latin typeface="Times New Roman" panose="02020603050405020304" pitchFamily="18" charset="0"/>
                <a:cs typeface="Times New Roman" panose="02020603050405020304" pitchFamily="18" charset="0"/>
              </a:rPr>
              <a:t>“</a:t>
            </a:r>
            <a:r>
              <a:rPr lang="en-US" altLang="en-US" sz="2400" b="1" i="1" dirty="0">
                <a:solidFill>
                  <a:srgbClr val="C00000"/>
                </a:solidFill>
                <a:latin typeface="Times New Roman" panose="02020603050405020304" pitchFamily="18" charset="0"/>
                <a:cs typeface="Times New Roman" panose="02020603050405020304" pitchFamily="18" charset="0"/>
              </a:rPr>
              <a:t>Reductant</a:t>
            </a:r>
            <a:r>
              <a:rPr lang="en-US" altLang="en-US" sz="2400" b="1" dirty="0">
                <a:solidFill>
                  <a:srgbClr val="C00000"/>
                </a:solidFill>
                <a:latin typeface="Times New Roman" panose="02020603050405020304" pitchFamily="18" charset="0"/>
                <a:cs typeface="Times New Roman" panose="02020603050405020304" pitchFamily="18" charset="0"/>
              </a:rPr>
              <a:t>” or e- giver</a:t>
            </a:r>
          </a:p>
        </p:txBody>
      </p:sp>
      <p:sp>
        <p:nvSpPr>
          <p:cNvPr id="12296" name="Line 8"/>
          <p:cNvSpPr>
            <a:spLocks noChangeShapeType="1"/>
          </p:cNvSpPr>
          <p:nvPr/>
        </p:nvSpPr>
        <p:spPr bwMode="auto">
          <a:xfrm flipH="1" flipV="1">
            <a:off x="4702629" y="2438400"/>
            <a:ext cx="203200" cy="685800"/>
          </a:xfrm>
          <a:prstGeom prst="line">
            <a:avLst/>
          </a:prstGeom>
          <a:noFill/>
          <a:ln w="9525">
            <a:solidFill>
              <a:srgbClr val="0070C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2297" name="Text Box 9"/>
          <p:cNvSpPr txBox="1">
            <a:spLocks noChangeArrowheads="1"/>
          </p:cNvSpPr>
          <p:nvPr/>
        </p:nvSpPr>
        <p:spPr bwMode="auto">
          <a:xfrm>
            <a:off x="4521806" y="3124200"/>
            <a:ext cx="3399520"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b="1" i="1" dirty="0">
                <a:solidFill>
                  <a:srgbClr val="0070C0"/>
                </a:solidFill>
                <a:latin typeface="Times New Roman" panose="02020603050405020304" pitchFamily="18" charset="0"/>
                <a:cs typeface="Times New Roman" panose="02020603050405020304" pitchFamily="18" charset="0"/>
              </a:rPr>
              <a:t>“Oxidant</a:t>
            </a:r>
            <a:r>
              <a:rPr lang="en-US" altLang="en-US" sz="2400" b="1" dirty="0">
                <a:solidFill>
                  <a:srgbClr val="0070C0"/>
                </a:solidFill>
                <a:latin typeface="Times New Roman" panose="02020603050405020304" pitchFamily="18" charset="0"/>
                <a:cs typeface="Times New Roman" panose="02020603050405020304" pitchFamily="18" charset="0"/>
              </a:rPr>
              <a:t>” or e- acceptor</a:t>
            </a:r>
          </a:p>
        </p:txBody>
      </p:sp>
      <p:sp>
        <p:nvSpPr>
          <p:cNvPr id="12298" name="Text Box 10"/>
          <p:cNvSpPr txBox="1">
            <a:spLocks noChangeArrowheads="1"/>
          </p:cNvSpPr>
          <p:nvPr/>
        </p:nvSpPr>
        <p:spPr bwMode="auto">
          <a:xfrm>
            <a:off x="1096433" y="4095751"/>
            <a:ext cx="7102201" cy="954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800" i="1" dirty="0">
                <a:solidFill>
                  <a:srgbClr val="C00000"/>
                </a:solidFill>
                <a:latin typeface="Times New Roman" panose="02020603050405020304" pitchFamily="18" charset="0"/>
                <a:cs typeface="Times New Roman" panose="02020603050405020304" pitchFamily="18" charset="0"/>
              </a:rPr>
              <a:t>The Reductant loses electrons (is oxidized) ;</a:t>
            </a:r>
          </a:p>
          <a:p>
            <a:r>
              <a:rPr lang="en-US" altLang="en-US" sz="2800" i="1" dirty="0">
                <a:solidFill>
                  <a:schemeClr val="accent2"/>
                </a:solidFill>
                <a:latin typeface="Times New Roman" panose="02020603050405020304" pitchFamily="18" charset="0"/>
                <a:cs typeface="Times New Roman" panose="02020603050405020304" pitchFamily="18" charset="0"/>
              </a:rPr>
              <a:t>            </a:t>
            </a:r>
            <a:r>
              <a:rPr lang="en-US" altLang="en-US" sz="2800" i="1" dirty="0">
                <a:solidFill>
                  <a:srgbClr val="0070C0"/>
                </a:solidFill>
                <a:latin typeface="Times New Roman" panose="02020603050405020304" pitchFamily="18" charset="0"/>
                <a:cs typeface="Times New Roman" panose="02020603050405020304" pitchFamily="18" charset="0"/>
              </a:rPr>
              <a:t>The Oxidant gains electrons (is reduced)</a:t>
            </a:r>
          </a:p>
        </p:txBody>
      </p:sp>
      <p:sp>
        <p:nvSpPr>
          <p:cNvPr id="12299" name="Text Box 11"/>
          <p:cNvSpPr txBox="1">
            <a:spLocks noChangeArrowheads="1"/>
          </p:cNvSpPr>
          <p:nvPr/>
        </p:nvSpPr>
        <p:spPr bwMode="auto">
          <a:xfrm>
            <a:off x="1096433" y="5585898"/>
            <a:ext cx="6957354" cy="70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000" dirty="0">
                <a:latin typeface="Times New Roman" panose="02020603050405020304" pitchFamily="18" charset="0"/>
                <a:cs typeface="Times New Roman" panose="02020603050405020304" pitchFamily="18" charset="0"/>
              </a:rPr>
              <a:t>In this case, </a:t>
            </a:r>
            <a:r>
              <a:rPr lang="en-US" sz="2000" dirty="0">
                <a:solidFill>
                  <a:srgbClr val="0070C0"/>
                </a:solidFill>
                <a:latin typeface="Times New Roman" panose="02020603050405020304" pitchFamily="18" charset="0"/>
                <a:cs typeface="Times New Roman" panose="02020603050405020304" pitchFamily="18" charset="0"/>
              </a:rPr>
              <a:t>oxygen</a:t>
            </a:r>
            <a:r>
              <a:rPr lang="en-US" sz="2000" dirty="0">
                <a:latin typeface="Times New Roman" panose="02020603050405020304" pitchFamily="18" charset="0"/>
                <a:cs typeface="Times New Roman" panose="02020603050405020304" pitchFamily="18" charset="0"/>
              </a:rPr>
              <a:t> is the electron acceptor – the half-reaction is: </a:t>
            </a:r>
          </a:p>
          <a:p>
            <a:r>
              <a:rPr lang="en-US" sz="2000" dirty="0">
                <a:latin typeface="Times New Roman" panose="02020603050405020304" pitchFamily="18" charset="0"/>
                <a:cs typeface="Times New Roman" panose="02020603050405020304" pitchFamily="18" charset="0"/>
              </a:rPr>
              <a:t>O</a:t>
            </a:r>
            <a:r>
              <a:rPr lang="en-US" sz="2000" baseline="-25000" dirty="0">
                <a:latin typeface="Times New Roman" panose="02020603050405020304" pitchFamily="18" charset="0"/>
                <a:cs typeface="Times New Roman" panose="02020603050405020304" pitchFamily="18" charset="0"/>
              </a:rPr>
              <a:t>2 </a:t>
            </a:r>
            <a:r>
              <a:rPr lang="en-US" sz="2000" dirty="0">
                <a:latin typeface="Times New Roman" panose="02020603050405020304" pitchFamily="18" charset="0"/>
                <a:cs typeface="Times New Roman" panose="02020603050405020304" pitchFamily="18" charset="0"/>
              </a:rPr>
              <a:t>+ 4H</a:t>
            </a:r>
            <a:r>
              <a:rPr lang="en-US" sz="2000" baseline="30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+ 4e</a:t>
            </a:r>
            <a:r>
              <a:rPr lang="en-US" sz="2000" baseline="30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 2H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O </a:t>
            </a:r>
            <a:endParaRPr lang="en-US" altLang="en-US" sz="2000" i="1" dirty="0">
              <a:latin typeface="Times New Roman" panose="02020603050405020304" pitchFamily="18" charset="0"/>
              <a:cs typeface="Times New Roman" panose="02020603050405020304" pitchFamily="18" charset="0"/>
            </a:endParaRPr>
          </a:p>
        </p:txBody>
      </p:sp>
      <p:sp>
        <p:nvSpPr>
          <p:cNvPr id="2" name="Rectangle 1"/>
          <p:cNvSpPr/>
          <p:nvPr/>
        </p:nvSpPr>
        <p:spPr>
          <a:xfrm>
            <a:off x="2917371" y="1865477"/>
            <a:ext cx="4682692" cy="584775"/>
          </a:xfrm>
          <a:prstGeom prst="rect">
            <a:avLst/>
          </a:prstGeom>
        </p:spPr>
        <p:txBody>
          <a:bodyPr wrap="none">
            <a:spAutoFit/>
          </a:bodyPr>
          <a:lstStyle/>
          <a:p>
            <a:r>
              <a:rPr lang="en-US" sz="3200" dirty="0">
                <a:latin typeface="Times New Roman" panose="02020603050405020304" pitchFamily="18" charset="0"/>
                <a:cs typeface="Times New Roman" panose="02020603050405020304" pitchFamily="18" charset="0"/>
              </a:rPr>
              <a:t>CH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 + O</a:t>
            </a:r>
            <a:r>
              <a:rPr lang="en-US" sz="3200" baseline="-25000" dirty="0">
                <a:latin typeface="Times New Roman" panose="02020603050405020304" pitchFamily="18" charset="0"/>
                <a:cs typeface="Times New Roman" panose="02020603050405020304" pitchFamily="18" charset="0"/>
              </a:rPr>
              <a:t>2 </a:t>
            </a:r>
            <a:r>
              <a:rPr lang="en-US" sz="3200" dirty="0">
                <a:latin typeface="Times New Roman" panose="02020603050405020304" pitchFamily="18" charset="0"/>
                <a:cs typeface="Times New Roman" panose="02020603050405020304" pitchFamily="18" charset="0"/>
              </a:rPr>
              <a:t>→ CO</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 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 </a:t>
            </a:r>
          </a:p>
        </p:txBody>
      </p:sp>
    </p:spTree>
    <p:extLst>
      <p:ext uri="{BB962C8B-B14F-4D97-AF65-F5344CB8AC3E}">
        <p14:creationId xmlns:p14="http://schemas.microsoft.com/office/powerpoint/2010/main" val="81859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9"/>
                                        </p:tgtEl>
                                        <p:attrNameLst>
                                          <p:attrName>style.visibility</p:attrName>
                                        </p:attrNameLst>
                                      </p:cBhvr>
                                      <p:to>
                                        <p:strVal val="visible"/>
                                      </p:to>
                                    </p:set>
                                    <p:animEffect transition="in" filter="fade">
                                      <p:cBhvr>
                                        <p:cTn id="7" dur="500"/>
                                        <p:tgtEl>
                                          <p:spTgt spid="12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948" t="35226" r="26380" b="13705"/>
          <a:stretch/>
        </p:blipFill>
        <p:spPr bwMode="auto">
          <a:xfrm>
            <a:off x="1043151" y="168586"/>
            <a:ext cx="10105697" cy="6597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7780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48" t="21945" r="5156" b="26421"/>
          <a:stretch/>
        </p:blipFill>
        <p:spPr bwMode="auto">
          <a:xfrm>
            <a:off x="1634358" y="78830"/>
            <a:ext cx="8923283" cy="6692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67209" y="1813034"/>
            <a:ext cx="5884685" cy="3909849"/>
            <a:chOff x="-67209" y="1813034"/>
            <a:chExt cx="5884685" cy="3909849"/>
          </a:xfrm>
        </p:grpSpPr>
        <p:sp>
          <p:nvSpPr>
            <p:cNvPr id="2" name="Freeform 1"/>
            <p:cNvSpPr/>
            <p:nvPr/>
          </p:nvSpPr>
          <p:spPr>
            <a:xfrm>
              <a:off x="2664372" y="1813034"/>
              <a:ext cx="3153104" cy="3909849"/>
            </a:xfrm>
            <a:custGeom>
              <a:avLst/>
              <a:gdLst>
                <a:gd name="connsiteX0" fmla="*/ 3153104 w 3153104"/>
                <a:gd name="connsiteY0" fmla="*/ 0 h 3909849"/>
                <a:gd name="connsiteX1" fmla="*/ 2995449 w 3153104"/>
                <a:gd name="connsiteY1" fmla="*/ 15766 h 3909849"/>
                <a:gd name="connsiteX2" fmla="*/ 2948152 w 3153104"/>
                <a:gd name="connsiteY2" fmla="*/ 47297 h 3909849"/>
                <a:gd name="connsiteX3" fmla="*/ 2853559 w 3153104"/>
                <a:gd name="connsiteY3" fmla="*/ 78828 h 3909849"/>
                <a:gd name="connsiteX4" fmla="*/ 2790497 w 3153104"/>
                <a:gd name="connsiteY4" fmla="*/ 110359 h 3909849"/>
                <a:gd name="connsiteX5" fmla="*/ 2727435 w 3153104"/>
                <a:gd name="connsiteY5" fmla="*/ 126125 h 3909849"/>
                <a:gd name="connsiteX6" fmla="*/ 2664373 w 3153104"/>
                <a:gd name="connsiteY6" fmla="*/ 157656 h 3909849"/>
                <a:gd name="connsiteX7" fmla="*/ 2617076 w 3153104"/>
                <a:gd name="connsiteY7" fmla="*/ 173421 h 3909849"/>
                <a:gd name="connsiteX8" fmla="*/ 2538249 w 3153104"/>
                <a:gd name="connsiteY8" fmla="*/ 252249 h 3909849"/>
                <a:gd name="connsiteX9" fmla="*/ 2490952 w 3153104"/>
                <a:gd name="connsiteY9" fmla="*/ 283780 h 3909849"/>
                <a:gd name="connsiteX10" fmla="*/ 2412125 w 3153104"/>
                <a:gd name="connsiteY10" fmla="*/ 362607 h 3909849"/>
                <a:gd name="connsiteX11" fmla="*/ 2364828 w 3153104"/>
                <a:gd name="connsiteY11" fmla="*/ 457200 h 3909849"/>
                <a:gd name="connsiteX12" fmla="*/ 2333297 w 3153104"/>
                <a:gd name="connsiteY12" fmla="*/ 488732 h 3909849"/>
                <a:gd name="connsiteX13" fmla="*/ 2286000 w 3153104"/>
                <a:gd name="connsiteY13" fmla="*/ 551794 h 3909849"/>
                <a:gd name="connsiteX14" fmla="*/ 2207173 w 3153104"/>
                <a:gd name="connsiteY14" fmla="*/ 693683 h 3909849"/>
                <a:gd name="connsiteX15" fmla="*/ 2144111 w 3153104"/>
                <a:gd name="connsiteY15" fmla="*/ 756745 h 3909849"/>
                <a:gd name="connsiteX16" fmla="*/ 2112580 w 3153104"/>
                <a:gd name="connsiteY16" fmla="*/ 804042 h 3909849"/>
                <a:gd name="connsiteX17" fmla="*/ 2049518 w 3153104"/>
                <a:gd name="connsiteY17" fmla="*/ 867104 h 3909849"/>
                <a:gd name="connsiteX18" fmla="*/ 2033752 w 3153104"/>
                <a:gd name="connsiteY18" fmla="*/ 914400 h 3909849"/>
                <a:gd name="connsiteX19" fmla="*/ 1939159 w 3153104"/>
                <a:gd name="connsiteY19" fmla="*/ 1024759 h 3909849"/>
                <a:gd name="connsiteX20" fmla="*/ 1860331 w 3153104"/>
                <a:gd name="connsiteY20" fmla="*/ 1135118 h 3909849"/>
                <a:gd name="connsiteX21" fmla="*/ 1813035 w 3153104"/>
                <a:gd name="connsiteY21" fmla="*/ 1182414 h 3909849"/>
                <a:gd name="connsiteX22" fmla="*/ 1749973 w 3153104"/>
                <a:gd name="connsiteY22" fmla="*/ 1277007 h 3909849"/>
                <a:gd name="connsiteX23" fmla="*/ 1718442 w 3153104"/>
                <a:gd name="connsiteY23" fmla="*/ 1324304 h 3909849"/>
                <a:gd name="connsiteX24" fmla="*/ 1592318 w 3153104"/>
                <a:gd name="connsiteY24" fmla="*/ 1466194 h 3909849"/>
                <a:gd name="connsiteX25" fmla="*/ 1513490 w 3153104"/>
                <a:gd name="connsiteY25" fmla="*/ 1592318 h 3909849"/>
                <a:gd name="connsiteX26" fmla="*/ 1450428 w 3153104"/>
                <a:gd name="connsiteY26" fmla="*/ 1639614 h 3909849"/>
                <a:gd name="connsiteX27" fmla="*/ 1340069 w 3153104"/>
                <a:gd name="connsiteY27" fmla="*/ 1765738 h 3909849"/>
                <a:gd name="connsiteX28" fmla="*/ 1213945 w 3153104"/>
                <a:gd name="connsiteY28" fmla="*/ 1923394 h 3909849"/>
                <a:gd name="connsiteX29" fmla="*/ 1198180 w 3153104"/>
                <a:gd name="connsiteY29" fmla="*/ 1970690 h 3909849"/>
                <a:gd name="connsiteX30" fmla="*/ 1024759 w 3153104"/>
                <a:gd name="connsiteY30" fmla="*/ 2112580 h 3909849"/>
                <a:gd name="connsiteX31" fmla="*/ 930166 w 3153104"/>
                <a:gd name="connsiteY31" fmla="*/ 2207173 h 3909849"/>
                <a:gd name="connsiteX32" fmla="*/ 835573 w 3153104"/>
                <a:gd name="connsiteY32" fmla="*/ 2333297 h 3909849"/>
                <a:gd name="connsiteX33" fmla="*/ 788276 w 3153104"/>
                <a:gd name="connsiteY33" fmla="*/ 2380594 h 3909849"/>
                <a:gd name="connsiteX34" fmla="*/ 740980 w 3153104"/>
                <a:gd name="connsiteY34" fmla="*/ 2412125 h 3909849"/>
                <a:gd name="connsiteX35" fmla="*/ 693683 w 3153104"/>
                <a:gd name="connsiteY35" fmla="*/ 2475187 h 3909849"/>
                <a:gd name="connsiteX36" fmla="*/ 630621 w 3153104"/>
                <a:gd name="connsiteY36" fmla="*/ 2569780 h 3909849"/>
                <a:gd name="connsiteX37" fmla="*/ 583325 w 3153104"/>
                <a:gd name="connsiteY37" fmla="*/ 2680138 h 3909849"/>
                <a:gd name="connsiteX38" fmla="*/ 551794 w 3153104"/>
                <a:gd name="connsiteY38" fmla="*/ 2727435 h 3909849"/>
                <a:gd name="connsiteX39" fmla="*/ 457200 w 3153104"/>
                <a:gd name="connsiteY39" fmla="*/ 2822028 h 3909849"/>
                <a:gd name="connsiteX40" fmla="*/ 409904 w 3153104"/>
                <a:gd name="connsiteY40" fmla="*/ 2932387 h 3909849"/>
                <a:gd name="connsiteX41" fmla="*/ 394138 w 3153104"/>
                <a:gd name="connsiteY41" fmla="*/ 2979683 h 3909849"/>
                <a:gd name="connsiteX42" fmla="*/ 346842 w 3153104"/>
                <a:gd name="connsiteY42" fmla="*/ 3026980 h 3909849"/>
                <a:gd name="connsiteX43" fmla="*/ 268014 w 3153104"/>
                <a:gd name="connsiteY43" fmla="*/ 3121573 h 3909849"/>
                <a:gd name="connsiteX44" fmla="*/ 204952 w 3153104"/>
                <a:gd name="connsiteY44" fmla="*/ 3200400 h 3909849"/>
                <a:gd name="connsiteX45" fmla="*/ 173421 w 3153104"/>
                <a:gd name="connsiteY45" fmla="*/ 3310759 h 3909849"/>
                <a:gd name="connsiteX46" fmla="*/ 141890 w 3153104"/>
                <a:gd name="connsiteY46" fmla="*/ 3405352 h 3909849"/>
                <a:gd name="connsiteX47" fmla="*/ 126125 w 3153104"/>
                <a:gd name="connsiteY47" fmla="*/ 3452649 h 3909849"/>
                <a:gd name="connsiteX48" fmla="*/ 110359 w 3153104"/>
                <a:gd name="connsiteY48" fmla="*/ 3499945 h 3909849"/>
                <a:gd name="connsiteX49" fmla="*/ 78828 w 3153104"/>
                <a:gd name="connsiteY49" fmla="*/ 3563007 h 3909849"/>
                <a:gd name="connsiteX50" fmla="*/ 15766 w 3153104"/>
                <a:gd name="connsiteY50" fmla="*/ 3752194 h 3909849"/>
                <a:gd name="connsiteX51" fmla="*/ 0 w 3153104"/>
                <a:gd name="connsiteY51" fmla="*/ 3909849 h 3909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153104" h="3909849">
                  <a:moveTo>
                    <a:pt x="3153104" y="0"/>
                  </a:moveTo>
                  <a:cubicBezTo>
                    <a:pt x="3100552" y="5255"/>
                    <a:pt x="3046910" y="3890"/>
                    <a:pt x="2995449" y="15766"/>
                  </a:cubicBezTo>
                  <a:cubicBezTo>
                    <a:pt x="2976986" y="20027"/>
                    <a:pt x="2965467" y="39602"/>
                    <a:pt x="2948152" y="47297"/>
                  </a:cubicBezTo>
                  <a:cubicBezTo>
                    <a:pt x="2917780" y="60796"/>
                    <a:pt x="2883287" y="63964"/>
                    <a:pt x="2853559" y="78828"/>
                  </a:cubicBezTo>
                  <a:cubicBezTo>
                    <a:pt x="2832538" y="89338"/>
                    <a:pt x="2812502" y="102107"/>
                    <a:pt x="2790497" y="110359"/>
                  </a:cubicBezTo>
                  <a:cubicBezTo>
                    <a:pt x="2770209" y="117967"/>
                    <a:pt x="2747723" y="118517"/>
                    <a:pt x="2727435" y="126125"/>
                  </a:cubicBezTo>
                  <a:cubicBezTo>
                    <a:pt x="2705430" y="134377"/>
                    <a:pt x="2685975" y="148398"/>
                    <a:pt x="2664373" y="157656"/>
                  </a:cubicBezTo>
                  <a:cubicBezTo>
                    <a:pt x="2649098" y="164202"/>
                    <a:pt x="2632842" y="168166"/>
                    <a:pt x="2617076" y="173421"/>
                  </a:cubicBezTo>
                  <a:cubicBezTo>
                    <a:pt x="2490950" y="257506"/>
                    <a:pt x="2643355" y="147143"/>
                    <a:pt x="2538249" y="252249"/>
                  </a:cubicBezTo>
                  <a:cubicBezTo>
                    <a:pt x="2524851" y="265647"/>
                    <a:pt x="2506718" y="273270"/>
                    <a:pt x="2490952" y="283780"/>
                  </a:cubicBezTo>
                  <a:cubicBezTo>
                    <a:pt x="2406867" y="409907"/>
                    <a:pt x="2517230" y="257500"/>
                    <a:pt x="2412125" y="362607"/>
                  </a:cubicBezTo>
                  <a:cubicBezTo>
                    <a:pt x="2352325" y="422408"/>
                    <a:pt x="2403295" y="393089"/>
                    <a:pt x="2364828" y="457200"/>
                  </a:cubicBezTo>
                  <a:cubicBezTo>
                    <a:pt x="2357180" y="469946"/>
                    <a:pt x="2342813" y="477313"/>
                    <a:pt x="2333297" y="488732"/>
                  </a:cubicBezTo>
                  <a:cubicBezTo>
                    <a:pt x="2316476" y="508918"/>
                    <a:pt x="2301766" y="530773"/>
                    <a:pt x="2286000" y="551794"/>
                  </a:cubicBezTo>
                  <a:cubicBezTo>
                    <a:pt x="2266175" y="611269"/>
                    <a:pt x="2261384" y="639472"/>
                    <a:pt x="2207173" y="693683"/>
                  </a:cubicBezTo>
                  <a:cubicBezTo>
                    <a:pt x="2186152" y="714704"/>
                    <a:pt x="2163457" y="734174"/>
                    <a:pt x="2144111" y="756745"/>
                  </a:cubicBezTo>
                  <a:cubicBezTo>
                    <a:pt x="2131780" y="771131"/>
                    <a:pt x="2124911" y="789656"/>
                    <a:pt x="2112580" y="804042"/>
                  </a:cubicBezTo>
                  <a:cubicBezTo>
                    <a:pt x="2093234" y="826613"/>
                    <a:pt x="2070539" y="846083"/>
                    <a:pt x="2049518" y="867104"/>
                  </a:cubicBezTo>
                  <a:cubicBezTo>
                    <a:pt x="2044263" y="882869"/>
                    <a:pt x="2041184" y="899536"/>
                    <a:pt x="2033752" y="914400"/>
                  </a:cubicBezTo>
                  <a:cubicBezTo>
                    <a:pt x="2005620" y="970664"/>
                    <a:pt x="1984416" y="973037"/>
                    <a:pt x="1939159" y="1024759"/>
                  </a:cubicBezTo>
                  <a:cubicBezTo>
                    <a:pt x="1740387" y="1251926"/>
                    <a:pt x="2007470" y="958551"/>
                    <a:pt x="1860331" y="1135118"/>
                  </a:cubicBezTo>
                  <a:cubicBezTo>
                    <a:pt x="1846058" y="1152246"/>
                    <a:pt x="1826723" y="1164815"/>
                    <a:pt x="1813035" y="1182414"/>
                  </a:cubicBezTo>
                  <a:cubicBezTo>
                    <a:pt x="1789769" y="1212327"/>
                    <a:pt x="1770994" y="1245476"/>
                    <a:pt x="1749973" y="1277007"/>
                  </a:cubicBezTo>
                  <a:cubicBezTo>
                    <a:pt x="1739463" y="1292773"/>
                    <a:pt x="1731840" y="1310906"/>
                    <a:pt x="1718442" y="1324304"/>
                  </a:cubicBezTo>
                  <a:cubicBezTo>
                    <a:pt x="1664774" y="1377972"/>
                    <a:pt x="1630981" y="1404333"/>
                    <a:pt x="1592318" y="1466194"/>
                  </a:cubicBezTo>
                  <a:cubicBezTo>
                    <a:pt x="1550691" y="1532798"/>
                    <a:pt x="1573038" y="1532770"/>
                    <a:pt x="1513490" y="1592318"/>
                  </a:cubicBezTo>
                  <a:cubicBezTo>
                    <a:pt x="1494910" y="1610898"/>
                    <a:pt x="1471449" y="1623849"/>
                    <a:pt x="1450428" y="1639614"/>
                  </a:cubicBezTo>
                  <a:cubicBezTo>
                    <a:pt x="1376856" y="1749973"/>
                    <a:pt x="1418897" y="1713186"/>
                    <a:pt x="1340069" y="1765738"/>
                  </a:cubicBezTo>
                  <a:cubicBezTo>
                    <a:pt x="1260517" y="1885067"/>
                    <a:pt x="1303803" y="1833536"/>
                    <a:pt x="1213945" y="1923394"/>
                  </a:cubicBezTo>
                  <a:cubicBezTo>
                    <a:pt x="1208690" y="1939159"/>
                    <a:pt x="1208703" y="1957828"/>
                    <a:pt x="1198180" y="1970690"/>
                  </a:cubicBezTo>
                  <a:cubicBezTo>
                    <a:pt x="1094774" y="2097075"/>
                    <a:pt x="1118826" y="2081224"/>
                    <a:pt x="1024759" y="2112580"/>
                  </a:cubicBezTo>
                  <a:cubicBezTo>
                    <a:pt x="929297" y="2255772"/>
                    <a:pt x="1076831" y="2045841"/>
                    <a:pt x="930166" y="2207173"/>
                  </a:cubicBezTo>
                  <a:cubicBezTo>
                    <a:pt x="894816" y="2246058"/>
                    <a:pt x="872733" y="2296137"/>
                    <a:pt x="835573" y="2333297"/>
                  </a:cubicBezTo>
                  <a:cubicBezTo>
                    <a:pt x="819807" y="2349063"/>
                    <a:pt x="805404" y="2366320"/>
                    <a:pt x="788276" y="2380594"/>
                  </a:cubicBezTo>
                  <a:cubicBezTo>
                    <a:pt x="773720" y="2392724"/>
                    <a:pt x="754378" y="2398727"/>
                    <a:pt x="740980" y="2412125"/>
                  </a:cubicBezTo>
                  <a:cubicBezTo>
                    <a:pt x="722400" y="2430705"/>
                    <a:pt x="708751" y="2453661"/>
                    <a:pt x="693683" y="2475187"/>
                  </a:cubicBezTo>
                  <a:cubicBezTo>
                    <a:pt x="671951" y="2506232"/>
                    <a:pt x="630621" y="2569780"/>
                    <a:pt x="630621" y="2569780"/>
                  </a:cubicBezTo>
                  <a:cubicBezTo>
                    <a:pt x="612934" y="2622842"/>
                    <a:pt x="614496" y="2625589"/>
                    <a:pt x="583325" y="2680138"/>
                  </a:cubicBezTo>
                  <a:cubicBezTo>
                    <a:pt x="573924" y="2696589"/>
                    <a:pt x="564382" y="2713273"/>
                    <a:pt x="551794" y="2727435"/>
                  </a:cubicBezTo>
                  <a:cubicBezTo>
                    <a:pt x="522169" y="2760763"/>
                    <a:pt x="457200" y="2822028"/>
                    <a:pt x="457200" y="2822028"/>
                  </a:cubicBezTo>
                  <a:cubicBezTo>
                    <a:pt x="420233" y="2932935"/>
                    <a:pt x="468342" y="2796035"/>
                    <a:pt x="409904" y="2932387"/>
                  </a:cubicBezTo>
                  <a:cubicBezTo>
                    <a:pt x="403358" y="2947661"/>
                    <a:pt x="403356" y="2965856"/>
                    <a:pt x="394138" y="2979683"/>
                  </a:cubicBezTo>
                  <a:cubicBezTo>
                    <a:pt x="381771" y="2998234"/>
                    <a:pt x="361115" y="3009852"/>
                    <a:pt x="346842" y="3026980"/>
                  </a:cubicBezTo>
                  <a:cubicBezTo>
                    <a:pt x="237103" y="3158668"/>
                    <a:pt x="406185" y="2983402"/>
                    <a:pt x="268014" y="3121573"/>
                  </a:cubicBezTo>
                  <a:cubicBezTo>
                    <a:pt x="228388" y="3240454"/>
                    <a:pt x="286451" y="3098526"/>
                    <a:pt x="204952" y="3200400"/>
                  </a:cubicBezTo>
                  <a:cubicBezTo>
                    <a:pt x="196477" y="3210994"/>
                    <a:pt x="174779" y="3306231"/>
                    <a:pt x="173421" y="3310759"/>
                  </a:cubicBezTo>
                  <a:cubicBezTo>
                    <a:pt x="163870" y="3342594"/>
                    <a:pt x="152400" y="3373821"/>
                    <a:pt x="141890" y="3405352"/>
                  </a:cubicBezTo>
                  <a:lnTo>
                    <a:pt x="126125" y="3452649"/>
                  </a:lnTo>
                  <a:cubicBezTo>
                    <a:pt x="120870" y="3468414"/>
                    <a:pt x="117791" y="3485081"/>
                    <a:pt x="110359" y="3499945"/>
                  </a:cubicBezTo>
                  <a:cubicBezTo>
                    <a:pt x="99849" y="3520966"/>
                    <a:pt x="86260" y="3540711"/>
                    <a:pt x="78828" y="3563007"/>
                  </a:cubicBezTo>
                  <a:cubicBezTo>
                    <a:pt x="4366" y="3786394"/>
                    <a:pt x="86868" y="3609989"/>
                    <a:pt x="15766" y="3752194"/>
                  </a:cubicBezTo>
                  <a:lnTo>
                    <a:pt x="0" y="3909849"/>
                  </a:ln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7209" y="2333297"/>
              <a:ext cx="1717137"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Organic matter</a:t>
              </a:r>
            </a:p>
          </p:txBody>
        </p:sp>
      </p:grpSp>
    </p:spTree>
    <p:extLst>
      <p:ext uri="{BB962C8B-B14F-4D97-AF65-F5344CB8AC3E}">
        <p14:creationId xmlns:p14="http://schemas.microsoft.com/office/powerpoint/2010/main" val="357381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26457" y="240382"/>
            <a:ext cx="9739086" cy="1938992"/>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Different organisms use different electron acceptors, depending on availability due to local redox potential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The more oxidizing the environment, the higher the energy yield of the OM oxidation (the more negative is </a:t>
            </a:r>
            <a:r>
              <a:rPr lang="en-US" sz="2400" dirty="0" err="1">
                <a:latin typeface="Times New Roman" panose="02020603050405020304" pitchFamily="18" charset="0"/>
                <a:cs typeface="Times New Roman" panose="02020603050405020304" pitchFamily="18" charset="0"/>
              </a:rPr>
              <a:t>ΔG</a:t>
            </a:r>
            <a:r>
              <a:rPr lang="en-US" sz="2400" dirty="0">
                <a:latin typeface="Times New Roman" panose="02020603050405020304" pitchFamily="18" charset="0"/>
                <a:cs typeface="Times New Roman" panose="02020603050405020304" pitchFamily="18" charset="0"/>
              </a:rPr>
              <a:t>, the Gibbs free energy)</a:t>
            </a: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559" y="2486573"/>
            <a:ext cx="5867400" cy="3759200"/>
          </a:xfrm>
          <a:prstGeom prst="rect">
            <a:avLst/>
          </a:prstGeom>
          <a:solidFill>
            <a:schemeClr val="bg1"/>
          </a:solidFill>
          <a:ln>
            <a:noFill/>
          </a:ln>
          <a:effectLst/>
        </p:spPr>
      </p:pic>
      <p:graphicFrame>
        <p:nvGraphicFramePr>
          <p:cNvPr id="13" name="Object 4"/>
          <p:cNvGraphicFramePr>
            <a:graphicFrameLocks noChangeAspect="1"/>
          </p:cNvGraphicFramePr>
          <p:nvPr>
            <p:extLst>
              <p:ext uri="{D42A27DB-BD31-4B8C-83A1-F6EECF244321}">
                <p14:modId xmlns:p14="http://schemas.microsoft.com/office/powerpoint/2010/main" val="893656163"/>
              </p:ext>
            </p:extLst>
          </p:nvPr>
        </p:nvGraphicFramePr>
        <p:xfrm>
          <a:off x="6859862" y="4217276"/>
          <a:ext cx="4489450" cy="390525"/>
        </p:xfrm>
        <a:graphic>
          <a:graphicData uri="http://schemas.openxmlformats.org/presentationml/2006/ole">
            <mc:AlternateContent xmlns:mc="http://schemas.openxmlformats.org/markup-compatibility/2006">
              <mc:Choice xmlns:v="urn:schemas-microsoft-com:vml" Requires="v">
                <p:oleObj spid="_x0000_s9225" name="Equation" r:id="rId4" imgW="3213100" imgH="279400" progId="Equation.3">
                  <p:embed/>
                </p:oleObj>
              </mc:Choice>
              <mc:Fallback>
                <p:oleObj name="Equation" r:id="rId4" imgW="3213100" imgH="279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9862" y="4217276"/>
                        <a:ext cx="4489450"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Text Box 5"/>
          <p:cNvSpPr txBox="1">
            <a:spLocks noChangeArrowheads="1"/>
          </p:cNvSpPr>
          <p:nvPr/>
        </p:nvSpPr>
        <p:spPr bwMode="auto">
          <a:xfrm>
            <a:off x="7183712" y="3233026"/>
            <a:ext cx="3199915" cy="70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2000" dirty="0">
                <a:latin typeface="Times New Roman" panose="02020603050405020304" pitchFamily="18" charset="0"/>
                <a:cs typeface="Times New Roman" panose="02020603050405020304" pitchFamily="18" charset="0"/>
              </a:rPr>
              <a:t>To calculate ∆G for a redox</a:t>
            </a:r>
          </a:p>
          <a:p>
            <a:pPr algn="ctr"/>
            <a:r>
              <a:rPr lang="en-US" altLang="en-US" sz="2000" dirty="0">
                <a:latin typeface="Times New Roman" panose="02020603050405020304" pitchFamily="18" charset="0"/>
                <a:cs typeface="Times New Roman" panose="02020603050405020304" pitchFamily="18" charset="0"/>
              </a:rPr>
              <a:t>Reaction, combine </a:t>
            </a:r>
            <a:r>
              <a:rPr lang="en-US" altLang="en-US" sz="2000" dirty="0" err="1">
                <a:latin typeface="Times New Roman" panose="02020603050405020304" pitchFamily="18" charset="0"/>
                <a:cs typeface="Times New Roman" panose="02020603050405020304" pitchFamily="18" charset="0"/>
              </a:rPr>
              <a:t>pe</a:t>
            </a:r>
            <a:r>
              <a:rPr lang="en-US" altLang="en-US" sz="2000" dirty="0">
                <a:latin typeface="Times New Roman" panose="02020603050405020304" pitchFamily="18" charset="0"/>
                <a:cs typeface="Times New Roman" panose="02020603050405020304" pitchFamily="18" charset="0"/>
              </a:rPr>
              <a:t> values:</a:t>
            </a:r>
          </a:p>
        </p:txBody>
      </p:sp>
    </p:spTree>
    <p:extLst>
      <p:ext uri="{BB962C8B-B14F-4D97-AF65-F5344CB8AC3E}">
        <p14:creationId xmlns:p14="http://schemas.microsoft.com/office/powerpoint/2010/main" val="33273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71" t="21514" r="5723" b="27138"/>
          <a:stretch/>
        </p:blipFill>
        <p:spPr bwMode="auto">
          <a:xfrm>
            <a:off x="1642227" y="126128"/>
            <a:ext cx="8889125" cy="6643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4223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79383" y="111672"/>
            <a:ext cx="11033234" cy="7554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b="1" dirty="0">
                <a:solidFill>
                  <a:srgbClr val="002060"/>
                </a:solidFill>
                <a:latin typeface="Times New Roman" panose="02020603050405020304" pitchFamily="18" charset="0"/>
                <a:cs typeface="Times New Roman" panose="02020603050405020304" pitchFamily="18" charset="0"/>
              </a:rPr>
              <a:t>The free energy yield of the oxidation of organic matter by different e</a:t>
            </a:r>
            <a:r>
              <a:rPr lang="en-US" altLang="en-US" sz="2400" b="1" baseline="30000" dirty="0">
                <a:solidFill>
                  <a:srgbClr val="002060"/>
                </a:solidFill>
                <a:latin typeface="Times New Roman" panose="02020603050405020304" pitchFamily="18" charset="0"/>
                <a:cs typeface="Times New Roman" panose="02020603050405020304" pitchFamily="18" charset="0"/>
              </a:rPr>
              <a:t>-</a:t>
            </a:r>
            <a:r>
              <a:rPr lang="en-US" altLang="en-US" sz="2400" b="1" dirty="0">
                <a:solidFill>
                  <a:srgbClr val="002060"/>
                </a:solidFill>
                <a:latin typeface="Times New Roman" panose="02020603050405020304" pitchFamily="18" charset="0"/>
                <a:cs typeface="Times New Roman" panose="02020603050405020304" pitchFamily="18" charset="0"/>
              </a:rPr>
              <a:t> acceptors</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18563"/>
            <a:ext cx="6238524" cy="5091737"/>
          </a:xfrm>
          <a:prstGeom prst="rect">
            <a:avLst/>
          </a:prstGeom>
          <a:solidFill>
            <a:schemeClr val="bg1"/>
          </a:solidFill>
          <a:ln>
            <a:noFill/>
          </a:ln>
          <a:effectLst/>
        </p:spPr>
      </p:pic>
      <p:sp>
        <p:nvSpPr>
          <p:cNvPr id="4" name="Text Box 4"/>
          <p:cNvSpPr txBox="1">
            <a:spLocks noChangeArrowheads="1"/>
          </p:cNvSpPr>
          <p:nvPr/>
        </p:nvSpPr>
        <p:spPr bwMode="auto">
          <a:xfrm>
            <a:off x="7844723" y="1096011"/>
            <a:ext cx="1535998" cy="1938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000" dirty="0">
                <a:latin typeface="Times New Roman" panose="02020603050405020304" pitchFamily="18" charset="0"/>
                <a:cs typeface="Times New Roman" panose="02020603050405020304" pitchFamily="18" charset="0"/>
              </a:rPr>
              <a:t>Order of use:</a:t>
            </a:r>
          </a:p>
          <a:p>
            <a:r>
              <a:rPr lang="en-US" altLang="en-US" sz="2000" dirty="0">
                <a:latin typeface="Times New Roman" panose="02020603050405020304" pitchFamily="18" charset="0"/>
                <a:cs typeface="Times New Roman" panose="02020603050405020304" pitchFamily="18" charset="0"/>
              </a:rPr>
              <a:t>O</a:t>
            </a:r>
            <a:r>
              <a:rPr lang="en-US" altLang="en-US" sz="2000" baseline="-25000" dirty="0">
                <a:latin typeface="Times New Roman" panose="02020603050405020304" pitchFamily="18" charset="0"/>
                <a:cs typeface="Times New Roman" panose="02020603050405020304" pitchFamily="18" charset="0"/>
              </a:rPr>
              <a:t>2</a:t>
            </a:r>
            <a:endParaRPr lang="en-US" altLang="en-US" sz="2000" dirty="0">
              <a:latin typeface="Times New Roman" panose="02020603050405020304" pitchFamily="18" charset="0"/>
              <a:cs typeface="Times New Roman" panose="02020603050405020304" pitchFamily="18" charset="0"/>
            </a:endParaRPr>
          </a:p>
          <a:p>
            <a:r>
              <a:rPr lang="en-US" altLang="en-US" sz="2000" dirty="0">
                <a:latin typeface="Times New Roman" panose="02020603050405020304" pitchFamily="18" charset="0"/>
                <a:cs typeface="Times New Roman" panose="02020603050405020304" pitchFamily="18" charset="0"/>
              </a:rPr>
              <a:t>NO</a:t>
            </a:r>
            <a:r>
              <a:rPr lang="en-US" altLang="en-US" sz="2000" baseline="-25000" dirty="0">
                <a:latin typeface="Times New Roman" panose="02020603050405020304" pitchFamily="18" charset="0"/>
                <a:cs typeface="Times New Roman" panose="02020603050405020304" pitchFamily="18" charset="0"/>
              </a:rPr>
              <a:t>3</a:t>
            </a:r>
            <a:r>
              <a:rPr lang="en-US" altLang="en-US" sz="2000" baseline="30000" dirty="0">
                <a:latin typeface="Times New Roman" panose="02020603050405020304" pitchFamily="18" charset="0"/>
                <a:cs typeface="Times New Roman" panose="02020603050405020304" pitchFamily="18" charset="0"/>
              </a:rPr>
              <a:t>-</a:t>
            </a:r>
            <a:endParaRPr lang="en-US" altLang="en-US" sz="2000" dirty="0">
              <a:latin typeface="Times New Roman" panose="02020603050405020304" pitchFamily="18" charset="0"/>
              <a:cs typeface="Times New Roman" panose="02020603050405020304" pitchFamily="18" charset="0"/>
            </a:endParaRPr>
          </a:p>
          <a:p>
            <a:r>
              <a:rPr lang="en-US" altLang="en-US" sz="2000" dirty="0" err="1">
                <a:latin typeface="Times New Roman" panose="02020603050405020304" pitchFamily="18" charset="0"/>
                <a:cs typeface="Times New Roman" panose="02020603050405020304" pitchFamily="18" charset="0"/>
              </a:rPr>
              <a:t>Mn</a:t>
            </a:r>
            <a:r>
              <a:rPr lang="en-US" altLang="en-US" sz="2000" dirty="0">
                <a:latin typeface="Times New Roman" panose="02020603050405020304" pitchFamily="18" charset="0"/>
                <a:cs typeface="Times New Roman" panose="02020603050405020304" pitchFamily="18" charset="0"/>
              </a:rPr>
              <a:t>(IV)</a:t>
            </a:r>
          </a:p>
          <a:p>
            <a:r>
              <a:rPr lang="en-US" altLang="en-US" sz="2000" dirty="0">
                <a:latin typeface="Times New Roman" panose="02020603050405020304" pitchFamily="18" charset="0"/>
                <a:cs typeface="Times New Roman" panose="02020603050405020304" pitchFamily="18" charset="0"/>
              </a:rPr>
              <a:t>Fe(III)</a:t>
            </a:r>
          </a:p>
          <a:p>
            <a:r>
              <a:rPr lang="en-US" altLang="en-US" sz="2000" dirty="0">
                <a:latin typeface="Times New Roman" panose="02020603050405020304" pitchFamily="18" charset="0"/>
                <a:cs typeface="Times New Roman" panose="02020603050405020304" pitchFamily="18" charset="0"/>
              </a:rPr>
              <a:t>SO</a:t>
            </a:r>
            <a:r>
              <a:rPr lang="en-US" altLang="en-US" sz="2000" baseline="-25000" dirty="0">
                <a:latin typeface="Times New Roman" panose="02020603050405020304" pitchFamily="18" charset="0"/>
                <a:cs typeface="Times New Roman" panose="02020603050405020304" pitchFamily="18" charset="0"/>
              </a:rPr>
              <a:t>4</a:t>
            </a:r>
            <a:r>
              <a:rPr lang="en-US" altLang="en-US" sz="2000" baseline="30000" dirty="0">
                <a:latin typeface="Times New Roman" panose="02020603050405020304" pitchFamily="18" charset="0"/>
                <a:cs typeface="Times New Roman" panose="02020603050405020304" pitchFamily="18" charset="0"/>
              </a:rPr>
              <a:t>2-</a:t>
            </a:r>
            <a:endParaRPr lang="en-US"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4321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www.researchgate.net/profile/Thomas_Algeo/publication/313428316/figure/fig1/AS:467526082666496@1488478312945/Schematic-illustration-of-diagenetic-environment-with-redox-zones-in-marine-sedi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689" y="306882"/>
            <a:ext cx="9886622" cy="60366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428166"/>
            <a:ext cx="4842031"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Canfield and </a:t>
            </a:r>
            <a:r>
              <a:rPr lang="en-US" dirty="0" err="1">
                <a:latin typeface="Times New Roman" panose="02020603050405020304" pitchFamily="18" charset="0"/>
                <a:cs typeface="Times New Roman" panose="02020603050405020304" pitchFamily="18" charset="0"/>
              </a:rPr>
              <a:t>Thamdrup</a:t>
            </a:r>
            <a:r>
              <a:rPr lang="en-US" dirty="0">
                <a:latin typeface="Times New Roman" panose="02020603050405020304" pitchFamily="18" charset="0"/>
                <a:cs typeface="Times New Roman" panose="02020603050405020304" pitchFamily="18" charset="0"/>
              </a:rPr>
              <a:t> (2009), Chen et al. (2015)</a:t>
            </a:r>
          </a:p>
        </p:txBody>
      </p:sp>
    </p:spTree>
    <p:extLst>
      <p:ext uri="{BB962C8B-B14F-4D97-AF65-F5344CB8AC3E}">
        <p14:creationId xmlns:p14="http://schemas.microsoft.com/office/powerpoint/2010/main" val="1470844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1735141" y="0"/>
            <a:ext cx="8680390"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Commonly Observed Porewater Concentration Profiles</a:t>
            </a:r>
          </a:p>
        </p:txBody>
      </p:sp>
      <p:grpSp>
        <p:nvGrpSpPr>
          <p:cNvPr id="84" name="Group 83"/>
          <p:cNvGrpSpPr/>
          <p:nvPr/>
        </p:nvGrpSpPr>
        <p:grpSpPr>
          <a:xfrm>
            <a:off x="1764815" y="758753"/>
            <a:ext cx="7220374" cy="4688563"/>
            <a:chOff x="1764815" y="758753"/>
            <a:chExt cx="7220374" cy="4688563"/>
          </a:xfrm>
        </p:grpSpPr>
        <p:sp>
          <p:nvSpPr>
            <p:cNvPr id="54" name="TextBox 53"/>
            <p:cNvSpPr txBox="1"/>
            <p:nvPr/>
          </p:nvSpPr>
          <p:spPr>
            <a:xfrm rot="16200000">
              <a:off x="421915" y="3735084"/>
              <a:ext cx="305513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Depth below sediment surface</a:t>
              </a:r>
            </a:p>
          </p:txBody>
        </p:sp>
        <p:sp>
          <p:nvSpPr>
            <p:cNvPr id="56" name="TextBox 55"/>
            <p:cNvSpPr txBox="1"/>
            <p:nvPr/>
          </p:nvSpPr>
          <p:spPr>
            <a:xfrm>
              <a:off x="5250051" y="901750"/>
              <a:ext cx="144142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concentration</a:t>
              </a:r>
            </a:p>
          </p:txBody>
        </p:sp>
        <p:cxnSp>
          <p:nvCxnSpPr>
            <p:cNvPr id="58" name="Straight Connector 57"/>
            <p:cNvCxnSpPr/>
            <p:nvPr/>
          </p:nvCxnSpPr>
          <p:spPr>
            <a:xfrm>
              <a:off x="6831814" y="1086416"/>
              <a:ext cx="21533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997436" y="1086416"/>
              <a:ext cx="21533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997436" y="758753"/>
              <a:ext cx="53091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low</a:t>
              </a:r>
            </a:p>
          </p:txBody>
        </p:sp>
        <p:sp>
          <p:nvSpPr>
            <p:cNvPr id="61" name="TextBox 60"/>
            <p:cNvSpPr txBox="1"/>
            <p:nvPr/>
          </p:nvSpPr>
          <p:spPr>
            <a:xfrm>
              <a:off x="8390154" y="771752"/>
              <a:ext cx="59503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high</a:t>
              </a:r>
            </a:p>
          </p:txBody>
        </p:sp>
      </p:grpSp>
      <p:grpSp>
        <p:nvGrpSpPr>
          <p:cNvPr id="76" name="Group 75"/>
          <p:cNvGrpSpPr/>
          <p:nvPr/>
        </p:nvGrpSpPr>
        <p:grpSpPr>
          <a:xfrm>
            <a:off x="2687291" y="1271082"/>
            <a:ext cx="1959191" cy="2323120"/>
            <a:chOff x="2687291" y="1271082"/>
            <a:chExt cx="1959191" cy="2323120"/>
          </a:xfrm>
        </p:grpSpPr>
        <p:grpSp>
          <p:nvGrpSpPr>
            <p:cNvPr id="10" name="Group 9"/>
            <p:cNvGrpSpPr/>
            <p:nvPr/>
          </p:nvGrpSpPr>
          <p:grpSpPr>
            <a:xfrm>
              <a:off x="2823086" y="1511905"/>
              <a:ext cx="1638677" cy="2082297"/>
              <a:chOff x="516048" y="1041149"/>
              <a:chExt cx="1638677" cy="2082297"/>
            </a:xfrm>
          </p:grpSpPr>
          <p:cxnSp>
            <p:nvCxnSpPr>
              <p:cNvPr id="12" name="Straight Connector 11"/>
              <p:cNvCxnSpPr/>
              <p:nvPr/>
            </p:nvCxnSpPr>
            <p:spPr>
              <a:xfrm>
                <a:off x="516048" y="1041149"/>
                <a:ext cx="0" cy="20822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6048" y="1041149"/>
                <a:ext cx="16386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a:off x="4037759" y="1511905"/>
              <a:ext cx="0" cy="2082297"/>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2687291" y="1271082"/>
              <a:ext cx="1959191"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Non reactive (e.g., Chloride)</a:t>
              </a:r>
            </a:p>
          </p:txBody>
        </p:sp>
      </p:grpSp>
      <p:grpSp>
        <p:nvGrpSpPr>
          <p:cNvPr id="77" name="Group 76"/>
          <p:cNvGrpSpPr/>
          <p:nvPr/>
        </p:nvGrpSpPr>
        <p:grpSpPr>
          <a:xfrm>
            <a:off x="5243928" y="1251405"/>
            <a:ext cx="1880643" cy="2333744"/>
            <a:chOff x="5243928" y="1251405"/>
            <a:chExt cx="1880643" cy="2333744"/>
          </a:xfrm>
        </p:grpSpPr>
        <p:grpSp>
          <p:nvGrpSpPr>
            <p:cNvPr id="8" name="Group 7"/>
            <p:cNvGrpSpPr/>
            <p:nvPr/>
          </p:nvGrpSpPr>
          <p:grpSpPr>
            <a:xfrm>
              <a:off x="5301472" y="1502852"/>
              <a:ext cx="1638677" cy="2082297"/>
              <a:chOff x="497942" y="1041149"/>
              <a:chExt cx="1638677" cy="2082297"/>
            </a:xfrm>
          </p:grpSpPr>
          <p:grpSp>
            <p:nvGrpSpPr>
              <p:cNvPr id="7" name="Group 6"/>
              <p:cNvGrpSpPr/>
              <p:nvPr/>
            </p:nvGrpSpPr>
            <p:grpSpPr>
              <a:xfrm>
                <a:off x="497942" y="1041149"/>
                <a:ext cx="1638677" cy="2082297"/>
                <a:chOff x="516048" y="1041149"/>
                <a:chExt cx="1638677" cy="2082297"/>
              </a:xfrm>
            </p:grpSpPr>
            <p:cxnSp>
              <p:nvCxnSpPr>
                <p:cNvPr id="3" name="Straight Connector 2"/>
                <p:cNvCxnSpPr/>
                <p:nvPr/>
              </p:nvCxnSpPr>
              <p:spPr>
                <a:xfrm>
                  <a:off x="516048" y="1041149"/>
                  <a:ext cx="0" cy="20822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16048" y="1041149"/>
                  <a:ext cx="16386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Freeform 5"/>
              <p:cNvSpPr/>
              <p:nvPr/>
            </p:nvSpPr>
            <p:spPr>
              <a:xfrm>
                <a:off x="514295" y="1050202"/>
                <a:ext cx="1540840" cy="2064190"/>
              </a:xfrm>
              <a:custGeom>
                <a:avLst/>
                <a:gdLst>
                  <a:gd name="connsiteX0" fmla="*/ 1540840 w 1540840"/>
                  <a:gd name="connsiteY0" fmla="*/ 0 h 2064190"/>
                  <a:gd name="connsiteX1" fmla="*/ 617387 w 1540840"/>
                  <a:gd name="connsiteY1" fmla="*/ 190123 h 2064190"/>
                  <a:gd name="connsiteX2" fmla="*/ 65125 w 1540840"/>
                  <a:gd name="connsiteY2" fmla="*/ 823865 h 2064190"/>
                  <a:gd name="connsiteX3" fmla="*/ 10805 w 1540840"/>
                  <a:gd name="connsiteY3" fmla="*/ 2064190 h 2064190"/>
                  <a:gd name="connsiteX4" fmla="*/ 10805 w 1540840"/>
                  <a:gd name="connsiteY4" fmla="*/ 2064190 h 206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840" h="2064190">
                    <a:moveTo>
                      <a:pt x="1540840" y="0"/>
                    </a:moveTo>
                    <a:cubicBezTo>
                      <a:pt x="1202089" y="26406"/>
                      <a:pt x="863339" y="52812"/>
                      <a:pt x="617387" y="190123"/>
                    </a:cubicBezTo>
                    <a:cubicBezTo>
                      <a:pt x="371435" y="327434"/>
                      <a:pt x="166222" y="511521"/>
                      <a:pt x="65125" y="823865"/>
                    </a:cubicBezTo>
                    <a:cubicBezTo>
                      <a:pt x="-35972" y="1136210"/>
                      <a:pt x="10805" y="2064190"/>
                      <a:pt x="10805" y="2064190"/>
                    </a:cubicBezTo>
                    <a:lnTo>
                      <a:pt x="10805" y="2064190"/>
                    </a:ln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p:cNvSpPr txBox="1"/>
            <p:nvPr/>
          </p:nvSpPr>
          <p:spPr>
            <a:xfrm>
              <a:off x="5243928" y="1251405"/>
              <a:ext cx="1880643"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Surface Removal (e.g., O</a:t>
              </a:r>
              <a:r>
                <a:rPr lang="en-US" sz="1200" baseline="-25000" dirty="0">
                  <a:latin typeface="Times New Roman" panose="02020603050405020304" pitchFamily="18" charset="0"/>
                  <a:cs typeface="Times New Roman" panose="02020603050405020304" pitchFamily="18" charset="0"/>
                </a:rPr>
                <a:t>2</a:t>
              </a:r>
              <a:r>
                <a:rPr lang="en-US" sz="1200" dirty="0">
                  <a:latin typeface="Times New Roman" panose="02020603050405020304" pitchFamily="18" charset="0"/>
                  <a:cs typeface="Times New Roman" panose="02020603050405020304" pitchFamily="18" charset="0"/>
                </a:rPr>
                <a:t>)</a:t>
              </a:r>
            </a:p>
          </p:txBody>
        </p:sp>
      </p:grpSp>
      <p:grpSp>
        <p:nvGrpSpPr>
          <p:cNvPr id="85" name="Group 84"/>
          <p:cNvGrpSpPr/>
          <p:nvPr/>
        </p:nvGrpSpPr>
        <p:grpSpPr>
          <a:xfrm>
            <a:off x="7768241" y="1271118"/>
            <a:ext cx="3595607" cy="2314030"/>
            <a:chOff x="7768241" y="1271118"/>
            <a:chExt cx="3595607" cy="2314030"/>
          </a:xfrm>
        </p:grpSpPr>
        <p:grpSp>
          <p:nvGrpSpPr>
            <p:cNvPr id="17" name="Group 16"/>
            <p:cNvGrpSpPr/>
            <p:nvPr/>
          </p:nvGrpSpPr>
          <p:grpSpPr>
            <a:xfrm>
              <a:off x="7779858" y="1502851"/>
              <a:ext cx="1638677" cy="2082297"/>
              <a:chOff x="516048" y="1041149"/>
              <a:chExt cx="1638677" cy="2082297"/>
            </a:xfrm>
          </p:grpSpPr>
          <p:cxnSp>
            <p:nvCxnSpPr>
              <p:cNvPr id="19" name="Straight Connector 18"/>
              <p:cNvCxnSpPr/>
              <p:nvPr/>
            </p:nvCxnSpPr>
            <p:spPr>
              <a:xfrm>
                <a:off x="516048" y="1041149"/>
                <a:ext cx="0" cy="20822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16048" y="1041149"/>
                <a:ext cx="16386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7768241" y="1271118"/>
              <a:ext cx="3595607" cy="2232550"/>
              <a:chOff x="7768241" y="1271118"/>
              <a:chExt cx="3595607" cy="2232550"/>
            </a:xfrm>
          </p:grpSpPr>
          <p:sp>
            <p:nvSpPr>
              <p:cNvPr id="22" name="Freeform 21"/>
              <p:cNvSpPr/>
              <p:nvPr/>
            </p:nvSpPr>
            <p:spPr>
              <a:xfrm>
                <a:off x="7796119" y="1502852"/>
                <a:ext cx="1510757" cy="2000816"/>
              </a:xfrm>
              <a:custGeom>
                <a:avLst/>
                <a:gdLst>
                  <a:gd name="connsiteX0" fmla="*/ 1510757 w 1510757"/>
                  <a:gd name="connsiteY0" fmla="*/ 0 h 2000816"/>
                  <a:gd name="connsiteX1" fmla="*/ 714052 w 1510757"/>
                  <a:gd name="connsiteY1" fmla="*/ 688063 h 2000816"/>
                  <a:gd name="connsiteX2" fmla="*/ 116523 w 1510757"/>
                  <a:gd name="connsiteY2" fmla="*/ 1240325 h 2000816"/>
                  <a:gd name="connsiteX3" fmla="*/ 7882 w 1510757"/>
                  <a:gd name="connsiteY3" fmla="*/ 1394234 h 2000816"/>
                  <a:gd name="connsiteX4" fmla="*/ 16935 w 1510757"/>
                  <a:gd name="connsiteY4" fmla="*/ 2000816 h 2000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757" h="2000816">
                    <a:moveTo>
                      <a:pt x="1510757" y="0"/>
                    </a:moveTo>
                    <a:cubicBezTo>
                      <a:pt x="1228590" y="240671"/>
                      <a:pt x="946424" y="481342"/>
                      <a:pt x="714052" y="688063"/>
                    </a:cubicBezTo>
                    <a:cubicBezTo>
                      <a:pt x="481680" y="894784"/>
                      <a:pt x="234218" y="1122630"/>
                      <a:pt x="116523" y="1240325"/>
                    </a:cubicBezTo>
                    <a:cubicBezTo>
                      <a:pt x="-1172" y="1358020"/>
                      <a:pt x="24480" y="1267486"/>
                      <a:pt x="7882" y="1394234"/>
                    </a:cubicBezTo>
                    <a:cubicBezTo>
                      <a:pt x="-8716" y="1520982"/>
                      <a:pt x="4109" y="1760899"/>
                      <a:pt x="16935" y="2000816"/>
                    </a:cubicBezTo>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787066" y="2725070"/>
                <a:ext cx="1718987" cy="199176"/>
              </a:xfrm>
              <a:prstGeom prst="rect">
                <a:avLst/>
              </a:prstGeom>
              <a:solidFill>
                <a:schemeClr val="accent1">
                  <a:alpha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8522527" y="2693853"/>
                <a:ext cx="992579" cy="261610"/>
              </a:xfrm>
              <a:prstGeom prst="rect">
                <a:avLst/>
              </a:prstGeom>
              <a:noFill/>
            </p:spPr>
            <p:txBody>
              <a:bodyPr wrap="none" rtlCol="0">
                <a:spAutoFit/>
              </a:bodyPr>
              <a:lstStyle/>
              <a:p>
                <a:r>
                  <a:rPr lang="en-US" sz="1100" dirty="0">
                    <a:latin typeface="Times New Roman" panose="02020603050405020304" pitchFamily="18" charset="0"/>
                    <a:cs typeface="Times New Roman" panose="02020603050405020304" pitchFamily="18" charset="0"/>
                  </a:rPr>
                  <a:t>Reactive layer</a:t>
                </a:r>
              </a:p>
            </p:txBody>
          </p:sp>
          <p:sp>
            <p:nvSpPr>
              <p:cNvPr id="68" name="TextBox 67"/>
              <p:cNvSpPr txBox="1"/>
              <p:nvPr/>
            </p:nvSpPr>
            <p:spPr>
              <a:xfrm>
                <a:off x="7768241" y="1271118"/>
                <a:ext cx="1742785"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Subsurface consumption </a:t>
                </a:r>
              </a:p>
            </p:txBody>
          </p:sp>
          <p:sp>
            <p:nvSpPr>
              <p:cNvPr id="69" name="TextBox 68"/>
              <p:cNvSpPr txBox="1"/>
              <p:nvPr/>
            </p:nvSpPr>
            <p:spPr>
              <a:xfrm>
                <a:off x="9306875" y="1736508"/>
                <a:ext cx="2056973" cy="461665"/>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e.g., Fe</a:t>
                </a:r>
                <a:r>
                  <a:rPr lang="en-US" sz="1200" baseline="30000" dirty="0">
                    <a:latin typeface="Times New Roman" panose="02020603050405020304" pitchFamily="18" charset="0"/>
                    <a:cs typeface="Times New Roman" panose="02020603050405020304" pitchFamily="18" charset="0"/>
                  </a:rPr>
                  <a:t>2+ </a:t>
                </a:r>
                <a:r>
                  <a:rPr lang="en-US" sz="1200" baseline="-25000" dirty="0">
                    <a:latin typeface="Times New Roman" panose="02020603050405020304" pitchFamily="18" charset="0"/>
                    <a:cs typeface="Times New Roman" panose="02020603050405020304" pitchFamily="18" charset="0"/>
                  </a:rPr>
                  <a:t>(</a:t>
                </a:r>
                <a:r>
                  <a:rPr lang="en-US" sz="1200" baseline="-25000" dirty="0" err="1">
                    <a:latin typeface="Times New Roman" panose="02020603050405020304" pitchFamily="18" charset="0"/>
                    <a:cs typeface="Times New Roman" panose="02020603050405020304" pitchFamily="18" charset="0"/>
                  </a:rPr>
                  <a:t>aq</a:t>
                </a:r>
                <a:r>
                  <a:rPr lang="en-US" sz="1200" baseline="-250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precipitating with</a:t>
                </a:r>
              </a:p>
              <a:p>
                <a:r>
                  <a:rPr lang="en-US" sz="1200" dirty="0">
                    <a:latin typeface="Times New Roman" panose="02020603050405020304" pitchFamily="18" charset="0"/>
                    <a:cs typeface="Times New Roman" panose="02020603050405020304" pitchFamily="18" charset="0"/>
                  </a:rPr>
                  <a:t>S</a:t>
                </a:r>
                <a:r>
                  <a:rPr lang="en-US" sz="1200" baseline="30000" dirty="0">
                    <a:latin typeface="Times New Roman" panose="02020603050405020304" pitchFamily="18" charset="0"/>
                    <a:cs typeface="Times New Roman" panose="02020603050405020304" pitchFamily="18" charset="0"/>
                  </a:rPr>
                  <a:t>2-</a:t>
                </a:r>
                <a:r>
                  <a:rPr lang="en-US" sz="1200" dirty="0">
                    <a:latin typeface="Times New Roman" panose="02020603050405020304" pitchFamily="18" charset="0"/>
                    <a:cs typeface="Times New Roman" panose="02020603050405020304" pitchFamily="18" charset="0"/>
                  </a:rPr>
                  <a:t> </a:t>
                </a:r>
                <a:r>
                  <a:rPr lang="en-US" sz="1200" baseline="-25000" dirty="0">
                    <a:latin typeface="Times New Roman" panose="02020603050405020304" pitchFamily="18" charset="0"/>
                    <a:cs typeface="Times New Roman" panose="02020603050405020304" pitchFamily="18" charset="0"/>
                  </a:rPr>
                  <a:t>(</a:t>
                </a:r>
                <a:r>
                  <a:rPr lang="en-US" sz="1200" baseline="-25000" dirty="0" err="1">
                    <a:latin typeface="Times New Roman" panose="02020603050405020304" pitchFamily="18" charset="0"/>
                    <a:cs typeface="Times New Roman" panose="02020603050405020304" pitchFamily="18" charset="0"/>
                  </a:rPr>
                  <a:t>aq</a:t>
                </a:r>
                <a:r>
                  <a:rPr lang="en-US" sz="1200" baseline="-250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to form FeS</a:t>
                </a:r>
                <a:r>
                  <a:rPr lang="en-US" sz="1200" baseline="-25000" dirty="0">
                    <a:latin typeface="Times New Roman" panose="02020603050405020304" pitchFamily="18" charset="0"/>
                    <a:cs typeface="Times New Roman" panose="02020603050405020304" pitchFamily="18" charset="0"/>
                  </a:rPr>
                  <a:t>2(s) </a:t>
                </a:r>
                <a:r>
                  <a:rPr lang="en-US" sz="1200" dirty="0">
                    <a:latin typeface="Times New Roman" panose="02020603050405020304" pitchFamily="18" charset="0"/>
                    <a:cs typeface="Times New Roman" panose="02020603050405020304" pitchFamily="18" charset="0"/>
                  </a:rPr>
                  <a:t>(pyrite)</a:t>
                </a:r>
              </a:p>
            </p:txBody>
          </p:sp>
        </p:grpSp>
      </p:grpSp>
      <p:grpSp>
        <p:nvGrpSpPr>
          <p:cNvPr id="81" name="Group 80"/>
          <p:cNvGrpSpPr/>
          <p:nvPr/>
        </p:nvGrpSpPr>
        <p:grpSpPr>
          <a:xfrm>
            <a:off x="4843009" y="3810035"/>
            <a:ext cx="2476024" cy="2905737"/>
            <a:chOff x="4843009" y="3810035"/>
            <a:chExt cx="2476024" cy="2905737"/>
          </a:xfrm>
        </p:grpSpPr>
        <p:sp>
          <p:nvSpPr>
            <p:cNvPr id="72" name="TextBox 71"/>
            <p:cNvSpPr txBox="1"/>
            <p:nvPr/>
          </p:nvSpPr>
          <p:spPr>
            <a:xfrm>
              <a:off x="4843009" y="3810035"/>
              <a:ext cx="2476024" cy="461665"/>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Chemical released  into</a:t>
              </a:r>
            </a:p>
            <a:p>
              <a:pPr algn="ctr"/>
              <a:r>
                <a:rPr lang="en-US" sz="1200" dirty="0">
                  <a:latin typeface="Times New Roman" panose="02020603050405020304" pitchFamily="18" charset="0"/>
                  <a:cs typeface="Times New Roman" panose="02020603050405020304" pitchFamily="18" charset="0"/>
                </a:rPr>
                <a:t>porewater from subsurface layer</a:t>
              </a:r>
            </a:p>
          </p:txBody>
        </p:sp>
        <p:grpSp>
          <p:nvGrpSpPr>
            <p:cNvPr id="80" name="Group 79"/>
            <p:cNvGrpSpPr/>
            <p:nvPr/>
          </p:nvGrpSpPr>
          <p:grpSpPr>
            <a:xfrm>
              <a:off x="5197369" y="4208327"/>
              <a:ext cx="1973760" cy="2507445"/>
              <a:chOff x="5197369" y="4208327"/>
              <a:chExt cx="1973760" cy="2507445"/>
            </a:xfrm>
          </p:grpSpPr>
          <p:grpSp>
            <p:nvGrpSpPr>
              <p:cNvPr id="52" name="Group 51"/>
              <p:cNvGrpSpPr/>
              <p:nvPr/>
            </p:nvGrpSpPr>
            <p:grpSpPr>
              <a:xfrm>
                <a:off x="5253140" y="4208327"/>
                <a:ext cx="1735341" cy="2082297"/>
                <a:chOff x="3576119" y="3755677"/>
                <a:chExt cx="1735341" cy="2082297"/>
              </a:xfrm>
            </p:grpSpPr>
            <p:cxnSp>
              <p:nvCxnSpPr>
                <p:cNvPr id="32" name="Straight Connector 31"/>
                <p:cNvCxnSpPr/>
                <p:nvPr/>
              </p:nvCxnSpPr>
              <p:spPr>
                <a:xfrm>
                  <a:off x="3576119" y="3755677"/>
                  <a:ext cx="0" cy="20822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576119" y="3755677"/>
                  <a:ext cx="16386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Freeform 34"/>
                <p:cNvSpPr/>
                <p:nvPr/>
              </p:nvSpPr>
              <p:spPr>
                <a:xfrm flipH="1">
                  <a:off x="3628345" y="3773785"/>
                  <a:ext cx="1586452" cy="2000816"/>
                </a:xfrm>
                <a:custGeom>
                  <a:avLst/>
                  <a:gdLst>
                    <a:gd name="connsiteX0" fmla="*/ 1510757 w 1510757"/>
                    <a:gd name="connsiteY0" fmla="*/ 0 h 2000816"/>
                    <a:gd name="connsiteX1" fmla="*/ 714052 w 1510757"/>
                    <a:gd name="connsiteY1" fmla="*/ 688063 h 2000816"/>
                    <a:gd name="connsiteX2" fmla="*/ 116523 w 1510757"/>
                    <a:gd name="connsiteY2" fmla="*/ 1240325 h 2000816"/>
                    <a:gd name="connsiteX3" fmla="*/ 7882 w 1510757"/>
                    <a:gd name="connsiteY3" fmla="*/ 1394234 h 2000816"/>
                    <a:gd name="connsiteX4" fmla="*/ 16935 w 1510757"/>
                    <a:gd name="connsiteY4" fmla="*/ 2000816 h 2000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757" h="2000816">
                      <a:moveTo>
                        <a:pt x="1510757" y="0"/>
                      </a:moveTo>
                      <a:cubicBezTo>
                        <a:pt x="1228590" y="240671"/>
                        <a:pt x="946424" y="481342"/>
                        <a:pt x="714052" y="688063"/>
                      </a:cubicBezTo>
                      <a:cubicBezTo>
                        <a:pt x="481680" y="894784"/>
                        <a:pt x="234218" y="1122630"/>
                        <a:pt x="116523" y="1240325"/>
                      </a:cubicBezTo>
                      <a:cubicBezTo>
                        <a:pt x="-1172" y="1358020"/>
                        <a:pt x="24480" y="1267486"/>
                        <a:pt x="7882" y="1394234"/>
                      </a:cubicBezTo>
                      <a:cubicBezTo>
                        <a:pt x="-8716" y="1520982"/>
                        <a:pt x="4109" y="1760899"/>
                        <a:pt x="16935" y="2000816"/>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3592473" y="5068432"/>
                  <a:ext cx="1718987" cy="199176"/>
                </a:xfrm>
                <a:prstGeom prst="rect">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p:cNvSpPr txBox="1"/>
              <p:nvPr/>
            </p:nvSpPr>
            <p:spPr>
              <a:xfrm>
                <a:off x="5260441" y="5491691"/>
                <a:ext cx="1027845" cy="261610"/>
              </a:xfrm>
              <a:prstGeom prst="rect">
                <a:avLst/>
              </a:prstGeom>
              <a:noFill/>
            </p:spPr>
            <p:txBody>
              <a:bodyPr wrap="none" rtlCol="0">
                <a:spAutoFit/>
              </a:bodyPr>
              <a:lstStyle/>
              <a:p>
                <a:r>
                  <a:rPr lang="en-US" sz="1100" dirty="0">
                    <a:latin typeface="Times New Roman" panose="02020603050405020304" pitchFamily="18" charset="0"/>
                    <a:cs typeface="Times New Roman" panose="02020603050405020304" pitchFamily="18" charset="0"/>
                  </a:rPr>
                  <a:t>Reactive layer </a:t>
                </a:r>
              </a:p>
            </p:txBody>
          </p:sp>
          <p:sp>
            <p:nvSpPr>
              <p:cNvPr id="73" name="TextBox 72"/>
              <p:cNvSpPr txBox="1"/>
              <p:nvPr/>
            </p:nvSpPr>
            <p:spPr>
              <a:xfrm>
                <a:off x="5197369" y="6254107"/>
                <a:ext cx="1973760" cy="461665"/>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e.g., Mn</a:t>
                </a:r>
                <a:r>
                  <a:rPr lang="en-US" sz="1200" baseline="30000" dirty="0">
                    <a:latin typeface="Times New Roman" panose="02020603050405020304" pitchFamily="18" charset="0"/>
                    <a:cs typeface="Times New Roman" panose="02020603050405020304" pitchFamily="18" charset="0"/>
                  </a:rPr>
                  <a:t>2+ </a:t>
                </a:r>
                <a:r>
                  <a:rPr lang="en-US" sz="1200" baseline="-25000" dirty="0">
                    <a:latin typeface="Times New Roman" panose="02020603050405020304" pitchFamily="18" charset="0"/>
                    <a:cs typeface="Times New Roman" panose="02020603050405020304" pitchFamily="18" charset="0"/>
                  </a:rPr>
                  <a:t>(</a:t>
                </a:r>
                <a:r>
                  <a:rPr lang="en-US" sz="1200" baseline="-25000" dirty="0" err="1">
                    <a:latin typeface="Times New Roman" panose="02020603050405020304" pitchFamily="18" charset="0"/>
                    <a:cs typeface="Times New Roman" panose="02020603050405020304" pitchFamily="18" charset="0"/>
                  </a:rPr>
                  <a:t>aq</a:t>
                </a:r>
                <a:r>
                  <a:rPr lang="en-US" sz="1200" baseline="-250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release by reduction of MnO</a:t>
                </a:r>
                <a:r>
                  <a:rPr lang="en-US" sz="1200" baseline="-25000" dirty="0">
                    <a:latin typeface="Times New Roman" panose="02020603050405020304" pitchFamily="18" charset="0"/>
                    <a:cs typeface="Times New Roman" panose="02020603050405020304" pitchFamily="18" charset="0"/>
                  </a:rPr>
                  <a:t>2(s)</a:t>
                </a:r>
                <a:endParaRPr lang="en-US" sz="1200" dirty="0">
                  <a:latin typeface="Times New Roman" panose="02020603050405020304" pitchFamily="18" charset="0"/>
                  <a:cs typeface="Times New Roman" panose="02020603050405020304" pitchFamily="18" charset="0"/>
                </a:endParaRPr>
              </a:p>
            </p:txBody>
          </p:sp>
        </p:grpSp>
      </p:grpSp>
      <p:grpSp>
        <p:nvGrpSpPr>
          <p:cNvPr id="82" name="Group 81"/>
          <p:cNvGrpSpPr/>
          <p:nvPr/>
        </p:nvGrpSpPr>
        <p:grpSpPr>
          <a:xfrm>
            <a:off x="7506657" y="3643475"/>
            <a:ext cx="4231252" cy="2665257"/>
            <a:chOff x="7506657" y="3643475"/>
            <a:chExt cx="4231252" cy="2665257"/>
          </a:xfrm>
        </p:grpSpPr>
        <p:grpSp>
          <p:nvGrpSpPr>
            <p:cNvPr id="53" name="Group 52"/>
            <p:cNvGrpSpPr/>
            <p:nvPr/>
          </p:nvGrpSpPr>
          <p:grpSpPr>
            <a:xfrm>
              <a:off x="7779858" y="4226433"/>
              <a:ext cx="1735248" cy="2082299"/>
              <a:chOff x="7779858" y="3773783"/>
              <a:chExt cx="1735248" cy="2082299"/>
            </a:xfrm>
          </p:grpSpPr>
          <p:cxnSp>
            <p:nvCxnSpPr>
              <p:cNvPr id="38" name="Straight Connector 37"/>
              <p:cNvCxnSpPr/>
              <p:nvPr/>
            </p:nvCxnSpPr>
            <p:spPr>
              <a:xfrm>
                <a:off x="7787066" y="3773785"/>
                <a:ext cx="0" cy="20822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787066" y="3773785"/>
                <a:ext cx="16386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Freeform 46"/>
              <p:cNvSpPr/>
              <p:nvPr/>
            </p:nvSpPr>
            <p:spPr>
              <a:xfrm>
                <a:off x="7796119" y="3773783"/>
                <a:ext cx="1369281" cy="2037030"/>
              </a:xfrm>
              <a:custGeom>
                <a:avLst/>
                <a:gdLst>
                  <a:gd name="connsiteX0" fmla="*/ 1311865 w 1369281"/>
                  <a:gd name="connsiteY0" fmla="*/ 0 h 2037030"/>
                  <a:gd name="connsiteX1" fmla="*/ 1311865 w 1369281"/>
                  <a:gd name="connsiteY1" fmla="*/ 307818 h 2037030"/>
                  <a:gd name="connsiteX2" fmla="*/ 1320918 w 1369281"/>
                  <a:gd name="connsiteY2" fmla="*/ 525101 h 2037030"/>
                  <a:gd name="connsiteX3" fmla="*/ 632855 w 1369281"/>
                  <a:gd name="connsiteY3" fmla="*/ 832919 h 2037030"/>
                  <a:gd name="connsiteX4" fmla="*/ 288823 w 1369281"/>
                  <a:gd name="connsiteY4" fmla="*/ 968721 h 2037030"/>
                  <a:gd name="connsiteX5" fmla="*/ 35326 w 1369281"/>
                  <a:gd name="connsiteY5" fmla="*/ 1095469 h 2037030"/>
                  <a:gd name="connsiteX6" fmla="*/ 8166 w 1369281"/>
                  <a:gd name="connsiteY6" fmla="*/ 2037030 h 203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9281" h="2037030">
                    <a:moveTo>
                      <a:pt x="1311865" y="0"/>
                    </a:moveTo>
                    <a:cubicBezTo>
                      <a:pt x="1311110" y="110150"/>
                      <a:pt x="1310356" y="220301"/>
                      <a:pt x="1311865" y="307818"/>
                    </a:cubicBezTo>
                    <a:cubicBezTo>
                      <a:pt x="1313374" y="395335"/>
                      <a:pt x="1434086" y="437584"/>
                      <a:pt x="1320918" y="525101"/>
                    </a:cubicBezTo>
                    <a:cubicBezTo>
                      <a:pt x="1207750" y="612618"/>
                      <a:pt x="804871" y="758982"/>
                      <a:pt x="632855" y="832919"/>
                    </a:cubicBezTo>
                    <a:cubicBezTo>
                      <a:pt x="460839" y="906856"/>
                      <a:pt x="388411" y="924963"/>
                      <a:pt x="288823" y="968721"/>
                    </a:cubicBezTo>
                    <a:cubicBezTo>
                      <a:pt x="189235" y="1012479"/>
                      <a:pt x="82102" y="917418"/>
                      <a:pt x="35326" y="1095469"/>
                    </a:cubicBezTo>
                    <a:cubicBezTo>
                      <a:pt x="-11450" y="1273521"/>
                      <a:pt x="-1642" y="1655275"/>
                      <a:pt x="8166" y="2037030"/>
                    </a:cubicBezTo>
                  </a:path>
                </a:pathLst>
              </a:cu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796119" y="4098201"/>
                <a:ext cx="1718987" cy="199176"/>
              </a:xfrm>
              <a:prstGeom prst="rect">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779858" y="4774193"/>
                <a:ext cx="1718987" cy="199176"/>
              </a:xfrm>
              <a:prstGeom prst="rect">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p:cNvSpPr txBox="1"/>
            <p:nvPr/>
          </p:nvSpPr>
          <p:spPr>
            <a:xfrm>
              <a:off x="7828943" y="4519634"/>
              <a:ext cx="1098378" cy="261610"/>
            </a:xfrm>
            <a:prstGeom prst="rect">
              <a:avLst/>
            </a:prstGeom>
            <a:noFill/>
          </p:spPr>
          <p:txBody>
            <a:bodyPr wrap="none" rtlCol="0">
              <a:spAutoFit/>
            </a:bodyPr>
            <a:lstStyle/>
            <a:p>
              <a:r>
                <a:rPr lang="en-US" sz="1100" dirty="0">
                  <a:latin typeface="Times New Roman" panose="02020603050405020304" pitchFamily="18" charset="0"/>
                  <a:cs typeface="Times New Roman" panose="02020603050405020304" pitchFamily="18" charset="0"/>
                </a:rPr>
                <a:t>Reactive layer 1</a:t>
              </a:r>
            </a:p>
          </p:txBody>
        </p:sp>
        <p:sp>
          <p:nvSpPr>
            <p:cNvPr id="64" name="TextBox 63"/>
            <p:cNvSpPr txBox="1"/>
            <p:nvPr/>
          </p:nvSpPr>
          <p:spPr>
            <a:xfrm>
              <a:off x="8399789" y="5185706"/>
              <a:ext cx="1098378" cy="261610"/>
            </a:xfrm>
            <a:prstGeom prst="rect">
              <a:avLst/>
            </a:prstGeom>
            <a:noFill/>
          </p:spPr>
          <p:txBody>
            <a:bodyPr wrap="none" rtlCol="0">
              <a:spAutoFit/>
            </a:bodyPr>
            <a:lstStyle/>
            <a:p>
              <a:r>
                <a:rPr lang="en-US" sz="1100" dirty="0">
                  <a:latin typeface="Times New Roman" panose="02020603050405020304" pitchFamily="18" charset="0"/>
                  <a:cs typeface="Times New Roman" panose="02020603050405020304" pitchFamily="18" charset="0"/>
                </a:rPr>
                <a:t>Reactive layer 2</a:t>
              </a:r>
            </a:p>
          </p:txBody>
        </p:sp>
        <p:sp>
          <p:nvSpPr>
            <p:cNvPr id="74" name="TextBox 73"/>
            <p:cNvSpPr txBox="1"/>
            <p:nvPr/>
          </p:nvSpPr>
          <p:spPr>
            <a:xfrm>
              <a:off x="7506657" y="3643475"/>
              <a:ext cx="2406896" cy="646331"/>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Chemical released into pore waters from a subsurface layer and </a:t>
              </a:r>
            </a:p>
            <a:p>
              <a:pPr algn="ctr"/>
              <a:r>
                <a:rPr lang="en-US" sz="1200" dirty="0">
                  <a:latin typeface="Times New Roman" panose="02020603050405020304" pitchFamily="18" charset="0"/>
                  <a:cs typeface="Times New Roman" panose="02020603050405020304" pitchFamily="18" charset="0"/>
                </a:rPr>
                <a:t>then removed at another depth.</a:t>
              </a:r>
            </a:p>
          </p:txBody>
        </p:sp>
        <p:sp>
          <p:nvSpPr>
            <p:cNvPr id="75" name="TextBox 74"/>
            <p:cNvSpPr txBox="1"/>
            <p:nvPr/>
          </p:nvSpPr>
          <p:spPr>
            <a:xfrm>
              <a:off x="9667504" y="4431653"/>
              <a:ext cx="2070405" cy="1015663"/>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e.g., reduction of </a:t>
              </a:r>
              <a:r>
                <a:rPr lang="en-US" sz="1200" dirty="0" err="1">
                  <a:latin typeface="Times New Roman" panose="02020603050405020304" pitchFamily="18" charset="0"/>
                  <a:cs typeface="Times New Roman" panose="02020603050405020304" pitchFamily="18" charset="0"/>
                </a:rPr>
                <a:t>FeOOH</a:t>
              </a:r>
              <a:r>
                <a:rPr lang="en-US" sz="1200" baseline="-25000" dirty="0">
                  <a:latin typeface="Times New Roman" panose="02020603050405020304" pitchFamily="18" charset="0"/>
                  <a:cs typeface="Times New Roman" panose="02020603050405020304" pitchFamily="18" charset="0"/>
                </a:rPr>
                <a:t>(s) </a:t>
              </a:r>
              <a:r>
                <a:rPr lang="en-US" sz="1200" dirty="0">
                  <a:latin typeface="Times New Roman" panose="02020603050405020304" pitchFamily="18" charset="0"/>
                  <a:cs typeface="Times New Roman" panose="02020603050405020304" pitchFamily="18" charset="0"/>
                </a:rPr>
                <a:t>to Fe</a:t>
              </a:r>
              <a:r>
                <a:rPr lang="en-US" sz="1200" baseline="30000" dirty="0">
                  <a:latin typeface="Times New Roman" panose="02020603050405020304" pitchFamily="18" charset="0"/>
                  <a:cs typeface="Times New Roman" panose="02020603050405020304" pitchFamily="18" charset="0"/>
                </a:rPr>
                <a:t>2+ </a:t>
              </a:r>
              <a:r>
                <a:rPr lang="en-US" sz="1200" baseline="-25000" dirty="0">
                  <a:latin typeface="Times New Roman" panose="02020603050405020304" pitchFamily="18" charset="0"/>
                  <a:cs typeface="Times New Roman" panose="02020603050405020304" pitchFamily="18" charset="0"/>
                </a:rPr>
                <a:t>(</a:t>
              </a:r>
              <a:r>
                <a:rPr lang="en-US" sz="1200" baseline="-25000" dirty="0" err="1">
                  <a:latin typeface="Times New Roman" panose="02020603050405020304" pitchFamily="18" charset="0"/>
                  <a:cs typeface="Times New Roman" panose="02020603050405020304" pitchFamily="18" charset="0"/>
                </a:rPr>
                <a:t>aq</a:t>
              </a:r>
              <a:r>
                <a:rPr lang="en-US" sz="1200" baseline="-250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(reactive layer 1)</a:t>
              </a:r>
            </a:p>
            <a:p>
              <a:pPr algn="ctr"/>
              <a:r>
                <a:rPr lang="en-US" sz="1200" dirty="0">
                  <a:latin typeface="Times New Roman" panose="02020603050405020304" pitchFamily="18" charset="0"/>
                  <a:cs typeface="Times New Roman" panose="02020603050405020304" pitchFamily="18" charset="0"/>
                </a:rPr>
                <a:t>and then Fe</a:t>
              </a:r>
              <a:r>
                <a:rPr lang="en-US" sz="1200" baseline="30000" dirty="0">
                  <a:latin typeface="Times New Roman" panose="02020603050405020304" pitchFamily="18" charset="0"/>
                  <a:cs typeface="Times New Roman" panose="02020603050405020304" pitchFamily="18" charset="0"/>
                </a:rPr>
                <a:t>2+ </a:t>
              </a:r>
              <a:r>
                <a:rPr lang="en-US" sz="1200" baseline="-25000" dirty="0">
                  <a:latin typeface="Times New Roman" panose="02020603050405020304" pitchFamily="18" charset="0"/>
                  <a:cs typeface="Times New Roman" panose="02020603050405020304" pitchFamily="18" charset="0"/>
                </a:rPr>
                <a:t>(</a:t>
              </a:r>
              <a:r>
                <a:rPr lang="en-US" sz="1200" baseline="-25000" dirty="0" err="1">
                  <a:latin typeface="Times New Roman" panose="02020603050405020304" pitchFamily="18" charset="0"/>
                  <a:cs typeface="Times New Roman" panose="02020603050405020304" pitchFamily="18" charset="0"/>
                </a:rPr>
                <a:t>aq</a:t>
              </a:r>
              <a:r>
                <a:rPr lang="en-US" sz="1200" baseline="-250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precipitating FeS</a:t>
              </a:r>
              <a:r>
                <a:rPr lang="en-US" sz="1200" baseline="-25000" dirty="0">
                  <a:latin typeface="Times New Roman" panose="02020603050405020304" pitchFamily="18" charset="0"/>
                  <a:cs typeface="Times New Roman" panose="02020603050405020304" pitchFamily="18" charset="0"/>
                </a:rPr>
                <a:t>2(s) </a:t>
              </a:r>
              <a:r>
                <a:rPr lang="en-US" sz="1200" dirty="0">
                  <a:latin typeface="Times New Roman" panose="02020603050405020304" pitchFamily="18" charset="0"/>
                  <a:cs typeface="Times New Roman" panose="02020603050405020304" pitchFamily="18" charset="0"/>
                </a:rPr>
                <a:t>(pyrite; reactive layer 2)</a:t>
              </a:r>
            </a:p>
          </p:txBody>
        </p:sp>
      </p:grpSp>
      <p:grpSp>
        <p:nvGrpSpPr>
          <p:cNvPr id="83" name="Group 82"/>
          <p:cNvGrpSpPr/>
          <p:nvPr/>
        </p:nvGrpSpPr>
        <p:grpSpPr>
          <a:xfrm>
            <a:off x="2669185" y="3945376"/>
            <a:ext cx="1957587" cy="2345249"/>
            <a:chOff x="2669185" y="3945376"/>
            <a:chExt cx="1957587" cy="2345249"/>
          </a:xfrm>
        </p:grpSpPr>
        <p:grpSp>
          <p:nvGrpSpPr>
            <p:cNvPr id="79" name="Group 78"/>
            <p:cNvGrpSpPr/>
            <p:nvPr/>
          </p:nvGrpSpPr>
          <p:grpSpPr>
            <a:xfrm>
              <a:off x="2669185" y="3945376"/>
              <a:ext cx="1957587" cy="2345249"/>
              <a:chOff x="2669185" y="3945376"/>
              <a:chExt cx="1957587" cy="2345249"/>
            </a:xfrm>
          </p:grpSpPr>
          <p:grpSp>
            <p:nvGrpSpPr>
              <p:cNvPr id="30" name="Group 29"/>
              <p:cNvGrpSpPr/>
              <p:nvPr/>
            </p:nvGrpSpPr>
            <p:grpSpPr>
              <a:xfrm>
                <a:off x="2823086" y="4208328"/>
                <a:ext cx="1638677" cy="2082297"/>
                <a:chOff x="1139228" y="3755678"/>
                <a:chExt cx="1638677" cy="2082297"/>
              </a:xfrm>
            </p:grpSpPr>
            <p:cxnSp>
              <p:nvCxnSpPr>
                <p:cNvPr id="25" name="Straight Connector 24"/>
                <p:cNvCxnSpPr/>
                <p:nvPr/>
              </p:nvCxnSpPr>
              <p:spPr>
                <a:xfrm>
                  <a:off x="1139228" y="3755678"/>
                  <a:ext cx="0" cy="20822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139228" y="3755678"/>
                  <a:ext cx="16386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Freeform 28"/>
                <p:cNvSpPr/>
                <p:nvPr/>
              </p:nvSpPr>
              <p:spPr>
                <a:xfrm flipH="1">
                  <a:off x="1195057" y="3773785"/>
                  <a:ext cx="1339912" cy="2064190"/>
                </a:xfrm>
                <a:custGeom>
                  <a:avLst/>
                  <a:gdLst>
                    <a:gd name="connsiteX0" fmla="*/ 1540840 w 1540840"/>
                    <a:gd name="connsiteY0" fmla="*/ 0 h 2064190"/>
                    <a:gd name="connsiteX1" fmla="*/ 617387 w 1540840"/>
                    <a:gd name="connsiteY1" fmla="*/ 190123 h 2064190"/>
                    <a:gd name="connsiteX2" fmla="*/ 65125 w 1540840"/>
                    <a:gd name="connsiteY2" fmla="*/ 823865 h 2064190"/>
                    <a:gd name="connsiteX3" fmla="*/ 10805 w 1540840"/>
                    <a:gd name="connsiteY3" fmla="*/ 2064190 h 2064190"/>
                    <a:gd name="connsiteX4" fmla="*/ 10805 w 1540840"/>
                    <a:gd name="connsiteY4" fmla="*/ 2064190 h 206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840" h="2064190">
                      <a:moveTo>
                        <a:pt x="1540840" y="0"/>
                      </a:moveTo>
                      <a:cubicBezTo>
                        <a:pt x="1202089" y="26406"/>
                        <a:pt x="863339" y="52812"/>
                        <a:pt x="617387" y="190123"/>
                      </a:cubicBezTo>
                      <a:cubicBezTo>
                        <a:pt x="371435" y="327434"/>
                        <a:pt x="166222" y="511521"/>
                        <a:pt x="65125" y="823865"/>
                      </a:cubicBezTo>
                      <a:cubicBezTo>
                        <a:pt x="-35972" y="1136210"/>
                        <a:pt x="10805" y="2064190"/>
                        <a:pt x="10805" y="2064190"/>
                      </a:cubicBezTo>
                      <a:lnTo>
                        <a:pt x="10805" y="2064190"/>
                      </a:ln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p:cNvSpPr txBox="1"/>
              <p:nvPr/>
            </p:nvSpPr>
            <p:spPr>
              <a:xfrm>
                <a:off x="2669185" y="3945376"/>
                <a:ext cx="1957587"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Chemical released at surface</a:t>
                </a:r>
              </a:p>
            </p:txBody>
          </p:sp>
          <p:sp>
            <p:nvSpPr>
              <p:cNvPr id="71" name="TextBox 70"/>
              <p:cNvSpPr txBox="1"/>
              <p:nvPr/>
            </p:nvSpPr>
            <p:spPr>
              <a:xfrm>
                <a:off x="2823086" y="5059417"/>
                <a:ext cx="1269073" cy="461665"/>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e.g., Silica via dissolution</a:t>
                </a:r>
              </a:p>
            </p:txBody>
          </p:sp>
        </p:gr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1150" y="5609351"/>
              <a:ext cx="681274" cy="681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503630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92" t="21514" r="5157" b="26564"/>
          <a:stretch/>
        </p:blipFill>
        <p:spPr bwMode="auto">
          <a:xfrm>
            <a:off x="1618593" y="97855"/>
            <a:ext cx="8954813" cy="6697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3888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09800" y="333829"/>
            <a:ext cx="77724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800" b="1" dirty="0">
                <a:solidFill>
                  <a:srgbClr val="002060"/>
                </a:solidFill>
                <a:latin typeface="Times New Roman" panose="02020603050405020304" pitchFamily="18" charset="0"/>
                <a:cs typeface="Times New Roman" panose="02020603050405020304" pitchFamily="18" charset="0"/>
              </a:rPr>
              <a:t>Electron acceptor use in marine sediments</a:t>
            </a:r>
          </a:p>
        </p:txBody>
      </p:sp>
      <p:sp>
        <p:nvSpPr>
          <p:cNvPr id="3" name="Text Box 3"/>
          <p:cNvSpPr txBox="1">
            <a:spLocks noChangeArrowheads="1"/>
          </p:cNvSpPr>
          <p:nvPr/>
        </p:nvSpPr>
        <p:spPr bwMode="auto">
          <a:xfrm>
            <a:off x="288925" y="1835151"/>
            <a:ext cx="10959646" cy="1938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altLang="en-US" sz="2400" dirty="0">
                <a:latin typeface="Times New Roman" panose="02020603050405020304" pitchFamily="18" charset="0"/>
                <a:cs typeface="Times New Roman" panose="02020603050405020304" pitchFamily="18" charset="0"/>
              </a:rPr>
              <a:t>The fraction of </a:t>
            </a:r>
            <a:r>
              <a:rPr lang="en-US" altLang="en-US" sz="2400" dirty="0" err="1">
                <a:latin typeface="Times New Roman" panose="02020603050405020304" pitchFamily="18" charset="0"/>
                <a:cs typeface="Times New Roman" panose="02020603050405020304" pitchFamily="18" charset="0"/>
              </a:rPr>
              <a:t>o.m</a:t>
            </a:r>
            <a:r>
              <a:rPr lang="en-US" altLang="en-US" sz="2400" dirty="0">
                <a:latin typeface="Times New Roman" panose="02020603050405020304" pitchFamily="18" charset="0"/>
                <a:cs typeface="Times New Roman" panose="02020603050405020304" pitchFamily="18" charset="0"/>
              </a:rPr>
              <a:t>. oxidized by each electron acceptor is determined by:</a:t>
            </a:r>
          </a:p>
          <a:p>
            <a:endParaRPr lang="en-US" alt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en-US" sz="2400" i="1" dirty="0">
                <a:latin typeface="Times New Roman" panose="02020603050405020304" pitchFamily="18" charset="0"/>
                <a:cs typeface="Times New Roman" panose="02020603050405020304" pitchFamily="18" charset="0"/>
              </a:rPr>
              <a:t>	Order of use: </a:t>
            </a:r>
            <a:r>
              <a:rPr lang="en-US" altLang="en-US" sz="2400" dirty="0">
                <a:latin typeface="Times New Roman" panose="02020603050405020304" pitchFamily="18" charset="0"/>
                <a:cs typeface="Times New Roman" panose="02020603050405020304" pitchFamily="18" charset="0"/>
              </a:rPr>
              <a:t>can run out of reactive organic matter</a:t>
            </a:r>
          </a:p>
          <a:p>
            <a:pPr marL="342900" indent="-342900">
              <a:buFont typeface="Arial" panose="020B0604020202020204" pitchFamily="34" charset="0"/>
              <a:buChar char="•"/>
            </a:pPr>
            <a:endParaRPr lang="en-US" alt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Abundance:</a:t>
            </a:r>
            <a:r>
              <a:rPr lang="en-US" altLang="en-US" sz="2400" dirty="0">
                <a:latin typeface="Times New Roman" panose="02020603050405020304" pitchFamily="18" charset="0"/>
                <a:cs typeface="Times New Roman" panose="02020603050405020304" pitchFamily="18" charset="0"/>
              </a:rPr>
              <a:t>  can run out of electron acceptor</a:t>
            </a:r>
          </a:p>
        </p:txBody>
      </p:sp>
    </p:spTree>
    <p:extLst>
      <p:ext uri="{BB962C8B-B14F-4D97-AF65-F5344CB8AC3E}">
        <p14:creationId xmlns:p14="http://schemas.microsoft.com/office/powerpoint/2010/main" val="577008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270" t="41416" r="26032" b="19382"/>
          <a:stretch/>
        </p:blipFill>
        <p:spPr bwMode="auto">
          <a:xfrm>
            <a:off x="1088567" y="963386"/>
            <a:ext cx="9998219" cy="5007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731651" y="159488"/>
            <a:ext cx="2698175" cy="461665"/>
          </a:xfrm>
          <a:prstGeom prst="rect">
            <a:avLst/>
          </a:prstGeom>
          <a:noFill/>
        </p:spPr>
        <p:txBody>
          <a:bodyPr wrap="non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Deep Sea Sediment</a:t>
            </a:r>
          </a:p>
        </p:txBody>
      </p:sp>
    </p:spTree>
    <p:extLst>
      <p:ext uri="{BB962C8B-B14F-4D97-AF65-F5344CB8AC3E}">
        <p14:creationId xmlns:p14="http://schemas.microsoft.com/office/powerpoint/2010/main" val="2976014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428" t="33081" r="26190" b="23158"/>
          <a:stretch/>
        </p:blipFill>
        <p:spPr bwMode="auto">
          <a:xfrm>
            <a:off x="947057" y="725713"/>
            <a:ext cx="10297886" cy="5795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673595" y="86918"/>
            <a:ext cx="2854499" cy="461665"/>
          </a:xfrm>
          <a:prstGeom prst="rect">
            <a:avLst/>
          </a:prstGeom>
          <a:noFill/>
        </p:spPr>
        <p:txBody>
          <a:bodyPr wrap="non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Nearshore Sediment</a:t>
            </a:r>
          </a:p>
        </p:txBody>
      </p:sp>
    </p:spTree>
    <p:extLst>
      <p:ext uri="{BB962C8B-B14F-4D97-AF65-F5344CB8AC3E}">
        <p14:creationId xmlns:p14="http://schemas.microsoft.com/office/powerpoint/2010/main" val="3742705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28" t="26247" r="5912" b="26278"/>
          <a:stretch/>
        </p:blipFill>
        <p:spPr bwMode="auto">
          <a:xfrm>
            <a:off x="1891862" y="315050"/>
            <a:ext cx="8408276" cy="5871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554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38" t="22805" r="5346" b="25991"/>
          <a:stretch/>
        </p:blipFill>
        <p:spPr bwMode="auto">
          <a:xfrm>
            <a:off x="1639619" y="60893"/>
            <a:ext cx="8910284" cy="6654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2386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984" t="50000" r="51111" b="5436"/>
          <a:stretch/>
        </p:blipFill>
        <p:spPr bwMode="auto">
          <a:xfrm>
            <a:off x="3280229" y="715752"/>
            <a:ext cx="5718628" cy="5772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75770" y="6303221"/>
            <a:ext cx="160172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Burdige</a:t>
            </a:r>
            <a:r>
              <a:rPr lang="en-US" dirty="0">
                <a:latin typeface="Times New Roman" panose="02020603050405020304" pitchFamily="18" charset="0"/>
                <a:cs typeface="Times New Roman" panose="02020603050405020304" pitchFamily="18" charset="0"/>
              </a:rPr>
              <a:t> 2007)</a:t>
            </a:r>
          </a:p>
        </p:txBody>
      </p:sp>
    </p:spTree>
    <p:extLst>
      <p:ext uri="{BB962C8B-B14F-4D97-AF65-F5344CB8AC3E}">
        <p14:creationId xmlns:p14="http://schemas.microsoft.com/office/powerpoint/2010/main" val="2743292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192" y="337145"/>
            <a:ext cx="8497615" cy="6259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1741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873" t="15889" r="28889" b="34880"/>
          <a:stretch/>
        </p:blipFill>
        <p:spPr bwMode="auto">
          <a:xfrm>
            <a:off x="1803399" y="266699"/>
            <a:ext cx="8585201" cy="6400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9791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556" t="15499" r="30238" b="38461"/>
          <a:stretch/>
        </p:blipFill>
        <p:spPr bwMode="auto">
          <a:xfrm>
            <a:off x="1690914" y="314876"/>
            <a:ext cx="8810172" cy="6304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2036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1371" y="1888576"/>
            <a:ext cx="10929257" cy="954107"/>
          </a:xfrm>
          <a:prstGeom prst="rect">
            <a:avLst/>
          </a:prstGeom>
          <a:no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Thermodynamic equilibrium principles apply to the movement of electrons:</a:t>
            </a:r>
          </a:p>
          <a:p>
            <a:r>
              <a:rPr lang="en-US" sz="1600" i="1" dirty="0">
                <a:solidFill>
                  <a:srgbClr val="002060"/>
                </a:solidFill>
                <a:latin typeface="Times New Roman" panose="02020603050405020304" pitchFamily="18" charset="0"/>
                <a:cs typeface="Times New Roman" panose="02020603050405020304" pitchFamily="18" charset="0"/>
              </a:rPr>
              <a:t>When chemicals have electron configurations out of equilibrium, relative to another chemical, they  will spontaneously react together </a:t>
            </a:r>
            <a:r>
              <a:rPr lang="en-US" sz="16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transferring electrons to attain equilibrium….. i.e., the lowest possible state of free energy</a:t>
            </a:r>
            <a:endParaRPr lang="en-US" sz="1600" i="1" dirty="0">
              <a:solidFill>
                <a:srgbClr val="00206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763510" y="2942208"/>
            <a:ext cx="4663456"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Zn</a:t>
            </a:r>
            <a:r>
              <a:rPr lang="en-US" b="1" baseline="-25000" dirty="0">
                <a:latin typeface="Times New Roman" panose="02020603050405020304" pitchFamily="18" charset="0"/>
                <a:cs typeface="Times New Roman" panose="02020603050405020304" pitchFamily="18" charset="0"/>
              </a:rPr>
              <a:t>(s) </a:t>
            </a:r>
            <a:r>
              <a:rPr lang="en-US" b="1" dirty="0">
                <a:latin typeface="Times New Roman" panose="02020603050405020304" pitchFamily="18" charset="0"/>
                <a:cs typeface="Times New Roman" panose="02020603050405020304" pitchFamily="18" charset="0"/>
              </a:rPr>
              <a:t>+ Cu</a:t>
            </a:r>
            <a:r>
              <a:rPr lang="en-US" b="1" baseline="30000" dirty="0">
                <a:latin typeface="Times New Roman" panose="02020603050405020304" pitchFamily="18" charset="0"/>
                <a:cs typeface="Times New Roman" panose="02020603050405020304" pitchFamily="18" charset="0"/>
              </a:rPr>
              <a:t>2+ </a:t>
            </a:r>
            <a:r>
              <a:rPr lang="en-US" b="1" dirty="0">
                <a:latin typeface="Times New Roman" panose="02020603050405020304" pitchFamily="18" charset="0"/>
                <a:cs typeface="Times New Roman" panose="02020603050405020304" pitchFamily="18" charset="0"/>
              </a:rPr>
              <a:t>+ SO</a:t>
            </a:r>
            <a:r>
              <a:rPr lang="en-US" b="1" baseline="-25000" dirty="0">
                <a:latin typeface="Times New Roman" panose="02020603050405020304" pitchFamily="18" charset="0"/>
                <a:cs typeface="Times New Roman" panose="02020603050405020304" pitchFamily="18" charset="0"/>
              </a:rPr>
              <a:t>4</a:t>
            </a:r>
            <a:r>
              <a:rPr lang="en-US" b="1" baseline="30000" dirty="0">
                <a:latin typeface="Times New Roman" panose="02020603050405020304" pitchFamily="18" charset="0"/>
                <a:cs typeface="Times New Roman" panose="02020603050405020304" pitchFamily="18" charset="0"/>
              </a:rPr>
              <a:t>2-</a:t>
            </a:r>
            <a:r>
              <a:rPr lang="en-US"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sym typeface="Wingdings" panose="05000000000000000000" pitchFamily="2" charset="2"/>
              </a:rPr>
              <a:t> Zn</a:t>
            </a:r>
            <a:r>
              <a:rPr lang="en-US" b="1" baseline="30000" dirty="0">
                <a:latin typeface="Times New Roman" panose="02020603050405020304" pitchFamily="18" charset="0"/>
                <a:cs typeface="Times New Roman" panose="02020603050405020304" pitchFamily="18" charset="0"/>
                <a:sym typeface="Wingdings" panose="05000000000000000000" pitchFamily="2" charset="2"/>
              </a:rPr>
              <a:t>2+ </a:t>
            </a:r>
            <a:r>
              <a:rPr lang="en-US" b="1" dirty="0">
                <a:latin typeface="Times New Roman" panose="02020603050405020304" pitchFamily="18" charset="0"/>
                <a:cs typeface="Times New Roman" panose="02020603050405020304" pitchFamily="18" charset="0"/>
                <a:sym typeface="Wingdings" panose="05000000000000000000" pitchFamily="2" charset="2"/>
              </a:rPr>
              <a:t>+ Cu</a:t>
            </a:r>
            <a:r>
              <a:rPr lang="en-US" b="1" baseline="-25000" dirty="0">
                <a:latin typeface="Times New Roman" panose="02020603050405020304" pitchFamily="18" charset="0"/>
                <a:cs typeface="Times New Roman" panose="02020603050405020304" pitchFamily="18" charset="0"/>
                <a:sym typeface="Wingdings" panose="05000000000000000000" pitchFamily="2" charset="2"/>
              </a:rPr>
              <a:t>(s) </a:t>
            </a:r>
            <a:r>
              <a:rPr lang="en-US" b="1" dirty="0">
                <a:latin typeface="Times New Roman" panose="02020603050405020304" pitchFamily="18" charset="0"/>
                <a:cs typeface="Times New Roman" panose="02020603050405020304" pitchFamily="18" charset="0"/>
                <a:sym typeface="Wingdings" panose="05000000000000000000" pitchFamily="2" charset="2"/>
              </a:rPr>
              <a:t>+ SO</a:t>
            </a:r>
            <a:r>
              <a:rPr lang="en-US" b="1" baseline="-25000" dirty="0">
                <a:latin typeface="Times New Roman" panose="02020603050405020304" pitchFamily="18" charset="0"/>
                <a:cs typeface="Times New Roman" panose="02020603050405020304" pitchFamily="18" charset="0"/>
                <a:sym typeface="Wingdings" panose="05000000000000000000" pitchFamily="2" charset="2"/>
              </a:rPr>
              <a:t>4</a:t>
            </a:r>
            <a:r>
              <a:rPr lang="en-US" b="1" baseline="30000" dirty="0">
                <a:latin typeface="Times New Roman" panose="02020603050405020304" pitchFamily="18" charset="0"/>
                <a:cs typeface="Times New Roman" panose="02020603050405020304" pitchFamily="18" charset="0"/>
                <a:sym typeface="Wingdings" panose="05000000000000000000" pitchFamily="2" charset="2"/>
              </a:rPr>
              <a:t>2-</a:t>
            </a:r>
            <a:endParaRPr lang="en-US" b="1" baseline="30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168522" y="3791688"/>
            <a:ext cx="7853432" cy="1200329"/>
          </a:xfrm>
          <a:prstGeom prst="rect">
            <a:avLst/>
          </a:prstGeom>
          <a:noFill/>
        </p:spPr>
        <p:txBody>
          <a:bodyPr wrap="none" rtlCol="0">
            <a:spAutoFit/>
          </a:bodyPr>
          <a:lstStyle/>
          <a:p>
            <a:r>
              <a:rPr lang="en-US" dirty="0">
                <a:solidFill>
                  <a:srgbClr val="002060"/>
                </a:solidFill>
                <a:latin typeface="Times New Roman" panose="02020603050405020304" pitchFamily="18" charset="0"/>
                <a:cs typeface="Times New Roman" panose="02020603050405020304" pitchFamily="18" charset="0"/>
              </a:rPr>
              <a:t>Zinc metal (solid) lost 2 electrons and became the zinc ion – it became “oxidized”</a:t>
            </a:r>
          </a:p>
          <a:p>
            <a:endParaRPr lang="en-US" dirty="0">
              <a:solidFill>
                <a:srgbClr val="002060"/>
              </a:solidFill>
              <a:latin typeface="Times New Roman" panose="02020603050405020304" pitchFamily="18" charset="0"/>
              <a:cs typeface="Times New Roman" panose="02020603050405020304" pitchFamily="18" charset="0"/>
            </a:endParaRPr>
          </a:p>
          <a:p>
            <a:r>
              <a:rPr lang="en-US" dirty="0">
                <a:solidFill>
                  <a:srgbClr val="002060"/>
                </a:solidFill>
                <a:latin typeface="Times New Roman" panose="02020603050405020304" pitchFamily="18" charset="0"/>
                <a:cs typeface="Times New Roman" panose="02020603050405020304" pitchFamily="18" charset="0"/>
              </a:rPr>
              <a:t>For this to happen – something else had to become reduced… i.e., receive those e-.</a:t>
            </a:r>
          </a:p>
          <a:p>
            <a:endParaRPr lang="en-US"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440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1371" y="85176"/>
            <a:ext cx="10929257" cy="1200329"/>
          </a:xfrm>
          <a:prstGeom prst="rect">
            <a:avLst/>
          </a:prstGeom>
          <a:no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We measure these w/ Standard Hydrogen Electrodes</a:t>
            </a:r>
          </a:p>
          <a:p>
            <a:endParaRPr lang="en-US" sz="2400" b="1" i="1" dirty="0">
              <a:solidFill>
                <a:srgbClr val="002060"/>
              </a:solidFill>
              <a:latin typeface="Times New Roman" panose="02020603050405020304" pitchFamily="18" charset="0"/>
              <a:cs typeface="Times New Roman" panose="02020603050405020304" pitchFamily="18" charset="0"/>
            </a:endParaRPr>
          </a:p>
          <a:p>
            <a:endParaRPr lang="en-US" sz="2400" b="1" i="1" dirty="0">
              <a:solidFill>
                <a:srgbClr val="00206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97027" y="916173"/>
            <a:ext cx="5333191"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2H</a:t>
            </a:r>
            <a:r>
              <a:rPr lang="en-US" b="1" baseline="30000"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+ 2e- </a:t>
            </a:r>
            <a:r>
              <a:rPr lang="en-US" b="1" dirty="0">
                <a:latin typeface="Times New Roman" panose="02020603050405020304" pitchFamily="18" charset="0"/>
                <a:cs typeface="Times New Roman" panose="02020603050405020304" pitchFamily="18" charset="0"/>
                <a:sym typeface="Wingdings" panose="05000000000000000000" pitchFamily="2" charset="2"/>
              </a:rPr>
              <a:t> H</a:t>
            </a:r>
            <a:r>
              <a:rPr lang="en-US" b="1" baseline="-25000" dirty="0">
                <a:latin typeface="Times New Roman" panose="02020603050405020304" pitchFamily="18" charset="0"/>
                <a:cs typeface="Times New Roman" panose="02020603050405020304" pitchFamily="18" charset="0"/>
                <a:sym typeface="Wingdings" panose="05000000000000000000" pitchFamily="2" charset="2"/>
              </a:rPr>
              <a:t>2</a:t>
            </a:r>
            <a:r>
              <a:rPr lang="en-US" b="1" baseline="30000" dirty="0">
                <a:latin typeface="Times New Roman" panose="02020603050405020304" pitchFamily="18" charset="0"/>
                <a:cs typeface="Times New Roman" panose="02020603050405020304" pitchFamily="18" charset="0"/>
                <a:sym typeface="Wingdings" panose="05000000000000000000" pitchFamily="2" charset="2"/>
              </a:rPr>
              <a:t> </a:t>
            </a:r>
            <a:r>
              <a:rPr lang="en-US" b="1" dirty="0">
                <a:latin typeface="Times New Roman" panose="02020603050405020304" pitchFamily="18" charset="0"/>
                <a:cs typeface="Times New Roman" panose="02020603050405020304" pitchFamily="18" charset="0"/>
                <a:sym typeface="Wingdings" panose="05000000000000000000" pitchFamily="2" charset="2"/>
              </a:rPr>
              <a:t> (the reduction of H</a:t>
            </a:r>
            <a:r>
              <a:rPr lang="en-US" b="1"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b="1" dirty="0">
                <a:latin typeface="Times New Roman" panose="02020603050405020304" pitchFamily="18" charset="0"/>
                <a:cs typeface="Times New Roman" panose="02020603050405020304" pitchFamily="18" charset="0"/>
                <a:sym typeface="Wingdings" panose="05000000000000000000" pitchFamily="2" charset="2"/>
              </a:rPr>
              <a:t> to hydrogen)</a:t>
            </a:r>
            <a:endParaRPr lang="en-US" b="1" baseline="30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88750" y="2451437"/>
            <a:ext cx="7558479" cy="2031325"/>
          </a:xfrm>
          <a:prstGeom prst="rect">
            <a:avLst/>
          </a:prstGeom>
          <a:noFill/>
        </p:spPr>
        <p:txBody>
          <a:bodyPr wrap="none" rtlCol="0">
            <a:spAutoFit/>
          </a:bodyPr>
          <a:lstStyle/>
          <a:p>
            <a:r>
              <a:rPr lang="en-US" dirty="0">
                <a:solidFill>
                  <a:srgbClr val="002060"/>
                </a:solidFill>
                <a:latin typeface="Times New Roman" panose="02020603050405020304" pitchFamily="18" charset="0"/>
                <a:cs typeface="Times New Roman" panose="02020603050405020304" pitchFamily="18" charset="0"/>
              </a:rPr>
              <a:t>The half cell potential of this hydrogen reduction is set to Zero (by convention).</a:t>
            </a:r>
          </a:p>
          <a:p>
            <a:endParaRPr lang="en-US" dirty="0">
              <a:solidFill>
                <a:srgbClr val="002060"/>
              </a:solidFill>
              <a:latin typeface="Times New Roman" panose="02020603050405020304" pitchFamily="18" charset="0"/>
              <a:cs typeface="Times New Roman" panose="02020603050405020304" pitchFamily="18" charset="0"/>
            </a:endParaRPr>
          </a:p>
          <a:p>
            <a:r>
              <a:rPr lang="en-US" dirty="0">
                <a:solidFill>
                  <a:srgbClr val="002060"/>
                </a:solidFill>
                <a:latin typeface="Times New Roman" panose="02020603050405020304" pitchFamily="18" charset="0"/>
                <a:cs typeface="Times New Roman" panose="02020603050405020304" pitchFamily="18" charset="0"/>
              </a:rPr>
              <a:t>It is said to have an </a:t>
            </a:r>
            <a:r>
              <a:rPr lang="en-US" dirty="0" err="1">
                <a:solidFill>
                  <a:srgbClr val="002060"/>
                </a:solidFill>
                <a:latin typeface="Times New Roman" panose="02020603050405020304" pitchFamily="18" charset="0"/>
                <a:cs typeface="Times New Roman" panose="02020603050405020304" pitchFamily="18" charset="0"/>
              </a:rPr>
              <a:t>E</a:t>
            </a:r>
            <a:r>
              <a:rPr lang="en-US" baseline="-25000" dirty="0" err="1">
                <a:solidFill>
                  <a:srgbClr val="002060"/>
                </a:solidFill>
                <a:latin typeface="Times New Roman" panose="02020603050405020304" pitchFamily="18" charset="0"/>
                <a:cs typeface="Times New Roman" panose="02020603050405020304" pitchFamily="18" charset="0"/>
              </a:rPr>
              <a:t>h</a:t>
            </a:r>
            <a:r>
              <a:rPr lang="en-US" baseline="30000" dirty="0" err="1">
                <a:solidFill>
                  <a:srgbClr val="002060"/>
                </a:solidFill>
                <a:latin typeface="Times New Roman" panose="02020603050405020304" pitchFamily="18" charset="0"/>
                <a:cs typeface="Times New Roman" panose="02020603050405020304" pitchFamily="18" charset="0"/>
              </a:rPr>
              <a:t>o</a:t>
            </a:r>
            <a:r>
              <a:rPr lang="en-US" dirty="0">
                <a:solidFill>
                  <a:srgbClr val="002060"/>
                </a:solidFill>
                <a:latin typeface="Times New Roman" panose="02020603050405020304" pitchFamily="18" charset="0"/>
                <a:cs typeface="Times New Roman" panose="02020603050405020304" pitchFamily="18" charset="0"/>
              </a:rPr>
              <a:t> of zero.</a:t>
            </a:r>
          </a:p>
          <a:p>
            <a:endParaRPr lang="en-US" dirty="0">
              <a:solidFill>
                <a:srgbClr val="002060"/>
              </a:solidFill>
              <a:latin typeface="Times New Roman" panose="02020603050405020304" pitchFamily="18" charset="0"/>
              <a:cs typeface="Times New Roman" panose="02020603050405020304" pitchFamily="18" charset="0"/>
            </a:endParaRPr>
          </a:p>
          <a:p>
            <a:r>
              <a:rPr lang="en-US" dirty="0">
                <a:solidFill>
                  <a:srgbClr val="002060"/>
                </a:solidFill>
                <a:latin typeface="Times New Roman" panose="02020603050405020304" pitchFamily="18" charset="0"/>
                <a:cs typeface="Times New Roman" panose="02020603050405020304" pitchFamily="18" charset="0"/>
              </a:rPr>
              <a:t>Remember what “</a:t>
            </a:r>
            <a:r>
              <a:rPr lang="en-US" baseline="30000" dirty="0">
                <a:solidFill>
                  <a:srgbClr val="002060"/>
                </a:solidFill>
                <a:latin typeface="Times New Roman" panose="02020603050405020304" pitchFamily="18" charset="0"/>
                <a:cs typeface="Times New Roman" panose="02020603050405020304" pitchFamily="18" charset="0"/>
              </a:rPr>
              <a:t>o</a:t>
            </a:r>
            <a:r>
              <a:rPr lang="en-US" dirty="0">
                <a:solidFill>
                  <a:srgbClr val="002060"/>
                </a:solidFill>
                <a:latin typeface="Times New Roman" panose="02020603050405020304" pitchFamily="18" charset="0"/>
                <a:cs typeface="Times New Roman" panose="02020603050405020304" pitchFamily="18" charset="0"/>
              </a:rPr>
              <a:t>” means?? </a:t>
            </a:r>
          </a:p>
          <a:p>
            <a:endParaRPr lang="en-US" dirty="0">
              <a:solidFill>
                <a:srgbClr val="002060"/>
              </a:solidFill>
              <a:latin typeface="Times New Roman" panose="02020603050405020304" pitchFamily="18" charset="0"/>
              <a:cs typeface="Times New Roman" panose="02020603050405020304" pitchFamily="18" charset="0"/>
            </a:endParaRPr>
          </a:p>
          <a:p>
            <a:r>
              <a:rPr lang="en-US" dirty="0">
                <a:solidFill>
                  <a:srgbClr val="002060"/>
                </a:solidFill>
                <a:latin typeface="Times New Roman" panose="02020603050405020304" pitchFamily="18" charset="0"/>
                <a:cs typeface="Times New Roman" panose="02020603050405020304" pitchFamily="18" charset="0"/>
              </a:rPr>
              <a:t>(standard conditions – 1 </a:t>
            </a:r>
            <a:r>
              <a:rPr lang="en-US" dirty="0" err="1">
                <a:solidFill>
                  <a:srgbClr val="002060"/>
                </a:solidFill>
                <a:latin typeface="Times New Roman" panose="02020603050405020304" pitchFamily="18" charset="0"/>
                <a:cs typeface="Times New Roman" panose="02020603050405020304" pitchFamily="18" charset="0"/>
              </a:rPr>
              <a:t>molal</a:t>
            </a:r>
            <a:r>
              <a:rPr lang="en-US" dirty="0">
                <a:solidFill>
                  <a:srgbClr val="002060"/>
                </a:solidFill>
                <a:latin typeface="Times New Roman" panose="02020603050405020304" pitchFamily="18" charset="0"/>
                <a:cs typeface="Times New Roman" panose="02020603050405020304" pitchFamily="18" charset="0"/>
              </a:rPr>
              <a:t> concentrations, 1 </a:t>
            </a:r>
            <a:r>
              <a:rPr lang="en-US" dirty="0" err="1">
                <a:solidFill>
                  <a:srgbClr val="002060"/>
                </a:solidFill>
                <a:latin typeface="Times New Roman" panose="02020603050405020304" pitchFamily="18" charset="0"/>
                <a:cs typeface="Times New Roman" panose="02020603050405020304" pitchFamily="18" charset="0"/>
              </a:rPr>
              <a:t>atm</a:t>
            </a:r>
            <a:r>
              <a:rPr lang="en-US" dirty="0">
                <a:solidFill>
                  <a:srgbClr val="002060"/>
                </a:solidFill>
                <a:latin typeface="Times New Roman" panose="02020603050405020304" pitchFamily="18" charset="0"/>
                <a:cs typeface="Times New Roman" panose="02020603050405020304" pitchFamily="18" charset="0"/>
              </a:rPr>
              <a:t> pressure)</a:t>
            </a:r>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592" t="43893" r="5789" b="26704"/>
          <a:stretch/>
        </p:blipFill>
        <p:spPr bwMode="auto">
          <a:xfrm>
            <a:off x="8488954" y="1100839"/>
            <a:ext cx="3071674" cy="5037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105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62" t="21514" r="6290" b="26421"/>
          <a:stretch/>
        </p:blipFill>
        <p:spPr bwMode="auto">
          <a:xfrm>
            <a:off x="1679430" y="87269"/>
            <a:ext cx="8833139" cy="6676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173310" y="693683"/>
            <a:ext cx="1481959" cy="472965"/>
          </a:xfrm>
          <a:prstGeom prst="rect">
            <a:avLst/>
          </a:prstGeom>
          <a:solidFill>
            <a:srgbClr val="FFFF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7958763"/>
      </p:ext>
    </p:extLst>
  </p:cSld>
  <p:clrMapOvr>
    <a:masterClrMapping/>
  </p:clrMapOvr>
</p:sld>
</file>

<file path=ppt/theme/theme1.xml><?xml version="1.0" encoding="utf-8"?>
<a:theme xmlns:a="http://schemas.openxmlformats.org/drawingml/2006/main" name="Lecture1_Orig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Lecture1_Origins" id="{3E710F3B-52FB-AA42-8057-D43EC0827960}" vid="{C117D7F5-D3ED-CB4D-91E5-8973F32AB5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Lecture1_Origins</Template>
  <TotalTime>2656</TotalTime>
  <Words>554</Words>
  <Application>Microsoft Office PowerPoint</Application>
  <PresentationFormat>Custom</PresentationFormat>
  <Paragraphs>80</Paragraphs>
  <Slides>25</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Lecture1_Origins</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Oxidation / Reduction Reactions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Fulweiler, Robinson W</dc:creator>
  <cp:lastModifiedBy>Fulweiler, Robinson W</cp:lastModifiedBy>
  <cp:revision>113</cp:revision>
  <dcterms:created xsi:type="dcterms:W3CDTF">2018-01-23T14:28:23Z</dcterms:created>
  <dcterms:modified xsi:type="dcterms:W3CDTF">2018-03-30T14:22:46Z</dcterms:modified>
</cp:coreProperties>
</file>