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9" r:id="rId2"/>
    <p:sldId id="342" r:id="rId3"/>
    <p:sldId id="316" r:id="rId4"/>
    <p:sldId id="343" r:id="rId5"/>
    <p:sldId id="340" r:id="rId6"/>
    <p:sldId id="320" r:id="rId7"/>
    <p:sldId id="319" r:id="rId8"/>
    <p:sldId id="323" r:id="rId9"/>
    <p:sldId id="322" r:id="rId10"/>
    <p:sldId id="317" r:id="rId11"/>
    <p:sldId id="318" r:id="rId12"/>
    <p:sldId id="362" r:id="rId13"/>
    <p:sldId id="344" r:id="rId14"/>
    <p:sldId id="324" r:id="rId15"/>
    <p:sldId id="345" r:id="rId16"/>
    <p:sldId id="346" r:id="rId17"/>
    <p:sldId id="347" r:id="rId18"/>
    <p:sldId id="349" r:id="rId19"/>
    <p:sldId id="336" r:id="rId20"/>
    <p:sldId id="337" r:id="rId21"/>
    <p:sldId id="348" r:id="rId22"/>
    <p:sldId id="353" r:id="rId23"/>
    <p:sldId id="355" r:id="rId24"/>
    <p:sldId id="356" r:id="rId25"/>
    <p:sldId id="354" r:id="rId26"/>
    <p:sldId id="361" r:id="rId27"/>
    <p:sldId id="360" r:id="rId28"/>
    <p:sldId id="357" r:id="rId29"/>
    <p:sldId id="358" r:id="rId30"/>
    <p:sldId id="35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guide id="3"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33"/>
    <a:srgbClr val="FF9300"/>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92" autoAdjust="0"/>
    <p:restoredTop sz="88929" autoAdjust="0"/>
  </p:normalViewPr>
  <p:slideViewPr>
    <p:cSldViewPr snapToGrid="0" snapToObjects="1" showGuides="1">
      <p:cViewPr varScale="1">
        <p:scale>
          <a:sx n="114" d="100"/>
          <a:sy n="114" d="100"/>
        </p:scale>
        <p:origin x="1656" y="108"/>
      </p:cViewPr>
      <p:guideLst>
        <p:guide orient="horz" pos="2184"/>
        <p:guide pos="3840"/>
        <p:guide pos="2880"/>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showGuides="1">
      <p:cViewPr varScale="1">
        <p:scale>
          <a:sx n="90" d="100"/>
          <a:sy n="90" d="100"/>
        </p:scale>
        <p:origin x="54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27992-9C17-444C-90DD-C4D22534A4EC}" type="datetimeFigureOut">
              <a:rPr lang="en-US" smtClean="0"/>
              <a:t>4/23/2019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R.W. </a:t>
            </a:r>
            <a:r>
              <a:rPr lang="en-US" dirty="0" err="1"/>
              <a:t>Fulweiler</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dirty="0"/>
              <a:t>ES/BI 423/623 Marine Biogeochemistry </a:t>
            </a:r>
            <a:fld id="{30DFACA7-7322-0D40-987C-D08CBCABA7DC}" type="slidenum">
              <a:rPr lang="en-US" smtClean="0"/>
              <a:pPr/>
              <a:t>‹#›</a:t>
            </a:fld>
            <a:endParaRPr lang="en-US" dirty="0"/>
          </a:p>
        </p:txBody>
      </p:sp>
    </p:spTree>
    <p:extLst>
      <p:ext uri="{BB962C8B-B14F-4D97-AF65-F5344CB8AC3E}">
        <p14:creationId xmlns:p14="http://schemas.microsoft.com/office/powerpoint/2010/main" val="4102300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ES/BI 423/623 Marine Biogeochemistry </a:t>
            </a:r>
            <a:fld id="{30DFACA7-7322-0D40-987C-D08CBCABA7DC}" type="slidenum">
              <a:rPr lang="en-US" smtClean="0"/>
              <a:pPr/>
              <a:t>1</a:t>
            </a:fld>
            <a:endParaRPr lang="en-US" dirty="0"/>
          </a:p>
        </p:txBody>
      </p:sp>
    </p:spTree>
    <p:extLst>
      <p:ext uri="{BB962C8B-B14F-4D97-AF65-F5344CB8AC3E}">
        <p14:creationId xmlns:p14="http://schemas.microsoft.com/office/powerpoint/2010/main" val="363834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https://wiley-vch.e-bookshelf.de/products/reading-epub/product-id/407704/title/Fundamentals%2Bof%2BGeobiology.html</a:t>
            </a:r>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11</a:t>
            </a:fld>
            <a:endParaRPr lang="en-US" dirty="0"/>
          </a:p>
        </p:txBody>
      </p:sp>
    </p:spTree>
    <p:extLst>
      <p:ext uri="{BB962C8B-B14F-4D97-AF65-F5344CB8AC3E}">
        <p14:creationId xmlns:p14="http://schemas.microsoft.com/office/powerpoint/2010/main" val="254882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10.  </a:t>
            </a:r>
            <a:r>
              <a:rPr lang="en-US" altLang="en-US" smtClean="0"/>
              <a:t>Schematic diagram showing the effect of changing seawater chemistry and rising CO</a:t>
            </a:r>
            <a:r>
              <a:rPr lang="en-US" altLang="en-US" baseline="-25000" smtClean="0"/>
              <a:t>2</a:t>
            </a:r>
            <a:r>
              <a:rPr lang="en-US" altLang="en-US" smtClean="0"/>
              <a:t> on calcium carbonate (CaCO</a:t>
            </a:r>
            <a:r>
              <a:rPr lang="en-US" altLang="en-US" baseline="-25000" smtClean="0"/>
              <a:t>3</a:t>
            </a:r>
            <a:r>
              <a:rPr lang="en-US" altLang="en-US" smtClean="0"/>
              <a:t>) saturation state (Ω) which is the calcium concentration times the carbonate ion divided by the solubility product for two of the more common mineral phases of CaCO</a:t>
            </a:r>
            <a:r>
              <a:rPr lang="en-US" altLang="en-US" baseline="-25000" smtClean="0"/>
              <a:t>3</a:t>
            </a:r>
            <a:r>
              <a:rPr lang="en-US" altLang="en-US" smtClean="0"/>
              <a:t>, aragonite or calcite, used by organisms to construct shells and skeletons (from Feely et al., Science, 2004). Note that aragonite (pteropods, corals, some mollusks) is more soluble (has a lower saturation state) than calcite. The dissolving pteropod shows schematically what happens when the saturation state is less than 1.0 in seawater. The saturation state reflects chemical dynamics for unprotected CaCO</a:t>
            </a:r>
            <a:r>
              <a:rPr lang="en-US" altLang="en-US" baseline="-25000" smtClean="0"/>
              <a:t>3</a:t>
            </a:r>
            <a:r>
              <a:rPr lang="en-US" altLang="en-US" smtClean="0"/>
              <a:t>, and while energetically unfavorable some organisms are able to survive in undersaturated conditions by protecting their shells with organic coatings.</a:t>
            </a: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A19B5CA-986A-4CD6-B648-48D80C4B9129}" type="slidenum">
              <a:rPr lang="en-US" altLang="en-US" sz="1200">
                <a:latin typeface="Calibri" pitchFamily="34" charset="0"/>
              </a:rPr>
              <a:pPr eaLnBrk="1" hangingPunct="1"/>
              <a:t>13</a:t>
            </a:fld>
            <a:endParaRPr lang="en-US" altLang="en-US"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rgbClr val="002060"/>
                </a:solidFill>
                <a:latin typeface="Times New Roman" panose="02020603050405020304" pitchFamily="18" charset="0"/>
                <a:cs typeface="Times New Roman" panose="02020603050405020304" pitchFamily="18" charset="0"/>
              </a:rPr>
              <a:t>data: World Ocean Atlas 2009; photo credit: </a:t>
            </a:r>
            <a:r>
              <a:rPr lang="en-US" i="1" dirty="0" err="1" smtClean="0">
                <a:solidFill>
                  <a:srgbClr val="002060"/>
                </a:solidFill>
                <a:latin typeface="Times New Roman" panose="02020603050405020304" pitchFamily="18" charset="0"/>
                <a:cs typeface="Times New Roman" panose="02020603050405020304" pitchFamily="18" charset="0"/>
              </a:rPr>
              <a:t>Plumbago</a:t>
            </a:r>
            <a:r>
              <a:rPr lang="en-US" i="1" dirty="0" smtClean="0">
                <a:solidFill>
                  <a:srgbClr val="002060"/>
                </a:solidFill>
                <a:latin typeface="Times New Roman" panose="02020603050405020304" pitchFamily="18" charset="0"/>
                <a:cs typeface="Times New Roman" panose="02020603050405020304" pitchFamily="18" charset="0"/>
              </a:rPr>
              <a:t>; Wikipedia Commons</a:t>
            </a:r>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14</a:t>
            </a:fld>
            <a:endParaRPr lang="en-US" dirty="0"/>
          </a:p>
        </p:txBody>
      </p:sp>
    </p:spTree>
    <p:extLst>
      <p:ext uri="{BB962C8B-B14F-4D97-AF65-F5344CB8AC3E}">
        <p14:creationId xmlns:p14="http://schemas.microsoft.com/office/powerpoint/2010/main" val="428510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896E73B-FE15-4487-AC81-CD1BF67B13A4}" type="slidenum">
              <a:rPr lang="en-US" altLang="en-US" sz="1200">
                <a:latin typeface="Times New Roman" pitchFamily="18" charset="0"/>
              </a:rPr>
              <a:pPr eaLnBrk="1" hangingPunct="1"/>
              <a:t>15</a:t>
            </a:fld>
            <a:endParaRPr lang="en-US" altLang="en-US" sz="1200">
              <a:latin typeface="Times New Roman" pitchFamily="18" charset="0"/>
            </a:endParaRPr>
          </a:p>
        </p:txBody>
      </p:sp>
      <p:sp>
        <p:nvSpPr>
          <p:cNvPr id="44035"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dirty="0" smtClean="0"/>
              <a:t>SLIDE 15. </a:t>
            </a:r>
            <a:r>
              <a:rPr lang="en-US" altLang="en-US" dirty="0" smtClean="0"/>
              <a:t>Depth-latitude distributions of anthropogenic CO</a:t>
            </a:r>
            <a:r>
              <a:rPr lang="en-US" altLang="en-US" baseline="-25000" dirty="0" smtClean="0"/>
              <a:t>2</a:t>
            </a:r>
            <a:r>
              <a:rPr lang="en-US" altLang="en-US" dirty="0" smtClean="0"/>
              <a:t> for three north-south ocean transects estimated from synthesis of </a:t>
            </a:r>
            <a:r>
              <a:rPr lang="en-US" altLang="en-US" dirty="0" err="1" smtClean="0"/>
              <a:t>WOCE</a:t>
            </a:r>
            <a:r>
              <a:rPr lang="en-US" altLang="en-US" dirty="0" smtClean="0"/>
              <a:t>/</a:t>
            </a:r>
            <a:r>
              <a:rPr lang="en-US" altLang="en-US" dirty="0" err="1" smtClean="0"/>
              <a:t>JGOFS</a:t>
            </a:r>
            <a:r>
              <a:rPr lang="en-US" altLang="en-US" dirty="0" smtClean="0"/>
              <a:t> Global CO</a:t>
            </a:r>
            <a:r>
              <a:rPr lang="en-US" altLang="en-US" baseline="-25000" dirty="0" smtClean="0"/>
              <a:t>2</a:t>
            </a:r>
            <a:r>
              <a:rPr lang="en-US" altLang="en-US" dirty="0" smtClean="0"/>
              <a:t> survey (Sabine et al., 2004; Science). Anthropogenic CO</a:t>
            </a:r>
            <a:r>
              <a:rPr lang="en-US" altLang="en-US" baseline="-25000" dirty="0" smtClean="0"/>
              <a:t>2</a:t>
            </a:r>
            <a:r>
              <a:rPr lang="en-US" altLang="en-US" dirty="0" smtClean="0"/>
              <a:t> is estimated as the difference between present-day levels minus pre-industrial (year 1800) using empirical approaches and transient tracer data after correcting </a:t>
            </a:r>
            <a:r>
              <a:rPr lang="en-US" altLang="en-US" dirty="0" err="1" smtClean="0"/>
              <a:t>DIC</a:t>
            </a:r>
            <a:r>
              <a:rPr lang="en-US" altLang="en-US" dirty="0" smtClean="0"/>
              <a:t> data for respiration and CaCO</a:t>
            </a:r>
            <a:r>
              <a:rPr lang="en-US" altLang="en-US" baseline="-25000" dirty="0" smtClean="0"/>
              <a:t>3</a:t>
            </a:r>
            <a:r>
              <a:rPr lang="en-US" altLang="en-US" dirty="0" smtClean="0"/>
              <a:t> remineralization. The global anthropogenic ocean CO2 inventory amounts to approximately 118 </a:t>
            </a:r>
            <a:r>
              <a:rPr lang="en-US" altLang="en-US" dirty="0" err="1" smtClean="0"/>
              <a:t>Pg</a:t>
            </a:r>
            <a:r>
              <a:rPr lang="en-US" altLang="en-US" dirty="0" smtClean="0"/>
              <a:t> C through 1994 (Sabine et al., Science, 2004) and 148 </a:t>
            </a:r>
            <a:r>
              <a:rPr lang="en-US" altLang="en-US" dirty="0" err="1" smtClean="0"/>
              <a:t>Pg</a:t>
            </a:r>
            <a:r>
              <a:rPr lang="en-US" altLang="en-US" dirty="0" smtClean="0"/>
              <a:t> C through 2010 (Sabine et al., Ann. Rev. Mar. Res.,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23. </a:t>
            </a:r>
            <a:r>
              <a:rPr lang="en-US" altLang="en-US" dirty="0" smtClean="0"/>
              <a:t>A wide variety of potential impacts have been identified for ocean acidification on</a:t>
            </a:r>
            <a:r>
              <a:rPr lang="en-US" altLang="en-US" i="1" dirty="0" smtClean="0"/>
              <a:t> </a:t>
            </a:r>
            <a:r>
              <a:rPr lang="en-US" altLang="en-US" dirty="0" smtClean="0"/>
              <a:t>marine organisms &amp; ecosystems. The emphasis of most studies to date has been on negative impacts on calcifying organisms. Recent work as expanded the range of organisms and physiological processes being examined. Positive impacts are also possible, for example elevated growth by some types of algae and seagrasses. Good review articles include </a:t>
            </a:r>
            <a:r>
              <a:rPr lang="en-US" altLang="en-US" dirty="0" err="1" smtClean="0"/>
              <a:t>Fabry</a:t>
            </a:r>
            <a:r>
              <a:rPr lang="en-US" altLang="en-US" dirty="0" smtClean="0"/>
              <a:t> et al. ICES J. Mar. Sci., 2008 and Doney et al., Ann. Rev. Mar. Res., 2009).</a:t>
            </a:r>
          </a:p>
        </p:txBody>
      </p:sp>
      <p:sp>
        <p:nvSpPr>
          <p:cNvPr id="6042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AF2118B-FB6B-495D-AD8D-DE517528DA1C}" type="slidenum">
              <a:rPr lang="en-US" altLang="en-US" sz="1200">
                <a:latin typeface="Calibri" pitchFamily="34" charset="0"/>
              </a:rPr>
              <a:pPr eaLnBrk="1" hangingPunct="1"/>
              <a:t>16</a:t>
            </a:fld>
            <a:endParaRPr lang="en-US" alt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24. </a:t>
            </a:r>
            <a:r>
              <a:rPr lang="en-US" altLang="en-US" dirty="0" smtClean="0"/>
              <a:t>Biological responses to acidification are just becoming known. Responses vary across major taxa groups, and impacts even differ for species and strains within a taxa. Ecological implications not well understood yet. The figure shows the change in calcification (shell-weight) due to increasing CO</a:t>
            </a:r>
            <a:r>
              <a:rPr lang="en-US" altLang="en-US" baseline="-25000" dirty="0" smtClean="0"/>
              <a:t>2</a:t>
            </a:r>
            <a:r>
              <a:rPr lang="en-US" altLang="en-US" dirty="0" smtClean="0"/>
              <a:t> and decreasing saturation (lower aragonite saturation state to the left in each subpanel) for temperate benthic calcifying organisms (Reis et al., Geology, 2009). Some increase in calcification rate while others decrease. It should be noted that these are results from a single study. Consequently, the details are likely to change with additional investigation, that is, the results shown are not likely to be universal. </a:t>
            </a:r>
            <a:r>
              <a:rPr lang="en-US" altLang="en-US" dirty="0" smtClean="0">
                <a:solidFill>
                  <a:schemeClr val="bg1"/>
                </a:solidFill>
              </a:rPr>
              <a:t>should be noted that these are results from a single study. Consequently, the details are likely to change with additional investigation, that is, the results shown are not likely to be universal.</a:t>
            </a:r>
          </a:p>
        </p:txBody>
      </p:sp>
      <p:sp>
        <p:nvSpPr>
          <p:cNvPr id="6246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BDF7104-674D-46B8-9407-F63FA91E304B}" type="slidenum">
              <a:rPr lang="en-US" altLang="en-US" sz="1200">
                <a:latin typeface="Calibri" pitchFamily="34" charset="0"/>
              </a:rPr>
              <a:pPr eaLnBrk="1" hangingPunct="1"/>
              <a:t>17</a:t>
            </a:fld>
            <a:endParaRPr lang="en-US" altLang="en-US"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28. </a:t>
            </a:r>
            <a:r>
              <a:rPr lang="en-US" altLang="en-US" dirty="0" smtClean="0"/>
              <a:t>A landmark study of </a:t>
            </a:r>
            <a:r>
              <a:rPr lang="en-US" altLang="en-US" dirty="0" err="1" smtClean="0"/>
              <a:t>Riebesell</a:t>
            </a:r>
            <a:r>
              <a:rPr lang="en-US" altLang="en-US" dirty="0" smtClean="0"/>
              <a:t> et al. (Nature, 2000) and related work by Zondervan et al. (Global </a:t>
            </a:r>
            <a:r>
              <a:rPr lang="en-US" altLang="en-US" dirty="0" err="1" smtClean="0"/>
              <a:t>Biogeochem</a:t>
            </a:r>
            <a:r>
              <a:rPr lang="en-US" altLang="en-US" dirty="0" smtClean="0"/>
              <a:t>. Cycles, 2001), measured the response of 2 </a:t>
            </a:r>
            <a:r>
              <a:rPr lang="en-US" altLang="en-US" dirty="0" err="1" smtClean="0"/>
              <a:t>coccolithophore</a:t>
            </a:r>
            <a:r>
              <a:rPr lang="en-US" altLang="en-US" dirty="0" smtClean="0"/>
              <a:t> species (</a:t>
            </a:r>
            <a:r>
              <a:rPr lang="en-US" altLang="en-US" i="1" dirty="0" smtClean="0"/>
              <a:t>E </a:t>
            </a:r>
            <a:r>
              <a:rPr lang="en-US" altLang="en-US" i="1" dirty="0" err="1" smtClean="0"/>
              <a:t>huxleyi</a:t>
            </a:r>
            <a:r>
              <a:rPr lang="en-US" altLang="en-US" dirty="0" smtClean="0"/>
              <a:t>, </a:t>
            </a:r>
            <a:r>
              <a:rPr lang="en-US" altLang="en-US" i="1" dirty="0" smtClean="0"/>
              <a:t>G. </a:t>
            </a:r>
            <a:r>
              <a:rPr lang="en-US" altLang="en-US" i="1" dirty="0" err="1" smtClean="0"/>
              <a:t>oceanica</a:t>
            </a:r>
            <a:r>
              <a:rPr lang="en-US" altLang="en-US" dirty="0" smtClean="0"/>
              <a:t>): These workers manipulated the CO</a:t>
            </a:r>
            <a:r>
              <a:rPr lang="en-US" altLang="en-US" baseline="-25000" dirty="0" smtClean="0"/>
              <a:t>2</a:t>
            </a:r>
            <a:r>
              <a:rPr lang="en-US" altLang="en-US" dirty="0" smtClean="0"/>
              <a:t> system by acid (</a:t>
            </a:r>
            <a:r>
              <a:rPr lang="en-US" altLang="en-US" dirty="0" err="1" smtClean="0"/>
              <a:t>HCl</a:t>
            </a:r>
            <a:r>
              <a:rPr lang="en-US" altLang="en-US" dirty="0" smtClean="0"/>
              <a:t>)/base (</a:t>
            </a:r>
            <a:r>
              <a:rPr lang="en-US" altLang="en-US" dirty="0" err="1" smtClean="0"/>
              <a:t>NaOH</a:t>
            </a:r>
            <a:r>
              <a:rPr lang="en-US" altLang="en-US" dirty="0" smtClean="0"/>
              <a:t>) addition    </a:t>
            </a:r>
          </a:p>
          <a:p>
            <a:pPr eaLnBrk="1" hangingPunct="1">
              <a:spcBef>
                <a:spcPct val="0"/>
              </a:spcBef>
            </a:pPr>
            <a:r>
              <a:rPr lang="en-US" altLang="en-US" dirty="0" smtClean="0"/>
              <a:t>[Click] Measured a decrease in calcification – </a:t>
            </a:r>
            <a:r>
              <a:rPr lang="en-US" altLang="en-US" i="1" dirty="0" smtClean="0"/>
              <a:t>G. </a:t>
            </a:r>
            <a:r>
              <a:rPr lang="en-US" altLang="en-US" i="1" dirty="0" err="1" smtClean="0"/>
              <a:t>oceanica</a:t>
            </a:r>
            <a:r>
              <a:rPr lang="en-US" altLang="en-US" dirty="0" smtClean="0"/>
              <a:t> more sensitive to elevated pCO</a:t>
            </a:r>
            <a:r>
              <a:rPr lang="en-US" altLang="en-US" baseline="-25000" dirty="0" smtClean="0"/>
              <a:t>2</a:t>
            </a:r>
            <a:r>
              <a:rPr lang="en-US" altLang="en-US" dirty="0" smtClean="0"/>
              <a:t>; they documented malformed </a:t>
            </a:r>
            <a:r>
              <a:rPr lang="en-US" altLang="en-US" dirty="0" err="1" smtClean="0"/>
              <a:t>coccoliths</a:t>
            </a:r>
            <a:r>
              <a:rPr lang="en-US" altLang="en-US" dirty="0" smtClean="0"/>
              <a:t> in both species. </a:t>
            </a:r>
          </a:p>
          <a:p>
            <a:pPr eaLnBrk="1" hangingPunct="1">
              <a:spcBef>
                <a:spcPct val="0"/>
              </a:spcBef>
            </a:pPr>
            <a:r>
              <a:rPr lang="en-US" altLang="en-US" dirty="0" smtClean="0"/>
              <a:t>Since these studies, numerous further experiments have been conducted on </a:t>
            </a:r>
            <a:r>
              <a:rPr lang="en-US" altLang="en-US" dirty="0" err="1" smtClean="0"/>
              <a:t>coccolithophores</a:t>
            </a:r>
            <a:r>
              <a:rPr lang="en-US" altLang="en-US" dirty="0" smtClean="0"/>
              <a:t> with most studies indicating decreased calcification but with considerable differences in response across species and strains and even some studies suggesting that calcification may increase for some strains under elevated CO</a:t>
            </a:r>
            <a:r>
              <a:rPr lang="en-US" altLang="en-US" baseline="-25000" dirty="0" smtClean="0"/>
              <a:t>2</a:t>
            </a:r>
            <a:r>
              <a:rPr lang="en-US" altLang="en-US" dirty="0" smtClean="0"/>
              <a:t>.</a:t>
            </a:r>
          </a:p>
        </p:txBody>
      </p:sp>
      <p:sp>
        <p:nvSpPr>
          <p:cNvPr id="706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8BE1890-033B-451D-89E0-97068C15A457}" type="slidenum">
              <a:rPr lang="en-US" altLang="en-US" sz="1200">
                <a:latin typeface="Calibri" pitchFamily="34" charset="0"/>
              </a:rPr>
              <a:pPr eaLnBrk="1" hangingPunct="1"/>
              <a:t>18</a:t>
            </a:fld>
            <a:endParaRPr lang="en-US" alt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33. </a:t>
            </a:r>
            <a:r>
              <a:rPr lang="en-US" altLang="en-US" smtClean="0"/>
              <a:t>Response of net calcification to increasing CO</a:t>
            </a:r>
            <a:r>
              <a:rPr lang="en-US" altLang="en-US" baseline="-25000" smtClean="0"/>
              <a:t>2</a:t>
            </a:r>
            <a:r>
              <a:rPr lang="en-US" altLang="en-US" smtClean="0"/>
              <a:t> for two commercially important shellfish species. Top: </a:t>
            </a:r>
            <a:r>
              <a:rPr lang="en-US" altLang="en-US" i="1" smtClean="0"/>
              <a:t>Mylitus edulis</a:t>
            </a:r>
            <a:r>
              <a:rPr lang="en-US" altLang="en-US" smtClean="0"/>
              <a:t> (common blue mussel); Bottom:</a:t>
            </a:r>
            <a:r>
              <a:rPr lang="en-US" altLang="en-US" i="1" smtClean="0"/>
              <a:t> </a:t>
            </a:r>
            <a:r>
              <a:rPr lang="en-US" altLang="en-US" smtClean="0"/>
              <a:t>oyster</a:t>
            </a:r>
            <a:r>
              <a:rPr lang="en-US" altLang="en-US" i="1" smtClean="0"/>
              <a:t> Crassostrea gigas</a:t>
            </a:r>
            <a:r>
              <a:rPr lang="en-US" altLang="en-US" smtClean="0"/>
              <a:t> is the most cultivated species in the world. Difference in calcification response - may be related to shell mineralogy – oyster shells are calcite but mussel shells are a mixture of calcite and aragonite – aragonite can be as high as 80% of the shell. (Gazeau et al., Geophys. Res. Lett., 2007).</a:t>
            </a:r>
          </a:p>
        </p:txBody>
      </p:sp>
      <p:sp>
        <p:nvSpPr>
          <p:cNvPr id="8090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20D42AC-7696-4DA1-A92D-AED4B952B666}" type="slidenum">
              <a:rPr lang="en-US" altLang="en-US" sz="1200">
                <a:latin typeface="Calibri" pitchFamily="34" charset="0"/>
              </a:rPr>
              <a:pPr eaLnBrk="1" hangingPunct="1"/>
              <a:t>19</a:t>
            </a:fld>
            <a:endParaRPr lang="en-US" alt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34. </a:t>
            </a:r>
            <a:r>
              <a:rPr lang="en-US" altLang="en-US" smtClean="0"/>
              <a:t>What about the juvenile stages of molluscs? Strong evidence comes from the work of Mark Green (St. Joseph’s College).  He looked at hard shell clam – </a:t>
            </a:r>
            <a:r>
              <a:rPr lang="en-US" altLang="en-US" i="1" smtClean="0"/>
              <a:t>Mercenaria mercenaria</a:t>
            </a:r>
            <a:r>
              <a:rPr lang="en-US" altLang="en-US" smtClean="0"/>
              <a:t> (aragonite shell).  He introduced these juvenile clams to sediments that were undersaturated with respect to aragonite - at levels typical of estuarine surface sediments. Shells were gone within two weeks, leaving only the protein matrix. Dissolution is an important source of mortality for newly settled clams, and acidification of overlying waters could increase mortality (after Green et al., Limnology and Oceanography, 2009).</a:t>
            </a:r>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34EAE68-24B0-4AC3-A71F-FCDAB85259E8}" type="slidenum">
              <a:rPr lang="en-US" altLang="en-US" sz="1200">
                <a:latin typeface="Calibri" pitchFamily="34" charset="0"/>
              </a:rPr>
              <a:pPr eaLnBrk="1" hangingPunct="1"/>
              <a:t>20</a:t>
            </a:fld>
            <a:endParaRPr lang="en-US" altLang="en-US"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437B41F-789C-4FE8-BCB6-BF600EF6845E}" type="slidenum">
              <a:rPr lang="en-US" altLang="en-US" sz="1200">
                <a:latin typeface="Times New Roman" pitchFamily="18" charset="0"/>
              </a:rPr>
              <a:pPr eaLnBrk="1" hangingPunct="1"/>
              <a:t>21</a:t>
            </a:fld>
            <a:endParaRPr lang="en-US" altLang="en-US" sz="1200">
              <a:latin typeface="Times New Roman" pitchFamily="18" charset="0"/>
            </a:endParaRPr>
          </a:p>
        </p:txBody>
      </p:sp>
      <p:sp>
        <p:nvSpPr>
          <p:cNvPr id="645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smtClean="0"/>
              <a:t>SLIDE 25. </a:t>
            </a:r>
            <a:r>
              <a:rPr lang="en-US" altLang="en-US" smtClean="0"/>
              <a:t>Calcification in tropical corals decreases with increasing CO</a:t>
            </a:r>
            <a:r>
              <a:rPr lang="en-US" altLang="en-US" baseline="-25000" smtClean="0"/>
              <a:t>2</a:t>
            </a:r>
            <a:r>
              <a:rPr lang="en-US" altLang="en-US" smtClean="0"/>
              <a:t> levels and lower aragonite saturation state (saturation state declines to the left). The rate of decline is different for different species but calcification decreases with increasing CO2 for all tropical corals measured to date. Notice the negative biological effects occur for saturation state well above the geochemical threshold for undersaturation (</a:t>
            </a:r>
            <a:r>
              <a:rPr lang="en-US" altLang="en-US" smtClean="0">
                <a:sym typeface="Symbol" pitchFamily="18" charset="2"/>
              </a:rPr>
              <a:t></a:t>
            </a:r>
            <a:r>
              <a:rPr lang="en-US" altLang="en-US" smtClean="0"/>
              <a:t> =1), and evidence suggests that tropical corals require waters to be substantially supersaturated (</a:t>
            </a:r>
            <a:r>
              <a:rPr lang="en-US" altLang="en-US" smtClean="0">
                <a:sym typeface="Symbol" pitchFamily="18" charset="2"/>
              </a:rPr>
              <a:t></a:t>
            </a:r>
            <a:r>
              <a:rPr lang="en-US" altLang="en-US" baseline="-25000" smtClean="0"/>
              <a:t>arag</a:t>
            </a:r>
            <a:r>
              <a:rPr lang="en-US" altLang="en-US" smtClean="0"/>
              <a:t>&gt; ~3) for healthy growth. Based on Langdon et al. J. Geo Phys. Res. 2005 and other studies. Data from Chris Langdon, U. Miami.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5. </a:t>
            </a:r>
            <a:r>
              <a:rPr lang="en-US" altLang="en-US" dirty="0" smtClean="0"/>
              <a:t>Cumulative carbon sources and sinks over the last two centuries (Global Carbon Project (2008) Carbon Budget and trends 2007,www.globalcarbonproject.org, 26 September 2008). Similar carbon budget are previous slide but now for the entire industrial era. Note that the cumulative contribution of human land-use and deforestation to total carbon emissions is much larger than at present, reflecting the extensive spread of agriculture and forestry in the northern hemisphere in the 1900s and the more recent rapid rise in fossil-fuel emissions. The estimated cumulative airborne fraction and uptake fractions into the ocean and land are roughly similar to estimates for present day.</a:t>
            </a: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EF2557E-A632-44DC-A0B1-5B9632E14A38}" type="slidenum">
              <a:rPr lang="en-US" altLang="en-US" sz="1200">
                <a:latin typeface="Calibri" pitchFamily="34" charset="0"/>
              </a:rPr>
              <a:pPr eaLnBrk="1" hangingPunct="1"/>
              <a:t>2</a:t>
            </a:fld>
            <a:endParaRPr lang="en-US" altLang="en-US"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35. </a:t>
            </a:r>
            <a:r>
              <a:rPr lang="en-US" altLang="en-US" smtClean="0"/>
              <a:t>When sea urchin larvae are raised at high CO</a:t>
            </a:r>
            <a:r>
              <a:rPr lang="en-US" altLang="en-US" baseline="-25000" smtClean="0"/>
              <a:t>2</a:t>
            </a:r>
            <a:r>
              <a:rPr lang="en-US" altLang="en-US" smtClean="0"/>
              <a:t>/low pH culturing conditions, the larvae are smaller in the high-CO</a:t>
            </a:r>
            <a:r>
              <a:rPr lang="en-US" altLang="en-US" baseline="-25000" smtClean="0"/>
              <a:t>2</a:t>
            </a:r>
            <a:r>
              <a:rPr lang="en-US" altLang="en-US" smtClean="0"/>
              <a:t> groups and generally have a reduced calcium carbonate skeleton with the appearance of skeletal defects; here, various skeletal rods are significantly shorter, although it’s a bit tough to see with the naked eye (Todgham and Hofmann, J. Experimental Biology, 2009; O’Donnell et al., Mar. Ecol. Prog. Series, 2010).</a:t>
            </a:r>
          </a:p>
        </p:txBody>
      </p:sp>
      <p:sp>
        <p:nvSpPr>
          <p:cNvPr id="8499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DD91B29-4035-47B0-AE39-5E6EDA864AD7}" type="slidenum">
              <a:rPr lang="en-US" altLang="en-US" sz="1200">
                <a:latin typeface="Calibri" pitchFamily="34" charset="0"/>
              </a:rPr>
              <a:pPr eaLnBrk="1" hangingPunct="1"/>
              <a:t>22</a:t>
            </a:fld>
            <a:endParaRPr lang="en-US" altLang="en-US"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41. </a:t>
            </a:r>
            <a:r>
              <a:rPr lang="en-US" altLang="en-US" smtClean="0"/>
              <a:t>Hall-Spencer et al. Nature (2008)</a:t>
            </a:r>
            <a:r>
              <a:rPr lang="en-US" altLang="en-US" i="1" smtClean="0"/>
              <a:t> - </a:t>
            </a:r>
            <a:r>
              <a:rPr lang="en-US" altLang="en-US" smtClean="0"/>
              <a:t>Differing pH levels in Mediterranean CO</a:t>
            </a:r>
            <a:r>
              <a:rPr lang="en-US" altLang="en-US" baseline="-25000" smtClean="0"/>
              <a:t>2</a:t>
            </a:r>
            <a:r>
              <a:rPr lang="en-US" altLang="en-US" smtClean="0"/>
              <a:t> vents off Ischia Island (pH 8.17 to 6.57) and impacts on calcifying organisms and sea-grass shoot density (Hall-Spencer et al., 2008). The panel on the left shows the location of the study site. The two panels in the upper right are images of the background benthic sea-grass community in the control outside of the CO</a:t>
            </a:r>
            <a:r>
              <a:rPr lang="en-US" altLang="en-US" baseline="-25000" smtClean="0"/>
              <a:t>2</a:t>
            </a:r>
            <a:r>
              <a:rPr lang="en-US" altLang="en-US" smtClean="0"/>
              <a:t> vent area (left) and in the vent fields with visible bubbles of CO</a:t>
            </a:r>
            <a:r>
              <a:rPr lang="en-US" altLang="en-US" baseline="-25000" smtClean="0"/>
              <a:t>2</a:t>
            </a:r>
            <a:r>
              <a:rPr lang="en-US" altLang="en-US" smtClean="0"/>
              <a:t> gas (right). The bottom panel on the right shows observed patterns with decreasing epiphytic CaCO</a:t>
            </a:r>
            <a:r>
              <a:rPr lang="en-US" altLang="en-US" baseline="-25000" smtClean="0"/>
              <a:t>3</a:t>
            </a:r>
            <a:r>
              <a:rPr lang="en-US" altLang="en-US" smtClean="0"/>
              <a:t> (black bars) with decreasing pH and an indication of increased sea-grass shoot density (white bars) at the lowest pH levels.</a:t>
            </a:r>
          </a:p>
        </p:txBody>
      </p:sp>
      <p:sp>
        <p:nvSpPr>
          <p:cNvPr id="9728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587F18-5401-4FC1-80F3-7A065A83A756}" type="slidenum">
              <a:rPr lang="en-US" altLang="en-US" sz="1200">
                <a:latin typeface="Calibri" pitchFamily="34" charset="0"/>
              </a:rPr>
              <a:pPr eaLnBrk="1" hangingPunct="1"/>
              <a:t>23</a:t>
            </a:fld>
            <a:endParaRPr lang="en-US" alt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110ECFD-8630-447C-AEF8-915ED1A31DCB}" type="slidenum">
              <a:rPr lang="en-US" altLang="en-US" sz="1200">
                <a:latin typeface="Times New Roman" pitchFamily="18" charset="0"/>
              </a:rPr>
              <a:pPr eaLnBrk="1" hangingPunct="1"/>
              <a:t>24</a:t>
            </a:fld>
            <a:endParaRPr lang="en-US" altLang="en-US" sz="1200">
              <a:latin typeface="Times New Roman" pitchFamily="18" charset="0"/>
            </a:endParaRPr>
          </a:p>
        </p:txBody>
      </p:sp>
      <p:sp>
        <p:nvSpPr>
          <p:cNvPr id="993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smtClean="0"/>
              <a:t>SLIDE 42. </a:t>
            </a:r>
            <a:r>
              <a:rPr lang="en-US" altLang="en-US" smtClean="0"/>
              <a:t>Images from the background control (left column) and CO</a:t>
            </a:r>
            <a:r>
              <a:rPr lang="en-US" altLang="en-US" baseline="-25000" smtClean="0"/>
              <a:t>2</a:t>
            </a:r>
            <a:r>
              <a:rPr lang="en-US" altLang="en-US" smtClean="0"/>
              <a:t> vent fields (right column) from the Hall-Spencer et al. study (Nature, 2008). The study is consistent with many laboratory studies indicating a sharp reduction in calcifying organisms inside the CO</a:t>
            </a:r>
            <a:r>
              <a:rPr lang="en-US" altLang="en-US" baseline="-25000" smtClean="0"/>
              <a:t>2</a:t>
            </a:r>
            <a:r>
              <a:rPr lang="en-US" altLang="en-US" smtClean="0"/>
              <a:t> vent field. Observations indicate a 30% decrease of biodiversity in these high CO</a:t>
            </a:r>
            <a:r>
              <a:rPr lang="en-US" altLang="en-US" baseline="-25000" smtClean="0"/>
              <a:t>2</a:t>
            </a:r>
            <a:r>
              <a:rPr lang="en-US" altLang="en-US" smtClean="0"/>
              <a:t> regions and dissolving shells of living organisms. Typical examples of O. turbinata with the periostracum intact at pH 8.2 and with old parts of the periostracum removed at mean pH 7.3. Live P. caerulea (e) and H. trunculus (f) showing severely eroded, pitted shells in areas of minimum pH 7.4. Scale bars represent 1 cm.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40. </a:t>
            </a:r>
            <a:r>
              <a:rPr lang="en-US" altLang="en-US" smtClean="0"/>
              <a:t>Reported literature trends of ocean acidification impacts for various biogeochemical and physiological processes. The responses to rising CO</a:t>
            </a:r>
            <a:r>
              <a:rPr lang="en-US" altLang="en-US" baseline="-25000" smtClean="0"/>
              <a:t>2</a:t>
            </a:r>
            <a:r>
              <a:rPr lang="en-US" altLang="en-US" smtClean="0"/>
              <a:t> are grouped into 4 categories: “decreasing”, “increasing”, “constant”, and “non-linear”, respectively. The numbers in the table reflect the number of species (not studies) observed to display that particular response. In some cases multiple studies may report the same response for a particular species. Note that the literature is growing rapidly and that this table is therefore a selective overview (after Doney et al., 2009).</a:t>
            </a:r>
          </a:p>
          <a:p>
            <a:pPr eaLnBrk="1" hangingPunct="1">
              <a:spcBef>
                <a:spcPct val="0"/>
              </a:spcBef>
            </a:pPr>
            <a:r>
              <a:rPr lang="en-US" altLang="en-US" smtClean="0"/>
              <a:t> </a:t>
            </a:r>
          </a:p>
          <a:p>
            <a:pPr eaLnBrk="1" hangingPunct="1">
              <a:spcBef>
                <a:spcPct val="0"/>
              </a:spcBef>
            </a:pPr>
            <a:r>
              <a:rPr lang="en-US" altLang="en-US" smtClean="0"/>
              <a:t>The calcification table entry shows responses from several groups of organisms that are diverse with respect to calcium carbonate mineralogy, trophic level and other attributes. For example, pteropods and forams are heterotrophs while coccolithophores are autotrophs. Pteropods secrete aragonite which is about 50% more soluble in seawater than the calcite formed by forams and coccolithophores. The relative abundance of different calcifiers varies regionally. Generation times are particularly important when considering the capacity of these groups to adapt to the future high CO</a:t>
            </a:r>
            <a:r>
              <a:rPr lang="en-US" altLang="en-US" baseline="-25000" smtClean="0"/>
              <a:t>2</a:t>
            </a:r>
            <a:r>
              <a:rPr lang="en-US" altLang="en-US" smtClean="0"/>
              <a:t> ocean. For example coccolithophores have generation times on the order of days, etc.</a:t>
            </a:r>
          </a:p>
        </p:txBody>
      </p:sp>
      <p:sp>
        <p:nvSpPr>
          <p:cNvPr id="9523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19FEB13-3968-46F3-B638-1EC60B2EB019}" type="slidenum">
              <a:rPr lang="en-US" altLang="en-US" sz="1200">
                <a:latin typeface="Calibri" pitchFamily="34" charset="0"/>
              </a:rPr>
              <a:pPr eaLnBrk="1" hangingPunct="1"/>
              <a:t>25</a:t>
            </a:fld>
            <a:endParaRPr lang="en-US"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https://www.esrl.noaa.gov/gmd/ccgg/trends/monthly.html</a:t>
            </a:r>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3</a:t>
            </a:fld>
            <a:endParaRPr lang="en-US" dirty="0"/>
          </a:p>
        </p:txBody>
      </p:sp>
    </p:spTree>
    <p:extLst>
      <p:ext uri="{BB962C8B-B14F-4D97-AF65-F5344CB8AC3E}">
        <p14:creationId xmlns:p14="http://schemas.microsoft.com/office/powerpoint/2010/main" val="102674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6.  </a:t>
            </a:r>
            <a:r>
              <a:rPr lang="en-US" altLang="en-US" dirty="0" smtClean="0"/>
              <a:t>20</a:t>
            </a:r>
            <a:r>
              <a:rPr lang="en-US" altLang="en-US" baseline="30000" dirty="0" smtClean="0"/>
              <a:t>th</a:t>
            </a:r>
            <a:r>
              <a:rPr lang="en-US" altLang="en-US" dirty="0" smtClean="0"/>
              <a:t> century historical trend (black line) and model projections (colored lines) of global surface temperature warming based on the IPCC CO</a:t>
            </a:r>
            <a:r>
              <a:rPr lang="en-US" altLang="en-US" baseline="-25000" dirty="0" smtClean="0"/>
              <a:t>2</a:t>
            </a:r>
            <a:r>
              <a:rPr lang="en-US" altLang="en-US" dirty="0" smtClean="0"/>
              <a:t> emission scenarios, which are based on population and economic growth projections (after </a:t>
            </a:r>
            <a:r>
              <a:rPr lang="en-US" altLang="en-US" dirty="0" err="1" smtClean="0"/>
              <a:t>Meehl</a:t>
            </a:r>
            <a:r>
              <a:rPr lang="en-US" altLang="en-US" dirty="0" smtClean="0"/>
              <a:t> et al., 2007, Global Climate Projections chapter, IPCC 4</a:t>
            </a:r>
            <a:r>
              <a:rPr lang="en-US" altLang="en-US" baseline="30000" dirty="0" smtClean="0"/>
              <a:t>th</a:t>
            </a:r>
            <a:r>
              <a:rPr lang="en-US" altLang="en-US" dirty="0" smtClean="0"/>
              <a:t> Assessment, Working Group I). The pale color bands around each scenario and the grey bands to the right reflect different measures of uncertainty in climate sensitivity. The yellow line reflects a scenario where CO2 concentrations are fixed at 2000 levels for the 21</a:t>
            </a:r>
            <a:r>
              <a:rPr lang="en-US" altLang="en-US" baseline="30000" dirty="0" smtClean="0"/>
              <a:t>st</a:t>
            </a:r>
            <a:r>
              <a:rPr lang="en-US" altLang="en-US" dirty="0" smtClean="0"/>
              <a:t> century. Even after CO2 levels are stabilized, the global climate continues to warm because of inertia in the climate system (National Research Council, 2011: </a:t>
            </a:r>
            <a:r>
              <a:rPr lang="en-US" altLang="en-US" i="1" dirty="0" smtClean="0"/>
              <a:t>Climate Stabilization Targets: Emissions, Concentrations and Impacts over Decades to Millennia, </a:t>
            </a:r>
            <a:r>
              <a:rPr lang="en-US" altLang="en-US" dirty="0" smtClean="0"/>
              <a:t>National Academies Press, Washington DC, ISBN 0-309-15176-7). Anthropogenic CO2 emissions drive both climate change and ocean acidification and are thus governed by the same underlying human and economic trends. </a:t>
            </a:r>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74BB52F-2820-4A84-9652-1D0E86EF2F2C}" type="slidenum">
              <a:rPr lang="en-US" altLang="en-US" sz="1200">
                <a:latin typeface="Calibri" pitchFamily="34" charset="0"/>
              </a:rPr>
              <a:pPr eaLnBrk="1" hangingPunct="1"/>
              <a:t>4</a:t>
            </a:fld>
            <a:endParaRPr lang="en-US" alt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3. </a:t>
            </a:r>
            <a:r>
              <a:rPr lang="en-US" altLang="en-US" dirty="0" smtClean="0"/>
              <a:t>Changes in atmospheric CO</a:t>
            </a:r>
            <a:r>
              <a:rPr lang="en-US" altLang="en-US" baseline="-25000" dirty="0" smtClean="0"/>
              <a:t>2</a:t>
            </a:r>
            <a:r>
              <a:rPr lang="en-US" altLang="en-US" dirty="0" smtClean="0"/>
              <a:t> concentrations (in red) at the Mauna Loa Observatory and ocean CO</a:t>
            </a:r>
            <a:r>
              <a:rPr lang="en-US" altLang="en-US" baseline="-25000" dirty="0" smtClean="0"/>
              <a:t>2</a:t>
            </a:r>
            <a:r>
              <a:rPr lang="en-US" altLang="en-US" dirty="0" smtClean="0"/>
              <a:t> (in blue) and pH (in green and light brown) at the Hawaii Ocean Time-series station Aloha off Hawaii. The decline in pH is approximately 0.02 pH units per decade. CO</a:t>
            </a:r>
            <a:r>
              <a:rPr lang="en-US" altLang="en-US" baseline="-25000" dirty="0" smtClean="0"/>
              <a:t>2</a:t>
            </a:r>
            <a:r>
              <a:rPr lang="en-US" altLang="en-US" dirty="0" smtClean="0"/>
              <a:t> is an acidic gas so the addition of 22 million tons of carbon dioxide to the ocean every day is acidifying the seawater…we call this process “ocean acidification.” (Dore et al. </a:t>
            </a:r>
            <a:r>
              <a:rPr lang="en-US" altLang="en-US" dirty="0" err="1" smtClean="0"/>
              <a:t>PNAS</a:t>
            </a:r>
            <a:r>
              <a:rPr lang="en-US" altLang="en-US" dirty="0" smtClean="0"/>
              <a:t>, 2009; Doney et al., Ann. Rev. Mar. Sci., 2009).</a:t>
            </a: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8AFC9DE-4FA2-447A-A383-A68E73C62128}" type="slidenum">
              <a:rPr lang="en-US" altLang="en-US" sz="1200">
                <a:latin typeface="Calibri" pitchFamily="34" charset="0"/>
              </a:rPr>
              <a:pPr eaLnBrk="1" hangingPunct="1"/>
              <a:t>5</a:t>
            </a:fld>
            <a:endParaRPr lang="en-US" alt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From: https://www.fondriest.com/environmental-measurements/parameters/water-quality/ph/</a:t>
            </a:r>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6</a:t>
            </a:fld>
            <a:endParaRPr lang="en-US" dirty="0"/>
          </a:p>
        </p:txBody>
      </p:sp>
    </p:spTree>
    <p:extLst>
      <p:ext uri="{BB962C8B-B14F-4D97-AF65-F5344CB8AC3E}">
        <p14:creationId xmlns:p14="http://schemas.microsoft.com/office/powerpoint/2010/main" val="1945721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https://previews.123rf.com/images/b44022101/b440221011707/b44022101170700021/81803308-the-ph-scale-universal-indicator-ph-color-chart-diagram-acidic-alkaline-values-common-substances-vec.jpg</a:t>
            </a:r>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7</a:t>
            </a:fld>
            <a:endParaRPr lang="en-US" dirty="0"/>
          </a:p>
        </p:txBody>
      </p:sp>
    </p:spTree>
    <p:extLst>
      <p:ext uri="{BB962C8B-B14F-4D97-AF65-F5344CB8AC3E}">
        <p14:creationId xmlns:p14="http://schemas.microsoft.com/office/powerpoint/2010/main" val="195616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https://www.fondriest.com/environmental-measurements/parameters/water-quality/ph/</a:t>
            </a:r>
          </a:p>
          <a:p>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8</a:t>
            </a:fld>
            <a:endParaRPr lang="en-US" dirty="0"/>
          </a:p>
        </p:txBody>
      </p:sp>
    </p:spTree>
    <p:extLst>
      <p:ext uri="{BB962C8B-B14F-4D97-AF65-F5344CB8AC3E}">
        <p14:creationId xmlns:p14="http://schemas.microsoft.com/office/powerpoint/2010/main" val="231925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https://www.fondriest.com/environmental-measurements/parameters/water-quality/ph/</a:t>
            </a:r>
          </a:p>
          <a:p>
            <a:endParaRPr lang="en-US" dirty="0"/>
          </a:p>
        </p:txBody>
      </p:sp>
      <p:sp>
        <p:nvSpPr>
          <p:cNvPr id="4" name="Slide Number Placeholder 3"/>
          <p:cNvSpPr>
            <a:spLocks noGrp="1"/>
          </p:cNvSpPr>
          <p:nvPr>
            <p:ph type="sldNum" sz="quarter" idx="10"/>
          </p:nvPr>
        </p:nvSpPr>
        <p:spPr/>
        <p:txBody>
          <a:bodyPr/>
          <a:lstStyle/>
          <a:p>
            <a:r>
              <a:rPr lang="en-US" smtClean="0"/>
              <a:t>ES/BI 423/623 Marine Biogeochemistry </a:t>
            </a:r>
            <a:fld id="{30DFACA7-7322-0D40-987C-D08CBCABA7DC}" type="slidenum">
              <a:rPr lang="en-US" smtClean="0"/>
              <a:pPr/>
              <a:t>9</a:t>
            </a:fld>
            <a:endParaRPr lang="en-US" dirty="0"/>
          </a:p>
        </p:txBody>
      </p:sp>
    </p:spTree>
    <p:extLst>
      <p:ext uri="{BB962C8B-B14F-4D97-AF65-F5344CB8AC3E}">
        <p14:creationId xmlns:p14="http://schemas.microsoft.com/office/powerpoint/2010/main" val="227209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E721-C27A-AE4B-90D2-EC7BA4B0C3D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A03895-F1DA-8E4B-B039-F7B4B93AF83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891D56-153A-2B4C-969D-C1FD7558782C}"/>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5" name="Footer Placeholder 4">
            <a:extLst>
              <a:ext uri="{FF2B5EF4-FFF2-40B4-BE49-F238E27FC236}">
                <a16:creationId xmlns:a16="http://schemas.microsoft.com/office/drawing/2014/main" id="{02558181-E538-CE47-BB9E-1D4335872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AAC8B-0160-8548-97E6-C7E1EBA70D8C}"/>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57963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56C8-9C86-9649-8597-70125840CC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6A348B-8455-1A47-8FFD-1FD423D7C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E22DE-2ADD-274F-B412-ACA9A9A59A1C}"/>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5" name="Footer Placeholder 4">
            <a:extLst>
              <a:ext uri="{FF2B5EF4-FFF2-40B4-BE49-F238E27FC236}">
                <a16:creationId xmlns:a16="http://schemas.microsoft.com/office/drawing/2014/main" id="{DBB5F135-9FB7-E645-BC3A-7637B06E7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0BC7B-710E-8947-B1A2-2FC9CDCC98CE}"/>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411254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495A1-4FD7-9844-9A85-41EE73FD6D3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4EF7BA-1A12-F340-96F7-51C00246FCF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1D449-75DD-0A42-985C-E6C63EF222D6}"/>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5" name="Footer Placeholder 4">
            <a:extLst>
              <a:ext uri="{FF2B5EF4-FFF2-40B4-BE49-F238E27FC236}">
                <a16:creationId xmlns:a16="http://schemas.microsoft.com/office/drawing/2014/main" id="{CD75FB80-5541-DD46-8D37-268F7A208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7FE81-EA44-1040-956A-61C33F5C86EB}"/>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227964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4541-C86D-1240-B4B7-C0CC729065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A1FF1-1F8A-E040-A75C-EBDC14512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0C067-D752-AE4A-B40B-0CB84C5AB70D}"/>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5" name="Footer Placeholder 4">
            <a:extLst>
              <a:ext uri="{FF2B5EF4-FFF2-40B4-BE49-F238E27FC236}">
                <a16:creationId xmlns:a16="http://schemas.microsoft.com/office/drawing/2014/main" id="{F53D5625-0A30-6245-A292-6AA823AAD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E20DB-FB22-0244-981F-2CBEC5B8507D}"/>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96559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A0AA-CFCD-2342-8E44-21D45017402E}"/>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563902-708E-5D47-A5F9-765263ABD0FB}"/>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FF9B70-37A4-5149-9216-C897B99D08A4}"/>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5" name="Footer Placeholder 4">
            <a:extLst>
              <a:ext uri="{FF2B5EF4-FFF2-40B4-BE49-F238E27FC236}">
                <a16:creationId xmlns:a16="http://schemas.microsoft.com/office/drawing/2014/main" id="{2E6590CC-82C3-FD43-BDCB-E6C610892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B7E7A-EB19-314C-AFD3-374295154ACE}"/>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84113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0561-9DEB-0941-859E-311EA285D7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B77976-B14D-8E48-AF5A-307751240CE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12A362-8D7E-6541-82FC-FE4DA49AD0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A85B8-C9D7-9D4D-93D9-D4DD08520FB1}"/>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6" name="Footer Placeholder 5">
            <a:extLst>
              <a:ext uri="{FF2B5EF4-FFF2-40B4-BE49-F238E27FC236}">
                <a16:creationId xmlns:a16="http://schemas.microsoft.com/office/drawing/2014/main" id="{41C87FF6-5890-0242-BDD9-6AF90184E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81F53-DB74-124B-8001-489D582A8240}"/>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320676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4671-98ED-8E48-A87C-E675EAEF34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D2744-1D70-B148-B540-3AF399747E5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A0046B-AE59-3C46-AEAE-6384072A5C5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64CE9F-4051-3F44-A9F5-3B711185D6D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FEE1C0-49EC-6940-89D3-EF4DE2ADEF3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C6C317-E83A-544A-BD41-6D9D7B8E462B}"/>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8" name="Footer Placeholder 7">
            <a:extLst>
              <a:ext uri="{FF2B5EF4-FFF2-40B4-BE49-F238E27FC236}">
                <a16:creationId xmlns:a16="http://schemas.microsoft.com/office/drawing/2014/main" id="{AD04CE5E-7CD7-ED4D-9691-F05731117E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9D2787-54DE-A746-A25D-2124B3FDDE81}"/>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395686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EDDF-B799-FF4C-BB8E-ADA1DB427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39E1A8-2D0E-EB44-A031-F86836B1A38C}"/>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4" name="Footer Placeholder 3">
            <a:extLst>
              <a:ext uri="{FF2B5EF4-FFF2-40B4-BE49-F238E27FC236}">
                <a16:creationId xmlns:a16="http://schemas.microsoft.com/office/drawing/2014/main" id="{043B225B-34FF-1C48-B2F9-A998184821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A44A60-8411-064E-BC6D-8E659E199455}"/>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775382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B5D22-0CB7-994D-AAEA-F1F47B95EA68}"/>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3" name="Footer Placeholder 2">
            <a:extLst>
              <a:ext uri="{FF2B5EF4-FFF2-40B4-BE49-F238E27FC236}">
                <a16:creationId xmlns:a16="http://schemas.microsoft.com/office/drawing/2014/main" id="{4ADD01D9-FE8D-2E46-B810-B6AD6BE31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70B1DF-2423-F24E-9A69-7CD5D0308049}"/>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391449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4876-8798-634A-AEA7-8D9EE0343B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56687-451F-BB47-96FB-1A3561FBCA5A}"/>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DFB5-B00D-E347-B779-34A5C9EBC22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63932-3FAE-4049-BC42-56861DA46F4D}"/>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6" name="Footer Placeholder 5">
            <a:extLst>
              <a:ext uri="{FF2B5EF4-FFF2-40B4-BE49-F238E27FC236}">
                <a16:creationId xmlns:a16="http://schemas.microsoft.com/office/drawing/2014/main" id="{5D8810CD-A92E-2B40-AFE1-6535797AB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E332-4997-A946-B21B-23566534058C}"/>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253971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56CB-6A19-3D4A-AA9F-C8A46C2D3C4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6C7B8A-A03D-5240-BAB2-88D5F299A52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B7EBB1B-7B82-9740-A934-E9179386521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DDAE47-7F90-1A40-82E6-659F2E44A05A}"/>
              </a:ext>
            </a:extLst>
          </p:cNvPr>
          <p:cNvSpPr>
            <a:spLocks noGrp="1"/>
          </p:cNvSpPr>
          <p:nvPr>
            <p:ph type="dt" sz="half" idx="10"/>
          </p:nvPr>
        </p:nvSpPr>
        <p:spPr/>
        <p:txBody>
          <a:bodyPr/>
          <a:lstStyle/>
          <a:p>
            <a:fld id="{6518073F-404C-A840-95B2-452D799535F1}" type="datetimeFigureOut">
              <a:rPr lang="en-US" smtClean="0"/>
              <a:t>4/23/2019</a:t>
            </a:fld>
            <a:endParaRPr lang="en-US"/>
          </a:p>
        </p:txBody>
      </p:sp>
      <p:sp>
        <p:nvSpPr>
          <p:cNvPr id="6" name="Footer Placeholder 5">
            <a:extLst>
              <a:ext uri="{FF2B5EF4-FFF2-40B4-BE49-F238E27FC236}">
                <a16:creationId xmlns:a16="http://schemas.microsoft.com/office/drawing/2014/main" id="{6BA00B9C-467E-1A45-9BDA-1B04BC9B3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2AFD9-B0E4-EF46-A0F9-FFC12AFB53A6}"/>
              </a:ext>
            </a:extLst>
          </p:cNvPr>
          <p:cNvSpPr>
            <a:spLocks noGrp="1"/>
          </p:cNvSpPr>
          <p:nvPr>
            <p:ph type="sldNum" sz="quarter" idx="12"/>
          </p:nvPr>
        </p:nvSpPr>
        <p:spPr/>
        <p:txBody>
          <a:bodyPr/>
          <a:lstStyle/>
          <a:p>
            <a:fld id="{02DD097F-5DE7-A744-B8F0-36194D364EDF}" type="slidenum">
              <a:rPr lang="en-US" smtClean="0"/>
              <a:t>‹#›</a:t>
            </a:fld>
            <a:endParaRPr lang="en-US"/>
          </a:p>
        </p:txBody>
      </p:sp>
    </p:spTree>
    <p:extLst>
      <p:ext uri="{BB962C8B-B14F-4D97-AF65-F5344CB8AC3E}">
        <p14:creationId xmlns:p14="http://schemas.microsoft.com/office/powerpoint/2010/main" val="76439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D4F143-3C7F-5841-A348-2C330FC757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5ACE99-BB3F-014C-83CC-D046EBCBF7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784A2-CF86-1F45-BC35-E5192FB8E0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8073F-404C-A840-95B2-452D799535F1}" type="datetimeFigureOut">
              <a:rPr lang="en-US" smtClean="0"/>
              <a:t>4/23/2019</a:t>
            </a:fld>
            <a:endParaRPr lang="en-US"/>
          </a:p>
        </p:txBody>
      </p:sp>
      <p:sp>
        <p:nvSpPr>
          <p:cNvPr id="5" name="Footer Placeholder 4">
            <a:extLst>
              <a:ext uri="{FF2B5EF4-FFF2-40B4-BE49-F238E27FC236}">
                <a16:creationId xmlns:a16="http://schemas.microsoft.com/office/drawing/2014/main" id="{1E969256-4BBB-6D4E-8EA5-F947D522BA9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3769CE-624E-3B48-A8EF-872BFF2BC01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D097F-5DE7-A744-B8F0-36194D364EDF}" type="slidenum">
              <a:rPr lang="en-US" smtClean="0"/>
              <a:t>‹#›</a:t>
            </a:fld>
            <a:endParaRPr lang="en-US"/>
          </a:p>
        </p:txBody>
      </p:sp>
    </p:spTree>
    <p:extLst>
      <p:ext uri="{BB962C8B-B14F-4D97-AF65-F5344CB8AC3E}">
        <p14:creationId xmlns:p14="http://schemas.microsoft.com/office/powerpoint/2010/main" val="4209163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image" Target="../media/image26.wmf"/></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472958" y="1860331"/>
            <a:ext cx="8170480" cy="2862322"/>
          </a:xfrm>
          <a:prstGeom prst="rect">
            <a:avLst/>
          </a:prstGeom>
          <a:noFill/>
        </p:spPr>
        <p:txBody>
          <a:bodyPr wrap="square" rtlCol="0">
            <a:spAutoFit/>
          </a:bodyPr>
          <a:lstStyle/>
          <a:p>
            <a:pPr algn="ctr"/>
            <a:r>
              <a:rPr lang="en-US" sz="3200" b="1" i="1" dirty="0" smtClean="0">
                <a:solidFill>
                  <a:srgbClr val="002060"/>
                </a:solidFill>
                <a:latin typeface="Times New Roman" panose="02020603050405020304" pitchFamily="18" charset="0"/>
                <a:cs typeface="Times New Roman" panose="02020603050405020304" pitchFamily="18" charset="0"/>
              </a:rPr>
              <a:t>Ocean </a:t>
            </a:r>
            <a:r>
              <a:rPr lang="en-US" sz="3200" b="1" i="1" dirty="0" smtClean="0">
                <a:solidFill>
                  <a:srgbClr val="002060"/>
                </a:solidFill>
                <a:latin typeface="Times New Roman" panose="02020603050405020304" pitchFamily="18" charset="0"/>
                <a:cs typeface="Times New Roman" panose="02020603050405020304" pitchFamily="18" charset="0"/>
              </a:rPr>
              <a:t>Acidification</a:t>
            </a:r>
          </a:p>
          <a:p>
            <a:pPr algn="ct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smtClean="0">
                <a:solidFill>
                  <a:srgbClr val="002060"/>
                </a:solidFill>
                <a:latin typeface="Times New Roman" panose="02020603050405020304" pitchFamily="18" charset="0"/>
                <a:cs typeface="Times New Roman" panose="02020603050405020304" pitchFamily="18" charset="0"/>
              </a:rPr>
              <a:t>“</a:t>
            </a:r>
            <a:r>
              <a:rPr lang="en-US" sz="2800" i="1" dirty="0" smtClean="0">
                <a:solidFill>
                  <a:srgbClr val="002060"/>
                </a:solidFill>
                <a:latin typeface="Times New Roman" panose="02020603050405020304" pitchFamily="18" charset="0"/>
                <a:cs typeface="Times New Roman" panose="02020603050405020304" pitchFamily="18" charset="0"/>
              </a:rPr>
              <a:t>The other CO</a:t>
            </a:r>
            <a:r>
              <a:rPr lang="en-US" sz="2800" i="1" baseline="-25000" dirty="0" smtClean="0">
                <a:solidFill>
                  <a:srgbClr val="002060"/>
                </a:solidFill>
                <a:latin typeface="Times New Roman" panose="02020603050405020304" pitchFamily="18" charset="0"/>
                <a:cs typeface="Times New Roman" panose="02020603050405020304" pitchFamily="18" charset="0"/>
              </a:rPr>
              <a:t>2</a:t>
            </a:r>
            <a:r>
              <a:rPr lang="en-US" sz="2800" i="1" dirty="0" smtClean="0">
                <a:solidFill>
                  <a:srgbClr val="002060"/>
                </a:solidFill>
                <a:latin typeface="Times New Roman" panose="02020603050405020304" pitchFamily="18" charset="0"/>
                <a:cs typeface="Times New Roman" panose="02020603050405020304" pitchFamily="18" charset="0"/>
              </a:rPr>
              <a:t> problem…”</a:t>
            </a:r>
          </a:p>
          <a:p>
            <a:pPr algn="ctr"/>
            <a:endParaRPr lang="en-US" sz="2800" i="1" dirty="0">
              <a:solidFill>
                <a:srgbClr val="002060"/>
              </a:solidFill>
              <a:latin typeface="Times New Roman" panose="02020603050405020304" pitchFamily="18" charset="0"/>
              <a:cs typeface="Times New Roman" panose="02020603050405020304" pitchFamily="18" charset="0"/>
            </a:endParaRPr>
          </a:p>
          <a:p>
            <a:pPr algn="ctr"/>
            <a:endParaRPr lang="en-US" sz="2800" i="1" dirty="0" smtClean="0">
              <a:solidFill>
                <a:srgbClr val="002060"/>
              </a:solidFill>
              <a:latin typeface="Times New Roman" panose="02020603050405020304" pitchFamily="18" charset="0"/>
              <a:cs typeface="Times New Roman" panose="02020603050405020304" pitchFamily="18" charset="0"/>
            </a:endParaRPr>
          </a:p>
          <a:p>
            <a:pPr algn="ctr"/>
            <a:r>
              <a:rPr lang="en-US" dirty="0" smtClean="0">
                <a:solidFill>
                  <a:srgbClr val="002060"/>
                </a:solidFill>
                <a:latin typeface="Times New Roman" panose="02020603050405020304" pitchFamily="18" charset="0"/>
                <a:cs typeface="Times New Roman" panose="02020603050405020304" pitchFamily="18" charset="0"/>
              </a:rPr>
              <a:t>Marine Biogeochemistry</a:t>
            </a:r>
          </a:p>
          <a:p>
            <a:pPr algn="ctr"/>
            <a:r>
              <a:rPr lang="en-US" dirty="0" smtClean="0">
                <a:solidFill>
                  <a:srgbClr val="002060"/>
                </a:solidFill>
                <a:latin typeface="Times New Roman" panose="02020603050405020304" pitchFamily="18" charset="0"/>
                <a:cs typeface="Times New Roman" panose="02020603050405020304" pitchFamily="18" charset="0"/>
              </a:rPr>
              <a:t>April 23, 2019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1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879" t="52909" r="15517" b="30539"/>
          <a:stretch/>
        </p:blipFill>
        <p:spPr bwMode="auto">
          <a:xfrm>
            <a:off x="59120" y="2254467"/>
            <a:ext cx="9025760" cy="150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603532" y="2963260"/>
            <a:ext cx="1024758" cy="1007679"/>
          </a:xfrm>
          <a:prstGeom prst="ellipse">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55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16" y="819097"/>
            <a:ext cx="8017368" cy="52960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758356" y="1119353"/>
            <a:ext cx="3298934" cy="4950373"/>
            <a:chOff x="7677807" y="1119352"/>
            <a:chExt cx="4398579" cy="4950373"/>
          </a:xfrm>
        </p:grpSpPr>
        <p:cxnSp>
          <p:nvCxnSpPr>
            <p:cNvPr id="3" name="Straight Connector 2"/>
            <p:cNvCxnSpPr/>
            <p:nvPr/>
          </p:nvCxnSpPr>
          <p:spPr>
            <a:xfrm flipV="1">
              <a:off x="7677807" y="1119352"/>
              <a:ext cx="0" cy="4950373"/>
            </a:xfrm>
            <a:prstGeom prst="line">
              <a:avLst/>
            </a:prstGeom>
            <a:ln w="101600" cmpd="sng">
              <a:solidFill>
                <a:srgbClr val="00B050">
                  <a:alpha val="63000"/>
                </a:srgbClr>
              </a:solidFill>
              <a:prstDash val="soli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976940" y="2588428"/>
              <a:ext cx="3099446" cy="2862322"/>
            </a:xfrm>
            <a:prstGeom prst="rect">
              <a:avLst/>
            </a:prstGeom>
            <a:solidFill>
              <a:schemeClr val="bg1">
                <a:alpha val="91000"/>
              </a:schemeClr>
            </a:soli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Inorganic C budget for seawater at pH ~8.1</a:t>
              </a:r>
              <a:r>
                <a:rPr lang="en-US" dirty="0" smtClean="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90% is bicarbonate (HCO</a:t>
              </a:r>
              <a:r>
                <a:rPr lang="en-US" baseline="-25000" dirty="0" smtClean="0">
                  <a:latin typeface="Times New Roman" panose="02020603050405020304" pitchFamily="18" charset="0"/>
                  <a:cs typeface="Times New Roman" panose="02020603050405020304" pitchFamily="18" charset="0"/>
                </a:rPr>
                <a:t>3</a:t>
              </a:r>
              <a:r>
                <a:rPr lang="en-US" baseline="30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9% is carbonate (CO</a:t>
              </a:r>
              <a:r>
                <a:rPr lang="en-US" baseline="-25000" dirty="0" smtClean="0">
                  <a:latin typeface="Times New Roman" panose="02020603050405020304" pitchFamily="18" charset="0"/>
                  <a:cs typeface="Times New Roman" panose="02020603050405020304" pitchFamily="18" charset="0"/>
                </a:rPr>
                <a:t>3</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1% is dissolved CO</a:t>
              </a:r>
              <a:r>
                <a:rPr lang="en-US" baseline="-25000" dirty="0" smtClean="0">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16691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H vs aragon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154" y="544315"/>
            <a:ext cx="6499691" cy="584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778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Slide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lide1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5340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56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303" y="50715"/>
            <a:ext cx="8367549" cy="830997"/>
          </a:xfrm>
          <a:prstGeom prst="rect">
            <a:avLst/>
          </a:prstGeom>
        </p:spPr>
        <p:txBody>
          <a:bodyPr wrap="square">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Ocean pH changes - </a:t>
            </a:r>
            <a:r>
              <a:rPr lang="en-US" sz="2400" i="1" dirty="0" smtClean="0">
                <a:solidFill>
                  <a:srgbClr val="002060"/>
                </a:solidFill>
                <a:latin typeface="Times New Roman" panose="02020603050405020304" pitchFamily="18" charset="0"/>
                <a:cs typeface="Times New Roman" panose="02020603050405020304" pitchFamily="18" charset="0"/>
              </a:rPr>
              <a:t>Total </a:t>
            </a:r>
            <a:r>
              <a:rPr lang="en-US" sz="2400" i="1" dirty="0">
                <a:solidFill>
                  <a:srgbClr val="002060"/>
                </a:solidFill>
                <a:latin typeface="Times New Roman" panose="02020603050405020304" pitchFamily="18" charset="0"/>
                <a:cs typeface="Times New Roman" panose="02020603050405020304" pitchFamily="18" charset="0"/>
              </a:rPr>
              <a:t>change in annual oceanic pH levels from 1700s to </a:t>
            </a:r>
            <a:r>
              <a:rPr lang="en-US" sz="2400" i="1" dirty="0" smtClean="0">
                <a:solidFill>
                  <a:srgbClr val="002060"/>
                </a:solidFill>
                <a:latin typeface="Times New Roman" panose="02020603050405020304" pitchFamily="18" charset="0"/>
                <a:cs typeface="Times New Roman" panose="02020603050405020304" pitchFamily="18" charset="0"/>
              </a:rPr>
              <a:t>1990s</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18436" name="Picture 4" descr="pH_changes_in_the_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95" y="960542"/>
            <a:ext cx="8366010" cy="563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lide2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9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lide2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9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lide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75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7" descr="Slide3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p:cNvPicPr>
            <a:picLocks noChangeAspect="1" noChangeArrowheads="1"/>
          </p:cNvPicPr>
          <p:nvPr/>
        </p:nvPicPr>
        <p:blipFill>
          <a:blip r:embed="rId4">
            <a:extLst>
              <a:ext uri="{28A0092B-C50C-407E-A947-70E740481C1C}">
                <a14:useLocalDpi xmlns:a14="http://schemas.microsoft.com/office/drawing/2010/main" val="0"/>
              </a:ext>
            </a:extLst>
          </a:blip>
          <a:srcRect t="5333"/>
          <a:stretch>
            <a:fillRect/>
          </a:stretch>
        </p:blipFill>
        <p:spPr bwMode="auto">
          <a:xfrm>
            <a:off x="3214688" y="3771900"/>
            <a:ext cx="135731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Down Arrow 35"/>
          <p:cNvSpPr/>
          <p:nvPr/>
        </p:nvSpPr>
        <p:spPr>
          <a:xfrm>
            <a:off x="3733800" y="2933700"/>
            <a:ext cx="304800" cy="6096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95700"/>
            <a:ext cx="198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Down Arrow 36"/>
          <p:cNvSpPr/>
          <p:nvPr/>
        </p:nvSpPr>
        <p:spPr>
          <a:xfrm>
            <a:off x="6781800" y="2933700"/>
            <a:ext cx="304800" cy="6096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13" descr="slide2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1425" y="5230813"/>
            <a:ext cx="7278688"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9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3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30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3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3000"/>
                                        <p:tgtEl>
                                          <p:spTgt spid="3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lide4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82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Slide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0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00" y="1762125"/>
            <a:ext cx="2590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0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300" y="3130550"/>
            <a:ext cx="33401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0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300" y="4318000"/>
            <a:ext cx="3403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0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3800" y="3038475"/>
            <a:ext cx="3454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03.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5800" y="1689100"/>
            <a:ext cx="45085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ight Arrow 24"/>
          <p:cNvSpPr/>
          <p:nvPr/>
        </p:nvSpPr>
        <p:spPr>
          <a:xfrm>
            <a:off x="3619500" y="2679700"/>
            <a:ext cx="1219200" cy="762000"/>
          </a:xfrm>
          <a:prstGeom prst="rightArrow">
            <a:avLst/>
          </a:prstGeom>
          <a:solidFill>
            <a:schemeClr val="tx1">
              <a:lumMod val="5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16794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lide4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28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Slide3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6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Slide4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Slide5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hlevels.jpg"/>
          <p:cNvPicPr>
            <a:picLocks noChangeAspect="1"/>
          </p:cNvPicPr>
          <p:nvPr/>
        </p:nvPicPr>
        <p:blipFill>
          <a:blip r:embed="rId4" cstate="print">
            <a:extLst>
              <a:ext uri="{28A0092B-C50C-407E-A947-70E740481C1C}">
                <a14:useLocalDpi xmlns:a14="http://schemas.microsoft.com/office/drawing/2010/main" val="0"/>
              </a:ext>
            </a:extLst>
          </a:blip>
          <a:srcRect l="4028" t="11852" r="46111" b="13889"/>
          <a:stretch>
            <a:fillRect/>
          </a:stretch>
        </p:blipFill>
        <p:spPr bwMode="auto">
          <a:xfrm>
            <a:off x="381000" y="800100"/>
            <a:ext cx="45593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epiphytic.jpg"/>
          <p:cNvPicPr>
            <a:picLocks noChangeAspect="1"/>
          </p:cNvPicPr>
          <p:nvPr/>
        </p:nvPicPr>
        <p:blipFill>
          <a:blip r:embed="rId5" cstate="print">
            <a:extLst>
              <a:ext uri="{28A0092B-C50C-407E-A947-70E740481C1C}">
                <a14:useLocalDpi xmlns:a14="http://schemas.microsoft.com/office/drawing/2010/main" val="0"/>
              </a:ext>
            </a:extLst>
          </a:blip>
          <a:srcRect l="55695" t="35185" r="2916" b="13889"/>
          <a:stretch>
            <a:fillRect/>
          </a:stretch>
        </p:blipFill>
        <p:spPr bwMode="auto">
          <a:xfrm>
            <a:off x="5105400" y="2374900"/>
            <a:ext cx="37846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98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0"/>
                                        <p:tgtEl>
                                          <p:spTgt spid="17"/>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lide5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3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lide5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50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500" t="16693" r="28707" b="24173"/>
          <a:stretch/>
        </p:blipFill>
        <p:spPr bwMode="auto">
          <a:xfrm>
            <a:off x="268014" y="172106"/>
            <a:ext cx="2522483" cy="6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379" t="17695" r="18535" b="75515"/>
          <a:stretch/>
        </p:blipFill>
        <p:spPr bwMode="auto">
          <a:xfrm>
            <a:off x="3011212" y="187870"/>
            <a:ext cx="2651563" cy="1087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606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62" t="58075" r="8475" b="5968"/>
          <a:stretch/>
        </p:blipFill>
        <p:spPr bwMode="auto">
          <a:xfrm>
            <a:off x="294790" y="882869"/>
            <a:ext cx="8502370" cy="431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519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38" t="32390" r="43331" b="20666"/>
          <a:stretch/>
        </p:blipFill>
        <p:spPr bwMode="auto">
          <a:xfrm>
            <a:off x="1986455" y="873672"/>
            <a:ext cx="5171090" cy="518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4717" y="47297"/>
            <a:ext cx="3549370" cy="461665"/>
          </a:xfrm>
          <a:prstGeom prst="rect">
            <a:avLst/>
          </a:prstGeom>
          <a:noFill/>
        </p:spPr>
        <p:txBody>
          <a:bodyPr wrap="non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pH </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i="1" dirty="0" smtClean="0">
                <a:solidFill>
                  <a:srgbClr val="002060"/>
                </a:solidFill>
                <a:latin typeface="Times New Roman" panose="02020603050405020304" pitchFamily="18" charset="0"/>
                <a:cs typeface="Times New Roman" panose="02020603050405020304" pitchFamily="18" charset="0"/>
              </a:rPr>
              <a:t>Spatial Scales Matter</a:t>
            </a:r>
            <a:endParaRPr 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761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086" t="18121" r="6492" b="7681"/>
          <a:stretch/>
        </p:blipFill>
        <p:spPr bwMode="auto">
          <a:xfrm>
            <a:off x="4572000" y="508962"/>
            <a:ext cx="4114800" cy="613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4717" y="47297"/>
            <a:ext cx="5683800" cy="461665"/>
          </a:xfrm>
          <a:prstGeom prst="rect">
            <a:avLst/>
          </a:prstGeom>
          <a:noFill/>
        </p:spPr>
        <p:txBody>
          <a:bodyPr wrap="non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Long-term pH trends</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i="1" dirty="0" smtClean="0">
                <a:solidFill>
                  <a:srgbClr val="002060"/>
                </a:solidFill>
                <a:latin typeface="Times New Roman" panose="02020603050405020304" pitchFamily="18" charset="0"/>
                <a:cs typeface="Times New Roman" panose="02020603050405020304" pitchFamily="18" charset="0"/>
              </a:rPr>
              <a:t>Coastal Ecosystems</a:t>
            </a:r>
            <a:endParaRPr 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950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930" t="31111" r="27520" b="20637"/>
          <a:stretch/>
        </p:blipFill>
        <p:spPr bwMode="auto">
          <a:xfrm>
            <a:off x="4818821" y="1310406"/>
            <a:ext cx="3816741" cy="365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Image result for atmospheric carbon dioxide concentrations to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63" y="1325452"/>
            <a:ext cx="3974471" cy="363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7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306513"/>
            <a:ext cx="7553325"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5338" y="536028"/>
            <a:ext cx="4541628" cy="461665"/>
          </a:xfrm>
          <a:prstGeom prst="rect">
            <a:avLst/>
          </a:prstGeom>
          <a:noFill/>
        </p:spPr>
        <p:txBody>
          <a:bodyPr wrap="non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Diel pH </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i="1" dirty="0" smtClean="0">
                <a:solidFill>
                  <a:srgbClr val="002060"/>
                </a:solidFill>
                <a:latin typeface="Times New Roman" panose="02020603050405020304" pitchFamily="18" charset="0"/>
                <a:cs typeface="Times New Roman" panose="02020603050405020304" pitchFamily="18" charset="0"/>
              </a:rPr>
              <a:t>Narragansett Bay - June</a:t>
            </a:r>
            <a:endParaRPr 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862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lide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4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lide0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05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76" y="1351644"/>
            <a:ext cx="4572000" cy="3970318"/>
          </a:xfrm>
          <a:prstGeom prst="rect">
            <a:avLst/>
          </a:prstGeom>
        </p:spPr>
        <p:txBody>
          <a:bodyPr>
            <a:spAutoFit/>
          </a:bodyPr>
          <a:lstStyle/>
          <a:p>
            <a:r>
              <a:rPr lang="en-US" b="1" dirty="0" smtClean="0">
                <a:solidFill>
                  <a:srgbClr val="002060"/>
                </a:solidFill>
                <a:latin typeface="Times New Roman" panose="02020603050405020304" pitchFamily="18" charset="0"/>
                <a:cs typeface="Times New Roman" panose="02020603050405020304" pitchFamily="18" charset="0"/>
              </a:rPr>
              <a:t>Operational definitions:</a:t>
            </a:r>
          </a:p>
          <a:p>
            <a:endParaRPr lang="en-US" dirty="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An Acid </a:t>
            </a:r>
            <a:r>
              <a:rPr lang="en-US" dirty="0">
                <a:solidFill>
                  <a:srgbClr val="002060"/>
                </a:solidFill>
                <a:latin typeface="Times New Roman" panose="02020603050405020304" pitchFamily="18" charset="0"/>
                <a:cs typeface="Times New Roman" panose="02020603050405020304" pitchFamily="18" charset="0"/>
              </a:rPr>
              <a:t>is a substance that will decrease pH when added to pure water. </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A base </a:t>
            </a:r>
            <a:r>
              <a:rPr lang="en-US" dirty="0">
                <a:solidFill>
                  <a:srgbClr val="002060"/>
                </a:solidFill>
                <a:latin typeface="Times New Roman" panose="02020603050405020304" pitchFamily="18" charset="0"/>
                <a:cs typeface="Times New Roman" panose="02020603050405020304" pitchFamily="18" charset="0"/>
              </a:rPr>
              <a:t>is a substance that will increase the pH of </a:t>
            </a:r>
            <a:r>
              <a:rPr lang="en-US" dirty="0" smtClean="0">
                <a:solidFill>
                  <a:srgbClr val="002060"/>
                </a:solidFill>
                <a:latin typeface="Times New Roman" panose="02020603050405020304" pitchFamily="18" charset="0"/>
                <a:cs typeface="Times New Roman" panose="02020603050405020304" pitchFamily="18" charset="0"/>
              </a:rPr>
              <a:t>water.</a:t>
            </a:r>
          </a:p>
          <a:p>
            <a:endParaRPr lang="en-US" dirty="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Or </a:t>
            </a:r>
          </a:p>
          <a:p>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An </a:t>
            </a:r>
            <a:r>
              <a:rPr lang="en-US" dirty="0">
                <a:solidFill>
                  <a:srgbClr val="002060"/>
                </a:solidFill>
                <a:latin typeface="Times New Roman" panose="02020603050405020304" pitchFamily="18" charset="0"/>
                <a:cs typeface="Times New Roman" panose="02020603050405020304" pitchFamily="18" charset="0"/>
              </a:rPr>
              <a:t>acid releases a hydrogen ion or proton (equivalent to H+) </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A </a:t>
            </a:r>
            <a:r>
              <a:rPr lang="en-US" dirty="0">
                <a:solidFill>
                  <a:srgbClr val="002060"/>
                </a:solidFill>
                <a:latin typeface="Times New Roman" panose="02020603050405020304" pitchFamily="18" charset="0"/>
                <a:cs typeface="Times New Roman" panose="02020603050405020304" pitchFamily="18" charset="0"/>
              </a:rPr>
              <a:t>base accepts a hydrogen ion or proton </a:t>
            </a:r>
          </a:p>
        </p:txBody>
      </p:sp>
      <p:pic>
        <p:nvPicPr>
          <p:cNvPr id="14340" name="Picture 4" descr="ph_formula-canc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152" y="1351644"/>
            <a:ext cx="3355976" cy="419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2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Image result for ph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19" y="94596"/>
            <a:ext cx="7142562" cy="4422894"/>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Image result for ph 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259" y="4564788"/>
            <a:ext cx="4005482" cy="220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6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_of_water_ph_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065" y="953820"/>
            <a:ext cx="6031871" cy="50265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0066" y="291635"/>
            <a:ext cx="8841395" cy="400110"/>
          </a:xfrm>
          <a:prstGeom prst="rect">
            <a:avLst/>
          </a:prstGeom>
        </p:spPr>
        <p:txBody>
          <a:bodyPr wrap="none">
            <a:spAutoFit/>
          </a:bodyPr>
          <a:lstStyle/>
          <a:p>
            <a:pPr lvl="0" fontAlgn="base">
              <a:spcBef>
                <a:spcPct val="0"/>
              </a:spcBef>
              <a:spcAft>
                <a:spcPct val="0"/>
              </a:spcAft>
            </a:pPr>
            <a:r>
              <a:rPr lang="en-US" altLang="en-US" sz="2000" b="1" dirty="0" smtClean="0">
                <a:solidFill>
                  <a:srgbClr val="002060"/>
                </a:solidFill>
                <a:latin typeface="Times New Roman" panose="02020603050405020304" pitchFamily="18" charset="0"/>
                <a:cs typeface="Times New Roman" panose="02020603050405020304" pitchFamily="18" charset="0"/>
              </a:rPr>
              <a:t>pH Range of Aquatic Systems - </a:t>
            </a:r>
            <a:r>
              <a:rPr lang="en-US" sz="2000" i="1" dirty="0">
                <a:solidFill>
                  <a:srgbClr val="002060"/>
                </a:solidFill>
                <a:latin typeface="Times New Roman" panose="02020603050405020304" pitchFamily="18" charset="0"/>
                <a:cs typeface="Times New Roman" panose="02020603050405020304" pitchFamily="18" charset="0"/>
              </a:rPr>
              <a:t>The optimum pH levels for fish are from 6.5 to 9.0.</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32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0943" y="1304831"/>
            <a:ext cx="4587765" cy="4696773"/>
          </a:xfrm>
          <a:prstGeom prst="rect">
            <a:avLst/>
          </a:prstGeom>
          <a:noFill/>
          <a:ln>
            <a:noFill/>
          </a:ln>
          <a:effectLst/>
        </p:spPr>
        <p:txBody>
          <a:bodyPr vert="horz" wrap="square" lIns="0" tIns="0" rIns="0" bIns="793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The alkalinity of water or a solution is the quantitative capacity of that solution to buffer or neutralize an acid</a:t>
            </a:r>
            <a:r>
              <a:rPr kumimoji="0" lang="en-US" altLang="en-US" sz="2000" b="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(i.e., </a:t>
            </a:r>
            <a:r>
              <a:rPr lang="en-US" altLang="en-US" sz="2000" dirty="0" smtClean="0">
                <a:solidFill>
                  <a:srgbClr val="002060"/>
                </a:solidFill>
                <a:latin typeface="Times New Roman" panose="02020603050405020304" pitchFamily="18" charset="0"/>
                <a:cs typeface="Times New Roman" panose="02020603050405020304" pitchFamily="18" charset="0"/>
              </a:rPr>
              <a:t>the ability </a:t>
            </a:r>
            <a:r>
              <a:rPr kumimoji="0" lang="en-US" altLang="en-US" sz="2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to resist changes in pH).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002060"/>
              </a:solidFill>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If a body of water has a high alkalinity, it can limit pH changes due to acid rain, pollution or other factors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002060"/>
              </a:solidFill>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The alkalinity of a stream or other body of water is increased by carbonate-rich soils (carbonates and bicarbonates) such as limestone, and decreased by sewage outflow and aerobic respiration.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0943" y="89113"/>
            <a:ext cx="4273799" cy="1200329"/>
          </a:xfrm>
          <a:prstGeom prst="rect">
            <a:avLst/>
          </a:prstGeom>
        </p:spPr>
        <p:txBody>
          <a:bodyPr wrap="none">
            <a:spAutoFit/>
          </a:bodyPr>
          <a:lstStyle/>
          <a:p>
            <a:pPr lvl="0" fontAlgn="base">
              <a:spcBef>
                <a:spcPct val="0"/>
              </a:spcBef>
              <a:spcAft>
                <a:spcPct val="0"/>
              </a:spcAft>
            </a:pPr>
            <a:r>
              <a:rPr lang="en-US" altLang="en-US" sz="2400" b="1" dirty="0" smtClean="0">
                <a:solidFill>
                  <a:srgbClr val="002060"/>
                </a:solidFill>
                <a:latin typeface="Times New Roman" panose="02020603050405020304" pitchFamily="18" charset="0"/>
                <a:cs typeface="Times New Roman" panose="02020603050405020304" pitchFamily="18" charset="0"/>
              </a:rPr>
              <a:t>Alkalinity </a:t>
            </a:r>
            <a:r>
              <a:rPr lang="en-US" altLang="en-US" sz="2400" b="1" dirty="0">
                <a:solidFill>
                  <a:srgbClr val="002060"/>
                </a:solidFill>
                <a:latin typeface="Times New Roman" panose="02020603050405020304" pitchFamily="18" charset="0"/>
                <a:cs typeface="Times New Roman" panose="02020603050405020304" pitchFamily="18" charset="0"/>
              </a:rPr>
              <a:t>and the pH of </a:t>
            </a:r>
            <a:r>
              <a:rPr lang="en-US" altLang="en-US" sz="2400" b="1" dirty="0" smtClean="0">
                <a:solidFill>
                  <a:srgbClr val="002060"/>
                </a:solidFill>
                <a:latin typeface="Times New Roman" panose="02020603050405020304" pitchFamily="18" charset="0"/>
                <a:cs typeface="Times New Roman" panose="02020603050405020304" pitchFamily="18" charset="0"/>
              </a:rPr>
              <a:t>Water</a:t>
            </a:r>
          </a:p>
          <a:p>
            <a:pPr lvl="0" fontAlgn="base">
              <a:spcBef>
                <a:spcPct val="0"/>
              </a:spcBef>
              <a:spcAft>
                <a:spcPct val="0"/>
              </a:spcAft>
            </a:pPr>
            <a:endParaRPr lang="en-US" altLang="en-US" sz="2400" b="1" dirty="0">
              <a:solidFill>
                <a:srgbClr val="002060"/>
              </a:solidFill>
              <a:latin typeface="Times New Roman" panose="02020603050405020304" pitchFamily="18" charset="0"/>
              <a:cs typeface="Times New Roman" panose="02020603050405020304" pitchFamily="18" charset="0"/>
            </a:endParaRPr>
          </a:p>
          <a:p>
            <a:pPr lvl="0" fontAlgn="base">
              <a:spcBef>
                <a:spcPct val="0"/>
              </a:spcBef>
              <a:spcAft>
                <a:spcPct val="0"/>
              </a:spcAft>
            </a:pP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6388" name="Picture 4" descr="alkalinity_of_water_ph_of_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934" y="1752599"/>
            <a:ext cx="41148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3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Lecture1_Orig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1_Origins" id="{3E710F3B-52FB-AA42-8057-D43EC0827960}" vid="{C117D7F5-D3ED-CB4D-91E5-8973F32AB5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Lecture1_Origins</Template>
  <TotalTime>3319</TotalTime>
  <Words>2160</Words>
  <Application>Microsoft Office PowerPoint</Application>
  <PresentationFormat>On-screen Show (4:3)</PresentationFormat>
  <Paragraphs>82</Paragraphs>
  <Slides>30</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MS PGothic</vt:lpstr>
      <vt:lpstr>Arial</vt:lpstr>
      <vt:lpstr>Calibri</vt:lpstr>
      <vt:lpstr>Calibri Light</vt:lpstr>
      <vt:lpstr>Symbol</vt:lpstr>
      <vt:lpstr>Times New Roman</vt:lpstr>
      <vt:lpstr>Lecture1_Origins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Fulweiler, Robinson W</dc:creator>
  <cp:lastModifiedBy>Fulweiler, Robinson W</cp:lastModifiedBy>
  <cp:revision>133</cp:revision>
  <dcterms:created xsi:type="dcterms:W3CDTF">2018-01-23T14:28:23Z</dcterms:created>
  <dcterms:modified xsi:type="dcterms:W3CDTF">2019-04-23T16:14:07Z</dcterms:modified>
</cp:coreProperties>
</file>