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78" r:id="rId2"/>
    <p:sldId id="267" r:id="rId3"/>
    <p:sldId id="270" r:id="rId4"/>
    <p:sldId id="261" r:id="rId5"/>
    <p:sldId id="263" r:id="rId6"/>
    <p:sldId id="264" r:id="rId7"/>
    <p:sldId id="265" r:id="rId8"/>
    <p:sldId id="266" r:id="rId9"/>
    <p:sldId id="269" r:id="rId10"/>
    <p:sldId id="258" r:id="rId11"/>
    <p:sldId id="271" r:id="rId12"/>
    <p:sldId id="272" r:id="rId13"/>
    <p:sldId id="276" r:id="rId14"/>
    <p:sldId id="302" r:id="rId15"/>
    <p:sldId id="274" r:id="rId16"/>
    <p:sldId id="273" r:id="rId17"/>
    <p:sldId id="277" r:id="rId18"/>
    <p:sldId id="268" r:id="rId19"/>
    <p:sldId id="280" r:id="rId20"/>
    <p:sldId id="275" r:id="rId21"/>
    <p:sldId id="281" r:id="rId22"/>
    <p:sldId id="282" r:id="rId23"/>
    <p:sldId id="283" r:id="rId24"/>
    <p:sldId id="284" r:id="rId25"/>
    <p:sldId id="285" r:id="rId26"/>
    <p:sldId id="286" r:id="rId27"/>
    <p:sldId id="295" r:id="rId28"/>
    <p:sldId id="296" r:id="rId29"/>
    <p:sldId id="287" r:id="rId30"/>
    <p:sldId id="300" r:id="rId31"/>
    <p:sldId id="301" r:id="rId32"/>
    <p:sldId id="298" r:id="rId33"/>
    <p:sldId id="299" r:id="rId34"/>
    <p:sldId id="297" r:id="rId35"/>
    <p:sldId id="288" r:id="rId36"/>
    <p:sldId id="289" r:id="rId37"/>
    <p:sldId id="290" r:id="rId38"/>
    <p:sldId id="291" r:id="rId39"/>
    <p:sldId id="292" r:id="rId40"/>
    <p:sldId id="294" r:id="rId41"/>
    <p:sldId id="293" r:id="rId42"/>
    <p:sldId id="279" r:id="rId43"/>
    <p:sldId id="259" r:id="rId44"/>
    <p:sldId id="26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80" d="100"/>
          <a:sy n="80" d="100"/>
        </p:scale>
        <p:origin x="-2418" y="-696"/>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B49C8-278B-4674-BAA9-F7EE0B8B38AA}" type="datetimeFigureOut">
              <a:rPr lang="en-US" smtClean="0"/>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E0792-5412-4533-9B3C-A5FFE32E721D}" type="slidenum">
              <a:rPr lang="en-US" smtClean="0"/>
              <a:t>‹#›</a:t>
            </a:fld>
            <a:endParaRPr lang="en-US"/>
          </a:p>
        </p:txBody>
      </p:sp>
    </p:spTree>
    <p:extLst>
      <p:ext uri="{BB962C8B-B14F-4D97-AF65-F5344CB8AC3E}">
        <p14:creationId xmlns:p14="http://schemas.microsoft.com/office/powerpoint/2010/main" val="373893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2BB3-BA1E-4E0F-BC93-1FC775D7A4A6}" type="slidenum">
              <a:rPr lang="en-US" smtClean="0"/>
              <a:t>1</a:t>
            </a:fld>
            <a:endParaRPr lang="en-US"/>
          </a:p>
        </p:txBody>
      </p:sp>
    </p:spTree>
    <p:extLst>
      <p:ext uri="{BB962C8B-B14F-4D97-AF65-F5344CB8AC3E}">
        <p14:creationId xmlns:p14="http://schemas.microsoft.com/office/powerpoint/2010/main" val="22067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21D73C7F-8042-4069-9148-687104E04610}"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E0792-5412-4533-9B3C-A5FFE32E721D}" type="slidenum">
              <a:rPr lang="en-US" smtClean="0"/>
              <a:t>11</a:t>
            </a:fld>
            <a:endParaRPr lang="en-US"/>
          </a:p>
        </p:txBody>
      </p:sp>
    </p:spTree>
    <p:extLst>
      <p:ext uri="{BB962C8B-B14F-4D97-AF65-F5344CB8AC3E}">
        <p14:creationId xmlns:p14="http://schemas.microsoft.com/office/powerpoint/2010/main" val="3924849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E0792-5412-4533-9B3C-A5FFE32E721D}" type="slidenum">
              <a:rPr lang="en-US" smtClean="0"/>
              <a:t>12</a:t>
            </a:fld>
            <a:endParaRPr lang="en-US"/>
          </a:p>
        </p:txBody>
      </p:sp>
    </p:spTree>
    <p:extLst>
      <p:ext uri="{BB962C8B-B14F-4D97-AF65-F5344CB8AC3E}">
        <p14:creationId xmlns:p14="http://schemas.microsoft.com/office/powerpoint/2010/main" val="1832972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E0792-5412-4533-9B3C-A5FFE32E721D}" type="slidenum">
              <a:rPr lang="en-US" smtClean="0"/>
              <a:t>13</a:t>
            </a:fld>
            <a:endParaRPr lang="en-US"/>
          </a:p>
        </p:txBody>
      </p:sp>
    </p:spTree>
    <p:extLst>
      <p:ext uri="{BB962C8B-B14F-4D97-AF65-F5344CB8AC3E}">
        <p14:creationId xmlns:p14="http://schemas.microsoft.com/office/powerpoint/2010/main" val="309161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E0792-5412-4533-9B3C-A5FFE32E721D}" type="slidenum">
              <a:rPr lang="en-US" smtClean="0"/>
              <a:t>14</a:t>
            </a:fld>
            <a:endParaRPr lang="en-US"/>
          </a:p>
        </p:txBody>
      </p:sp>
    </p:spTree>
    <p:extLst>
      <p:ext uri="{BB962C8B-B14F-4D97-AF65-F5344CB8AC3E}">
        <p14:creationId xmlns:p14="http://schemas.microsoft.com/office/powerpoint/2010/main" val="236009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Phosphocreatine</a:t>
            </a:r>
          </a:p>
          <a:p>
            <a:r>
              <a:rPr lang="en-US" sz="1200" b="0" i="0" kern="1200" dirty="0" smtClean="0">
                <a:solidFill>
                  <a:schemeClr val="tx1"/>
                </a:solidFill>
                <a:effectLst/>
                <a:latin typeface="+mn-lt"/>
                <a:ea typeface="+mn-ea"/>
                <a:cs typeface="+mn-cs"/>
              </a:rPr>
              <a:t>From wiki</a:t>
            </a:r>
            <a:r>
              <a:rPr lang="en-US" sz="1200" b="0" i="0" kern="1200" baseline="0" dirty="0" smtClean="0">
                <a:solidFill>
                  <a:schemeClr val="tx1"/>
                </a:solidFill>
                <a:effectLst/>
                <a:latin typeface="+mn-lt"/>
                <a:ea typeface="+mn-ea"/>
                <a:cs typeface="+mn-cs"/>
              </a:rPr>
              <a:t> (direct copy): “</a:t>
            </a:r>
            <a:r>
              <a:rPr lang="en-US" sz="1200" b="0" i="0" kern="1200" dirty="0" smtClean="0">
                <a:solidFill>
                  <a:schemeClr val="tx1"/>
                </a:solidFill>
                <a:effectLst/>
                <a:latin typeface="+mn-lt"/>
                <a:ea typeface="+mn-ea"/>
                <a:cs typeface="+mn-cs"/>
              </a:rPr>
              <a:t>Phosphocreatine, also known as </a:t>
            </a:r>
            <a:r>
              <a:rPr lang="en-US" sz="1200" b="0" i="0" kern="1200" dirty="0" err="1" smtClean="0">
                <a:solidFill>
                  <a:schemeClr val="tx1"/>
                </a:solidFill>
                <a:effectLst/>
                <a:latin typeface="+mn-lt"/>
                <a:ea typeface="+mn-ea"/>
                <a:cs typeface="+mn-cs"/>
              </a:rPr>
              <a:t>creatine</a:t>
            </a:r>
            <a:r>
              <a:rPr lang="en-US" sz="1200" b="0" i="0" kern="1200" dirty="0" smtClean="0">
                <a:solidFill>
                  <a:schemeClr val="tx1"/>
                </a:solidFill>
                <a:effectLst/>
                <a:latin typeface="+mn-lt"/>
                <a:ea typeface="+mn-ea"/>
                <a:cs typeface="+mn-cs"/>
              </a:rPr>
              <a:t> phosphate or </a:t>
            </a:r>
            <a:r>
              <a:rPr lang="en-US" sz="1200" b="0" i="0" kern="1200" dirty="0" err="1" smtClean="0">
                <a:solidFill>
                  <a:schemeClr val="tx1"/>
                </a:solidFill>
                <a:effectLst/>
                <a:latin typeface="+mn-lt"/>
                <a:ea typeface="+mn-ea"/>
                <a:cs typeface="+mn-cs"/>
              </a:rPr>
              <a:t>PCr</a:t>
            </a:r>
            <a:r>
              <a:rPr lang="en-US" sz="1200" b="0" i="0" kern="1200" dirty="0" smtClean="0">
                <a:solidFill>
                  <a:schemeClr val="tx1"/>
                </a:solidFill>
                <a:effectLst/>
                <a:latin typeface="+mn-lt"/>
                <a:ea typeface="+mn-ea"/>
                <a:cs typeface="+mn-cs"/>
              </a:rPr>
              <a:t>, is a phosphorylated </a:t>
            </a:r>
            <a:r>
              <a:rPr lang="en-US" sz="1200" b="0" i="0" kern="1200" dirty="0" err="1" smtClean="0">
                <a:solidFill>
                  <a:schemeClr val="tx1"/>
                </a:solidFill>
                <a:effectLst/>
                <a:latin typeface="+mn-lt"/>
                <a:ea typeface="+mn-ea"/>
                <a:cs typeface="+mn-cs"/>
              </a:rPr>
              <a:t>creatine</a:t>
            </a:r>
            <a:r>
              <a:rPr lang="en-US" sz="1200" b="0" i="0" kern="1200" dirty="0" smtClean="0">
                <a:solidFill>
                  <a:schemeClr val="tx1"/>
                </a:solidFill>
                <a:effectLst/>
                <a:latin typeface="+mn-lt"/>
                <a:ea typeface="+mn-ea"/>
                <a:cs typeface="+mn-cs"/>
              </a:rPr>
              <a:t> molecule that serves as a rapidly </a:t>
            </a:r>
            <a:r>
              <a:rPr lang="en-US" sz="1200" b="0" i="0" kern="1200" dirty="0" err="1" smtClean="0">
                <a:solidFill>
                  <a:schemeClr val="tx1"/>
                </a:solidFill>
                <a:effectLst/>
                <a:latin typeface="+mn-lt"/>
                <a:ea typeface="+mn-ea"/>
                <a:cs typeface="+mn-cs"/>
              </a:rPr>
              <a:t>mobilizable</a:t>
            </a:r>
            <a:r>
              <a:rPr lang="en-US" sz="1200" b="0" i="0" kern="1200" dirty="0" smtClean="0">
                <a:solidFill>
                  <a:schemeClr val="tx1"/>
                </a:solidFill>
                <a:effectLst/>
                <a:latin typeface="+mn-lt"/>
                <a:ea typeface="+mn-ea"/>
                <a:cs typeface="+mn-cs"/>
              </a:rPr>
              <a:t> reserve of high-energy phosphates in skeletal muscle and the brain.”</a:t>
            </a:r>
          </a:p>
          <a:p>
            <a:endParaRPr lang="en-US" dirty="0"/>
          </a:p>
        </p:txBody>
      </p:sp>
      <p:sp>
        <p:nvSpPr>
          <p:cNvPr id="4" name="Slide Number Placeholder 3"/>
          <p:cNvSpPr>
            <a:spLocks noGrp="1"/>
          </p:cNvSpPr>
          <p:nvPr>
            <p:ph type="sldNum" sz="quarter" idx="10"/>
          </p:nvPr>
        </p:nvSpPr>
        <p:spPr/>
        <p:txBody>
          <a:bodyPr/>
          <a:lstStyle/>
          <a:p>
            <a:fld id="{C44E0792-5412-4533-9B3C-A5FFE32E721D}" type="slidenum">
              <a:rPr lang="en-US" smtClean="0"/>
              <a:t>15</a:t>
            </a:fld>
            <a:endParaRPr lang="en-US"/>
          </a:p>
        </p:txBody>
      </p:sp>
    </p:spTree>
    <p:extLst>
      <p:ext uri="{BB962C8B-B14F-4D97-AF65-F5344CB8AC3E}">
        <p14:creationId xmlns:p14="http://schemas.microsoft.com/office/powerpoint/2010/main" val="3271869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ATP: 28%C, 14%</a:t>
            </a:r>
            <a:r>
              <a:rPr lang="en-US" baseline="0" dirty="0" smtClean="0"/>
              <a:t>N, 18%P</a:t>
            </a:r>
          </a:p>
          <a:p>
            <a:r>
              <a:rPr lang="en-US" baseline="0" dirty="0" smtClean="0"/>
              <a:t>Some proteins have  P – like milk protein</a:t>
            </a:r>
          </a:p>
          <a:p>
            <a:endParaRPr lang="en-US" dirty="0"/>
          </a:p>
        </p:txBody>
      </p:sp>
      <p:sp>
        <p:nvSpPr>
          <p:cNvPr id="4" name="Slide Number Placeholder 3"/>
          <p:cNvSpPr>
            <a:spLocks noGrp="1"/>
          </p:cNvSpPr>
          <p:nvPr>
            <p:ph type="sldNum" sz="quarter" idx="10"/>
          </p:nvPr>
        </p:nvSpPr>
        <p:spPr/>
        <p:txBody>
          <a:bodyPr/>
          <a:lstStyle/>
          <a:p>
            <a:fld id="{C44E0792-5412-4533-9B3C-A5FFE32E721D}" type="slidenum">
              <a:rPr lang="en-US" smtClean="0"/>
              <a:t>16</a:t>
            </a:fld>
            <a:endParaRPr lang="en-US"/>
          </a:p>
        </p:txBody>
      </p:sp>
    </p:spTree>
    <p:extLst>
      <p:ext uri="{BB962C8B-B14F-4D97-AF65-F5344CB8AC3E}">
        <p14:creationId xmlns:p14="http://schemas.microsoft.com/office/powerpoint/2010/main" val="1676166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A2BB3-BA1E-4E0F-BC93-1FC775D7A4A6}" type="slidenum">
              <a:rPr lang="en-US" smtClean="0"/>
              <a:t>17</a:t>
            </a:fld>
            <a:endParaRPr lang="en-US"/>
          </a:p>
        </p:txBody>
      </p:sp>
    </p:spTree>
    <p:extLst>
      <p:ext uri="{BB962C8B-B14F-4D97-AF65-F5344CB8AC3E}">
        <p14:creationId xmlns:p14="http://schemas.microsoft.com/office/powerpoint/2010/main" val="1457047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E0792-5412-4533-9B3C-A5FFE32E721D}" type="slidenum">
              <a:rPr lang="en-US" smtClean="0"/>
              <a:t>18</a:t>
            </a:fld>
            <a:endParaRPr lang="en-US"/>
          </a:p>
        </p:txBody>
      </p:sp>
    </p:spTree>
    <p:extLst>
      <p:ext uri="{BB962C8B-B14F-4D97-AF65-F5344CB8AC3E}">
        <p14:creationId xmlns:p14="http://schemas.microsoft.com/office/powerpoint/2010/main" val="3381062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EA115-D2F0-4D61-9FF8-A0245FA8CA0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7468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E0792-5412-4533-9B3C-A5FFE32E721D}" type="slidenum">
              <a:rPr lang="en-US" smtClean="0"/>
              <a:t>2</a:t>
            </a:fld>
            <a:endParaRPr lang="en-US"/>
          </a:p>
        </p:txBody>
      </p:sp>
    </p:spTree>
    <p:extLst>
      <p:ext uri="{BB962C8B-B14F-4D97-AF65-F5344CB8AC3E}">
        <p14:creationId xmlns:p14="http://schemas.microsoft.com/office/powerpoint/2010/main" val="3368417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E0792-5412-4533-9B3C-A5FFE32E721D}" type="slidenum">
              <a:rPr lang="en-US" smtClean="0"/>
              <a:t>20</a:t>
            </a:fld>
            <a:endParaRPr lang="en-US"/>
          </a:p>
        </p:txBody>
      </p:sp>
    </p:spTree>
    <p:extLst>
      <p:ext uri="{BB962C8B-B14F-4D97-AF65-F5344CB8AC3E}">
        <p14:creationId xmlns:p14="http://schemas.microsoft.com/office/powerpoint/2010/main" val="288439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0313A5-FCD2-4D64-8F8C-D3865D611EE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91068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0313A5-FCD2-4D64-8F8C-D3865D611EE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28756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A2BB3-BA1E-4E0F-BC93-1FC775D7A4A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499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pPr eaLnBrk="1" hangingPunct="1"/>
            <a:endParaRPr lang="en-US" smtClean="0"/>
          </a:p>
        </p:txBody>
      </p:sp>
      <p:sp>
        <p:nvSpPr>
          <p:cNvPr id="75780"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883" indent="-285724">
              <a:defRPr sz="2400">
                <a:solidFill>
                  <a:schemeClr val="tx1"/>
                </a:solidFill>
                <a:latin typeface="Times" charset="0"/>
              </a:defRPr>
            </a:lvl2pPr>
            <a:lvl3pPr marL="1142898" indent="-228580">
              <a:defRPr sz="2400">
                <a:solidFill>
                  <a:schemeClr val="tx1"/>
                </a:solidFill>
                <a:latin typeface="Times" charset="0"/>
              </a:defRPr>
            </a:lvl3pPr>
            <a:lvl4pPr marL="1600057" indent="-228580">
              <a:defRPr sz="2400">
                <a:solidFill>
                  <a:schemeClr val="tx1"/>
                </a:solidFill>
                <a:latin typeface="Times" charset="0"/>
              </a:defRPr>
            </a:lvl4pPr>
            <a:lvl5pPr marL="2057217" indent="-228580">
              <a:defRPr sz="2400">
                <a:solidFill>
                  <a:schemeClr val="tx1"/>
                </a:solidFill>
                <a:latin typeface="Times" charset="0"/>
              </a:defRPr>
            </a:lvl5pPr>
            <a:lvl6pPr marL="2514376" indent="-228580" eaLnBrk="0" fontAlgn="base" hangingPunct="0">
              <a:spcBef>
                <a:spcPct val="0"/>
              </a:spcBef>
              <a:spcAft>
                <a:spcPct val="0"/>
              </a:spcAft>
              <a:defRPr sz="2400">
                <a:solidFill>
                  <a:schemeClr val="tx1"/>
                </a:solidFill>
                <a:latin typeface="Times" charset="0"/>
              </a:defRPr>
            </a:lvl6pPr>
            <a:lvl7pPr marL="2971535" indent="-228580" eaLnBrk="0" fontAlgn="base" hangingPunct="0">
              <a:spcBef>
                <a:spcPct val="0"/>
              </a:spcBef>
              <a:spcAft>
                <a:spcPct val="0"/>
              </a:spcAft>
              <a:defRPr sz="2400">
                <a:solidFill>
                  <a:schemeClr val="tx1"/>
                </a:solidFill>
                <a:latin typeface="Times" charset="0"/>
              </a:defRPr>
            </a:lvl7pPr>
            <a:lvl8pPr marL="3428695" indent="-228580" eaLnBrk="0" fontAlgn="base" hangingPunct="0">
              <a:spcBef>
                <a:spcPct val="0"/>
              </a:spcBef>
              <a:spcAft>
                <a:spcPct val="0"/>
              </a:spcAft>
              <a:defRPr sz="2400">
                <a:solidFill>
                  <a:schemeClr val="tx1"/>
                </a:solidFill>
                <a:latin typeface="Times" charset="0"/>
              </a:defRPr>
            </a:lvl8pPr>
            <a:lvl9pPr marL="3885854" indent="-228580" eaLnBrk="0" fontAlgn="base" hangingPunct="0">
              <a:spcBef>
                <a:spcPct val="0"/>
              </a:spcBef>
              <a:spcAft>
                <a:spcPct val="0"/>
              </a:spcAft>
              <a:defRPr sz="2400">
                <a:solidFill>
                  <a:schemeClr val="tx1"/>
                </a:solidFill>
                <a:latin typeface="Times" charset="0"/>
              </a:defRPr>
            </a:lvl9pPr>
          </a:lstStyle>
          <a:p>
            <a:fld id="{7C62BB75-9A7F-403E-9D19-8C7FEA396811}" type="slidenum">
              <a:rPr lang="en-US" sz="1200">
                <a:solidFill>
                  <a:prstClr val="black"/>
                </a:solidFill>
              </a:rPr>
              <a:pPr/>
              <a:t>24</a:t>
            </a:fld>
            <a:endParaRPr lang="en-US" sz="120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0313A5-FCD2-4D64-8F8C-D3865D611EE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15909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eaLnBrk="1" hangingPunct="1"/>
            <a:r>
              <a:rPr lang="en-US" dirty="0" smtClean="0"/>
              <a:t>22-26 million (if it’s 140)</a:t>
            </a:r>
          </a:p>
          <a:p>
            <a:pPr eaLnBrk="1" hangingPunct="1"/>
            <a:endParaRPr lang="en-US" dirty="0" smtClean="0"/>
          </a:p>
          <a:p>
            <a:pPr eaLnBrk="1" hangingPunct="1"/>
            <a:endParaRPr lang="en-US" dirty="0" smtClean="0"/>
          </a:p>
        </p:txBody>
      </p:sp>
      <p:sp>
        <p:nvSpPr>
          <p:cNvPr id="89092"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883" indent="-285724">
              <a:defRPr sz="2400">
                <a:solidFill>
                  <a:schemeClr val="tx1"/>
                </a:solidFill>
                <a:latin typeface="Times" charset="0"/>
              </a:defRPr>
            </a:lvl2pPr>
            <a:lvl3pPr marL="1142898" indent="-228580">
              <a:defRPr sz="2400">
                <a:solidFill>
                  <a:schemeClr val="tx1"/>
                </a:solidFill>
                <a:latin typeface="Times" charset="0"/>
              </a:defRPr>
            </a:lvl3pPr>
            <a:lvl4pPr marL="1600057" indent="-228580">
              <a:defRPr sz="2400">
                <a:solidFill>
                  <a:schemeClr val="tx1"/>
                </a:solidFill>
                <a:latin typeface="Times" charset="0"/>
              </a:defRPr>
            </a:lvl4pPr>
            <a:lvl5pPr marL="2057217" indent="-228580">
              <a:defRPr sz="2400">
                <a:solidFill>
                  <a:schemeClr val="tx1"/>
                </a:solidFill>
                <a:latin typeface="Times" charset="0"/>
              </a:defRPr>
            </a:lvl5pPr>
            <a:lvl6pPr marL="2514376" indent="-228580" eaLnBrk="0" fontAlgn="base" hangingPunct="0">
              <a:spcBef>
                <a:spcPct val="0"/>
              </a:spcBef>
              <a:spcAft>
                <a:spcPct val="0"/>
              </a:spcAft>
              <a:defRPr sz="2400">
                <a:solidFill>
                  <a:schemeClr val="tx1"/>
                </a:solidFill>
                <a:latin typeface="Times" charset="0"/>
              </a:defRPr>
            </a:lvl6pPr>
            <a:lvl7pPr marL="2971535" indent="-228580" eaLnBrk="0" fontAlgn="base" hangingPunct="0">
              <a:spcBef>
                <a:spcPct val="0"/>
              </a:spcBef>
              <a:spcAft>
                <a:spcPct val="0"/>
              </a:spcAft>
              <a:defRPr sz="2400">
                <a:solidFill>
                  <a:schemeClr val="tx1"/>
                </a:solidFill>
                <a:latin typeface="Times" charset="0"/>
              </a:defRPr>
            </a:lvl7pPr>
            <a:lvl8pPr marL="3428695" indent="-228580" eaLnBrk="0" fontAlgn="base" hangingPunct="0">
              <a:spcBef>
                <a:spcPct val="0"/>
              </a:spcBef>
              <a:spcAft>
                <a:spcPct val="0"/>
              </a:spcAft>
              <a:defRPr sz="2400">
                <a:solidFill>
                  <a:schemeClr val="tx1"/>
                </a:solidFill>
                <a:latin typeface="Times" charset="0"/>
              </a:defRPr>
            </a:lvl8pPr>
            <a:lvl9pPr marL="3885854" indent="-228580" eaLnBrk="0" fontAlgn="base" hangingPunct="0">
              <a:spcBef>
                <a:spcPct val="0"/>
              </a:spcBef>
              <a:spcAft>
                <a:spcPct val="0"/>
              </a:spcAft>
              <a:defRPr sz="2400">
                <a:solidFill>
                  <a:schemeClr val="tx1"/>
                </a:solidFill>
                <a:latin typeface="Times" charset="0"/>
              </a:defRPr>
            </a:lvl9pPr>
          </a:lstStyle>
          <a:p>
            <a:fld id="{98C721DD-E987-43EC-ABC6-09A2DD4C4850}" type="slidenum">
              <a:rPr lang="en-US" sz="1200">
                <a:solidFill>
                  <a:prstClr val="black"/>
                </a:solidFill>
              </a:rPr>
              <a:pPr/>
              <a:t>26</a:t>
            </a:fld>
            <a:endParaRPr lang="en-US" sz="120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0313A5-FCD2-4D64-8F8C-D3865D611EE8}" type="slidenum">
              <a:rPr lang="en-US" smtClean="0"/>
              <a:t>27</a:t>
            </a:fld>
            <a:endParaRPr lang="en-US"/>
          </a:p>
        </p:txBody>
      </p:sp>
    </p:spTree>
    <p:extLst>
      <p:ext uri="{BB962C8B-B14F-4D97-AF65-F5344CB8AC3E}">
        <p14:creationId xmlns:p14="http://schemas.microsoft.com/office/powerpoint/2010/main" val="1891301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pPr eaLnBrk="1" hangingPunct="1"/>
            <a:r>
              <a:rPr lang="en-US" dirty="0" smtClean="0"/>
              <a:t>Guesses on the %</a:t>
            </a:r>
            <a:r>
              <a:rPr lang="en-US" baseline="0" dirty="0" smtClean="0"/>
              <a:t> of the population that is alive today because of this process?</a:t>
            </a:r>
            <a:endParaRPr lang="en-US" dirty="0" smtClean="0"/>
          </a:p>
        </p:txBody>
      </p:sp>
      <p:sp>
        <p:nvSpPr>
          <p:cNvPr id="87044"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883" indent="-285724">
              <a:defRPr sz="2400">
                <a:solidFill>
                  <a:schemeClr val="tx1"/>
                </a:solidFill>
                <a:latin typeface="Times" charset="0"/>
              </a:defRPr>
            </a:lvl2pPr>
            <a:lvl3pPr marL="1142898" indent="-228580">
              <a:defRPr sz="2400">
                <a:solidFill>
                  <a:schemeClr val="tx1"/>
                </a:solidFill>
                <a:latin typeface="Times" charset="0"/>
              </a:defRPr>
            </a:lvl3pPr>
            <a:lvl4pPr marL="1600057" indent="-228580">
              <a:defRPr sz="2400">
                <a:solidFill>
                  <a:schemeClr val="tx1"/>
                </a:solidFill>
                <a:latin typeface="Times" charset="0"/>
              </a:defRPr>
            </a:lvl4pPr>
            <a:lvl5pPr marL="2057217" indent="-228580">
              <a:defRPr sz="2400">
                <a:solidFill>
                  <a:schemeClr val="tx1"/>
                </a:solidFill>
                <a:latin typeface="Times" charset="0"/>
              </a:defRPr>
            </a:lvl5pPr>
            <a:lvl6pPr marL="2514376" indent="-228580" eaLnBrk="0" fontAlgn="base" hangingPunct="0">
              <a:spcBef>
                <a:spcPct val="0"/>
              </a:spcBef>
              <a:spcAft>
                <a:spcPct val="0"/>
              </a:spcAft>
              <a:defRPr sz="2400">
                <a:solidFill>
                  <a:schemeClr val="tx1"/>
                </a:solidFill>
                <a:latin typeface="Times" charset="0"/>
              </a:defRPr>
            </a:lvl6pPr>
            <a:lvl7pPr marL="2971535" indent="-228580" eaLnBrk="0" fontAlgn="base" hangingPunct="0">
              <a:spcBef>
                <a:spcPct val="0"/>
              </a:spcBef>
              <a:spcAft>
                <a:spcPct val="0"/>
              </a:spcAft>
              <a:defRPr sz="2400">
                <a:solidFill>
                  <a:schemeClr val="tx1"/>
                </a:solidFill>
                <a:latin typeface="Times" charset="0"/>
              </a:defRPr>
            </a:lvl7pPr>
            <a:lvl8pPr marL="3428695" indent="-228580" eaLnBrk="0" fontAlgn="base" hangingPunct="0">
              <a:spcBef>
                <a:spcPct val="0"/>
              </a:spcBef>
              <a:spcAft>
                <a:spcPct val="0"/>
              </a:spcAft>
              <a:defRPr sz="2400">
                <a:solidFill>
                  <a:schemeClr val="tx1"/>
                </a:solidFill>
                <a:latin typeface="Times" charset="0"/>
              </a:defRPr>
            </a:lvl8pPr>
            <a:lvl9pPr marL="3885854" indent="-228580" eaLnBrk="0" fontAlgn="base" hangingPunct="0">
              <a:spcBef>
                <a:spcPct val="0"/>
              </a:spcBef>
              <a:spcAft>
                <a:spcPct val="0"/>
              </a:spcAft>
              <a:defRPr sz="2400">
                <a:solidFill>
                  <a:schemeClr val="tx1"/>
                </a:solidFill>
                <a:latin typeface="Times" charset="0"/>
              </a:defRPr>
            </a:lvl9pPr>
          </a:lstStyle>
          <a:p>
            <a:fld id="{A8D22316-BEFD-487E-B8D2-69801E067E0A}" type="slidenum">
              <a:rPr lang="en-US" sz="1200">
                <a:solidFill>
                  <a:prstClr val="black"/>
                </a:solidFill>
              </a:rPr>
              <a:pPr/>
              <a:t>28</a:t>
            </a:fld>
            <a:endParaRPr lang="en-US" sz="120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0313A5-FCD2-4D64-8F8C-D3865D611EE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3500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Quote</a:t>
            </a:r>
            <a:r>
              <a:rPr lang="en-US" baseline="0" dirty="0" smtClean="0"/>
              <a:t> from page: </a:t>
            </a:r>
            <a:r>
              <a:rPr lang="en-US" sz="1200" b="1" i="0" kern="1200" dirty="0" smtClean="0">
                <a:solidFill>
                  <a:schemeClr val="tx1"/>
                </a:solidFill>
                <a:effectLst/>
                <a:latin typeface="+mn-lt"/>
                <a:ea typeface="+mn-ea"/>
                <a:cs typeface="+mn-cs"/>
              </a:rPr>
              <a:t>SPECTRA AND SPECTRAL SIGNATURES</a:t>
            </a:r>
          </a:p>
          <a:p>
            <a:pPr fontAlgn="base"/>
            <a:r>
              <a:rPr lang="en-US" sz="1200" b="0" i="0" kern="1200" dirty="0" smtClean="0">
                <a:solidFill>
                  <a:schemeClr val="tx1"/>
                </a:solidFill>
                <a:effectLst/>
                <a:latin typeface="+mn-lt"/>
                <a:ea typeface="+mn-ea"/>
                <a:cs typeface="+mn-cs"/>
              </a:rPr>
              <a:t>Close examination of the visible-light spectrum from our Sun and other stars reveals a pattern of dark lines—called absorption lines. These patterns can provide important scientific clues that reveal hidden properties of objects throughout the universe. Certain elements in the Sun's atmosphere absorb certain colors of light. These patterns of lines within spectra act like fingerprints for atoms and molecules. Looking at the Sun's spectrum, for example, the fingerprints for elements are clear to those knowledgeable about those patterns.</a:t>
            </a:r>
          </a:p>
          <a:p>
            <a:r>
              <a:rPr lang="en-US" dirty="0" smtClean="0"/>
              <a:t>http://missionscience.nasa.gov/ems/09_visiblelight.html</a:t>
            </a:r>
            <a:endParaRPr lang="en-US" dirty="0"/>
          </a:p>
        </p:txBody>
      </p:sp>
      <p:sp>
        <p:nvSpPr>
          <p:cNvPr id="4" name="Slide Number Placeholder 3"/>
          <p:cNvSpPr>
            <a:spLocks noGrp="1"/>
          </p:cNvSpPr>
          <p:nvPr>
            <p:ph type="sldNum" sz="quarter" idx="10"/>
          </p:nvPr>
        </p:nvSpPr>
        <p:spPr/>
        <p:txBody>
          <a:bodyPr/>
          <a:lstStyle/>
          <a:p>
            <a:fld id="{C44E0792-5412-4533-9B3C-A5FFE32E721D}" type="slidenum">
              <a:rPr lang="en-US" smtClean="0"/>
              <a:t>3</a:t>
            </a:fld>
            <a:endParaRPr lang="en-US"/>
          </a:p>
        </p:txBody>
      </p:sp>
    </p:spTree>
    <p:extLst>
      <p:ext uri="{BB962C8B-B14F-4D97-AF65-F5344CB8AC3E}">
        <p14:creationId xmlns:p14="http://schemas.microsoft.com/office/powerpoint/2010/main" val="1543327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pPr eaLnBrk="1" hangingPunct="1"/>
            <a:r>
              <a:rPr lang="en-US" dirty="0" smtClean="0"/>
              <a:t>One nitrogen element can impact</a:t>
            </a:r>
            <a:r>
              <a:rPr lang="en-US" baseline="0" dirty="0" smtClean="0"/>
              <a:t> the ozone layer, land, freshwater, and marine waters….. It keeps going….</a:t>
            </a:r>
            <a:endParaRPr lang="en-US" dirty="0" smtClean="0"/>
          </a:p>
        </p:txBody>
      </p:sp>
      <p:sp>
        <p:nvSpPr>
          <p:cNvPr id="72708"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883" indent="-285724">
              <a:defRPr sz="2400">
                <a:solidFill>
                  <a:schemeClr val="tx1"/>
                </a:solidFill>
                <a:latin typeface="Times" charset="0"/>
              </a:defRPr>
            </a:lvl2pPr>
            <a:lvl3pPr marL="1142898" indent="-228580">
              <a:defRPr sz="2400">
                <a:solidFill>
                  <a:schemeClr val="tx1"/>
                </a:solidFill>
                <a:latin typeface="Times" charset="0"/>
              </a:defRPr>
            </a:lvl3pPr>
            <a:lvl4pPr marL="1600057" indent="-228580">
              <a:defRPr sz="2400">
                <a:solidFill>
                  <a:schemeClr val="tx1"/>
                </a:solidFill>
                <a:latin typeface="Times" charset="0"/>
              </a:defRPr>
            </a:lvl4pPr>
            <a:lvl5pPr marL="2057217" indent="-228580">
              <a:defRPr sz="2400">
                <a:solidFill>
                  <a:schemeClr val="tx1"/>
                </a:solidFill>
                <a:latin typeface="Times" charset="0"/>
              </a:defRPr>
            </a:lvl5pPr>
            <a:lvl6pPr marL="2514376" indent="-228580" eaLnBrk="0" fontAlgn="base" hangingPunct="0">
              <a:spcBef>
                <a:spcPct val="0"/>
              </a:spcBef>
              <a:spcAft>
                <a:spcPct val="0"/>
              </a:spcAft>
              <a:defRPr sz="2400">
                <a:solidFill>
                  <a:schemeClr val="tx1"/>
                </a:solidFill>
                <a:latin typeface="Times" charset="0"/>
              </a:defRPr>
            </a:lvl6pPr>
            <a:lvl7pPr marL="2971535" indent="-228580" eaLnBrk="0" fontAlgn="base" hangingPunct="0">
              <a:spcBef>
                <a:spcPct val="0"/>
              </a:spcBef>
              <a:spcAft>
                <a:spcPct val="0"/>
              </a:spcAft>
              <a:defRPr sz="2400">
                <a:solidFill>
                  <a:schemeClr val="tx1"/>
                </a:solidFill>
                <a:latin typeface="Times" charset="0"/>
              </a:defRPr>
            </a:lvl7pPr>
            <a:lvl8pPr marL="3428695" indent="-228580" eaLnBrk="0" fontAlgn="base" hangingPunct="0">
              <a:spcBef>
                <a:spcPct val="0"/>
              </a:spcBef>
              <a:spcAft>
                <a:spcPct val="0"/>
              </a:spcAft>
              <a:defRPr sz="2400">
                <a:solidFill>
                  <a:schemeClr val="tx1"/>
                </a:solidFill>
                <a:latin typeface="Times" charset="0"/>
              </a:defRPr>
            </a:lvl8pPr>
            <a:lvl9pPr marL="3885854" indent="-228580" eaLnBrk="0" fontAlgn="base" hangingPunct="0">
              <a:spcBef>
                <a:spcPct val="0"/>
              </a:spcBef>
              <a:spcAft>
                <a:spcPct val="0"/>
              </a:spcAft>
              <a:defRPr sz="2400">
                <a:solidFill>
                  <a:schemeClr val="tx1"/>
                </a:solidFill>
                <a:latin typeface="Times" charset="0"/>
              </a:defRPr>
            </a:lvl9pPr>
          </a:lstStyle>
          <a:p>
            <a:fld id="{12896DF7-AFFA-4C92-BAB4-104BDEA6E7B1}" type="slidenum">
              <a:rPr lang="en-US" sz="1200"/>
              <a:pPr/>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0313A5-FCD2-4D64-8F8C-D3865D611EE8}" type="slidenum">
              <a:rPr lang="en-US" smtClean="0"/>
              <a:t>31</a:t>
            </a:fld>
            <a:endParaRPr lang="en-US"/>
          </a:p>
        </p:txBody>
      </p:sp>
    </p:spTree>
    <p:extLst>
      <p:ext uri="{BB962C8B-B14F-4D97-AF65-F5344CB8AC3E}">
        <p14:creationId xmlns:p14="http://schemas.microsoft.com/office/powerpoint/2010/main" val="4276182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649" y="692453"/>
            <a:ext cx="4482703" cy="341539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2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649" y="692453"/>
            <a:ext cx="4482703" cy="341539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5905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0313A5-FCD2-4D64-8F8C-D3865D611EE8}" type="slidenum">
              <a:rPr lang="en-US" smtClean="0"/>
              <a:t>34</a:t>
            </a:fld>
            <a:endParaRPr lang="en-US"/>
          </a:p>
        </p:txBody>
      </p:sp>
    </p:spTree>
    <p:extLst>
      <p:ext uri="{BB962C8B-B14F-4D97-AF65-F5344CB8AC3E}">
        <p14:creationId xmlns:p14="http://schemas.microsoft.com/office/powerpoint/2010/main" val="3715738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pPr eaLnBrk="1" hangingPunct="1"/>
            <a:endParaRPr lang="en-US" smtClean="0"/>
          </a:p>
        </p:txBody>
      </p:sp>
      <p:sp>
        <p:nvSpPr>
          <p:cNvPr id="102404"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883" indent="-285724">
              <a:defRPr sz="2400">
                <a:solidFill>
                  <a:schemeClr val="tx1"/>
                </a:solidFill>
                <a:latin typeface="Times" charset="0"/>
              </a:defRPr>
            </a:lvl2pPr>
            <a:lvl3pPr marL="1142898" indent="-228580">
              <a:defRPr sz="2400">
                <a:solidFill>
                  <a:schemeClr val="tx1"/>
                </a:solidFill>
                <a:latin typeface="Times" charset="0"/>
              </a:defRPr>
            </a:lvl3pPr>
            <a:lvl4pPr marL="1600057" indent="-228580">
              <a:defRPr sz="2400">
                <a:solidFill>
                  <a:schemeClr val="tx1"/>
                </a:solidFill>
                <a:latin typeface="Times" charset="0"/>
              </a:defRPr>
            </a:lvl4pPr>
            <a:lvl5pPr marL="2057217" indent="-228580">
              <a:defRPr sz="2400">
                <a:solidFill>
                  <a:schemeClr val="tx1"/>
                </a:solidFill>
                <a:latin typeface="Times" charset="0"/>
              </a:defRPr>
            </a:lvl5pPr>
            <a:lvl6pPr marL="2514376" indent="-228580" eaLnBrk="0" fontAlgn="base" hangingPunct="0">
              <a:spcBef>
                <a:spcPct val="0"/>
              </a:spcBef>
              <a:spcAft>
                <a:spcPct val="0"/>
              </a:spcAft>
              <a:defRPr sz="2400">
                <a:solidFill>
                  <a:schemeClr val="tx1"/>
                </a:solidFill>
                <a:latin typeface="Times" charset="0"/>
              </a:defRPr>
            </a:lvl6pPr>
            <a:lvl7pPr marL="2971535" indent="-228580" eaLnBrk="0" fontAlgn="base" hangingPunct="0">
              <a:spcBef>
                <a:spcPct val="0"/>
              </a:spcBef>
              <a:spcAft>
                <a:spcPct val="0"/>
              </a:spcAft>
              <a:defRPr sz="2400">
                <a:solidFill>
                  <a:schemeClr val="tx1"/>
                </a:solidFill>
                <a:latin typeface="Times" charset="0"/>
              </a:defRPr>
            </a:lvl7pPr>
            <a:lvl8pPr marL="3428695" indent="-228580" eaLnBrk="0" fontAlgn="base" hangingPunct="0">
              <a:spcBef>
                <a:spcPct val="0"/>
              </a:spcBef>
              <a:spcAft>
                <a:spcPct val="0"/>
              </a:spcAft>
              <a:defRPr sz="2400">
                <a:solidFill>
                  <a:schemeClr val="tx1"/>
                </a:solidFill>
                <a:latin typeface="Times" charset="0"/>
              </a:defRPr>
            </a:lvl8pPr>
            <a:lvl9pPr marL="3885854" indent="-228580" eaLnBrk="0" fontAlgn="base" hangingPunct="0">
              <a:spcBef>
                <a:spcPct val="0"/>
              </a:spcBef>
              <a:spcAft>
                <a:spcPct val="0"/>
              </a:spcAft>
              <a:defRPr sz="2400">
                <a:solidFill>
                  <a:schemeClr val="tx1"/>
                </a:solidFill>
                <a:latin typeface="Times" charset="0"/>
              </a:defRPr>
            </a:lvl9pPr>
          </a:lstStyle>
          <a:p>
            <a:fld id="{45F058EF-BA8F-4F6B-ACD0-09DF04BF4590}" type="slidenum">
              <a:rPr lang="en-US" sz="1200">
                <a:solidFill>
                  <a:prstClr val="black"/>
                </a:solidFill>
              </a:rPr>
              <a:pPr/>
              <a:t>35</a:t>
            </a:fld>
            <a:endParaRPr lang="en-US" sz="120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A2BB3-BA1E-4E0F-BC93-1FC775D7A4A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8563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pPr eaLnBrk="1" hangingPunct="1"/>
            <a:endParaRPr lang="en-US" smtClean="0"/>
          </a:p>
        </p:txBody>
      </p:sp>
      <p:sp>
        <p:nvSpPr>
          <p:cNvPr id="103428"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883" indent="-285724">
              <a:defRPr sz="2400">
                <a:solidFill>
                  <a:schemeClr val="tx1"/>
                </a:solidFill>
                <a:latin typeface="Times" charset="0"/>
              </a:defRPr>
            </a:lvl2pPr>
            <a:lvl3pPr marL="1142898" indent="-228580">
              <a:defRPr sz="2400">
                <a:solidFill>
                  <a:schemeClr val="tx1"/>
                </a:solidFill>
                <a:latin typeface="Times" charset="0"/>
              </a:defRPr>
            </a:lvl3pPr>
            <a:lvl4pPr marL="1600057" indent="-228580">
              <a:defRPr sz="2400">
                <a:solidFill>
                  <a:schemeClr val="tx1"/>
                </a:solidFill>
                <a:latin typeface="Times" charset="0"/>
              </a:defRPr>
            </a:lvl4pPr>
            <a:lvl5pPr marL="2057217" indent="-228580">
              <a:defRPr sz="2400">
                <a:solidFill>
                  <a:schemeClr val="tx1"/>
                </a:solidFill>
                <a:latin typeface="Times" charset="0"/>
              </a:defRPr>
            </a:lvl5pPr>
            <a:lvl6pPr marL="2514376" indent="-228580" eaLnBrk="0" fontAlgn="base" hangingPunct="0">
              <a:spcBef>
                <a:spcPct val="0"/>
              </a:spcBef>
              <a:spcAft>
                <a:spcPct val="0"/>
              </a:spcAft>
              <a:defRPr sz="2400">
                <a:solidFill>
                  <a:schemeClr val="tx1"/>
                </a:solidFill>
                <a:latin typeface="Times" charset="0"/>
              </a:defRPr>
            </a:lvl6pPr>
            <a:lvl7pPr marL="2971535" indent="-228580" eaLnBrk="0" fontAlgn="base" hangingPunct="0">
              <a:spcBef>
                <a:spcPct val="0"/>
              </a:spcBef>
              <a:spcAft>
                <a:spcPct val="0"/>
              </a:spcAft>
              <a:defRPr sz="2400">
                <a:solidFill>
                  <a:schemeClr val="tx1"/>
                </a:solidFill>
                <a:latin typeface="Times" charset="0"/>
              </a:defRPr>
            </a:lvl7pPr>
            <a:lvl8pPr marL="3428695" indent="-228580" eaLnBrk="0" fontAlgn="base" hangingPunct="0">
              <a:spcBef>
                <a:spcPct val="0"/>
              </a:spcBef>
              <a:spcAft>
                <a:spcPct val="0"/>
              </a:spcAft>
              <a:defRPr sz="2400">
                <a:solidFill>
                  <a:schemeClr val="tx1"/>
                </a:solidFill>
                <a:latin typeface="Times" charset="0"/>
              </a:defRPr>
            </a:lvl8pPr>
            <a:lvl9pPr marL="3885854" indent="-228580" eaLnBrk="0" fontAlgn="base" hangingPunct="0">
              <a:spcBef>
                <a:spcPct val="0"/>
              </a:spcBef>
              <a:spcAft>
                <a:spcPct val="0"/>
              </a:spcAft>
              <a:defRPr sz="2400">
                <a:solidFill>
                  <a:schemeClr val="tx1"/>
                </a:solidFill>
                <a:latin typeface="Times" charset="0"/>
              </a:defRPr>
            </a:lvl9pPr>
          </a:lstStyle>
          <a:p>
            <a:fld id="{70BA4E0F-8A8E-4D09-B1BF-CF789A0F527C}" type="slidenum">
              <a:rPr lang="en-US" sz="1200">
                <a:solidFill>
                  <a:prstClr val="black"/>
                </a:solidFill>
              </a:rPr>
              <a:pPr/>
              <a:t>37</a:t>
            </a:fld>
            <a:endParaRPr lang="en-US" sz="120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0313A5-FCD2-4D64-8F8C-D3865D611EE8}"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805035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8ED27D-922A-43EA-8A10-0298B54E0A32}" type="slidenum">
              <a:rPr lang="en-US" smtClean="0"/>
              <a:t>39</a:t>
            </a:fld>
            <a:endParaRPr lang="en-US"/>
          </a:p>
        </p:txBody>
      </p:sp>
    </p:spTree>
    <p:extLst>
      <p:ext uri="{BB962C8B-B14F-4D97-AF65-F5344CB8AC3E}">
        <p14:creationId xmlns:p14="http://schemas.microsoft.com/office/powerpoint/2010/main" val="66258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704247D-43F0-4205-81AC-FEBC2373B213}"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A2BB3-BA1E-4E0F-BC93-1FC775D7A4A6}" type="slidenum">
              <a:rPr lang="en-US" smtClean="0"/>
              <a:t>40</a:t>
            </a:fld>
            <a:endParaRPr lang="en-US"/>
          </a:p>
        </p:txBody>
      </p:sp>
    </p:spTree>
    <p:extLst>
      <p:ext uri="{BB962C8B-B14F-4D97-AF65-F5344CB8AC3E}">
        <p14:creationId xmlns:p14="http://schemas.microsoft.com/office/powerpoint/2010/main" val="3433398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EA115-D2F0-4D61-9FF8-A0245FA8CA0B}" type="slidenum">
              <a:rPr lang="en-US" smtClean="0"/>
              <a:t>41</a:t>
            </a:fld>
            <a:endParaRPr lang="en-US"/>
          </a:p>
        </p:txBody>
      </p:sp>
    </p:spTree>
    <p:extLst>
      <p:ext uri="{BB962C8B-B14F-4D97-AF65-F5344CB8AC3E}">
        <p14:creationId xmlns:p14="http://schemas.microsoft.com/office/powerpoint/2010/main" val="2211695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E0792-5412-4533-9B3C-A5FFE32E721D}" type="slidenum">
              <a:rPr lang="en-US" smtClean="0"/>
              <a:t>42</a:t>
            </a:fld>
            <a:endParaRPr lang="en-US"/>
          </a:p>
        </p:txBody>
      </p:sp>
    </p:spTree>
    <p:extLst>
      <p:ext uri="{BB962C8B-B14F-4D97-AF65-F5344CB8AC3E}">
        <p14:creationId xmlns:p14="http://schemas.microsoft.com/office/powerpoint/2010/main" val="2360097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D156764-BE2D-409C-8184-54ED0A69B3FB}" type="slidenum">
              <a:rPr lang="en-US">
                <a:solidFill>
                  <a:prstClr val="black"/>
                </a:solidFill>
              </a:rPr>
              <a:pPr>
                <a:def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18C7AB0-FE7E-46A3-9C44-FE0FBC8214B9}" type="slidenum">
              <a:rPr lang="en-US">
                <a:solidFill>
                  <a:prstClr val="black"/>
                </a:solidFill>
              </a:rPr>
              <a:pPr>
                <a:defRPr/>
              </a:pPr>
              <a:t>44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203239D-FA9A-47BA-BDC3-95EDAE46F18B}"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A1DCA02-9F20-4649-BE27-015809C55BD0}"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64620881-9E94-4430-8298-58ABCC2497A8}"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E0E107-25F6-4EB7-98F7-6BDC88D968DF}"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E0E107-25F6-4EB7-98F7-6BDC88D968DF}" type="slidenum">
              <a:rPr lang="en-US">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C819644-1F7D-4E26-961A-8EAE831F28C9}" type="datetimeFigureOut">
              <a:rPr lang="en-US">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632F45-8940-4E13-8FC5-2CEE86D4DB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198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6A5236-1E1A-4EF2-9428-CC7FA72FEE1F}" type="datetimeFigureOut">
              <a:rPr lang="en-US">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CCC5A8-6B8C-4A86-B620-40F35F3C78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056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BCEDEE-56C4-4173-9850-B16F26B2A13E}" type="datetimeFigureOut">
              <a:rPr lang="en-US">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3A06DF-5BEB-41B7-A9A3-C82D20E49C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5383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DB854BC-0640-4670-B0F6-C3EF8CA52E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511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EA83C1-6257-4AA9-83DA-1C70BA5E599A}" type="datetimeFigureOut">
              <a:rPr lang="en-US">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B571B9-2CC4-4B1B-A83B-08E5B5BC8D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776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4046A1-ADEB-47D3-8250-F46395F91B17}" type="datetimeFigureOut">
              <a:rPr lang="en-US">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B4E6B6-F993-4D98-B95B-5E0892CED9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058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DB553B-6FB9-4DF2-9703-D07DF3D03413}" type="datetimeFigureOut">
              <a:rPr lang="en-US">
                <a:solidFill>
                  <a:prstClr val="black">
                    <a:tint val="75000"/>
                  </a:prstClr>
                </a:solidFill>
              </a:rPr>
              <a:pPr>
                <a:defRPr/>
              </a:pPr>
              <a:t>1/22/2015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2F735C-6752-4DF1-B671-64FA37E171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213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8B10BA-5CCE-47E5-95F4-E6BE6CA53D82}" type="datetimeFigureOut">
              <a:rPr lang="en-US">
                <a:solidFill>
                  <a:prstClr val="black">
                    <a:tint val="75000"/>
                  </a:prstClr>
                </a:solidFill>
              </a:rPr>
              <a:pPr>
                <a:defRPr/>
              </a:pPr>
              <a:t>1/22/2015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6D7A4E6-7CB8-4C3D-8F7E-7A05FDFC3C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69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6FF207-A23D-4116-859F-FAAF085E3FD2}" type="datetimeFigureOut">
              <a:rPr lang="en-US">
                <a:solidFill>
                  <a:prstClr val="black">
                    <a:tint val="75000"/>
                  </a:prstClr>
                </a:solidFill>
              </a:rPr>
              <a:pPr>
                <a:defRPr/>
              </a:pPr>
              <a:t>1/22/2015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283805B-5365-4E40-B43D-DA58F22EB8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828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12DEBA-F575-4942-96BA-DDFFCE8FB24E}" type="datetimeFigureOut">
              <a:rPr lang="en-US">
                <a:solidFill>
                  <a:prstClr val="black">
                    <a:tint val="75000"/>
                  </a:prstClr>
                </a:solidFill>
              </a:rPr>
              <a:pPr>
                <a:defRPr/>
              </a:pPr>
              <a:t>1/22/2015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238E65B-CAF5-40A8-85E4-DE63C8A0AF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381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906946-7748-4CB9-8DD5-D97DB640875F}" type="datetimeFigureOut">
              <a:rPr lang="en-US">
                <a:solidFill>
                  <a:prstClr val="black">
                    <a:tint val="75000"/>
                  </a:prstClr>
                </a:solidFill>
              </a:rPr>
              <a:pPr>
                <a:defRPr/>
              </a:pPr>
              <a:t>1/22/2015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7DC50B2-41D2-4E6E-A70A-533675493F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481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09A570-1BD7-4643-A540-4A3FCAA3141B}" type="datetimeFigureOut">
              <a:rPr lang="en-US">
                <a:solidFill>
                  <a:prstClr val="black">
                    <a:tint val="75000"/>
                  </a:prstClr>
                </a:solidFill>
              </a:rPr>
              <a:pPr>
                <a:defRPr/>
              </a:pPr>
              <a:t>1/22/2015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AAC56F-A2A1-47F9-8975-DA41157E70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75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72F1F5C-9AE4-421A-9A58-DE4A79F295AD}" type="datetimeFigureOut">
              <a:rPr lang="en-US">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50321A0-25BC-481B-B072-9CAC01D206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2062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39.png"/><Relationship Id="rId7"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t-images.s3.amazonaws.com/wp-content/uploads/2010/11/milky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796" y="-304800"/>
            <a:ext cx="10817227" cy="71833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057400" y="5308855"/>
            <a:ext cx="6934200" cy="1569660"/>
          </a:xfrm>
          <a:prstGeom prst="rect">
            <a:avLst/>
          </a:prstGeom>
          <a:solidFill>
            <a:schemeClr val="tx1">
              <a:alpha val="57000"/>
            </a:schemeClr>
          </a:solidFill>
          <a:ln>
            <a:noFill/>
          </a:ln>
        </p:spPr>
        <p:txBody>
          <a:bodyPr>
            <a:spAutoFit/>
          </a:bodyPr>
          <a:lstStyle/>
          <a:p>
            <a:pPr algn="ctr"/>
            <a:r>
              <a:rPr lang="en-US" sz="3200" b="1" i="1" dirty="0">
                <a:solidFill>
                  <a:srgbClr val="FFFFA3"/>
                </a:solidFill>
                <a:latin typeface="Times New Roman" pitchFamily="18" charset="0"/>
                <a:cs typeface="Times New Roman" pitchFamily="18" charset="0"/>
              </a:rPr>
              <a:t>“You and I are flesh and blood, but we are also stardust.” </a:t>
            </a:r>
          </a:p>
          <a:p>
            <a:pPr algn="ctr"/>
            <a:r>
              <a:rPr lang="en-US" sz="3200" b="1" i="1" dirty="0">
                <a:solidFill>
                  <a:srgbClr val="FFFFA3"/>
                </a:solidFill>
                <a:latin typeface="Times New Roman" pitchFamily="18" charset="0"/>
                <a:cs typeface="Times New Roman" pitchFamily="18" charset="0"/>
              </a:rPr>
              <a:t>-Bio AP text book</a:t>
            </a:r>
          </a:p>
        </p:txBody>
      </p:sp>
    </p:spTree>
    <p:extLst>
      <p:ext uri="{BB962C8B-B14F-4D97-AF65-F5344CB8AC3E}">
        <p14:creationId xmlns:p14="http://schemas.microsoft.com/office/powerpoint/2010/main" val="1220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23875" y="685800"/>
            <a:ext cx="73725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400">
                <a:solidFill>
                  <a:prstClr val="white"/>
                </a:solidFill>
                <a:latin typeface="Times New Roman" panose="02020603050405020304" pitchFamily="18" charset="0"/>
                <a:cs typeface="Times New Roman" panose="02020603050405020304" pitchFamily="18" charset="0"/>
              </a:rPr>
              <a:t>Six elements are the major constituents of living tissue…..</a:t>
            </a:r>
          </a:p>
          <a:p>
            <a:pPr eaLnBrk="1" fontAlgn="base" hangingPunct="1">
              <a:spcBef>
                <a:spcPct val="0"/>
              </a:spcBef>
              <a:spcAft>
                <a:spcPct val="0"/>
              </a:spcAft>
              <a:buFontTx/>
              <a:buNone/>
            </a:pPr>
            <a:endParaRPr lang="en-US" altLang="en-US" sz="2400">
              <a:solidFill>
                <a:prstClr val="white"/>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r>
              <a:rPr lang="en-US" altLang="en-US" sz="2400">
                <a:solidFill>
                  <a:prstClr val="white"/>
                </a:solidFill>
                <a:latin typeface="Times New Roman" panose="02020603050405020304" pitchFamily="18" charset="0"/>
                <a:cs typeface="Times New Roman" panose="02020603050405020304" pitchFamily="18" charset="0"/>
              </a:rPr>
              <a:t>And they account for 95% of the biosphere…… </a:t>
            </a:r>
          </a:p>
        </p:txBody>
      </p:sp>
      <p:sp>
        <p:nvSpPr>
          <p:cNvPr id="3" name="TextBox 2"/>
          <p:cNvSpPr txBox="1">
            <a:spLocks noChangeArrowheads="1"/>
          </p:cNvSpPr>
          <p:nvPr/>
        </p:nvSpPr>
        <p:spPr bwMode="auto">
          <a:xfrm>
            <a:off x="457200" y="4114800"/>
            <a:ext cx="34331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4000">
                <a:solidFill>
                  <a:prstClr val="white"/>
                </a:solidFill>
                <a:latin typeface="Times New Roman" panose="02020603050405020304" pitchFamily="18" charset="0"/>
                <a:cs typeface="Times New Roman" panose="02020603050405020304" pitchFamily="18" charset="0"/>
              </a:rPr>
              <a:t>C, H, O, N, P, S</a:t>
            </a:r>
          </a:p>
        </p:txBody>
      </p:sp>
      <p:grpSp>
        <p:nvGrpSpPr>
          <p:cNvPr id="5" name="Group 13"/>
          <p:cNvGrpSpPr>
            <a:grpSpLocks/>
          </p:cNvGrpSpPr>
          <p:nvPr/>
        </p:nvGrpSpPr>
        <p:grpSpPr bwMode="auto">
          <a:xfrm>
            <a:off x="2971800" y="1371600"/>
            <a:ext cx="3962400" cy="2752725"/>
            <a:chOff x="2971800" y="1371600"/>
            <a:chExt cx="3962400" cy="2752725"/>
          </a:xfrm>
        </p:grpSpPr>
        <p:sp>
          <p:nvSpPr>
            <p:cNvPr id="4" name="Oval 3"/>
            <p:cNvSpPr/>
            <p:nvPr/>
          </p:nvSpPr>
          <p:spPr>
            <a:xfrm>
              <a:off x="4953000" y="1371600"/>
              <a:ext cx="1981200" cy="609600"/>
            </a:xfrm>
            <a:prstGeom prst="ellipse">
              <a:avLst/>
            </a:prstGeom>
            <a:solidFill>
              <a:srgbClr val="FFFF00">
                <a:alpha val="3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6" name="Freeform 5"/>
            <p:cNvSpPr/>
            <p:nvPr/>
          </p:nvSpPr>
          <p:spPr>
            <a:xfrm>
              <a:off x="2971800" y="1820863"/>
              <a:ext cx="2657475" cy="2303462"/>
            </a:xfrm>
            <a:custGeom>
              <a:avLst/>
              <a:gdLst>
                <a:gd name="connsiteX0" fmla="*/ 2247327 w 2656902"/>
                <a:gd name="connsiteY0" fmla="*/ 65056 h 2303431"/>
                <a:gd name="connsiteX1" fmla="*/ 2218752 w 2656902"/>
                <a:gd name="connsiteY1" fmla="*/ 46006 h 2303431"/>
                <a:gd name="connsiteX2" fmla="*/ 980502 w 2656902"/>
                <a:gd name="connsiteY2" fmla="*/ 93631 h 2303431"/>
                <a:gd name="connsiteX3" fmla="*/ 409002 w 2656902"/>
                <a:gd name="connsiteY3" fmla="*/ 360331 h 2303431"/>
                <a:gd name="connsiteX4" fmla="*/ 56577 w 2656902"/>
                <a:gd name="connsiteY4" fmla="*/ 750856 h 2303431"/>
                <a:gd name="connsiteX5" fmla="*/ 8952 w 2656902"/>
                <a:gd name="connsiteY5" fmla="*/ 1084231 h 2303431"/>
                <a:gd name="connsiteX6" fmla="*/ 18477 w 2656902"/>
                <a:gd name="connsiteY6" fmla="*/ 1246156 h 2303431"/>
                <a:gd name="connsiteX7" fmla="*/ 304227 w 2656902"/>
                <a:gd name="connsiteY7" fmla="*/ 1522381 h 2303431"/>
                <a:gd name="connsiteX8" fmla="*/ 1466277 w 2656902"/>
                <a:gd name="connsiteY8" fmla="*/ 1731931 h 2303431"/>
                <a:gd name="connsiteX9" fmla="*/ 1933002 w 2656902"/>
                <a:gd name="connsiteY9" fmla="*/ 1798606 h 2303431"/>
                <a:gd name="connsiteX10" fmla="*/ 2304477 w 2656902"/>
                <a:gd name="connsiteY10" fmla="*/ 1817656 h 2303431"/>
                <a:gd name="connsiteX11" fmla="*/ 2399727 w 2656902"/>
                <a:gd name="connsiteY11" fmla="*/ 1827181 h 2303431"/>
                <a:gd name="connsiteX12" fmla="*/ 2371152 w 2656902"/>
                <a:gd name="connsiteY12" fmla="*/ 1789081 h 2303431"/>
                <a:gd name="connsiteX13" fmla="*/ 2352102 w 2656902"/>
                <a:gd name="connsiteY13" fmla="*/ 1750981 h 2303431"/>
                <a:gd name="connsiteX14" fmla="*/ 2304477 w 2656902"/>
                <a:gd name="connsiteY14" fmla="*/ 1693831 h 2303431"/>
                <a:gd name="connsiteX15" fmla="*/ 2256852 w 2656902"/>
                <a:gd name="connsiteY15" fmla="*/ 1617631 h 2303431"/>
                <a:gd name="connsiteX16" fmla="*/ 2142552 w 2656902"/>
                <a:gd name="connsiteY16" fmla="*/ 1493806 h 2303431"/>
                <a:gd name="connsiteX17" fmla="*/ 2028252 w 2656902"/>
                <a:gd name="connsiteY17" fmla="*/ 1350931 h 2303431"/>
                <a:gd name="connsiteX18" fmla="*/ 2066352 w 2656902"/>
                <a:gd name="connsiteY18" fmla="*/ 1398556 h 2303431"/>
                <a:gd name="connsiteX19" fmla="*/ 2161602 w 2656902"/>
                <a:gd name="connsiteY19" fmla="*/ 1512856 h 2303431"/>
                <a:gd name="connsiteX20" fmla="*/ 2456877 w 2656902"/>
                <a:gd name="connsiteY20" fmla="*/ 1817656 h 2303431"/>
                <a:gd name="connsiteX21" fmla="*/ 2571177 w 2656902"/>
                <a:gd name="connsiteY21" fmla="*/ 1903381 h 2303431"/>
                <a:gd name="connsiteX22" fmla="*/ 2656902 w 2656902"/>
                <a:gd name="connsiteY22" fmla="*/ 2027206 h 2303431"/>
                <a:gd name="connsiteX23" fmla="*/ 2304477 w 2656902"/>
                <a:gd name="connsiteY23" fmla="*/ 2141506 h 2303431"/>
                <a:gd name="connsiteX24" fmla="*/ 2152077 w 2656902"/>
                <a:gd name="connsiteY24" fmla="*/ 2208181 h 2303431"/>
                <a:gd name="connsiteX25" fmla="*/ 1933002 w 2656902"/>
                <a:gd name="connsiteY25" fmla="*/ 2284381 h 2303431"/>
                <a:gd name="connsiteX26" fmla="*/ 1904427 w 2656902"/>
                <a:gd name="connsiteY26" fmla="*/ 2303431 h 23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56902" h="2303431">
                  <a:moveTo>
                    <a:pt x="2247327" y="65056"/>
                  </a:moveTo>
                  <a:cubicBezTo>
                    <a:pt x="2237802" y="58706"/>
                    <a:pt x="2230194" y="46371"/>
                    <a:pt x="2218752" y="46006"/>
                  </a:cubicBezTo>
                  <a:cubicBezTo>
                    <a:pt x="1338457" y="17911"/>
                    <a:pt x="1589104" y="0"/>
                    <a:pt x="980502" y="93631"/>
                  </a:cubicBezTo>
                  <a:cubicBezTo>
                    <a:pt x="909850" y="124801"/>
                    <a:pt x="498074" y="300259"/>
                    <a:pt x="409002" y="360331"/>
                  </a:cubicBezTo>
                  <a:cubicBezTo>
                    <a:pt x="282407" y="445709"/>
                    <a:pt x="143416" y="642307"/>
                    <a:pt x="56577" y="750856"/>
                  </a:cubicBezTo>
                  <a:cubicBezTo>
                    <a:pt x="14468" y="919292"/>
                    <a:pt x="8952" y="900074"/>
                    <a:pt x="8952" y="1084231"/>
                  </a:cubicBezTo>
                  <a:cubicBezTo>
                    <a:pt x="8952" y="1138299"/>
                    <a:pt x="0" y="1195343"/>
                    <a:pt x="18477" y="1246156"/>
                  </a:cubicBezTo>
                  <a:cubicBezTo>
                    <a:pt x="57390" y="1353167"/>
                    <a:pt x="199564" y="1488978"/>
                    <a:pt x="304227" y="1522381"/>
                  </a:cubicBezTo>
                  <a:cubicBezTo>
                    <a:pt x="862676" y="1700609"/>
                    <a:pt x="961591" y="1668845"/>
                    <a:pt x="1466277" y="1731931"/>
                  </a:cubicBezTo>
                  <a:cubicBezTo>
                    <a:pt x="1622218" y="1751424"/>
                    <a:pt x="1776663" y="1782617"/>
                    <a:pt x="1933002" y="1798606"/>
                  </a:cubicBezTo>
                  <a:cubicBezTo>
                    <a:pt x="2056346" y="1811221"/>
                    <a:pt x="2180721" y="1810079"/>
                    <a:pt x="2304477" y="1817656"/>
                  </a:cubicBezTo>
                  <a:cubicBezTo>
                    <a:pt x="2336326" y="1819606"/>
                    <a:pt x="2367977" y="1824006"/>
                    <a:pt x="2399727" y="1827181"/>
                  </a:cubicBezTo>
                  <a:cubicBezTo>
                    <a:pt x="2390202" y="1814481"/>
                    <a:pt x="2379566" y="1802543"/>
                    <a:pt x="2371152" y="1789081"/>
                  </a:cubicBezTo>
                  <a:cubicBezTo>
                    <a:pt x="2363627" y="1777040"/>
                    <a:pt x="2360245" y="1762613"/>
                    <a:pt x="2352102" y="1750981"/>
                  </a:cubicBezTo>
                  <a:cubicBezTo>
                    <a:pt x="2337882" y="1730666"/>
                    <a:pt x="2318890" y="1714010"/>
                    <a:pt x="2304477" y="1693831"/>
                  </a:cubicBezTo>
                  <a:cubicBezTo>
                    <a:pt x="2287067" y="1669457"/>
                    <a:pt x="2275698" y="1640912"/>
                    <a:pt x="2256852" y="1617631"/>
                  </a:cubicBezTo>
                  <a:cubicBezTo>
                    <a:pt x="2221509" y="1573972"/>
                    <a:pt x="2178122" y="1537280"/>
                    <a:pt x="2142552" y="1493806"/>
                  </a:cubicBezTo>
                  <a:cubicBezTo>
                    <a:pt x="1980340" y="1295547"/>
                    <a:pt x="2180380" y="1503059"/>
                    <a:pt x="2028252" y="1350931"/>
                  </a:cubicBezTo>
                  <a:cubicBezTo>
                    <a:pt x="2006415" y="1285421"/>
                    <a:pt x="2021877" y="1339256"/>
                    <a:pt x="2066352" y="1398556"/>
                  </a:cubicBezTo>
                  <a:cubicBezTo>
                    <a:pt x="2096109" y="1438232"/>
                    <a:pt x="2127792" y="1476572"/>
                    <a:pt x="2161602" y="1512856"/>
                  </a:cubicBezTo>
                  <a:cubicBezTo>
                    <a:pt x="2258037" y="1616347"/>
                    <a:pt x="2343712" y="1732782"/>
                    <a:pt x="2456877" y="1817656"/>
                  </a:cubicBezTo>
                  <a:cubicBezTo>
                    <a:pt x="2494977" y="1846231"/>
                    <a:pt x="2538293" y="1868931"/>
                    <a:pt x="2571177" y="1903381"/>
                  </a:cubicBezTo>
                  <a:cubicBezTo>
                    <a:pt x="2605840" y="1939694"/>
                    <a:pt x="2656902" y="2027206"/>
                    <a:pt x="2656902" y="2027206"/>
                  </a:cubicBezTo>
                  <a:cubicBezTo>
                    <a:pt x="2479917" y="2076369"/>
                    <a:pt x="2479969" y="2071309"/>
                    <a:pt x="2304477" y="2141506"/>
                  </a:cubicBezTo>
                  <a:cubicBezTo>
                    <a:pt x="2252994" y="2162099"/>
                    <a:pt x="2203449" y="2187311"/>
                    <a:pt x="2152077" y="2208181"/>
                  </a:cubicBezTo>
                  <a:cubicBezTo>
                    <a:pt x="2023157" y="2260555"/>
                    <a:pt x="2032620" y="2255919"/>
                    <a:pt x="1933002" y="2284381"/>
                  </a:cubicBezTo>
                  <a:lnTo>
                    <a:pt x="1904427" y="2303431"/>
                  </a:lnTo>
                </a:path>
              </a:pathLst>
            </a:custGeom>
            <a:ln w="25400">
              <a:solidFill>
                <a:srgbClr val="FF3399"/>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latin typeface="Times New Roman" panose="02020603050405020304" pitchFamily="18" charset="0"/>
                <a:cs typeface="Times New Roman" panose="02020603050405020304" pitchFamily="18" charset="0"/>
              </a:endParaRPr>
            </a:p>
          </p:txBody>
        </p:sp>
      </p:grpSp>
      <p:sp>
        <p:nvSpPr>
          <p:cNvPr id="7" name="TextBox 6"/>
          <p:cNvSpPr txBox="1">
            <a:spLocks noChangeArrowheads="1"/>
          </p:cNvSpPr>
          <p:nvPr/>
        </p:nvSpPr>
        <p:spPr bwMode="auto">
          <a:xfrm>
            <a:off x="5638800" y="3419475"/>
            <a:ext cx="3018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Char char="-"/>
            </a:pPr>
            <a:r>
              <a:rPr lang="en-US" altLang="en-US" sz="1800">
                <a:solidFill>
                  <a:prstClr val="white"/>
                </a:solidFill>
                <a:latin typeface="Times New Roman" panose="02020603050405020304" pitchFamily="18" charset="0"/>
                <a:cs typeface="Times New Roman" panose="02020603050405020304" pitchFamily="18" charset="0"/>
              </a:rPr>
              <a:t>Zone of Life on Earth</a:t>
            </a:r>
          </a:p>
          <a:p>
            <a:pPr eaLnBrk="1" fontAlgn="base" hangingPunct="1">
              <a:spcBef>
                <a:spcPct val="0"/>
              </a:spcBef>
              <a:spcAft>
                <a:spcPct val="0"/>
              </a:spcAft>
              <a:buFontTx/>
              <a:buChar char="-"/>
            </a:pPr>
            <a:r>
              <a:rPr lang="en-US" altLang="en-US" sz="1800">
                <a:solidFill>
                  <a:prstClr val="white"/>
                </a:solidFill>
                <a:latin typeface="Times New Roman" panose="02020603050405020304" pitchFamily="18" charset="0"/>
                <a:cs typeface="Times New Roman" panose="02020603050405020304" pitchFamily="18" charset="0"/>
              </a:rPr>
              <a:t>Global Sum of all ecosystems</a:t>
            </a:r>
          </a:p>
          <a:p>
            <a:pPr eaLnBrk="1" fontAlgn="base" hangingPunct="1">
              <a:spcBef>
                <a:spcPct val="0"/>
              </a:spcBef>
              <a:spcAft>
                <a:spcPct val="0"/>
              </a:spcAft>
              <a:buFontTx/>
              <a:buChar char="-"/>
            </a:pPr>
            <a:endParaRPr lang="en-US" altLang="en-US" sz="1800">
              <a:solidFill>
                <a:prstClr val="white"/>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3962400" y="5497513"/>
            <a:ext cx="4441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Char char="-"/>
            </a:pPr>
            <a:r>
              <a:rPr lang="en-US" altLang="en-US" sz="1800">
                <a:solidFill>
                  <a:prstClr val="white"/>
                </a:solidFill>
                <a:latin typeface="Times New Roman" panose="02020603050405020304" pitchFamily="18" charset="0"/>
                <a:cs typeface="Times New Roman" panose="02020603050405020304" pitchFamily="18" charset="0"/>
              </a:rPr>
              <a:t>Biotic/Abiotic  (i.e. – the living/non living) </a:t>
            </a:r>
          </a:p>
          <a:p>
            <a:pPr algn="ctr" eaLnBrk="1" fontAlgn="base" hangingPunct="1">
              <a:spcBef>
                <a:spcPct val="0"/>
              </a:spcBef>
              <a:spcAft>
                <a:spcPct val="0"/>
              </a:spcAft>
              <a:buFontTx/>
              <a:buNone/>
            </a:pPr>
            <a:r>
              <a:rPr lang="en-US" altLang="en-US" sz="1800">
                <a:solidFill>
                  <a:prstClr val="white"/>
                </a:solidFill>
                <a:latin typeface="Times New Roman" panose="02020603050405020304" pitchFamily="18" charset="0"/>
                <a:cs typeface="Times New Roman" panose="02020603050405020304" pitchFamily="18" charset="0"/>
              </a:rPr>
              <a:t>components of a system….</a:t>
            </a:r>
          </a:p>
        </p:txBody>
      </p:sp>
      <p:grpSp>
        <p:nvGrpSpPr>
          <p:cNvPr id="9" name="Group 14"/>
          <p:cNvGrpSpPr>
            <a:grpSpLocks/>
          </p:cNvGrpSpPr>
          <p:nvPr/>
        </p:nvGrpSpPr>
        <p:grpSpPr bwMode="auto">
          <a:xfrm>
            <a:off x="6053138" y="3609975"/>
            <a:ext cx="2776537" cy="1838325"/>
            <a:chOff x="6053146" y="3609975"/>
            <a:chExt cx="2776529" cy="1838325"/>
          </a:xfrm>
        </p:grpSpPr>
        <p:sp>
          <p:nvSpPr>
            <p:cNvPr id="8" name="Oval 7"/>
            <p:cNvSpPr/>
            <p:nvPr/>
          </p:nvSpPr>
          <p:spPr>
            <a:xfrm>
              <a:off x="7572379" y="3609975"/>
              <a:ext cx="1257296" cy="581025"/>
            </a:xfrm>
            <a:prstGeom prst="ellipse">
              <a:avLst/>
            </a:prstGeom>
            <a:solidFill>
              <a:srgbClr val="FFFF00">
                <a:alpha val="3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3" name="Freeform 12"/>
            <p:cNvSpPr/>
            <p:nvPr/>
          </p:nvSpPr>
          <p:spPr>
            <a:xfrm>
              <a:off x="6053146" y="3951288"/>
              <a:ext cx="1862132" cy="1497012"/>
            </a:xfrm>
            <a:custGeom>
              <a:avLst/>
              <a:gdLst>
                <a:gd name="connsiteX0" fmla="*/ 1862129 w 1862129"/>
                <a:gd name="connsiteY0" fmla="*/ 115732 h 1496857"/>
                <a:gd name="connsiteX1" fmla="*/ 1833554 w 1862129"/>
                <a:gd name="connsiteY1" fmla="*/ 106207 h 1496857"/>
                <a:gd name="connsiteX2" fmla="*/ 1014404 w 1862129"/>
                <a:gd name="connsiteY2" fmla="*/ 125257 h 1496857"/>
                <a:gd name="connsiteX3" fmla="*/ 623879 w 1862129"/>
                <a:gd name="connsiteY3" fmla="*/ 325282 h 1496857"/>
                <a:gd name="connsiteX4" fmla="*/ 461954 w 1862129"/>
                <a:gd name="connsiteY4" fmla="*/ 525307 h 1496857"/>
                <a:gd name="connsiteX5" fmla="*/ 338129 w 1862129"/>
                <a:gd name="connsiteY5" fmla="*/ 658657 h 1496857"/>
                <a:gd name="connsiteX6" fmla="*/ 338129 w 1862129"/>
                <a:gd name="connsiteY6" fmla="*/ 1287307 h 1496857"/>
                <a:gd name="connsiteX7" fmla="*/ 376229 w 1862129"/>
                <a:gd name="connsiteY7" fmla="*/ 1382557 h 1496857"/>
                <a:gd name="connsiteX8" fmla="*/ 395279 w 1862129"/>
                <a:gd name="connsiteY8" fmla="*/ 1439707 h 1496857"/>
                <a:gd name="connsiteX9" fmla="*/ 357179 w 1862129"/>
                <a:gd name="connsiteY9" fmla="*/ 1392082 h 1496857"/>
                <a:gd name="connsiteX10" fmla="*/ 290504 w 1862129"/>
                <a:gd name="connsiteY10" fmla="*/ 1325407 h 1496857"/>
                <a:gd name="connsiteX11" fmla="*/ 71429 w 1862129"/>
                <a:gd name="connsiteY11" fmla="*/ 1077757 h 1496857"/>
                <a:gd name="connsiteX12" fmla="*/ 14279 w 1862129"/>
                <a:gd name="connsiteY12" fmla="*/ 1020607 h 1496857"/>
                <a:gd name="connsiteX13" fmla="*/ 109529 w 1862129"/>
                <a:gd name="connsiteY13" fmla="*/ 1173007 h 1496857"/>
                <a:gd name="connsiteX14" fmla="*/ 481004 w 1862129"/>
                <a:gd name="connsiteY14" fmla="*/ 1439707 h 1496857"/>
                <a:gd name="connsiteX15" fmla="*/ 652454 w 1862129"/>
                <a:gd name="connsiteY15" fmla="*/ 1496857 h 1496857"/>
                <a:gd name="connsiteX16" fmla="*/ 709604 w 1862129"/>
                <a:gd name="connsiteY16" fmla="*/ 1106332 h 1496857"/>
                <a:gd name="connsiteX17" fmla="*/ 747704 w 1862129"/>
                <a:gd name="connsiteY17" fmla="*/ 963457 h 1496857"/>
                <a:gd name="connsiteX18" fmla="*/ 766754 w 1862129"/>
                <a:gd name="connsiteY18" fmla="*/ 906307 h 149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129" h="1496857">
                  <a:moveTo>
                    <a:pt x="1862129" y="115732"/>
                  </a:moveTo>
                  <a:cubicBezTo>
                    <a:pt x="1852604" y="112557"/>
                    <a:pt x="1843452" y="107892"/>
                    <a:pt x="1833554" y="106207"/>
                  </a:cubicBezTo>
                  <a:cubicBezTo>
                    <a:pt x="1376242" y="28367"/>
                    <a:pt x="1459764" y="0"/>
                    <a:pt x="1014404" y="125257"/>
                  </a:cubicBezTo>
                  <a:cubicBezTo>
                    <a:pt x="910429" y="154500"/>
                    <a:pt x="706418" y="249621"/>
                    <a:pt x="623879" y="325282"/>
                  </a:cubicBezTo>
                  <a:cubicBezTo>
                    <a:pt x="560643" y="383248"/>
                    <a:pt x="517781" y="460175"/>
                    <a:pt x="461954" y="525307"/>
                  </a:cubicBezTo>
                  <a:cubicBezTo>
                    <a:pt x="422478" y="571362"/>
                    <a:pt x="379404" y="614207"/>
                    <a:pt x="338129" y="658657"/>
                  </a:cubicBezTo>
                  <a:cubicBezTo>
                    <a:pt x="259134" y="958838"/>
                    <a:pt x="267495" y="839961"/>
                    <a:pt x="338129" y="1287307"/>
                  </a:cubicBezTo>
                  <a:cubicBezTo>
                    <a:pt x="343462" y="1321084"/>
                    <a:pt x="364222" y="1350538"/>
                    <a:pt x="376229" y="1382557"/>
                  </a:cubicBezTo>
                  <a:cubicBezTo>
                    <a:pt x="383280" y="1401359"/>
                    <a:pt x="413240" y="1430727"/>
                    <a:pt x="395279" y="1439707"/>
                  </a:cubicBezTo>
                  <a:cubicBezTo>
                    <a:pt x="377095" y="1448799"/>
                    <a:pt x="370916" y="1407068"/>
                    <a:pt x="357179" y="1392082"/>
                  </a:cubicBezTo>
                  <a:cubicBezTo>
                    <a:pt x="335940" y="1368913"/>
                    <a:pt x="311647" y="1348664"/>
                    <a:pt x="290504" y="1325407"/>
                  </a:cubicBezTo>
                  <a:cubicBezTo>
                    <a:pt x="216366" y="1243855"/>
                    <a:pt x="145440" y="1159424"/>
                    <a:pt x="71429" y="1077757"/>
                  </a:cubicBezTo>
                  <a:cubicBezTo>
                    <a:pt x="53338" y="1057794"/>
                    <a:pt x="0" y="997761"/>
                    <a:pt x="14279" y="1020607"/>
                  </a:cubicBezTo>
                  <a:cubicBezTo>
                    <a:pt x="46029" y="1071407"/>
                    <a:pt x="69375" y="1128551"/>
                    <a:pt x="109529" y="1173007"/>
                  </a:cubicBezTo>
                  <a:cubicBezTo>
                    <a:pt x="185766" y="1257413"/>
                    <a:pt x="381588" y="1391274"/>
                    <a:pt x="481004" y="1439707"/>
                  </a:cubicBezTo>
                  <a:cubicBezTo>
                    <a:pt x="535160" y="1466091"/>
                    <a:pt x="652454" y="1496857"/>
                    <a:pt x="652454" y="1496857"/>
                  </a:cubicBezTo>
                  <a:cubicBezTo>
                    <a:pt x="671504" y="1366682"/>
                    <a:pt x="686477" y="1235845"/>
                    <a:pt x="709604" y="1106332"/>
                  </a:cubicBezTo>
                  <a:cubicBezTo>
                    <a:pt x="718269" y="1057810"/>
                    <a:pt x="733541" y="1010668"/>
                    <a:pt x="747704" y="963457"/>
                  </a:cubicBezTo>
                  <a:cubicBezTo>
                    <a:pt x="767933" y="896026"/>
                    <a:pt x="766754" y="936060"/>
                    <a:pt x="766754" y="906307"/>
                  </a:cubicBezTo>
                </a:path>
              </a:pathLst>
            </a:custGeom>
            <a:ln w="25400">
              <a:solidFill>
                <a:srgbClr val="FF3399"/>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1314581" y="88075"/>
            <a:ext cx="6493444" cy="523220"/>
          </a:xfrm>
          <a:prstGeom prst="rect">
            <a:avLst/>
          </a:prstGeom>
          <a:noFill/>
        </p:spPr>
        <p:txBody>
          <a:bodyPr wrap="none" rtlCol="0">
            <a:spAutoFit/>
          </a:bodyPr>
          <a:lstStyle/>
          <a:p>
            <a:r>
              <a:rPr lang="en-US" sz="2800" b="1" dirty="0" smtClean="0">
                <a:solidFill>
                  <a:srgbClr val="FFC000"/>
                </a:solidFill>
                <a:latin typeface="Times New Roman" panose="02020603050405020304" pitchFamily="18" charset="0"/>
                <a:cs typeface="Times New Roman" panose="02020603050405020304" pitchFamily="18" charset="0"/>
              </a:rPr>
              <a:t>What Are the Most Important Elements?</a:t>
            </a:r>
            <a:endParaRPr lang="en-US" sz="28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268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2000"/>
                                        <p:tgtEl>
                                          <p:spTgt spid="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2000"/>
                                        <p:tgtEl>
                                          <p:spTgt spid="12">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fade">
                                      <p:cBhvr>
                                        <p:cTn id="42" dur="2000"/>
                                        <p:tgtEl>
                                          <p:spTgt spid="12">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0"/>
                                  </p:iterate>
                                  <p:childTnLst>
                                    <p:set>
                                      <p:cBhvr>
                                        <p:cTn id="46" dur="1" fill="hold">
                                          <p:stCondLst>
                                            <p:cond delay="0"/>
                                          </p:stCondLst>
                                        </p:cTn>
                                        <p:tgtEl>
                                          <p:spTgt spid="3"/>
                                        </p:tgtEl>
                                        <p:attrNameLst>
                                          <p:attrName>style.visibility</p:attrName>
                                        </p:attrNameLst>
                                      </p:cBhvr>
                                      <p:to>
                                        <p:strVal val="visible"/>
                                      </p:to>
                                    </p:set>
                                    <p:animEffect transition="in" filter="fade">
                                      <p:cBhvr>
                                        <p:cTn id="47" dur="20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mph" presetSubtype="0" grpId="1" nodeType="clickEffect">
                                  <p:stCondLst>
                                    <p:cond delay="0"/>
                                  </p:stCondLst>
                                  <p:iterate type="lt">
                                    <p:tmAbs val="25"/>
                                  </p:iterate>
                                  <p:childTnLst>
                                    <p:set>
                                      <p:cBhvr override="childStyle">
                                        <p:cTn id="51" dur="indefinite"/>
                                        <p:tgtEl>
                                          <p:spTgt spid="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3" grpId="1"/>
      <p:bldP spid="7"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0" t="1415"/>
          <a:stretch/>
        </p:blipFill>
        <p:spPr bwMode="auto">
          <a:xfrm>
            <a:off x="612478" y="1173194"/>
            <a:ext cx="7896044" cy="4507302"/>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566441" y="168374"/>
            <a:ext cx="4012637" cy="523220"/>
          </a:xfrm>
          <a:prstGeom prst="rect">
            <a:avLst/>
          </a:prstGeom>
          <a:noFill/>
        </p:spPr>
        <p:txBody>
          <a:bodyPr wrap="none" rtlCol="0">
            <a:spAutoFit/>
          </a:bodyPr>
          <a:lstStyle/>
          <a:p>
            <a:r>
              <a:rPr lang="en-US" sz="2800" b="1" dirty="0" smtClean="0">
                <a:solidFill>
                  <a:srgbClr val="FFC000"/>
                </a:solidFill>
                <a:latin typeface="Times New Roman" panose="02020603050405020304" pitchFamily="18" charset="0"/>
                <a:cs typeface="Times New Roman" panose="02020603050405020304" pitchFamily="18" charset="0"/>
              </a:rPr>
              <a:t>Reservoirs of N on Earth</a:t>
            </a:r>
            <a:endParaRPr lang="en-US"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408371" y="6400800"/>
            <a:ext cx="1659429" cy="307777"/>
          </a:xfrm>
          <a:prstGeom prst="rect">
            <a:avLst/>
          </a:prstGeom>
          <a:noFill/>
        </p:spPr>
        <p:txBody>
          <a:bodyPr wrap="none" rtlCol="0">
            <a:spAutoFit/>
          </a:bodyPr>
          <a:lstStyle/>
          <a:p>
            <a:r>
              <a:rPr lang="en-US" sz="1400" b="1" dirty="0" smtClean="0">
                <a:solidFill>
                  <a:srgbClr val="FFC000"/>
                </a:solidFill>
                <a:latin typeface="Times New Roman" panose="02020603050405020304" pitchFamily="18" charset="0"/>
                <a:cs typeface="Times New Roman" panose="02020603050405020304" pitchFamily="18" charset="0"/>
              </a:rPr>
              <a:t>Canfield et al. 2010</a:t>
            </a:r>
            <a:endParaRPr lang="en-US" sz="1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826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738438" y="1397000"/>
            <a:ext cx="3665537" cy="4064000"/>
            <a:chOff x="2738438" y="1397000"/>
            <a:chExt cx="3665537" cy="4064000"/>
          </a:xfrm>
        </p:grpSpPr>
        <p:pic>
          <p:nvPicPr>
            <p:cNvPr id="43046"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438" y="1397000"/>
              <a:ext cx="3665537" cy="406400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4114800" y="5105400"/>
              <a:ext cx="914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Down Arrow 35"/>
          <p:cNvSpPr/>
          <p:nvPr/>
        </p:nvSpPr>
        <p:spPr>
          <a:xfrm>
            <a:off x="3605844" y="2743200"/>
            <a:ext cx="609600" cy="16002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utoShape 40" descr="data:image/jpeg;base64,/9j/4AAQSkZJRgABAQAAAQABAAD/2wCEAAkGBxQTEhUUExQWFhUXGR4aGBgYGBggHhwaGBoYGBwZHB0dHCggHBslIBgaITEhJSkrLi4uGB8zODMsNygtLisBCgoKDg0OGxAQGywkICQsLC4sLCwvLC0sLCwsLCwsLzQvLCwsLCwsNCwvLy8sNCwsLCwsLCw0LCwsLC8sLCwsLP/AABEIALEBHAMBIgACEQEDEQH/xAAcAAABBQEBAQAAAAAAAAAAAAAEAQIDBQYABwj/xAA/EAABAgQEAwUHAwMCBQUAAAABAhEAAyExBBJBUWFxgQUikaHwBhMyscHR4UJS8RRikjOCByNyosIVFkOy0v/EABoBAAIDAQEAAAAAAAAAAAAAAAADAQIEBQb/xAA0EQACAQIEAggGAQQDAAAAAAAAAQIDEQQSITFB8BMiUWFxkaHRBRQygbHBFUJS4fEjYnL/2gAMAwEAAhEDEQA/APKFLoKvDTiEihhFEM1fD1SGJWkEMB1B+UBUITWuaEVlUWYniKQ5OY3HM28AYky5Q9EkQADrw4J+En/cfKHKw6P2nxjvfOaVHD7w5N6HkN4AGJkJcUTE6pDH9A6N9IaJZFSQNgI7OLJBPH5QBdi+7D08gG84kSQOPraIC/7hU6n0YlTLBq/gOvhSABffvp18oaud/PqkSiSKipalrn7QwZbMknS7DeJIIgrqYlA0uptqevtCTMR3tPX0hxxHdLVNGJ1J1gAbOXlAYVJt/EQz5x7ooCTVhwjsTOzMKMK9bP5xEpDksXO/2iCUh0xZPy8v4hRcADl0hiEpF3beJUzCKmgtx0LCAmwi5hTQPm8GiSXNYBzXfTwgdUwmzgRInDrNRpBcLCKmlTnwfYRGtZy11I+cSHDL2pE2Gw+ZQ94k5AajU6sNn3MQ3YtCGZ2AxMKlCrj+T65Q5XxDk/iRBOHwhqWDHyvQRwwZeprX50g1CxXYiTTM1AWPMuR9fA7Q7DyTZnHnFkjAhIPecHgPT8Ynwk0ILpQn/cnMPMnxiss1tEOgqTazOwFJ7DmrPdBHSjc7RpcN7Hp93nVOlgi4WtL00DEuaWEDzu3Jy0e7zhKD+lCUJduSX03iumLVv4mMzpV57yUfDU2xxGFpfRBt/wDb2NSr2Y7P7p/rNHI92st/b8NYsB2P2MlDLmziW+JICW/yLn8xhZa1EkZk9VAeZpFl2bOZZEySVpCTmKMpUEkEZ01ZTXpSkJnh5RWtSTt4IdTqqf8ARZPjZP8ACEw3ZuB94oHEzFIfulEoBSuedVOcX2HldnodIwy1/wBy5uge2RFPGMZNxJQVplOZalOxAcs+UkF2NXpvq0HS0KQlJKmKqsxbKQGPM8NR4slQzWzSfn7JFKVZXeSK03e379jb4ftyRKYycLIlqFj7oqI45lP4+cS/+8ZqSFITKlndEtCTxc5frGJGIP4+jwnvn0UFcPs0RHBUuy5eeKfFLnzNvO9tMUq809C32gOd7YTiarW/M/eMwDRxnfYsB0AMcAP2H/JvmCYt8lR/tKfNyW1l9l7FMrsg6HxKqcYIk9lq4dWghAQNC/Mc9toUzFWSD1Jt4N5xuscS4JN7KmH9SQDoxMcOxbOerfcwT712ICerfMqh6MaRqkN1+VILE5iFPZvF+n5hqeylP8RHT7GJVY7RweQAHzeFV2mSxgDUhV2YwcmnEH71hv8A6aGbNTkYI/rwdSk66w9GMS7Ehy+jF+IgAHV2cGFeLtfjeJBh0gN/HlyglLaDwB84auU+4fl4coABFSUg6+P4hhIOhbnBs2Q3SBp4KRw5QEkCpSCLXpUmE9wi2U/5KeEX/P0hwXATYcJKL5XbcnfnWFyo/b1cxGEl7tyh2Xn61gAkZLMEpPOGoW1CkHjziIohqqwEiTMYQqgBHL0YJRiXrrAcsZbikSTpgADWZ6AO+14rexZRuETVuKEj5eUIMRoWHGogfMx1jpnlFipMlYs/hC+948rn+IGCreUKVF2MRcLBJUnW/BxCG9D4t9YjzUHr+YdMVXUHY6wXLKIiw1/XKEBPPUN+KwpmEXSBxpvypzhqwoV030rADRxD36GCcJMUlCkvRQIHA2fzI6wIkh60h61FSmQOA+nWKStJ2Y+nnpxzRer0JpkhkJU1yQRyvpSDMPKk+6CphKBmAGUd5TnvAg91RSKvShY6QBPVlA94pwKgJA1qQdqlq8YFQkmtSw8AdeELccy3H5+jl9K1W3foW2FkZ8xQXSks5AFHLOH1As5aCJmFUACDTgWH2hvZ4QhKSklSjVWgFbV1+8X0hRULJFuJa4u/LSFTquL7jdh8NGcLPczc1Z1r/ueGJmcE+EaWdhSTT4XOoc0DlwGYvSBVdiyyS4UnYAtRhoUk3eCOKjbUpV+HSX0soDKq5I5FR+kNEtId2e91eXeiIrcVLnhWOSxspuY+rO942nBsSlKeHT71aHqlB9H0+H5N9oiqzA/9p8n+0C/1QBqSDxBgAsEoA/gH6xGhRNfoBvdxA4nA/qHOHy16PfUP9oLk2CZk4AXLtb+A8RLlpVVn4l/tDCrch/8AbCtx8gYAJJVtRVzeFM1Qe/Bv4iDvAMD4/wAQgJAdg+pDfUCAmwYMUdvHLD0zwrW+lq+IaAxNVow3b8GFEw0cHiQPoYCLBhlpN3B0tEC8MHoacR9oUzKUBD8K+LQ9KhZvmDATqD/06tvOGlJGhg8AFtPD7iOEmrPS7EfYwAVqUE28IkThyb8i8ELkmtBoxBaIVyDUuSOJPp4glWIjLFnr69dYj92R0gpMxKf0/WsNXiAQxe21Ii5ZRvxI8TOCzRnSkDMzFTAAOHIzC1Ls8IATrEQueO8PSk3DetIrHRWGz6zvxGkEMKcIkF624COmVsC+sOFKlxW/r6wXQKnJ8BCQzFx0tfShHhCIYEXUN2O0S1Yso30p8o4SXaqudz5i8VcrbjY0rrRP0IDZvq16+uUNSAB8INKO5r014QfKklHxISVbqSSz2pmYnmIsJUqfMSSpCSkAkuk25iotowhUqy7vM2UsG+N0/wDyUqZC1B8pYVdm4UhUYdRSpbUBALEXOg3PKLmdKJozD9LM12pWlArV6QBOk0SmoS7/ADBO2kTGTepFWhGOmr/bJlyZcqiFJmzKOsA5JbiwCgM6xuWA2e0GHlpAqARsdT0+Rh8uUpglHeTmIYB9WBfUkCHKQEuVKoKX8K7cLxCfayVTy7LbyOw2JKRlzZUkl3SmmzKNRUCkG4DFHKVMMoLEBTA2o2Z24tFZiMQkihfQJAIAalWHeOv1rQQrLXpa7W8KcTuYnosyF/O9E7LXnnY0GK7bSkBlKUbAOKNcGtPnAGI7br3wgHYB6afEol/TRSTcRlHc7uxq/wDMCTHf4vCn0hkaEImerj69R3vbwLDvDY9D94UEmrDiAR41hErbeEMwbeDw0yIepSgdaetPVIQN+0euEImak78w3ryjkoFxXp84A0EVJSaggeA/mOTLIF32jia/gfaOSr7nfwgIJEzT+oP4/iHJYGn3+sIFem/MK4gA4OPzSnjD0n08MEwbHo5hSurP5VgJsSBW/wBIUbFh6vEOQatW8KnalfQoTARYlMoXbqH+YMKhGoURo3r7wxKNvLjwNIlSm1a2cEfKALDg7XPVvKHnYgeFa+tIa/XbT6xCZnAOOMBKQWhY4+vnEzJOnT194BlKejOfX1jkKLs7cP5/EFyyhckXIqctQdNod7hTFgk8D0o4vHMRsfO/OsS5xbXhvSnKIZdQKnFZx8Urqm0RJmUfKQN2LA/KNDYmjeR3hyJyge4W60O/O0UbdtBsKcW7Pn8FCiaCA7twNvX1h8pRHz+nXeLQdlpWXQQk6s2Xk0SDAKSz23FvHTyhNSq4m/D4JTe5Bh5amcITTWrm/GrQZLkTSAA3BkAUvQ3184Pw2GBZrtUW8fCNN7O+zE+aXCVBHGg2d9+XWkc2eJ7kdn5eFKOacnbtvb2KH2c7FUVvNJQjVxU/XT1Y3fayFIlmWhGQhszUPeZhu9RG8HY/uJK1khU0JbM1UjKzJJt5U2jA+0eMkyZCyS6pmXKkly1CeLki9g5rtnjVlVqbCKeJpuLt9K555vlcWkpICgLGtTQmjvUAhTNTTeKfH44OwFrkuEpoXYmpJIcAUiHG9oqmF2Z31d+Z16bQHmZwoJboz7mO9Tp2XWOJiMYm/wDjCDjyoHKP9xuTw36/WGs9VEqVswAr0t9oiVMDkOb12f08DFbfSz3hiilsYqlac/qZOrEvSoTwoPzEM+dTXxvA6zoKvDEGlYsLFKTc3Gm0Sy5aGqQ/MfWByt62hUTjwgAuG0+n5iJQHowu7wrVgIIcp5+f8wqevhEovdtoYtuPrziCwombvChQpWIUrZ6iJgulbcW/EADirSh3hVCloT3TjTw+0KuSQdR8j5wAhQ5uYmUg+qeZMMloJ3fr66QZIwrMSDbWg8fzXaAtYE+fE/eFUW1tp9qRZokgFi1S/wA3IqA3GJEoLfpAdmoTodbX8YkLFSKfpJPrWFShZFgH0H5EWkxSSCGGjcLf5XO0NKK0qLV19ecRcuo9xXokV1J+XOJEYd+FKE712HD5wbKw4INWbz+3oQRJlJNACCRWusUcjTCiVJw5o78bN5UhyJIb609DyjQyMChXxDkepFbHaHzOwxUh2GpZxpdLFn/iFOtFOxqhgpNXKBGGLMCOAdj5acjDFSlC4bkY0UzsKYkOE5tSBcWNje/CGyMBmS9Qx4muzXH5g6aNr3D5OV7W1KNHFuvm7284ckDVvG/mD/EXM/ArH6H9bQBMlJdiMpfUEV5fYeMXU09hcqDi+sNkKIOp+1+PPWNR2DKdKnTmDFwfi0BbiC29eUZYBQfK2lOXJi9daxouw+1hKQFkHOknMQ1BlUxetNCKGnIxjxmbJojoYJLM7PUOwWHl+8GVOdQNBy3b6fmNufaBMmVnnLRLQO6GcCwLJTegIs8eWdne2KcO6kpzTHJ0CQ7M+9zQbCsYrtftqZOWpS1FRJ9NsOGlGtGKGAnVdpaL1J+J4im3be3LPTPbL/ikpaFScMjKg0VMWO8ah8oBYON68BHleLxRWolZKlEuXJL3NXv+YGMwm/ICGFQ2r4+Udijh6dFWgjz85t6cAmXiTY1LX2GrQn9S1AM3P1xhhlGug+X5hyZBFSTbXXTntDxI0znBr0aG+8udYbMltX5RyEWJG3VoAJpCQLkOav5geMR4k1Z7mtdodNIIsWcdL184DWresAE01Qo3XnD3cAqueXKBY4LgAvyiEUj+QIRKzqOlYcFGIuWyMjA2hSjk/KHBQOscSBBcnKxhEICRq/L8xIVjSGJJJ7t4i5Ki2SoTTW+/3MTyJAd1Cj7evH5xNIw7AO7+tNYKky7cPXjxguNVJkYRxIBux04Amoh00F+WlHFTTia+cSJlVdy40hwQAKMB0c+mguWVMjUFEAkMLtytTSldGib3RzErD3JqfnrDpQS4LtXnSC04QnQsoEtrlGppQX84q5pD4YdyQEg3ag+j+UOEkggVfVNaAUqNOsWUpGbupFEubAAEAV50vdz420mShKCctNBdyGcq46BOx0pGeddxN1LBJ77FBhMOFKZwXd21DO3/AGs43i9lYELSEpQAb/pcuoEV5Zj0iTszs4pmuoGh77v+6obizfaLvDYYzVqyoZ0hQSNAWoKM5At/cYy16+uhrpUo0083mG+z3s2lRNaJvwVZxahbyi6kezJfOtQCwq6GLpahII3qesPCBIky5qUhiAJpCjUE3Gl3e20MxWKSqYkoWQxLgkC+haw110jA6jb11MMqtWcnkdo6+nv7DpmGlS5uabdmJSCBlLMoa6C1qxCez8OFqVlzJH+ooBOUoVUKLDQ0LVZzvEM7Gy5hGiWyn4XF3oeHDQc4rpOMTKYJUWUMqqlieRPduRxe1YrG/YXhSm1u7l3iJaQcqDLDANlIKlgi5BoT861io7S7DkTkpmJkgO4YF3Ae2oVSxGvNqUoKFFIPdqwFSN21KdxcabRYYbFzJZCgqzkEkFJBfzqzHeL5WneLNCw8oLqy17+PPoZvG+ziWOQKS36mUzE2Ox02fo9Lj+yJqKLQSkpfMHqnQ73j0jC+0ClApWhC6KT3qWIqWFC7V3rAKpgm2KQyXSFXYA9w9QEjxo9NcMTUhpLUrLDqb60ctuKPEe1MGZbkF0nx/I4xVM8ew+0Xs6kZsoFKFrF9X3ah/mPMu1OyzLLj4T5R0qNaNRXRycVhZ09d0V8sUJ10hQogsLwiXrttCycOVGgfxpDjCLLWznxgpKFWAA9NXXwifDYEC/8Al+NvVIJJbi3MG/oPxiSGBy8MDWYobswrErADu8nbrVhCIAckMGt1+0RLm6aPAQMXIzfEoM2l4iMtIDAO9iftBF725w+QrKNAKMadS/B2gIBR2dXvd0ba/jrEwkyRRvEgfOJZoN3L34cP5ivVMVpb1WADe9jexGNnJC0SWDO5KR1Yl/KIO1PY3ES0qWoJZJYgEEh6BwN49n9nu03KStYAVdJr3jpwtwu0E47DyMQsywEqIKVzCGdjttYP/Mee/kKl76d53JRjCTpzjp282PC8H7MgpKlTUDgSQX1oweDsP7ErWCQuSAkscy2c3YPzvbwj0ftNfZ+GZC5hmTHcJljMSGYJLBn4EjWK1c2ZNCUy5HukpUVIc5lgKDF2DBR4W0U0X+bqy1Wi77GyFOjJWjD7vT9mRV2Fh5aUpXLK5wLKyzRkILkEMlVWaxY0o7sMjspKS5GUKsBWmh5cdS7CL9UpDkSyC11UtWwsA71cChYmAJWAmTZhCe8ATUuAzEFROg//AD0jTTnZNt+fOgydOKS0BjhECo7zUOldtwL1gUyaaXt9uPDhFkvBEVHIaPuzfPZrOxJw+BNM1ANeH9ovDVVUVe5SWHz8CjXhCKF8xsDy9UaHycAtRBYlxThevKNf2Z2Eub/poZPEbm6jrycgcaRopPs3LR/qkqTwd1raiQLkB3+0JnjVHQpKlQpu0nr2LcxPZPY8sF1MpVy9Ei1OPHTmA400v2dOQrIZ1DMdWVQMneoYX5RPKkoS3u5ZWEVYpqSL5gHZNOV72gxXayiQF2qogUzFQIJoeJ4sOFMk6s5O42TlFWpLTiB9k+zyDnUUkISnui5WfizG7gODzPCC8X7P96SAtAd3FSEqSm7tuQbBoYnHGUjKP0gg1LE1AB5XqbQ3s/FhIWVuZiiXIJGU94AjcuC44cQy7yu2Lk613JPTgvtywPGYTMCPeOkJCmIYkkpCwK10NPzB/szKTmOa7AB6DvW7z67awOJilplgtRKgimoIIJAqqiG66O8dO7UTMUlcsBBIAUl+6tzVxRweMT1mrDZZ5wdP157Q/GLCErQ60MsgVdLLqUka157xSnHqA92QFV7qtW2BBrTwEcVkE3Yl67n531gUzgkgkgGvdLMQ+x2pBCH3GUqKitdeP3GTlsaE12NjuXvXTnEk1YXLZQUFsSAGNh1/iB1lCyKkilb6Mw8jw2gPHZaHMSnR72ppuGc8I0qN7DpJbhvZ+JTVRqoJrQnKcwKVA8WekWOMxqFBKkpYgBJBTQlgO8lviN+Noq5C0pAJTmCksFJJoS5s9draWiaTNGdLsS7ajiNflWsUlBN3K5VfM+BD/XBCyA4d01PLhUdesNxU7ukh2ymw/SCxuK/pPWDO0cMhRZwp/wBVQ72/SGIe42MVZlFKsubMhJdJ1IdmIFn9bRaOV68SYtjcStQOdJVlyd9nL9wZCRqXI0o0U2IwwWySKTEuktQtQpPm272qIskg95ifhKaNtRrCjMyuekRFAMoZnSUlm5u5FeNukaKd47Ca0VLdGH7RwRlKYg5TXp61hss0ASBf5fxeNxiOzgoFwcpZ05SFBx8QBuCGJ4KG4MYzHYZUmcUl7OjZjQl3qDG2lWU9OJxcVg3S60dh0xQDZkueZ9dadGgWadRR6/w8SKWCGHOnkOcRTZZbbT160hxznEjyej1HrlDUo8d/tw4xOlNKD1aG5DZqBrM5vfxiStiFSjRzR9PXp46cLPyB6v108olyG5IDW4PHTakuWa0BAGgMHVU3qXY+i8DKXu0GzD3eB46WgBfGADeI9p8QgkpKRVxRTDUAd7R2BJ6wZ2VjMZi1mVKc5zmIR3UgmhWs26q/EVnsl2BOx0xk92WD31tQPokaqI08dI9o7H7ClYdCZOHGUO61/qWoUqdS/QWGscbEyoUdFFOR3o4qq9WwTsD2VkYVHvJyxMmM6lKLJFbV04mpbWK/tfFZ8wlkS5aiXQB3ljdRukHRN68jF77SYMkJQKS0ksBVSphatrga6PuaVy+zkSAMwzzSHAHwoDtVviP1beMSld5nqx9CUX15NtvZc6c9pTYPsv3pCcpCHBYXIHFmFAzno8W/a+ElIlhAAANMoswrUmpFqmpqSwYGx7EIOZZGmlNr7aV9Cu7bWlaxlI92E92mpckt+5TPyy9DPKUvAZ0jnWtwRWYfs8LWGcqUQCVAhKRag8eJ4Rpcb2NLSk5WURLcUNGus1yuSGD2D8YBGLyg+7DJchL1JfvKUXo5rycCB8djyZZUpffUrLlTQNUNswISznXrEtyk7EyVWclZ2XO5ayO1zLRTL3R3Qa3uotQq/V8+ACsWVBUyYCr9pdgkGpYbmz84rhOylIURTKwrlYPViOArS0D43GLX3UtlPQBjQXoL+UWVP/YyGGjF3S8WWsnFKkoKUKKSvKWSoMaGjM+u4HOBxiClQDAqaxB2uOLRTz8Qx7hIIDrVd3rSnOvGIRiwqguLqLByNb0ABoBfXg1QbHKnFPxLiZjKZSS1SSWJUqvw90FupvDJeI7iyGUFVCaBXwgd1no4NTvximnTQo3vqEkMDZIfTk776wXMmqlB6oTQOlmOWxI+J9SWiXCyCyJD2lkOYWAoSNS5IL8PrDJWKyoAVoHCiCKEvWwN+MV07FsgqCgpSqFw5JNBcE34wMpYyshgTYO1SDQ6Aw5U77lZTs+8uFY0fT1eGLxIYcyalqGj3/EVkialIYLUSTY/JqudG8Hh/wDWKsSkb1NvH5RbIuwnpNLhJnJeyADXetjamscpaquphsxs9ma54feK+fOzfCSeQYcqV8ogOIALgF6kV4+B6w1QuInWa8Pv+i6Qnu5czXodCSp+O1NHiRUxRDOGA0YaijlucU0nEkkU40HTe0FpnGrkUvY35Gv8RVwsWU82yLuQolGcozJsRmAAO9S+safsjASJ7OlQOorTiSok6aNGGwfaAllxmBFyRbYsBSgYdY0WE7aWxT7xVTQKKRV3d87gfa0Yq0ZJ6Fa0Z1I2i7PxfP4Lrt72PlCWpYUtIArq/wDcrQAcIzaPY6aGCBRRdBWWUEj9wBo4O36b1jZYDt9k/wDNmSwlqNMSomrVdVNNIsJPaEpb5Vh9SFJJI1o9uUL6dx+k5vT4inpLW3HcxMv2fWnEIkOHI+LvMQASlTA3BBTo4VW5it9sPYczEslLKqUM9FByUHdJah3raPRp06VLWSzrKQAaUpQAmwgPEYpM1yGIQbmxNaFVh8qjeF9POLTT1Rb5ipJarq218e0+clSD8JDEXBFXvWOIt3fxxj1T2w9mP6rPMkhKZqAHD1U4zVa7u/Akx5Ric8tRTMSUqGhp4b847GHxSqrTfsF1MPBa8ociUSNhT7kfPwhUoJ8av0HPfxMdImPb5RaSez1E5gXuktfwfT1aGSr5XqTDBKpHqlPMFvloXhqkgp2P5HrpB2IwoACqEV+gy9N4rsQrKfTeLw2NTNsZKuGcNyOZYcN+Gni9uO0VUxyYnnYhzQ6+vlA6l1MNRiZ9D9gy0SZaZMnugkJTWzliokAEqcO/B+EaLs9SCtKUmgBJP/TrzNTsOsYCbij7xNQCkgioqWIBpepJ84uFTMmRaSQF6vqad47sR5R5Wau7viesrYTgna+3kaPtjFNNUpzllpACd1EuwD1uB/EUkokpUtZLqLqo/dD5ieTEDnBOLn/6c5ZKi7lJ/tKhXgQnziqE0LQo0B+AIF3ys4DjUeZvERkUoUssLeC5++oSiSuYFJJysklT3Ld4pvwA2Dm8BzlkrJUSSaOODAnkAPVYDmzSXWLU1r3nd93Zn1eIZ05TpJt3SCz31pcU438dMGrm6NFp30LvAAZhnJSwSpJNgO+SojUZkptt1iunTfeLUs5ficsRT4tL2PWkJhZ7sRUWa9HcWNwrLTW3On7WnB1EPUqy0IOhIAHAbt4CLU9ZsjI1JstjMWcySWVmHAsA4KaOLKP+0wGvGAd53CdxowYODYknkweKDtHtFTAlRBIYgaMQhVQeJrQV41lx+KSVj3YSwSO9o5YnNowzAc40xh28RTnvYsZeOKkkkBioqJchRH7AWOhAYbwqkKKyMoCmYBwzpBNhetOY1MVmJxYyIFUkOSaVIdLgg1GYM2mW+yy5yihspzAO5LUAdWUm6rUD9IZltqUjNl1glpGaqlZbNlANgSVGyX0Fa6QzEzzZQYvYqFdbh/KsDyMYpQCu6lIAylIUzFiWUpkAjNU7nWsVy8epa+4vKCaqUsAFg2tOFoUo9a47O7aBvaZAKFDLmUQEpDtQi+Y2qQ722aK+bilh1A5aNTUEgcmc3/MVuNdOYoDoSQMzj4nFAwDi1n1iSRiVTB35iW0UQoju1YU3P3uI0xSS7TDObzOOwcrFJWpCQhRFAwVVnHdFGGrU1h39QSpWQnKdCp3Tq5sws53EAYeeFd5SqlnJANSS5rBAU4dTZQWNAGZjUgU5kGGZUhSqSev4HqxJf4jplBaxdzpt5x07FqWoAEOaO3SjC5L+bRGlZoQk5nzOahrB35jb4ojmzitbqZ2HCjU50aBJXvYiU3a1/wAhyluSTMJNKtdqXLN9IJWtQSAMrXJAJyvYOaA9fCK5M4vmDKDMCW0As58IeuaSxXnALkd34q6Es48uEVcXsOjUSV+fyGqVLNc0xRdgFFKba2IbqIMw+IWtQAVyCTmI51p1aKrATiSE5sj/ABLq4GgBAJc1o0aVWGl5SEVGwTMAGtieRqA7RnqyUXZmik870LDC9lrCwWXQO6gsB7foL9ePOLKUtyXcUuApX/2U8ZvDzE1yJdqF8zjjRi3QwZhp/eF2fd/EEk02G0Ypwk9xsqTavz+Q3ETUJVQhWtA1+pifD41XxZglgWHefbZqijuL3tFVNSFM6A+hcj5084jM0pdgyf1AAk+Z6s8RkTRLpJqzNF2VhZxWhSElqrCTs6XuahgBXhtEfb3s7KxLlKUkEElBZwsE0GocBwfoaVOG7QmLysmYtTKCUlT0A7rUADO/XSjrh+1ly5apanOYa9e8TcXPFwNLrcJp3W5ndGq5ZotX7O6/HlAEr2JlJKiRMS4ABTVrh1Sylz8KgWI4AXjO+0vYOMw//NlFE2UQ+ZL5v8XrbR7R69gO3JZlgo7pGUFJZikgAguz0JPdf4XtcD2iVKA7jAKdSas532e9DsbQLEzg03r2pmZTqSnkacfA+dp3bUxRctx4+MCLxLir0tG39tPZkFKp8lISUjNMSLKGq08RUm3iC+AMegw9SnUhmgcjGQrUp5ajv+xSYbHR0aDEaHD9qTUJA94ctSAoA7O23KkWuB9qsSgEZkrQbpUDRzcEGhtvpA6OzXFAzfuzHp8dPGJJeDlOSspfcKUkt/kYy1KdKS1jf7HVp1q6ss3m2aWT7efEmcgE1IyE3uHSQx3oYqp/tjlOaTLWSSFd5mBFe7leK7E9mIrlQu7pKVP5qTXwipPvO8yJlP3ZrahwA3RoTDBUL3SGyx2Ipqytr2L/AAaVfts7KXJUkszhQqK0Lit7toImHt8FJyLkkgC4IBFdnYjm2kZFGLQohPu3UaMADwpUHzglWBmJvmZhtR6V8N6RZ4Gi94+rF/ylfTreiNRgvavDsc4mM75cqa8u9QxXY72mlKJyZg7fEG+Eul2BANrcbvGeCUu2YBxfOki2pBpDF4epAUC12dqnixMTHB0076l5fF677PINV2wHUQpQcEMHIAUGIY1ZvptFlg+0GUFJya1Bo9a12BvwvGel4Y1o7alojSBr5N0Dj1SHSoRasJpfEqkJXkrlvjMSP3Bjx47A8TBmH7bT/wDJMJLJALgAZbCnSraGmsZdaNHhRK5QOgmrMI/EpxlmikadHassqOZYqfWg+XhDcX2rLLDMFBNnJrzGlGFNozBl7/KOMuK/LRvuM/l6trZUXmN7RTMW7hiRbRgEtszDT8RHKmJUAFcFAvyBDWJbducUakNCBRG8MVJJWRneOlKV5I1OFUlQKUgAP1NbJoog8ocgqTRQy1bk7ceOrRmP6lW8EJ7RLEEXauoYvFeja2L/ADcJb7o00zGB2zKKahIKnYbPZ7GjfKChiA4yAAklLk5mykgAFy9NeWlYzae0AqpKQwAarUo7Ma6wTKx5FErAO/M1N6M9opKPcaKdRXupGgAJylSvirnYgVo7kEqhJoTnAJKUsQVVNBWymI2Dga0inwWLCSXKj+0p1Y2LpLigo35nn4sqVqGsWyk7UA4dOEUs7mnPFxvx8/Ut5KglzVKHoohybd0fpfUjT52mBKRMyr94pVMoCs2XUsxLmmng8Z3CFKXKsoSKpSp3WpwzhOwcs/CFw3aWQL74ALV7ubiMzZhdyw2EKms2xog3HfQ1UzEKQS5EtLFs5UHIBbusDvfY84rE9oLLZZi1q2cs1mPdtxDwEnGJyunOpbUPcUKgVzGWCAdgX0cXiXs9TsJwWgaZAGvdVR5V4wvLGKuxqnKUtPTn3L1WMUpCQJagoVUslQNaBmelaOdBEsmYtyDVWgqTwBG/5gHB4Sao9xLoHfWopXYUTmJs7u5oz31tJS3TlBBBLkJS5D3JUwBfmbVjNUlFaI0009eJNJRMAIJSF/tZT00T3CN3YgmFxaUsWzkqDZWd1akOebULc4tOysHLDTJgm5bJWKZbM6gGra406T42QhMwFMt8o3zBVHBZSqBtXvGOVVXEOulO2vpbn1KufhFp90li4S2ndSTdOUksLEkC/KKrB9oKUoIWylgFNdGdLitSAA3LcQvaPtAnDLK0EId7lyxBD373jduLYqd7Ty0rWtJJJoKeZLivKNFGhOpFuxZ1YU9Kkkvz5e25ru054oVEGyTZikoLgjYWf+3jHjRi77U9oJk0FPwg3a55n6fSKQx18Hh3Ri78TgfFMXTryiqe0b6+IkdHR0bDlGqmduAEhEpLixYWHBnERSO31KmJKkZgmrJSPN3PmLxTSM5ogqG7OPFoMRMmpDMCbAvpy1inRx7B/wAzU7S77Q9q5iae5CX3IbyF+sAL7amkVSitKJJ6AP6eA5eYh1pJ2OnhbyiCas/pSocxtERpQWyJli6095MP7PU81JACmeqUhLG1gAd/GLTEY3IKhXRJPyoPxGa/p107i827fXSLDCzptlTGDsy2PzDxcTe4BipwXmNEuaJat7lrbxGCTpyIg6ZgMqnIFaihblxhRhzoR4X6wEAqJynBIJ2YfiCZuIcD/lvu6W9c3hEyzsa7Exwbn1PCAgGM6pZ0voA8QqKjavFvvBwSC925+qQikp2puT94ABFcR9IQIJ29cYKygi3yhCgNQ+A/EBIMlTOHNfCGlPOC8gpVvKGqSNdau8BAL7qE93eCAkcPH7QgTVwWgAg91rCFG0FFJPo33qbw1STABAkqFlEciYcmasFwo+MTJS1x68IapD2B8oLFlJrZnJxcwH4q9PtDhi5oFzHJlVb5/e0K5ahboIjKuwv01T+5+YxeKmKLqUSdy3ziywXb09Fsh0cpHzDRXgv8RhSbeX1rFZU4yVmhkMTUg7xk/M1eB9tsYj4Shtu8B4gxOn22m2UhB1DKNLWYPpaMemYdD0h3vWb8fKM7wdF/0o1w+I1Y63/Hseh4P/ihNSnJ3Ehma465r7bxSdq+2OJmE5VoSAKZE6dSWtwjLLZQdurU84jRJaocDhSIjgqKd8pR42otreK0Y7FT1LOZaitW5VECjBEyULu59awPNS128o1pW0McpuTuyBUIYliMiLChCISHgCGlMABU60vr84vO0/gPIR0dEAiHC2lxOiOjoALBfx9P/GM/2x8af+k/JUdHRCLPYkl2HL6CH4q6eR+QhI6JIZJitOR+UBSb+P0jo6AGS4v6fWJMT+rr9YSOgIAcLbp/5RNNv4/WOjoAENk9fmYFm69Y6OgAik2MFbc/rHR0SBJif9FPrUwPIsIWOgAIlwnr5R0dASIbHr8oaPhjo6IAWdc9fnDBdP8A0iEjoAJZVx61iRVvXCEjogYths/4k8oHnfEfWgjo6BEM6b/4j5iIsTpHR0WKMSTYwotHR0BBCIkEdHQ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705600" y="609600"/>
            <a:ext cx="2107479" cy="2959933"/>
            <a:chOff x="6705600" y="609600"/>
            <a:chExt cx="2107479" cy="2959933"/>
          </a:xfrm>
        </p:grpSpPr>
        <p:grpSp>
          <p:nvGrpSpPr>
            <p:cNvPr id="40" name="Group 39"/>
            <p:cNvGrpSpPr/>
            <p:nvPr/>
          </p:nvGrpSpPr>
          <p:grpSpPr>
            <a:xfrm>
              <a:off x="6705600" y="609600"/>
              <a:ext cx="2107479" cy="2959933"/>
              <a:chOff x="6705600" y="609600"/>
              <a:chExt cx="2107479" cy="2959933"/>
            </a:xfrm>
          </p:grpSpPr>
          <p:grpSp>
            <p:nvGrpSpPr>
              <p:cNvPr id="39" name="Group 38"/>
              <p:cNvGrpSpPr/>
              <p:nvPr/>
            </p:nvGrpSpPr>
            <p:grpSpPr>
              <a:xfrm>
                <a:off x="6705600" y="609600"/>
                <a:ext cx="2107479" cy="2959933"/>
                <a:chOff x="6705600" y="609600"/>
                <a:chExt cx="2107479" cy="2959933"/>
              </a:xfrm>
            </p:grpSpPr>
            <p:pic>
              <p:nvPicPr>
                <p:cNvPr id="4304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09600"/>
                  <a:ext cx="2022475" cy="1260486"/>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43053" name="Picture 45" descr="http://www.rocksforkids.com/images/Obsidian%2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2879" y="1916867"/>
                  <a:ext cx="1600200" cy="165266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6714226" y="618226"/>
                <a:ext cx="1298753" cy="307777"/>
              </a:xfrm>
              <a:prstGeom prst="rect">
                <a:avLst/>
              </a:prstGeom>
              <a:solidFill>
                <a:schemeClr val="bg1">
                  <a:lumMod val="50000"/>
                </a:schemeClr>
              </a:solidFill>
            </p:spPr>
            <p:txBody>
              <a:bodyPr wrap="none" rtlCol="0">
                <a:spAutoFit/>
              </a:bodyPr>
              <a:lstStyle/>
              <a:p>
                <a:r>
                  <a:rPr lang="en-US" sz="1400" dirty="0" smtClean="0">
                    <a:solidFill>
                      <a:schemeClr val="bg1"/>
                    </a:solidFill>
                    <a:latin typeface="Arial" panose="020B0604020202020204" pitchFamily="34" charset="0"/>
                    <a:cs typeface="Arial" panose="020B0604020202020204" pitchFamily="34" charset="0"/>
                  </a:rPr>
                  <a:t>Igneous rocks</a:t>
                </a:r>
                <a:endParaRPr lang="en-US" sz="1400" dirty="0">
                  <a:solidFill>
                    <a:schemeClr val="bg1"/>
                  </a:solidFill>
                  <a:latin typeface="Arial" panose="020B0604020202020204" pitchFamily="34" charset="0"/>
                  <a:cs typeface="Arial" panose="020B0604020202020204" pitchFamily="34" charset="0"/>
                </a:endParaRPr>
              </a:p>
            </p:txBody>
          </p:sp>
        </p:grpSp>
        <p:sp>
          <p:nvSpPr>
            <p:cNvPr id="41" name="TextBox 40"/>
            <p:cNvSpPr txBox="1"/>
            <p:nvPr/>
          </p:nvSpPr>
          <p:spPr>
            <a:xfrm>
              <a:off x="7223101" y="3173968"/>
              <a:ext cx="766557" cy="369332"/>
            </a:xfrm>
            <a:prstGeom prst="rect">
              <a:avLst/>
            </a:prstGeom>
            <a:noFill/>
          </p:spPr>
          <p:txBody>
            <a:bodyPr wrap="non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~64%</a:t>
              </a:r>
              <a:endParaRPr lang="en-US" b="1" dirty="0">
                <a:solidFill>
                  <a:srgbClr val="0070C0"/>
                </a:solidFill>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6765024" y="4138822"/>
            <a:ext cx="1752600" cy="2609850"/>
            <a:chOff x="6765024" y="4138822"/>
            <a:chExt cx="1752600" cy="2609850"/>
          </a:xfrm>
        </p:grpSpPr>
        <p:pic>
          <p:nvPicPr>
            <p:cNvPr id="4305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5024" y="4138822"/>
              <a:ext cx="1752600" cy="260985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9" name="TextBox 48"/>
            <p:cNvSpPr txBox="1"/>
            <p:nvPr/>
          </p:nvSpPr>
          <p:spPr>
            <a:xfrm>
              <a:off x="6782276" y="6418052"/>
              <a:ext cx="1648208" cy="307777"/>
            </a:xfrm>
            <a:prstGeom prst="rect">
              <a:avLst/>
            </a:prstGeom>
            <a:solidFill>
              <a:schemeClr val="bg1">
                <a:lumMod val="50000"/>
              </a:schemeClr>
            </a:solidFill>
          </p:spPr>
          <p:txBody>
            <a:bodyPr wrap="none" rtlCol="0">
              <a:spAutoFit/>
            </a:bodyPr>
            <a:lstStyle/>
            <a:p>
              <a:r>
                <a:rPr lang="en-US" sz="1400" dirty="0" smtClean="0">
                  <a:solidFill>
                    <a:schemeClr val="bg1"/>
                  </a:solidFill>
                  <a:latin typeface="Arial" panose="020B0604020202020204" pitchFamily="34" charset="0"/>
                  <a:cs typeface="Arial" panose="020B0604020202020204" pitchFamily="34" charset="0"/>
                </a:rPr>
                <a:t>Sedimentary Rock</a:t>
              </a:r>
              <a:endParaRPr lang="en-US" sz="1400" dirty="0">
                <a:solidFill>
                  <a:schemeClr val="bg1"/>
                </a:solidFill>
                <a:latin typeface="Arial" panose="020B0604020202020204" pitchFamily="34" charset="0"/>
                <a:cs typeface="Arial" panose="020B0604020202020204" pitchFamily="34" charset="0"/>
              </a:endParaRPr>
            </a:p>
          </p:txBody>
        </p:sp>
        <p:sp>
          <p:nvSpPr>
            <p:cNvPr id="52" name="TextBox 51"/>
            <p:cNvSpPr txBox="1"/>
            <p:nvPr/>
          </p:nvSpPr>
          <p:spPr>
            <a:xfrm>
              <a:off x="7716837" y="4158734"/>
              <a:ext cx="766557" cy="369332"/>
            </a:xfrm>
            <a:prstGeom prst="rect">
              <a:avLst/>
            </a:prstGeom>
            <a:solidFill>
              <a:schemeClr val="bg1">
                <a:lumMod val="50000"/>
              </a:schemeClr>
            </a:solidFill>
          </p:spPr>
          <p:txBody>
            <a:bodyPr wrap="non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~18%</a:t>
              </a:r>
              <a:endParaRPr lang="en-US" b="1" dirty="0">
                <a:solidFill>
                  <a:srgbClr val="0070C0"/>
                </a:solidFill>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307975" y="5219701"/>
            <a:ext cx="2163584" cy="1352240"/>
            <a:chOff x="307975" y="5219701"/>
            <a:chExt cx="2163584" cy="1352240"/>
          </a:xfrm>
        </p:grpSpPr>
        <p:pic>
          <p:nvPicPr>
            <p:cNvPr id="43054" name="Picture 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975" y="5219701"/>
              <a:ext cx="2163584" cy="135224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55" name="TextBox 54"/>
            <p:cNvSpPr txBox="1"/>
            <p:nvPr/>
          </p:nvSpPr>
          <p:spPr>
            <a:xfrm>
              <a:off x="1288726" y="6255538"/>
              <a:ext cx="1149674" cy="307777"/>
            </a:xfrm>
            <a:prstGeom prst="rect">
              <a:avLst/>
            </a:prstGeom>
            <a:solidFill>
              <a:schemeClr val="bg1">
                <a:lumMod val="50000"/>
              </a:schemeClr>
            </a:solidFill>
          </p:spPr>
          <p:txBody>
            <a:bodyPr wrap="none" rtlCol="0">
              <a:spAutoFit/>
            </a:bodyPr>
            <a:lstStyle/>
            <a:p>
              <a:r>
                <a:rPr lang="en-US" sz="1400" dirty="0" smtClean="0">
                  <a:solidFill>
                    <a:schemeClr val="bg1"/>
                  </a:solidFill>
                  <a:latin typeface="Arial" panose="020B0604020202020204" pitchFamily="34" charset="0"/>
                  <a:cs typeface="Arial" panose="020B0604020202020204" pitchFamily="34" charset="0"/>
                </a:rPr>
                <a:t>Atmosphere</a:t>
              </a:r>
              <a:endParaRPr lang="en-US" sz="1400" dirty="0">
                <a:solidFill>
                  <a:schemeClr val="bg1"/>
                </a:solidFill>
                <a:latin typeface="Arial" panose="020B0604020202020204" pitchFamily="34" charset="0"/>
                <a:cs typeface="Arial" panose="020B0604020202020204" pitchFamily="34" charset="0"/>
              </a:endParaRPr>
            </a:p>
          </p:txBody>
        </p:sp>
        <p:sp>
          <p:nvSpPr>
            <p:cNvPr id="56" name="TextBox 55"/>
            <p:cNvSpPr txBox="1"/>
            <p:nvPr/>
          </p:nvSpPr>
          <p:spPr>
            <a:xfrm>
              <a:off x="1863563" y="6047074"/>
              <a:ext cx="572593" cy="276999"/>
            </a:xfrm>
            <a:prstGeom prst="rect">
              <a:avLst/>
            </a:prstGeom>
            <a:solidFill>
              <a:schemeClr val="bg1">
                <a:lumMod val="50000"/>
              </a:schemeClr>
            </a:solidFill>
          </p:spPr>
          <p:txBody>
            <a:bodyPr wrap="none" rtlCol="0">
              <a:spAutoFit/>
            </a:bodyPr>
            <a:lstStyle/>
            <a:p>
              <a:r>
                <a:rPr lang="en-US" sz="1200" b="1" dirty="0" smtClean="0">
                  <a:solidFill>
                    <a:srgbClr val="0070C0"/>
                  </a:solidFill>
                  <a:latin typeface="Times New Roman" panose="02020603050405020304" pitchFamily="18" charset="0"/>
                  <a:cs typeface="Times New Roman" panose="02020603050405020304" pitchFamily="18" charset="0"/>
                </a:rPr>
                <a:t>~17%</a:t>
              </a:r>
              <a:endParaRPr lang="en-US" sz="1200" b="1" dirty="0">
                <a:solidFill>
                  <a:srgbClr val="0070C0"/>
                </a:solidFill>
                <a:latin typeface="Times New Roman" panose="02020603050405020304" pitchFamily="18" charset="0"/>
                <a:cs typeface="Times New Roman" panose="02020603050405020304" pitchFamily="18" charset="0"/>
              </a:endParaRPr>
            </a:p>
          </p:txBody>
        </p:sp>
      </p:grpSp>
      <p:sp>
        <p:nvSpPr>
          <p:cNvPr id="45" name="TextBox 44"/>
          <p:cNvSpPr txBox="1"/>
          <p:nvPr/>
        </p:nvSpPr>
        <p:spPr>
          <a:xfrm>
            <a:off x="2566441" y="168374"/>
            <a:ext cx="4012637" cy="523220"/>
          </a:xfrm>
          <a:prstGeom prst="rect">
            <a:avLst/>
          </a:prstGeom>
          <a:noFill/>
        </p:spPr>
        <p:txBody>
          <a:bodyPr wrap="none" rtlCol="0">
            <a:spAutoFit/>
          </a:bodyPr>
          <a:lstStyle/>
          <a:p>
            <a:r>
              <a:rPr lang="en-US" sz="2800" b="1" dirty="0" smtClean="0">
                <a:solidFill>
                  <a:srgbClr val="FFC000"/>
                </a:solidFill>
                <a:latin typeface="Times New Roman" panose="02020603050405020304" pitchFamily="18" charset="0"/>
                <a:cs typeface="Times New Roman" panose="02020603050405020304" pitchFamily="18" charset="0"/>
              </a:rPr>
              <a:t>Reservoirs of N on Earth</a:t>
            </a:r>
            <a:endParaRPr lang="en-US" sz="2800" b="1" dirty="0">
              <a:solidFill>
                <a:srgbClr val="FFC000"/>
              </a:solidFill>
              <a:latin typeface="Times New Roman" panose="02020603050405020304" pitchFamily="18" charset="0"/>
              <a:cs typeface="Times New Roman" panose="02020603050405020304" pitchFamily="18" charset="0"/>
            </a:endParaRPr>
          </a:p>
        </p:txBody>
      </p:sp>
      <p:grpSp>
        <p:nvGrpSpPr>
          <p:cNvPr id="47" name="Group 46"/>
          <p:cNvGrpSpPr/>
          <p:nvPr/>
        </p:nvGrpSpPr>
        <p:grpSpPr>
          <a:xfrm>
            <a:off x="175696" y="606459"/>
            <a:ext cx="2215671" cy="3779073"/>
            <a:chOff x="175696" y="606459"/>
            <a:chExt cx="2215671" cy="3779073"/>
          </a:xfrm>
        </p:grpSpPr>
        <p:pic>
          <p:nvPicPr>
            <p:cNvPr id="43058" name="Picture 50" descr="https://sge.lclark.edu/dfs/wp-content/uploads/2013/02/20130207-12183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46" y="2754868"/>
              <a:ext cx="2174218" cy="163066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521161" y="2878908"/>
              <a:ext cx="684803" cy="276999"/>
            </a:xfrm>
            <a:prstGeom prst="rect">
              <a:avLst/>
            </a:prstGeom>
            <a:solidFill>
              <a:schemeClr val="bg1">
                <a:lumMod val="50000"/>
              </a:schemeClr>
            </a:solidFill>
          </p:spPr>
          <p:txBody>
            <a:bodyPr wrap="none" rtlCol="0">
              <a:spAutoFit/>
            </a:bodyPr>
            <a:lstStyle/>
            <a:p>
              <a:r>
                <a:rPr lang="en-US" sz="1200" b="1" dirty="0" smtClean="0">
                  <a:solidFill>
                    <a:srgbClr val="0070C0"/>
                  </a:solidFill>
                  <a:latin typeface="Times New Roman" panose="02020603050405020304" pitchFamily="18" charset="0"/>
                  <a:cs typeface="Times New Roman" panose="02020603050405020304" pitchFamily="18" charset="0"/>
                </a:rPr>
                <a:t>0.004%</a:t>
              </a:r>
              <a:endParaRPr lang="en-US" sz="1200" b="1" dirty="0">
                <a:solidFill>
                  <a:srgbClr val="0070C0"/>
                </a:solidFill>
                <a:latin typeface="Times New Roman" panose="02020603050405020304" pitchFamily="18" charset="0"/>
                <a:cs typeface="Times New Roman" panose="02020603050405020304" pitchFamily="18" charset="0"/>
              </a:endParaRPr>
            </a:p>
          </p:txBody>
        </p:sp>
        <p:pic>
          <p:nvPicPr>
            <p:cNvPr id="43056" name="Picture 48" descr="http://upload.wikimedia.org/wikipedia/commons/1/13/7_-_Itahuania_-_Ao%C3%BBt_200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796" y="980314"/>
              <a:ext cx="2149859" cy="161239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175696" y="606459"/>
              <a:ext cx="2215671" cy="307777"/>
            </a:xfrm>
            <a:prstGeom prst="rect">
              <a:avLst/>
            </a:prstGeom>
            <a:solidFill>
              <a:schemeClr val="bg1">
                <a:lumMod val="50000"/>
              </a:schemeClr>
            </a:solidFill>
          </p:spPr>
          <p:txBody>
            <a:bodyPr wrap="none" rtlCol="0">
              <a:spAutoFit/>
            </a:bodyPr>
            <a:lstStyle/>
            <a:p>
              <a:r>
                <a:rPr lang="en-US" sz="1400" dirty="0" smtClean="0">
                  <a:solidFill>
                    <a:schemeClr val="bg1"/>
                  </a:solidFill>
                  <a:latin typeface="Arial" panose="020B0604020202020204" pitchFamily="34" charset="0"/>
                  <a:cs typeface="Arial" panose="020B0604020202020204" pitchFamily="34" charset="0"/>
                </a:rPr>
                <a:t>Living and Dead Biomass</a:t>
              </a:r>
              <a:endParaRPr lang="en-US" sz="14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8894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09250" y="1400580"/>
            <a:ext cx="6477000" cy="4343400"/>
            <a:chOff x="1066800" y="1166750"/>
            <a:chExt cx="6477000" cy="4343400"/>
          </a:xfrm>
        </p:grpSpPr>
        <p:cxnSp>
          <p:nvCxnSpPr>
            <p:cNvPr id="3" name="Straight Connector 2"/>
            <p:cNvCxnSpPr/>
            <p:nvPr/>
          </p:nvCxnSpPr>
          <p:spPr>
            <a:xfrm>
              <a:off x="1066800" y="1166750"/>
              <a:ext cx="0" cy="43434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66800" y="5486400"/>
              <a:ext cx="6477000"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047063" y="5801380"/>
            <a:ext cx="3025187" cy="523220"/>
          </a:xfrm>
          <a:prstGeom prst="rect">
            <a:avLst/>
          </a:prstGeom>
          <a:noFill/>
        </p:spPr>
        <p:txBody>
          <a:bodyPr wrap="none" rtlCol="0">
            <a:spAutoFit/>
          </a:bodyPr>
          <a:lstStyle/>
          <a:p>
            <a:r>
              <a:rPr lang="en-US" sz="2800" dirty="0" smtClean="0">
                <a:solidFill>
                  <a:srgbClr val="FFC000"/>
                </a:solidFill>
                <a:latin typeface="Times New Roman" panose="02020603050405020304" pitchFamily="18" charset="0"/>
                <a:cs typeface="Times New Roman" panose="02020603050405020304" pitchFamily="18" charset="0"/>
              </a:rPr>
              <a:t>Size of N Reservoir</a:t>
            </a:r>
            <a:endParaRPr lang="en-US" sz="2800" dirty="0">
              <a:solidFill>
                <a:srgbClr val="FFC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rot="16200000">
            <a:off x="-747984" y="3306579"/>
            <a:ext cx="3238387" cy="523220"/>
          </a:xfrm>
          <a:prstGeom prst="rect">
            <a:avLst/>
          </a:prstGeom>
          <a:noFill/>
        </p:spPr>
        <p:txBody>
          <a:bodyPr wrap="none" rtlCol="0">
            <a:spAutoFit/>
          </a:bodyPr>
          <a:lstStyle/>
          <a:p>
            <a:r>
              <a:rPr lang="en-US" sz="2800" dirty="0" smtClean="0">
                <a:solidFill>
                  <a:srgbClr val="FFC000"/>
                </a:solidFill>
                <a:latin typeface="Times New Roman" panose="02020603050405020304" pitchFamily="18" charset="0"/>
                <a:cs typeface="Times New Roman" panose="02020603050405020304" pitchFamily="18" charset="0"/>
              </a:rPr>
              <a:t>Biological Reactivity</a:t>
            </a:r>
            <a:endParaRPr lang="en-US" sz="2800" dirty="0">
              <a:solidFill>
                <a:srgbClr val="FFC000"/>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1447800" y="1522305"/>
            <a:ext cx="5867400" cy="3665078"/>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pic>
        <p:nvPicPr>
          <p:cNvPr id="15" name="Picture 45" descr="http://www.rocksforkids.com/images/Obsidian%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6150" y="3124200"/>
            <a:ext cx="1600200" cy="165266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16" name="Picture 48" descr="http://upload.wikimedia.org/wikipedia/commons/1/13/7_-_Itahuania_-_Ao%C3%BBt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71533"/>
            <a:ext cx="2149859" cy="161239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928734" y="6554688"/>
            <a:ext cx="4335867" cy="307777"/>
          </a:xfrm>
          <a:prstGeom prst="rect">
            <a:avLst/>
          </a:prstGeom>
          <a:noFill/>
        </p:spPr>
        <p:txBody>
          <a:bodyPr wrap="none" rtlCol="0">
            <a:spAutoFit/>
          </a:bodyPr>
          <a:lstStyle/>
          <a:p>
            <a:r>
              <a:rPr lang="en-US" sz="1400" b="1" dirty="0" smtClean="0">
                <a:solidFill>
                  <a:srgbClr val="FFC000"/>
                </a:solidFill>
                <a:latin typeface="Times New Roman" panose="02020603050405020304" pitchFamily="18" charset="0"/>
                <a:cs typeface="Times New Roman" panose="02020603050405020304" pitchFamily="18" charset="0"/>
              </a:rPr>
              <a:t>Canfield et al. (2005) modified from Table 7.1 pg. 207</a:t>
            </a:r>
            <a:endParaRPr lang="en-US" sz="1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55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8450" y="2057400"/>
            <a:ext cx="4455066" cy="369332"/>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What did you find for common biomolecules?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815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rwf\Downloads\photo (5).JPG"/>
          <p:cNvPicPr>
            <a:picLocks noChangeAspect="1" noChangeArrowheads="1"/>
          </p:cNvPicPr>
          <p:nvPr/>
        </p:nvPicPr>
        <p:blipFill rotWithShape="1">
          <a:blip r:embed="rId3">
            <a:extLst>
              <a:ext uri="{28A0092B-C50C-407E-A947-70E740481C1C}">
                <a14:useLocalDpi xmlns:a14="http://schemas.microsoft.com/office/drawing/2010/main" val="0"/>
              </a:ext>
            </a:extLst>
          </a:blip>
          <a:srcRect l="2655" t="14375" r="3828" b="15313"/>
          <a:stretch/>
        </p:blipFill>
        <p:spPr bwMode="auto">
          <a:xfrm>
            <a:off x="742950" y="1257300"/>
            <a:ext cx="7600950" cy="428625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9700" y="168374"/>
            <a:ext cx="6301149" cy="523220"/>
          </a:xfrm>
          <a:prstGeom prst="rect">
            <a:avLst/>
          </a:prstGeom>
          <a:noFill/>
        </p:spPr>
        <p:txBody>
          <a:bodyPr wrap="none" rtlCol="0">
            <a:spAutoFit/>
          </a:bodyPr>
          <a:lstStyle/>
          <a:p>
            <a:r>
              <a:rPr lang="en-US" sz="2800" b="1" dirty="0" smtClean="0">
                <a:solidFill>
                  <a:srgbClr val="FFC000"/>
                </a:solidFill>
                <a:latin typeface="Times New Roman" panose="02020603050405020304" pitchFamily="18" charset="0"/>
                <a:cs typeface="Times New Roman" panose="02020603050405020304" pitchFamily="18" charset="0"/>
              </a:rPr>
              <a:t>%N and %P in Important Biomolecules</a:t>
            </a:r>
            <a:endParaRPr lang="en-US"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858395" y="6474023"/>
            <a:ext cx="3209405" cy="307777"/>
          </a:xfrm>
          <a:prstGeom prst="rect">
            <a:avLst/>
          </a:prstGeom>
          <a:noFill/>
        </p:spPr>
        <p:txBody>
          <a:bodyPr wrap="none" rtlCol="0">
            <a:spAutoFit/>
          </a:bodyPr>
          <a:lstStyle/>
          <a:p>
            <a:r>
              <a:rPr lang="en-US" sz="1400" b="1" dirty="0" err="1" smtClean="0">
                <a:solidFill>
                  <a:srgbClr val="FFC000"/>
                </a:solidFill>
                <a:latin typeface="Times New Roman" panose="02020603050405020304" pitchFamily="18" charset="0"/>
                <a:cs typeface="Times New Roman" panose="02020603050405020304" pitchFamily="18" charset="0"/>
              </a:rPr>
              <a:t>Elser</a:t>
            </a:r>
            <a:r>
              <a:rPr lang="en-US" sz="1400" b="1" dirty="0" smtClean="0">
                <a:solidFill>
                  <a:srgbClr val="FFC000"/>
                </a:solidFill>
                <a:latin typeface="Times New Roman" panose="02020603050405020304" pitchFamily="18" charset="0"/>
                <a:cs typeface="Times New Roman" panose="02020603050405020304" pitchFamily="18" charset="0"/>
              </a:rPr>
              <a:t> and Sterner (2002), fig. 2.2  pg. 53</a:t>
            </a:r>
            <a:endParaRPr lang="en-US" sz="1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977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94" y="533400"/>
            <a:ext cx="3569537" cy="2135949"/>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33400"/>
            <a:ext cx="3276601" cy="2096566"/>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50" y="3886200"/>
            <a:ext cx="3473824" cy="228600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r="5133"/>
          <a:stretch/>
        </p:blipFill>
        <p:spPr bwMode="auto">
          <a:xfrm>
            <a:off x="5076825" y="3886200"/>
            <a:ext cx="3638550" cy="2248694"/>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61538" y="6562098"/>
            <a:ext cx="4770537" cy="307777"/>
          </a:xfrm>
          <a:prstGeom prst="rect">
            <a:avLst/>
          </a:prstGeom>
          <a:noFill/>
        </p:spPr>
        <p:txBody>
          <a:bodyPr wrap="none" rtlCol="0">
            <a:spAutoFit/>
          </a:bodyPr>
          <a:lstStyle/>
          <a:p>
            <a:r>
              <a:rPr lang="en-US" sz="1400" b="1" dirty="0" smtClean="0">
                <a:solidFill>
                  <a:srgbClr val="FFC000"/>
                </a:solidFill>
                <a:latin typeface="Times New Roman" panose="02020603050405020304" pitchFamily="18" charset="0"/>
                <a:cs typeface="Times New Roman" panose="02020603050405020304" pitchFamily="18" charset="0"/>
              </a:rPr>
              <a:t>Data from </a:t>
            </a:r>
            <a:r>
              <a:rPr lang="en-US" sz="1400" b="1" dirty="0" err="1" smtClean="0">
                <a:solidFill>
                  <a:srgbClr val="FFC000"/>
                </a:solidFill>
                <a:latin typeface="Times New Roman" panose="02020603050405020304" pitchFamily="18" charset="0"/>
                <a:cs typeface="Times New Roman" panose="02020603050405020304" pitchFamily="18" charset="0"/>
              </a:rPr>
              <a:t>Elser</a:t>
            </a:r>
            <a:r>
              <a:rPr lang="en-US" sz="1400" b="1" dirty="0" smtClean="0">
                <a:solidFill>
                  <a:srgbClr val="FFC000"/>
                </a:solidFill>
                <a:latin typeface="Times New Roman" panose="02020603050405020304" pitchFamily="18" charset="0"/>
                <a:cs typeface="Times New Roman" panose="02020603050405020304" pitchFamily="18" charset="0"/>
              </a:rPr>
              <a:t> and Sterner (2002), figures from J. Morgan</a:t>
            </a:r>
            <a:endParaRPr lang="en-US" sz="1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746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1581150"/>
            <a:ext cx="4342874" cy="3972700"/>
            <a:chOff x="152400" y="1581150"/>
            <a:chExt cx="4342874" cy="3972700"/>
          </a:xfrm>
        </p:grpSpPr>
        <p:sp>
          <p:nvSpPr>
            <p:cNvPr id="2" name="Rectangle 1"/>
            <p:cNvSpPr/>
            <p:nvPr/>
          </p:nvSpPr>
          <p:spPr>
            <a:xfrm>
              <a:off x="152400" y="5276851"/>
              <a:ext cx="4114800" cy="276999"/>
            </a:xfrm>
            <a:prstGeom prst="rect">
              <a:avLst/>
            </a:prstGeom>
          </p:spPr>
          <p:txBody>
            <a:bodyPr wrap="square">
              <a:spAutoFit/>
            </a:bodyPr>
            <a:lstStyle/>
            <a:p>
              <a:r>
                <a:rPr lang="en-US" sz="1200" dirty="0" smtClean="0">
                  <a:solidFill>
                    <a:srgbClr val="FFFFA3"/>
                  </a:solidFill>
                  <a:latin typeface="Times New Roman" pitchFamily="18" charset="0"/>
                  <a:cs typeface="Times New Roman" pitchFamily="18" charset="0"/>
                </a:rPr>
                <a:t>http://hyperphysics.phy-astr.gsu.edu/hbase/organic/base.html</a:t>
              </a:r>
              <a:endParaRPr lang="en-US" sz="1200" dirty="0">
                <a:solidFill>
                  <a:srgbClr val="FFFFA3"/>
                </a:solidFill>
                <a:latin typeface="Times New Roman" pitchFamily="18" charset="0"/>
                <a:cs typeface="Times New Roman" pitchFamily="18" charset="0"/>
              </a:endParaRPr>
            </a:p>
          </p:txBody>
        </p:sp>
        <p:grpSp>
          <p:nvGrpSpPr>
            <p:cNvPr id="4" name="Group 3"/>
            <p:cNvGrpSpPr/>
            <p:nvPr/>
          </p:nvGrpSpPr>
          <p:grpSpPr>
            <a:xfrm>
              <a:off x="152400" y="1581150"/>
              <a:ext cx="4342874" cy="3695701"/>
              <a:chOff x="152400" y="1581150"/>
              <a:chExt cx="4342874" cy="3695701"/>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4" t="31852" r="72604" b="27963"/>
              <a:stretch/>
            </p:blipFill>
            <p:spPr bwMode="auto">
              <a:xfrm>
                <a:off x="152400" y="1581150"/>
                <a:ext cx="4342874" cy="369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581150"/>
                <a:ext cx="4342874" cy="369570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a:off x="4766099" y="1581150"/>
            <a:ext cx="4054051" cy="3926533"/>
            <a:chOff x="4766099" y="1581150"/>
            <a:chExt cx="4054051" cy="3926533"/>
          </a:xfrm>
        </p:grpSpPr>
        <p:grpSp>
          <p:nvGrpSpPr>
            <p:cNvPr id="6" name="Group 5"/>
            <p:cNvGrpSpPr/>
            <p:nvPr/>
          </p:nvGrpSpPr>
          <p:grpSpPr>
            <a:xfrm>
              <a:off x="4804199" y="1581150"/>
              <a:ext cx="4015951" cy="3665503"/>
              <a:chOff x="4804199" y="1581150"/>
              <a:chExt cx="4015951" cy="3665503"/>
            </a:xfrm>
          </p:grpSpPr>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199" y="1581150"/>
                <a:ext cx="4015951" cy="366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04199" y="1581150"/>
                <a:ext cx="4015951" cy="36655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4766099" y="5230684"/>
              <a:ext cx="2872453" cy="276999"/>
            </a:xfrm>
            <a:prstGeom prst="rect">
              <a:avLst/>
            </a:prstGeom>
          </p:spPr>
          <p:txBody>
            <a:bodyPr wrap="none">
              <a:spAutoFit/>
            </a:bodyPr>
            <a:lstStyle/>
            <a:p>
              <a:r>
                <a:rPr lang="en-US" sz="1200" dirty="0" smtClean="0">
                  <a:solidFill>
                    <a:srgbClr val="FFFFA3"/>
                  </a:solidFill>
                  <a:latin typeface="Times New Roman" pitchFamily="18" charset="0"/>
                  <a:cs typeface="Times New Roman" pitchFamily="18" charset="0"/>
                </a:rPr>
                <a:t>http://ghr.nlm.nih.gov/handbook/basics/dna</a:t>
              </a:r>
              <a:endParaRPr lang="en-US" sz="1200" dirty="0">
                <a:solidFill>
                  <a:srgbClr val="FFFFA3"/>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98608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92" y="6377805"/>
            <a:ext cx="6019800" cy="461665"/>
          </a:xfrm>
          <a:prstGeom prst="rect">
            <a:avLst/>
          </a:prstGeom>
        </p:spPr>
        <p:txBody>
          <a:bodyPr wrap="square">
            <a:spAutoFit/>
          </a:bodyPr>
          <a:lstStyle/>
          <a:p>
            <a:r>
              <a:rPr lang="en-US" sz="1200" dirty="0" smtClean="0">
                <a:solidFill>
                  <a:srgbClr val="FFC000"/>
                </a:solidFill>
                <a:latin typeface="Times New Roman" panose="02020603050405020304" pitchFamily="18" charset="0"/>
                <a:cs typeface="Times New Roman" panose="02020603050405020304" pitchFamily="18" charset="0"/>
              </a:rPr>
              <a:t>"201 Elements of the Human Body-01" by </a:t>
            </a:r>
            <a:r>
              <a:rPr lang="en-US" sz="1200" dirty="0" err="1" smtClean="0">
                <a:solidFill>
                  <a:srgbClr val="FFC000"/>
                </a:solidFill>
                <a:latin typeface="Times New Roman" panose="02020603050405020304" pitchFamily="18" charset="0"/>
                <a:cs typeface="Times New Roman" panose="02020603050405020304" pitchFamily="18" charset="0"/>
              </a:rPr>
              <a:t>OpenStax</a:t>
            </a:r>
            <a:r>
              <a:rPr lang="en-US" sz="1200" dirty="0" smtClean="0">
                <a:solidFill>
                  <a:srgbClr val="FFC000"/>
                </a:solidFill>
                <a:latin typeface="Times New Roman" panose="02020603050405020304" pitchFamily="18" charset="0"/>
                <a:cs typeface="Times New Roman" panose="02020603050405020304" pitchFamily="18" charset="0"/>
              </a:rPr>
              <a:t> College - Anatomy &amp; Physiology, </a:t>
            </a:r>
            <a:r>
              <a:rPr lang="en-US" sz="1200" dirty="0" err="1" smtClean="0">
                <a:solidFill>
                  <a:srgbClr val="FFC000"/>
                </a:solidFill>
                <a:latin typeface="Times New Roman" panose="02020603050405020304" pitchFamily="18" charset="0"/>
                <a:cs typeface="Times New Roman" panose="02020603050405020304" pitchFamily="18" charset="0"/>
              </a:rPr>
              <a:t>Connexions</a:t>
            </a:r>
            <a:r>
              <a:rPr lang="en-US" sz="1200" dirty="0" smtClean="0">
                <a:solidFill>
                  <a:srgbClr val="FFC000"/>
                </a:solidFill>
                <a:latin typeface="Times New Roman" panose="02020603050405020304" pitchFamily="18" charset="0"/>
                <a:cs typeface="Times New Roman" panose="02020603050405020304" pitchFamily="18" charset="0"/>
              </a:rPr>
              <a:t> Web site. http://cnx.org/content/col11496/1.6/</a:t>
            </a:r>
            <a:endParaRPr lang="en-US" sz="1200" dirty="0">
              <a:solidFill>
                <a:srgbClr val="FFC000"/>
              </a:solidFill>
              <a:latin typeface="Times New Roman" panose="02020603050405020304" pitchFamily="18" charset="0"/>
              <a:cs typeface="Times New Roman" panose="02020603050405020304" pitchFamily="18" charset="0"/>
            </a:endParaRPr>
          </a:p>
        </p:txBody>
      </p:sp>
      <p:pic>
        <p:nvPicPr>
          <p:cNvPr id="37890" name="Picture 2" descr="C:\Users\rwf\Downloads\201_Elements_of_the_Human_Body-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376" y="1478280"/>
            <a:ext cx="6937248" cy="390144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69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4.businessinsider.com/image/52f246bc69beddc15e67dd54/obama-releases-statement-applauding-cvs-on-its-decision-to-stop-selling-cigaret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332" y="3429676"/>
            <a:ext cx="4581668" cy="342832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Wally\Dropbox\Presentations\BU_HHMI_Talk\whale-watch.jpg"/>
          <p:cNvPicPr>
            <a:picLocks noChangeAspect="1" noChangeArrowheads="1"/>
          </p:cNvPicPr>
          <p:nvPr/>
        </p:nvPicPr>
        <p:blipFill rotWithShape="1">
          <a:blip r:embed="rId4">
            <a:extLst>
              <a:ext uri="{28A0092B-C50C-407E-A947-70E740481C1C}">
                <a14:useLocalDpi xmlns:a14="http://schemas.microsoft.com/office/drawing/2010/main" val="0"/>
              </a:ext>
            </a:extLst>
          </a:blip>
          <a:srcRect r="11600"/>
          <a:stretch/>
        </p:blipFill>
        <p:spPr bwMode="auto">
          <a:xfrm>
            <a:off x="0" y="3410050"/>
            <a:ext cx="4572000" cy="34479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images.nationalgeographic.com/wpf/media-live/photos/000/006/cache/krill_601_600x4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8138" y="7937"/>
            <a:ext cx="4575862" cy="342106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12685"/>
          <a:stretch/>
        </p:blipFill>
        <p:spPr bwMode="auto">
          <a:xfrm>
            <a:off x="-1" y="-5316"/>
            <a:ext cx="4568138" cy="343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9"/>
          <p:cNvSpPr>
            <a:spLocks noChangeArrowheads="1"/>
          </p:cNvSpPr>
          <p:nvPr/>
        </p:nvSpPr>
        <p:spPr bwMode="auto">
          <a:xfrm>
            <a:off x="1508125" y="5715000"/>
            <a:ext cx="2133600" cy="228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9" name="Text Box 10"/>
          <p:cNvSpPr txBox="1">
            <a:spLocks noChangeArrowheads="1"/>
          </p:cNvSpPr>
          <p:nvPr/>
        </p:nvSpPr>
        <p:spPr bwMode="auto">
          <a:xfrm>
            <a:off x="2201097" y="3168084"/>
            <a:ext cx="4722470" cy="523184"/>
          </a:xfrm>
          <a:prstGeom prst="rect">
            <a:avLst/>
          </a:prstGeom>
          <a:solidFill>
            <a:schemeClr val="bg1">
              <a:alpha val="53000"/>
            </a:schemeClr>
          </a:solidFill>
          <a:ln>
            <a:solidFill>
              <a:srgbClr val="C00000"/>
            </a:solidFill>
          </a:ln>
          <a:effectLst/>
          <a:extLst/>
        </p:spPr>
        <p:txBody>
          <a:bodyPr wrap="square" lIns="91400" tIns="45702" rIns="91400" bIns="4570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2800" b="1" dirty="0">
                <a:latin typeface="Times New Roman" charset="0"/>
              </a:rPr>
              <a:t>Nitrogen is essential for </a:t>
            </a:r>
            <a:r>
              <a:rPr lang="en-US" sz="2800" b="1" dirty="0" smtClean="0">
                <a:latin typeface="Times New Roman" charset="0"/>
              </a:rPr>
              <a:t>Life</a:t>
            </a:r>
            <a:endParaRPr lang="en-US" sz="2800" b="1" dirty="0">
              <a:latin typeface="Times New Roman" charset="0"/>
            </a:endParaRPr>
          </a:p>
        </p:txBody>
      </p:sp>
      <p:sp>
        <p:nvSpPr>
          <p:cNvPr id="2" name="AutoShape 5" descr="data:image/jpeg;base64,/9j/4AAQSkZJRgABAQAAAQABAAD/2wCEAAkGBxIQEBAUEBQUFRQVFA8UEBUUDw8PFBUQFBQWFhQUFBQYHCggGBolHBQUITEhJSkrLi4uFx8zODMsNygtLisBCgoKDg0OGhAQGywkHyQsLCwsLCwsLCwsLCwsLCwsLCwsLCwsLCwsLCwsLCwsLCwsLCwsLCwsLCwsLCwsLCwsLP/AABEIALgBEgMBEQACEQEDEQH/xAAbAAACAwEBAQAAAAAAAAAAAAAAAQIDBAUGB//EADkQAAIBAgQEBQEHAgYDAQAAAAECAAMRBBIhMQVBUWETIjJxkYEGFCNCUqGxcsEzU6Lh8PGCktEV/8QAGgEAAwEBAQEAAAAAAAAAAAAAAAECAwQFBv/EADMRAAICAgIBAgQFAwMFAQAAAAABAhEDIRIxQQRREyIycWGRoeHwgbHBI0JSFBUkQ9EF/9oADAMBAAIRAxEAPwD5Pad554WjEO0AC0AC0ACABAAgA4CC0AC0AFaAyYS8CeQFYBYQAVoASAgJlhFxGTdMha6W5iHaofUr9yam6jtBbQnqRWRAoLQAAIgFjx+GP6hCf0jw/W/sW1BoPaUzOPZVaSaCtABWgMLQAUBklWAmybsqC7b8gNzHpdkxUpvRUKTOQz6AelRp8xVe3+RblGC4x37sdSAolRpL0HwIuMfY05y9ycCRwEEAHAQQAIwFAYRAEACAhwAaxgwxjOqgrsN4pXVoMSjKVSLqbCooZfqO8pO0ZtPHLiysiIoUBli0iYEOSRYiWgiW7E62N+R3h0xp2qI0RYkcjtDpjk7VidYwTIXiKGIAGN/w/qIS+kMX1k/yr7R+Cf8AcysxFCMBkbQGOAiS07woHKiNStl0TVv4g3Wl2EYXuXQUqGXzNq0Eq2+xyneo9EneOyUiERQWgBGIoICGIAIwAkIABgIjAY4AEACABABiAjRSfkdpSZlJeUZHpmg9x6DuJDXF2jdSWaNPtG/wwwBXYy+9nNycXTGiqIhNtiqYnpC0OOP3KdTFZekWKt9IWS3WyliVYXgy1Ulo01k5jnKMoS8GUrEbWMQETxa/hQf0sWJ/6hKit0Ea6RMnUypojRCAgAFYBY1XrBIGyurVJ0WDfhFRgluROlTCe8aVEyk5CZohpEYDFAYXgBCIZKADgIIAF4AF4AKADgA7QEEYD0gGwvAKANEKi9SHGVtpS2Zu4u0Z6RaixB1X+R2kfSaySyxvybrBtV1EZz7jpgEtsLxA37sCp5wFa8ESnSMq/ctqUPEQ23EZEZ8JfgS4eniUz1G8UX4DKuMzPUp2JlFqRGnTuYhuR0n4azqANyL26DqZE8iqhQTj8zLBw0qliN7ge46gwjkXQmuTtHJejYyi1MsTDEiUQ8isKtMKOphVBGTkzE5LRPZ0KkWqgUd4+iHLkyBMRSI2gMLQAUQwtGBCIocBDgAXgAQAICFAY4AF4CHAAvAAvAAgBNLxkujQ1MOtjvyPQw7MlJwlaFhmNMnS5/Mv6h+pZHQ5pT+3v7fgzsU8rKCuoP7e8VtmUYJd9kxTForZfGLM1WgL3ELE419jTwYDxMp57wlKkQo8jucM4IadauFXMoKPYWvlqC5A7jeefl9TT0zXi7340ZOM/Z8m70dRz0sVPRl3BnRg9bGenpm08Kq0cnAYBg3mG2v15TplLRlGNyPc/ZLA3UuQDc3FxcBU5ntefP8A/wCh6hqfFfyz0MeNcHL+aNv2mZKtSiyqpzIGYqoUM+zfXaa+mnJRps5tN2/seN4vwsrUPhiwPmBPTnrPWw5bjvs5csEmcrEUSpOt+47zfmYKSrRz66km1pV2bwdKylky+8fRadlbmIpCtAoRiAgx7wKREMIDaZZnEeieLKpJYRgOIQowHABwEOACMAFAZJRATHlEYrHpEGwBgBIGBLJgwJLqtIuFI0Yek94uyIy4trwdbBYVspZRZ1/xafUfqUfyPiYuY4xXRrp5HGhuIt9hyUXSRDEBRYKIorywyZOWh8IANYC0Mt8WVgSPXYkHMhS4Hmd/OEUKjFRfrplngZMi5OL7Oz4a5Sb6MGK409NUqOCcwsOWbW11b6Dsf46V6dL6fH82YLI30LMKoJUAFgDp3GhnoQncETGa5a9jt4TFUxhFUOqM6IpvcnwwPMLe/wDM8XNgn8dtrydEp3jUF/U47VgGUBixGYpdSBlYWP8AE9PFi1bRxr/J0KGB8ZKam2YXLZjZQLaWMjL6j4bbRtHH8Roy437OroM1x6mIG57mY4vWTk+jWfpV26SOPj+BiihZrZn0XsvW09THn5aXjs4546VHmsRhAD6x7HedatkKVeDHVVRKouLbM1St0k2bRgUFyYrNeNFlPDMdbH3Okai2RLJFass8IDdgPbUx0Rzb6QvJ1b4END+f8CqSWOMAgAQAd4CFABiADvAAUQE2Syx0KxkQCxBYgbACMCYIgS7LKbiIlpm/CVMpF5L6MWtm/FVarspo+oW17SHx4hCO9s7+C4IHUVlGo1xCDWx5sB0nHLK3dPZsopLezeeH4WoPKxVuWbzKfZxt9QPecf8A1Uov5jojBSRRw/hLLUuR0se3UHnOl5eSpAsPHZpxzfgItrlmrX0vdVqtYfOs8mWH/wAly9q/sayypR4lNLhxqUguKBUXBRbXfKf8tBrfvoBedPOX/rV/2/qzn4cpd1/f+ffRj4wadEsQMtyuVAdVVQMoYjS+l7Cen6aL4KLMppR6MdDj1ME3BFxY5Tb9jsZc8DkNZfJbT4lTrWUFgwPkYnMbdDaT8Nw+w+dm+pxjD3FOqKqlf0EWbvrtOWXpp/Uq2arKo+DqmtVrU0Smq06IsRclnbu1pzrHHE23tlXPNt+PBh4hgCxJqXPK4YX+OU6YZaWjN4eT8njuI8IbOcqt2Jnfjy8kc7Thqzk4zBMnrYDte5m/exwypukjHkXuf2EKRvcvsSFW3pAHe147ronhfbIPUZtyTFtlKMY9IQpmFDckS8OOhciqSWOABAQRgOABAAgAxATI3JNhF2PSVsfjtTNmHzHbj2HCM1aNGcP6fiVdmNOPZU4MTNE0RiGMCArLqbQM5I6FKzWHOS9EJHW4bh3BusyltUTFbPXYbMtOnUHqTSpvZqdTQZuozCoP/ITxsmVY83F9Pr7r+I7fhtw5mTGcENVGqYRr5T56dyHV76XHtsef8aS4tbMYqUX+Bq4fiGCGnVBV7C1zve99OR03E5MHKOW4O4nQ5co8WYf/ANNVbMb36K9RFBsATYczbW2k9SWFSX7HOnRl4hxs2sgC33te57k3ufrNMeEcppHnsRjM1w07Iwo55SbMow+b0yroSbNfDME4qp7zLLJcWXHbNnEq2WrbKG7zNr5TSMj1eIrErQqU76hQLbCwsRPPaTTi/BcXUrfksNC9w73LbAaGZp+UjaVvTZ537RFqQAz+4BufqZ6Xp25I8/JGClUTyL0GfzEG3eddPyaKagqKWpW3lUUp2QNoi9iz9IWFES0CqFACAiKHAAjEEAHAAgAQAYMBMBcG4gDpqmWNiM+jj6x877IWPj9LK2w/ND9IcPYtZPEiVOsdnEVtdilBdxNCorbGVpmTcl2JqFoUNTsS2EQO2X0n1FomZvR3OF8RIbKecwyY72hRkk9ntMFiVFGotQjz0qya2HmYBk36FD8zxvW4efGS8SX7no48vyuPuZcJhVZyavpIZXAfMHB8yG42AtpfvKhy6itHO2o9mevUp0kIS+ZuRYMR7nfb+TOmGFKXISlf1HAekzEk6d51KkjOTbejNWonflymkZIiV+Sj7qCLtpK5eCUTZWA8kakh0aMIXC768pnKSbLS0bjhsxDHc2vMnl8DUDs08A1KnfUDewJ0M5OXJmzx19xeO5Fkvn5sQpa3YmNRrvomUG+ji8UtTF3bM3O9if2nZilb0jJxpaOBisUzjoOQnXRnGKvZz3gboqaBaIxFBGAQEQERQ4AEACADjEEACABEMkjRktFoYdIyKYe0VB9wcE7x2wTS6M7UmGo1k0aqUXpkqWLI0P7wsUsKe0dCg6ty1l2csoyR2cHwN6guo+Wy/wC85s3qIYvqZviwOXZ18J9nXVlz2WxHJ9ewuNZyf9wxS0pI2n6TirNeOxYZhTyHKlsxICG9wLga/qG8ceOTpnLLktIqxHEFUEIbE6am8tQ46SJjS2zCKdxe+vMmPyUm2anZSluXMyfxKcmtGEYPNoNo+dCdsi+GU6SlkZLxeRU8MBByHV9FzUCcpUe8jkvJfFmzAt4dRcwuAdecwyLlF0Wri9nZ4oX8tj5Try2mEFqkaKcVPkzFj8RZQQQOWk2xQt0yMmStnj+KVL6+/wC89GCo5jEy3S4m1kr6qMpMDZIrYQKTKWMk0SJShBACsGIocBDgAQAIAEAC0AHaMQ4AO8BCzQHRIVDCyXFFquOcZDi/BPIrQ7J5Sib+D4BvFVbjX03JX/UL2+JnkfCLY01k6PfVkJpoCTmWyhAVpkjU3D3GY+nUATwJuOW5fuv2NIycHUv1KeEJWbMEqVQRe61C9wP6r2PuJzz9JD6nFf0o6ZZ5LRoFIGm1wt/xL1Ny4AuxJ/NZvDF+56Ts9PJrJxXt+X82c/Hkm/H8/wAnj/CLsxvte09daWzll9VHV4UiscrnSYZNbiaQl7k+NhFsqmw/mTjUqtjnOHInTq5UsBbTTrItN7Kaf2JYPJclxHOLa0x45uLd9FeJpqWWx3N/pHTolT30aGxCU7raZKPmRrzfLjAgtU75d5VITbk9nWXiKqiLUTMOVxqJh8KTbaYTm4Ol0cb7Q1BqVNhbbadeFU6MpvlE8fiMSG8o5TsSM1FpWWrT/DlvsnzZzagsYzeOypjEaJFRMRZYBKIFaAFQiNBgwAcBDgIIAMRgFSsEtcEg8xyicuIowcumSWojbMPrpGnF9CcZx7RM0o6J5ESsRSZELAdkoEigMspwJZ1+E42zKN7G4v1/6vJyLlEiC4yPfUFp1aV6vnSmhfKLZrbercWO/wAz5r1GPJincNW6O1OHT6ezHwCuj1Up1hTqUrEjNc+CL3uW30A5zeU/h/N/Gcyjuo7v+foQ+0vE8qAKTaxCXGX8PMbeUm4FtbGephxx8KhTfFUeMqYlj6frOqvc562a+FYsBgWmc4WgumdiqFdg29tpg3riVqO6NyYd3ZXPptaYqopo1bbSZoVV20Mi2arijPiEuVCrtue0cfLbJcm5aWkF0L2tflCnQSavkiZxQRglo447V2Kc5XdGyvjaeUAjbnJjGSbKnTpnmeKYpHJ1nZjg0jGUk9nnHpjObCwnTWiL+UsrVCqgReRRVmR6lzKNVGitkgUmZ2FpJshq0ZLRLNGKiuSWOMAgIcACAADAC1KlpSZDjYmRG3Ue40P7RNJgnOPTIDDW9DsvY6iLj7Mr4l/VFMkfFH6W/Yx/P9xf6T90L70R6kIhyrtD+En9MiSYmmedvcQ5RZLx5F4NCBT6SDHoybku0dDDcHd9rfIkSko9ijJy6Ojg/s6wIJK/6pzv1CN1ik+z1dPBotMEMc43yEaofUtr9dZy5I/EtUKclHVqzI1dKNJ73UEhRTW3msfztvbtFD0vzW9/4IjOl/P1/wDh47ivEGrOWbnPShBRVEt8nZhDyxUSWubiJi4o6WHxr/SZyxplKZ2cNxtkXKdZzywJvQviUGDrKHzXOu4ilF9C5r6qOxTfMDkmU8dUViytqqKcMgQljvzhbejWkkYeLY0Ocw0/aXDHxM+fLTOaccSCCZ0RgnsycnE5j6km+k1sdKitan/comjNWa59oI1iqRmeBqhByIWOkyNQwY4oikEUyWUx0TaK5JQ4wCADgAQEItaA6sYMBNDvABhoColnjsXEYqmFi4IGytuo+LQu+wXJdMsoYOmSLErFxiTPNNLZ7bgYSmiKyXH+ZnI+TYicufHNr5ZHMpNPk4p/n+tHpavCKSUvFqUcwsTm8Ysre1lnjZZ54zUb/T9ztxShKPKo/wBzlUsStak90p0wqghdWIu4A1PPUmbxU4yW29mH1Xfs/Gjj/aPEXCgaCx056HeexiJkeUZtZsWkIvAKJ0TETIsomx1MRMt9G5KuklqyV2WUeJlRqAR1tMnivybJ14OrTxJK3U2mbhvYozVMrq4xl53vKcEFs4+Nr3bWaRWiDEXF7Ay0VTodXy84xR2UtW5CMtQ8sidIyuyBMCqIssBplbCIpEAbRFNWXeJKI4lUksICHGACADgIVRbiHY4umV0jJRUi0yiBCAyUBADAQ4AWUjAiR6XgOMqKbD0877TLJG0ZQVS0e7wDUjTvonNiVzLY7gA6G/TSedlcumdXDF2+/wACuvhqYpE06hdQTem1AoS/UNfKLCLDKPLqn73ZlJJaV/2/U8Z9oKmYAi2UeWw3B79Z6mJGU+zzjCajTK7QLJoIEsk8TEjXhWta8WzKVWdKhTRhoAe0ykVGddiakb6aD3hy8DSj3Yq9t73jSslyXg5NcZjLoqLpEqGEHqJlaFLK3opri5MKKg6RnvaI27FmjCiJiGF4DC94AQKwoaYWgBGIoIAEBDjAIAOACgA4CC8ACAAIATVbwE2aaAUbxpGM230eh4PZvSOYBNmYAfSY5ciiYKMulo91jcPQp0ULvmuLqApVVNun5jPKyepctQW/udEMLr9jDialM0cquxZ2QgfptoW7XnNh587ZtxpOzyvFKQK1bcmFrDpvPcw9Ixye55uuNZ0BBlUCyZ0jJQrxAXU2taJkSVlwsdmKxbM/urFnI3qEwsfFP/aIVeQ1gg4kSh5xjtEDUtpArjeyljGaJFbiJlIV4DGdYCIwGEBheAUF4AVxFBABwAICCMAZohpAICHGA7QESCQoVgXAj0gSbIGqTsIrfgpQS7LKVG/qMK9yJT9j0fCeJ0qS5SjHuKtv2mWSDl0c9O7aPQYDG0382d110zgH2sROGeJ9V+R1QlBK6ovq4SrWazMpB1UjS/eK4Y9oFU3UTkY/hjDNZtrjQ6E9J0486ZnPF5s4D4e473sR3nWmY3Rj8Ig6xl8iDiBSACA2y7L3gZ2W0wp3iIdliUqXWK/wHcgNemvpFzDbDg2ZK+ILaxlxhRQxgaJCvGARDIGBQAwADABQAkiE7QoTkkWeEOo+Y6J5P2Msk2HAQQAV4DHAQGAE1EYmyeQDeOiLb6KzXA21itFqDfZHzN2htj+WJNaIG8KSE5t9E81to7Jq+yOaSOjRhqeYgbDmYGU2kd3DVczgJfItrAaZveYzqMdmdOTo9xwzzMwuBnUBbC+XbTTloZ42abVfgdmNJdfYfFeCrhlJv63BF+XeXhzSm1+AZZQrX4foeO4tw8rc6Akgm09XFkT0jklFrbObi8KSuYa9ZupbIi6OW6kRmyaZAQKC8AoM0AoSmA2IGADQxgyJiGgWAMcBCaA0ICIZIJeOibosFMLq3xHpE8nLoretfbQfA/3iuylCu+yrOvU/EWvc0p+xCAxwAIAFoAOAggBJr28u8e60JVeyK4c/mMXH3Y3k/wCKLAFGwj0ibb7AvCwojeIYCAElXrGS2XUqvIQsiUfLOvwzEeGddW5DvyJmWSCfZg5Nbj+Z6rhPGnpnyDzH1Nofp2E83NgvbN8c1JJI6eOY16RFUnNe4AufrMMa4y0bvltVo4PEEZl1uQot3ndjaTOVpuNI4fhgAi59p2KbM3AyVire8tArRkal0jNVL3KLQNBEQAiIhjEYMYgJkisBJjWmSdASewJgOzSOHVDrkb/1MNC2g+4t0PxKozeRLsDhQurkDtuY6S7J+K5airKK2KA0QWHU7yXL2NY4m9yZnWiza/udBFRo5xjon4aD1Eseg0EdLyTym+lQ/GH6F+IWvYOD92ZpJqOABAAgA4AEBDBgFBmgFCvAAgAwICZYLDeMnbIlixhZVJIupnJ7/wDNodGclzLqNQk+XQfJ+YnszlGls9NwCu6XYKNOZX/7ObNiUtMIuS3Z6d8eayZ2qhQg0WwBJ9p5/wAJQfFI1rl2zn0qpCl/WL3I7d5o6XysuMNNw7MeLwgr+amtjbkNJtjnx7ZjKfKk1s4eMwLBzmFtp1QmmtGTVGMIqnWaom2+iurhl/KY6ZayMy1KLDlFZqpIryGBVovpYVjsIWQ5o0jh1vUwEm2S8iN2A4QtQ7mw3P8AaKU+PYK2dZ1FCy0rKTzy3Pz1nNLK5bfRrGDlpF2FLG34tQ6gG1Jd/czD41eEEsUf+TJfaXDGmgOfOx0CqgzD+oidPpvUctHLkw7VO1+PR46vhXOrm3Yan6ztryaRyRWoopsq7DXqdYi7cu2V1CTuf3itsqKS6IWEKL2F4AUxGgQEEAHAAgAQALwAIAMCAh2gIM/SFhRKlSL9hzJ2jSbFKaj9ybVgulP6sf7R2l0SoOW5/kVohJk0W2kaaThIzGScjoNxKoUAzH2AEjirsz40zfwnF6FXJ126zLJCnaHF7PRYYpSCqCSDa45exnDNOW2bcr1HRPiOIay+EugvovWTBJN8maO2qhRj4lSV6IJBD7kXnTjlUtPRg3Jxqa2eUxNKwFxOtMxi6ZXsBaVY+2ArNtGPii1qyoLEaw09k030OnUJ20ibQUJKLu0TkWkeiGF8iKDZB6yDqW7zjnkq35NoQtq+jDiXFTEeUiwC2zGw6XM4sk3GG0duPGm6TLWesr2Yb7ZDt0sNrTKGSMo2n+Y3hlB8WdipSqJRP3gm5BIt+VeVzOv09OdxOPNFKLXdnlMS6eY/E9mKVHAk7VHNquOkTo6YxZQXHOSa0xEiMKYriA6ZRJNBwAICCABeADgAoAMQAZaAUR1MA0ixQBq2vaOkuyW29IVSsW9uQEG2xxgok0pc2hRLn4Q2qdIWJR9yGaIqi6j3+kDOR08PjQLaaiS4p9mEoySpHVwPFb+UC7TCcL2EI8VTO/hzVCmwJv0nI8cZS2dClJR+Uy1ky+s7nWaxa6SMZe97K6GCSoSFI7SnKUTSKi++zkcV4aVYAbA2M2hkvsiSitxZAYa224j5EqLMtegWbzADoZV60JPwacBweo3/ADlM55UjbHFyt9HaTC06Au+puBbtMJuU9LSLjJR2lbNFXiCvVVVSyixAta9xrOaUKjpmsZSe5llbAU3qZVXwzoVOqsLG+/P2nNlyVG3s1g5OR0+GqAGUgB72NRxYKtvykjnOJY7kmtr2RrPI+NXXucr7RcQSkHQ11qg6ZQSbdRtPoPR4mkpNUeXnnz1A8hWxlBhqtRfYgz0rRiseVdUZXWi21Qj+pP7iFRfk0TyruP5Mz/dQTpUU++kXD8TX4rXcWDYU9QfrFxYLKiH3docWV8SJkWoDzmSnFm7i0SvKJoLxgF4AEACAADACUBCVtdReANaLKj27n9hG9ExjZWoJiLbSLVsvvGZu2RLExDSoRMB0NR1gDLA0ZDRdTYbxGbT6NmErBWBiktGTR6Xh3GTUulyo69pyzx006L43HslXoJnUl829h37yFbTpFaVWXDDKiFgbH+8absuSUlb6OZg6xY1GbUDaaz8L3OeEFuSNnD66sSMvv7zOcF7m2HJP2KsY6OwW1jpaVBNLb0Rklta2b6mJNIKE3tr7TNRi1bGk+TiJqAqglzqbEf1TOV9o6IcUuI3pkAWINtgNGBiUUybSMzcUqJ63B7OoJHYETRenxyetGbySijnY7idQi+dcp5AnadUMMYmKnffZymNO23wNJvEG5szsqHtK0UnMicMp2YQpD+LJdoqqYE+8XBeDSOdGapTK6m4ktcVZrGSlpFH3r3+Zj8c1+E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7" descr="data:image/jpeg;base64,/9j/4AAQSkZJRgABAQAAAQABAAD/2wCEAAkGBxIQEBAUEBQUFRQVFA8UEBUUDw8PFBUQFBQWFhQUFBQYHCggGBolHBQUITEhJSkrLi4uFx8zODMsNygtLisBCgoKDg0OGhAQGywkHyQsLCwsLCwsLCwsLCwsLCwsLCwsLCwsLCwsLCwsLCwsLCwsLCwsLCwsLCwsLCwsLCwsLP/AABEIALgBEgMBEQACEQEDEQH/xAAbAAACAwEBAQAAAAAAAAAAAAAAAQIDBAUGB//EADkQAAIBAgQEBQEHAgYDAQAAAAECAAMRBBIhMQVBUWETIjJxkYEGFCNCUqGxcsEzU6Lh8PGCktEV/8QAGgEAAwEBAQEAAAAAAAAAAAAAAAECAwQFBv/EADMRAAICAgIBAgQFAwMFAQAAAAABAhEDIRIxQQRREyIycWGRoeHwgbHBI0JSFBUkQ9EF/9oADAMBAAIRAxEAPwD5Pad554WjEO0AC0AC0ACABAAgA4CC0AC0AFaAyYS8CeQFYBYQAVoASAgJlhFxGTdMha6W5iHaofUr9yam6jtBbQnqRWRAoLQAAIgFjx+GP6hCf0jw/W/sW1BoPaUzOPZVaSaCtABWgMLQAUBklWAmybsqC7b8gNzHpdkxUpvRUKTOQz6AelRp8xVe3+RblGC4x37sdSAolRpL0HwIuMfY05y9ycCRwEEAHAQQAIwFAYRAEACAhwAaxgwxjOqgrsN4pXVoMSjKVSLqbCooZfqO8pO0ZtPHLiysiIoUBli0iYEOSRYiWgiW7E62N+R3h0xp2qI0RYkcjtDpjk7VidYwTIXiKGIAGN/w/qIS+kMX1k/yr7R+Cf8AcysxFCMBkbQGOAiS07woHKiNStl0TVv4g3Wl2EYXuXQUqGXzNq0Eq2+xyneo9EneOyUiERQWgBGIoICGIAIwAkIABgIjAY4AEACABABiAjRSfkdpSZlJeUZHpmg9x6DuJDXF2jdSWaNPtG/wwwBXYy+9nNycXTGiqIhNtiqYnpC0OOP3KdTFZekWKt9IWS3WyliVYXgy1Ulo01k5jnKMoS8GUrEbWMQETxa/hQf0sWJ/6hKit0Ea6RMnUypojRCAgAFYBY1XrBIGyurVJ0WDfhFRgluROlTCe8aVEyk5CZohpEYDFAYXgBCIZKADgIIAF4AF4AKADgA7QEEYD0gGwvAKANEKi9SHGVtpS2Zu4u0Z6RaixB1X+R2kfSaySyxvybrBtV1EZz7jpgEtsLxA37sCp5wFa8ESnSMq/ctqUPEQ23EZEZ8JfgS4eniUz1G8UX4DKuMzPUp2JlFqRGnTuYhuR0n4azqANyL26DqZE8iqhQTj8zLBw0qliN7ge46gwjkXQmuTtHJejYyi1MsTDEiUQ8isKtMKOphVBGTkzE5LRPZ0KkWqgUd4+iHLkyBMRSI2gMLQAUQwtGBCIocBDgAXgAQAICFAY4AF4CHAAvAAvAAgBNLxkujQ1MOtjvyPQw7MlJwlaFhmNMnS5/Mv6h+pZHQ5pT+3v7fgzsU8rKCuoP7e8VtmUYJd9kxTForZfGLM1WgL3ELE419jTwYDxMp57wlKkQo8jucM4IadauFXMoKPYWvlqC5A7jeefl9TT0zXi7340ZOM/Z8m70dRz0sVPRl3BnRg9bGenpm08Kq0cnAYBg3mG2v15TplLRlGNyPc/ZLA3UuQDc3FxcBU5ntefP8A/wCh6hqfFfyz0MeNcHL+aNv2mZKtSiyqpzIGYqoUM+zfXaa+mnJRps5tN2/seN4vwsrUPhiwPmBPTnrPWw5bjvs5csEmcrEUSpOt+47zfmYKSrRz66km1pV2bwdKylky+8fRadlbmIpCtAoRiAgx7wKREMIDaZZnEeieLKpJYRgOIQowHABwEOACMAFAZJRATHlEYrHpEGwBgBIGBLJgwJLqtIuFI0Yek94uyIy4trwdbBYVspZRZ1/xafUfqUfyPiYuY4xXRrp5HGhuIt9hyUXSRDEBRYKIorywyZOWh8IANYC0Mt8WVgSPXYkHMhS4Hmd/OEUKjFRfrplngZMi5OL7Oz4a5Sb6MGK409NUqOCcwsOWbW11b6Dsf46V6dL6fH82YLI30LMKoJUAFgDp3GhnoQncETGa5a9jt4TFUxhFUOqM6IpvcnwwPMLe/wDM8XNgn8dtrydEp3jUF/U47VgGUBixGYpdSBlYWP8AE9PFi1bRxr/J0KGB8ZKam2YXLZjZQLaWMjL6j4bbRtHH8Roy437OroM1x6mIG57mY4vWTk+jWfpV26SOPj+BiihZrZn0XsvW09THn5aXjs4546VHmsRhAD6x7HedatkKVeDHVVRKouLbM1St0k2bRgUFyYrNeNFlPDMdbH3Okai2RLJFass8IDdgPbUx0Rzb6QvJ1b4END+f8CqSWOMAgAQAd4CFABiADvAAUQE2Syx0KxkQCxBYgbACMCYIgS7LKbiIlpm/CVMpF5L6MWtm/FVarspo+oW17SHx4hCO9s7+C4IHUVlGo1xCDWx5sB0nHLK3dPZsopLezeeH4WoPKxVuWbzKfZxt9QPecf8A1Uov5jojBSRRw/hLLUuR0se3UHnOl5eSpAsPHZpxzfgItrlmrX0vdVqtYfOs8mWH/wAly9q/sayypR4lNLhxqUguKBUXBRbXfKf8tBrfvoBedPOX/rV/2/qzn4cpd1/f+ffRj4wadEsQMtyuVAdVVQMoYjS+l7Cen6aL4KLMppR6MdDj1ME3BFxY5Tb9jsZc8DkNZfJbT4lTrWUFgwPkYnMbdDaT8Nw+w+dm+pxjD3FOqKqlf0EWbvrtOWXpp/Uq2arKo+DqmtVrU0Smq06IsRclnbu1pzrHHE23tlXPNt+PBh4hgCxJqXPK4YX+OU6YZaWjN4eT8njuI8IbOcqt2Jnfjy8kc7Thqzk4zBMnrYDte5m/exwypukjHkXuf2EKRvcvsSFW3pAHe147ronhfbIPUZtyTFtlKMY9IQpmFDckS8OOhciqSWOABAQRgOABAAgAxATI3JNhF2PSVsfjtTNmHzHbj2HCM1aNGcP6fiVdmNOPZU4MTNE0RiGMCArLqbQM5I6FKzWHOS9EJHW4bh3BusyltUTFbPXYbMtOnUHqTSpvZqdTQZuozCoP/ITxsmVY83F9Pr7r+I7fhtw5mTGcENVGqYRr5T56dyHV76XHtsef8aS4tbMYqUX+Bq4fiGCGnVBV7C1zve99OR03E5MHKOW4O4nQ5co8WYf/ANNVbMb36K9RFBsATYczbW2k9SWFSX7HOnRl4hxs2sgC33te57k3ufrNMeEcppHnsRjM1w07Iwo55SbMow+b0yroSbNfDME4qp7zLLJcWXHbNnEq2WrbKG7zNr5TSMj1eIrErQqU76hQLbCwsRPPaTTi/BcXUrfksNC9w73LbAaGZp+UjaVvTZ537RFqQAz+4BufqZ6Xp25I8/JGClUTyL0GfzEG3eddPyaKagqKWpW3lUUp2QNoi9iz9IWFES0CqFACAiKHAAjEEAHAAgAQAYMBMBcG4gDpqmWNiM+jj6x877IWPj9LK2w/ND9IcPYtZPEiVOsdnEVtdilBdxNCorbGVpmTcl2JqFoUNTsS2EQO2X0n1FomZvR3OF8RIbKecwyY72hRkk9ntMFiVFGotQjz0qya2HmYBk36FD8zxvW4efGS8SX7no48vyuPuZcJhVZyavpIZXAfMHB8yG42AtpfvKhy6itHO2o9mevUp0kIS+ZuRYMR7nfb+TOmGFKXISlf1HAekzEk6d51KkjOTbejNWonflymkZIiV+Sj7qCLtpK5eCUTZWA8kakh0aMIXC768pnKSbLS0bjhsxDHc2vMnl8DUDs08A1KnfUDewJ0M5OXJmzx19xeO5Fkvn5sQpa3YmNRrvomUG+ji8UtTF3bM3O9if2nZilb0jJxpaOBisUzjoOQnXRnGKvZz3gboqaBaIxFBGAQEQERQ4AEACADjEEACABEMkjRktFoYdIyKYe0VB9wcE7x2wTS6M7UmGo1k0aqUXpkqWLI0P7wsUsKe0dCg6ty1l2csoyR2cHwN6guo+Wy/wC85s3qIYvqZviwOXZ18J9nXVlz2WxHJ9ewuNZyf9wxS0pI2n6TirNeOxYZhTyHKlsxICG9wLga/qG8ceOTpnLLktIqxHEFUEIbE6am8tQ46SJjS2zCKdxe+vMmPyUm2anZSluXMyfxKcmtGEYPNoNo+dCdsi+GU6SlkZLxeRU8MBByHV9FzUCcpUe8jkvJfFmzAt4dRcwuAdecwyLlF0Wri9nZ4oX8tj5Try2mEFqkaKcVPkzFj8RZQQQOWk2xQt0yMmStnj+KVL6+/wC89GCo5jEy3S4m1kr6qMpMDZIrYQKTKWMk0SJShBACsGIocBDgAQAIAEAC0AHaMQ4AO8BCzQHRIVDCyXFFquOcZDi/BPIrQ7J5Sib+D4BvFVbjX03JX/UL2+JnkfCLY01k6PfVkJpoCTmWyhAVpkjU3D3GY+nUATwJuOW5fuv2NIycHUv1KeEJWbMEqVQRe61C9wP6r2PuJzz9JD6nFf0o6ZZ5LRoFIGm1wt/xL1Ny4AuxJ/NZvDF+56Ts9PJrJxXt+X82c/Hkm/H8/wAnj/CLsxvte09daWzll9VHV4UiscrnSYZNbiaQl7k+NhFsqmw/mTjUqtjnOHInTq5UsBbTTrItN7Kaf2JYPJclxHOLa0x45uLd9FeJpqWWx3N/pHTolT30aGxCU7raZKPmRrzfLjAgtU75d5VITbk9nWXiKqiLUTMOVxqJh8KTbaYTm4Ol0cb7Q1BqVNhbbadeFU6MpvlE8fiMSG8o5TsSM1FpWWrT/DlvsnzZzagsYzeOypjEaJFRMRZYBKIFaAFQiNBgwAcBDgIIAMRgFSsEtcEg8xyicuIowcumSWojbMPrpGnF9CcZx7RM0o6J5ESsRSZELAdkoEigMspwJZ1+E42zKN7G4v1/6vJyLlEiC4yPfUFp1aV6vnSmhfKLZrbercWO/wAz5r1GPJincNW6O1OHT6ezHwCuj1Up1hTqUrEjNc+CL3uW30A5zeU/h/N/Gcyjuo7v+foQ+0vE8qAKTaxCXGX8PMbeUm4FtbGephxx8KhTfFUeMqYlj6frOqvc562a+FYsBgWmc4WgumdiqFdg29tpg3riVqO6NyYd3ZXPptaYqopo1bbSZoVV20Mi2arijPiEuVCrtue0cfLbJcm5aWkF0L2tflCnQSavkiZxQRglo447V2Kc5XdGyvjaeUAjbnJjGSbKnTpnmeKYpHJ1nZjg0jGUk9nnHpjObCwnTWiL+UsrVCqgReRRVmR6lzKNVGitkgUmZ2FpJshq0ZLRLNGKiuSWOMAgIcACAADAC1KlpSZDjYmRG3Ue40P7RNJgnOPTIDDW9DsvY6iLj7Mr4l/VFMkfFH6W/Yx/P9xf6T90L70R6kIhyrtD+En9MiSYmmedvcQ5RZLx5F4NCBT6SDHoybku0dDDcHd9rfIkSko9ijJy6Ojg/s6wIJK/6pzv1CN1ik+z1dPBotMEMc43yEaofUtr9dZy5I/EtUKclHVqzI1dKNJ73UEhRTW3msfztvbtFD0vzW9/4IjOl/P1/wDh47ivEGrOWbnPShBRVEt8nZhDyxUSWubiJi4o6WHxr/SZyxplKZ2cNxtkXKdZzywJvQviUGDrKHzXOu4ilF9C5r6qOxTfMDkmU8dUViytqqKcMgQljvzhbejWkkYeLY0Ocw0/aXDHxM+fLTOaccSCCZ0RgnsycnE5j6km+k1sdKitan/comjNWa59oI1iqRmeBqhByIWOkyNQwY4oikEUyWUx0TaK5JQ4wCADgAQEItaA6sYMBNDvABhoColnjsXEYqmFi4IGytuo+LQu+wXJdMsoYOmSLErFxiTPNNLZ7bgYSmiKyXH+ZnI+TYicufHNr5ZHMpNPk4p/n+tHpavCKSUvFqUcwsTm8Ysre1lnjZZ54zUb/T9ztxShKPKo/wBzlUsStak90p0wqghdWIu4A1PPUmbxU4yW29mH1Xfs/Gjj/aPEXCgaCx056HeexiJkeUZtZsWkIvAKJ0TETIsomx1MRMt9G5KuklqyV2WUeJlRqAR1tMnivybJ14OrTxJK3U2mbhvYozVMrq4xl53vKcEFs4+Nr3bWaRWiDEXF7Ay0VTodXy84xR2UtW5CMtQ8sidIyuyBMCqIssBplbCIpEAbRFNWXeJKI4lUksICHGACADgIVRbiHY4umV0jJRUi0yiBCAyUBADAQ4AWUjAiR6XgOMqKbD0877TLJG0ZQVS0e7wDUjTvonNiVzLY7gA6G/TSedlcumdXDF2+/wACuvhqYpE06hdQTem1AoS/UNfKLCLDKPLqn73ZlJJaV/2/U8Z9oKmYAi2UeWw3B79Z6mJGU+zzjCajTK7QLJoIEsk8TEjXhWta8WzKVWdKhTRhoAe0ykVGddiakb6aD3hy8DSj3Yq9t73jSslyXg5NcZjLoqLpEqGEHqJlaFLK3opri5MKKg6RnvaI27FmjCiJiGF4DC94AQKwoaYWgBGIoIAEBDjAIAOACgA4CC8ACAAIATVbwE2aaAUbxpGM230eh4PZvSOYBNmYAfSY5ciiYKMulo91jcPQp0ULvmuLqApVVNun5jPKyepctQW/udEMLr9jDialM0cquxZ2QgfptoW7XnNh587ZtxpOzyvFKQK1bcmFrDpvPcw9Ixye55uuNZ0BBlUCyZ0jJQrxAXU2taJkSVlwsdmKxbM/urFnI3qEwsfFP/aIVeQ1gg4kSh5xjtEDUtpArjeyljGaJFbiJlIV4DGdYCIwGEBheAUF4AVxFBABwAICCMAZohpAICHGA7QESCQoVgXAj0gSbIGqTsIrfgpQS7LKVG/qMK9yJT9j0fCeJ0qS5SjHuKtv2mWSDl0c9O7aPQYDG0382d110zgH2sROGeJ9V+R1QlBK6ovq4SrWazMpB1UjS/eK4Y9oFU3UTkY/hjDNZtrjQ6E9J0486ZnPF5s4D4e473sR3nWmY3Rj8Ig6xl8iDiBSACA2y7L3gZ2W0wp3iIdliUqXWK/wHcgNemvpFzDbDg2ZK+ILaxlxhRQxgaJCvGARDIGBQAwADABQAkiE7QoTkkWeEOo+Y6J5P2Msk2HAQQAV4DHAQGAE1EYmyeQDeOiLb6KzXA21itFqDfZHzN2htj+WJNaIG8KSE5t9E81to7Jq+yOaSOjRhqeYgbDmYGU2kd3DVczgJfItrAaZveYzqMdmdOTo9xwzzMwuBnUBbC+XbTTloZ42abVfgdmNJdfYfFeCrhlJv63BF+XeXhzSm1+AZZQrX4foeO4tw8rc6Akgm09XFkT0jklFrbObi8KSuYa9ZupbIi6OW6kRmyaZAQKC8AoM0AoSmA2IGADQxgyJiGgWAMcBCaA0ICIZIJeOibosFMLq3xHpE8nLoretfbQfA/3iuylCu+yrOvU/EWvc0p+xCAxwAIAFoAOAggBJr28u8e60JVeyK4c/mMXH3Y3k/wCKLAFGwj0ibb7AvCwojeIYCAElXrGS2XUqvIQsiUfLOvwzEeGddW5DvyJmWSCfZg5Nbj+Z6rhPGnpnyDzH1Nofp2E83NgvbN8c1JJI6eOY16RFUnNe4AufrMMa4y0bvltVo4PEEZl1uQot3ndjaTOVpuNI4fhgAi59p2KbM3AyVire8tArRkal0jNVL3KLQNBEQAiIhjEYMYgJkisBJjWmSdASewJgOzSOHVDrkb/1MNC2g+4t0PxKozeRLsDhQurkDtuY6S7J+K5airKK2KA0QWHU7yXL2NY4m9yZnWiza/udBFRo5xjon4aD1Eseg0EdLyTym+lQ/GH6F+IWvYOD92ZpJqOABAAgA4AEBDBgFBmgFCvAAgAwICZYLDeMnbIlixhZVJIupnJ7/wDNodGclzLqNQk+XQfJ+YnszlGls9NwCu6XYKNOZX/7ObNiUtMIuS3Z6d8eayZ2qhQg0WwBJ9p5/wAJQfFI1rl2zn0qpCl/WL3I7d5o6XysuMNNw7MeLwgr+amtjbkNJtjnx7ZjKfKk1s4eMwLBzmFtp1QmmtGTVGMIqnWaom2+iurhl/KY6ZayMy1KLDlFZqpIryGBVovpYVjsIWQ5o0jh1vUwEm2S8iN2A4QtQ7mw3P8AaKU+PYK2dZ1FCy0rKTzy3Pz1nNLK5bfRrGDlpF2FLG34tQ6gG1Jd/czD41eEEsUf+TJfaXDGmgOfOx0CqgzD+oidPpvUctHLkw7VO1+PR46vhXOrm3Yan6ztryaRyRWoopsq7DXqdYi7cu2V1CTuf3itsqKS6IWEKL2F4AUxGgQEEAHAAgAQALwAIAMCAh2gIM/SFhRKlSL9hzJ2jSbFKaj9ybVgulP6sf7R2l0SoOW5/kVohJk0W2kaaThIzGScjoNxKoUAzH2AEjirsz40zfwnF6FXJ126zLJCnaHF7PRYYpSCqCSDa45exnDNOW2bcr1HRPiOIay+EugvovWTBJN8maO2qhRj4lSV6IJBD7kXnTjlUtPRg3Jxqa2eUxNKwFxOtMxi6ZXsBaVY+2ArNtGPii1qyoLEaw09k030OnUJ20ibQUJKLu0TkWkeiGF8iKDZB6yDqW7zjnkq35NoQtq+jDiXFTEeUiwC2zGw6XM4sk3GG0duPGm6TLWesr2Yb7ZDt0sNrTKGSMo2n+Y3hlB8WdipSqJRP3gm5BIt+VeVzOv09OdxOPNFKLXdnlMS6eY/E9mKVHAk7VHNquOkTo6YxZQXHOSa0xEiMKYriA6ZRJNBwAICCABeADgAoAMQAZaAUR1MA0ixQBq2vaOkuyW29IVSsW9uQEG2xxgok0pc2hRLn4Q2qdIWJR9yGaIqi6j3+kDOR08PjQLaaiS4p9mEoySpHVwPFb+UC7TCcL2EI8VTO/hzVCmwJv0nI8cZS2dClJR+Uy1ky+s7nWaxa6SMZe97K6GCSoSFI7SnKUTSKi++zkcV4aVYAbA2M2hkvsiSitxZAYa224j5EqLMtegWbzADoZV60JPwacBweo3/ADlM55UjbHFyt9HaTC06Au+puBbtMJuU9LSLjJR2lbNFXiCvVVVSyixAta9xrOaUKjpmsZSe5llbAU3qZVXwzoVOqsLG+/P2nNlyVG3s1g5OR0+GqAGUgB72NRxYKtvykjnOJY7kmtr2RrPI+NXXucr7RcQSkHQ11qg6ZQSbdRtPoPR4mkpNUeXnnz1A8hWxlBhqtRfYgz0rRiseVdUZXWi21Qj+pP7iFRfk0TyruP5Mz/dQTpUU++kXD8TX4rXcWDYU9QfrFxYLKiH3docWV8SJkWoDzmSnFm7i0SvKJoLxgF4AEACAADACUBCVtdReANaLKj27n9hG9ExjZWoJiLbSLVsvvGZu2RLExDSoRMB0NR1gDLA0ZDRdTYbxGbT6NmErBWBiktGTR6Xh3GTUulyo69pyzx006L43HslXoJnUl829h37yFbTpFaVWXDDKiFgbH+8absuSUlb6OZg6xY1GbUDaaz8L3OeEFuSNnD66sSMvv7zOcF7m2HJP2KsY6OwW1jpaVBNLb0Rklta2b6mJNIKE3tr7TNRi1bGk+TiJqAqglzqbEf1TOV9o6IcUuI3pkAWINtgNGBiUUybSMzcUqJ63B7OoJHYETRenxyetGbySijnY7idQi+dcp5AnadUMMYmKnffZymNO23wNJvEG5szsqHtK0UnMicMp2YQpD+LJdoqqYE+8XBeDSOdGapTK6m4ktcVZrGSlpFH3r3+Zj8c1+E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6378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
                                        <p:tgtEl>
                                          <p:spTgt spid="51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895350"/>
            <a:ext cx="6324600" cy="50673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543800" y="6531484"/>
            <a:ext cx="1529586" cy="276999"/>
          </a:xfrm>
          <a:prstGeom prst="rect">
            <a:avLst/>
          </a:prstGeom>
          <a:noFill/>
        </p:spPr>
        <p:txBody>
          <a:bodyPr wrap="none" rtlCol="0">
            <a:spAutoFit/>
          </a:bodyPr>
          <a:lstStyle/>
          <a:p>
            <a:r>
              <a:rPr lang="en-US" sz="1200" dirty="0" smtClean="0">
                <a:solidFill>
                  <a:srgbClr val="FFC000"/>
                </a:solidFill>
                <a:latin typeface="Times New Roman" panose="02020603050405020304" pitchFamily="18" charset="0"/>
                <a:cs typeface="Times New Roman" panose="02020603050405020304" pitchFamily="18" charset="0"/>
              </a:rPr>
              <a:t>Figure from </a:t>
            </a:r>
            <a:r>
              <a:rPr lang="en-US" sz="1200" dirty="0" err="1" smtClean="0">
                <a:solidFill>
                  <a:srgbClr val="FFC000"/>
                </a:solidFill>
                <a:latin typeface="Times New Roman" panose="02020603050405020304" pitchFamily="18" charset="0"/>
                <a:cs typeface="Times New Roman" panose="02020603050405020304" pitchFamily="18" charset="0"/>
              </a:rPr>
              <a:t>Broecker</a:t>
            </a:r>
            <a:endParaRPr lang="en-US" sz="1200" dirty="0">
              <a:solidFill>
                <a:srgbClr val="FFC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133600" y="1066800"/>
            <a:ext cx="1752600" cy="4419600"/>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4400" y="168374"/>
            <a:ext cx="7681270" cy="523220"/>
          </a:xfrm>
          <a:prstGeom prst="rect">
            <a:avLst/>
          </a:prstGeom>
          <a:noFill/>
        </p:spPr>
        <p:txBody>
          <a:bodyPr wrap="none" rtlCol="0">
            <a:spAutoFit/>
          </a:bodyPr>
          <a:lstStyle/>
          <a:p>
            <a:r>
              <a:rPr lang="en-US" sz="2800" b="1" dirty="0" smtClean="0">
                <a:solidFill>
                  <a:srgbClr val="FFC000"/>
                </a:solidFill>
                <a:latin typeface="Times New Roman" panose="02020603050405020304" pitchFamily="18" charset="0"/>
                <a:cs typeface="Times New Roman" panose="02020603050405020304" pitchFamily="18" charset="0"/>
              </a:rPr>
              <a:t>Relative Element Abundance in the Solar System</a:t>
            </a:r>
            <a:endParaRPr lang="en-US" sz="28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2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969" y="838200"/>
            <a:ext cx="9316169" cy="2246769"/>
          </a:xfrm>
          <a:prstGeom prst="rect">
            <a:avLst/>
          </a:prstGeom>
          <a:noFill/>
        </p:spPr>
        <p:txBody>
          <a:bodyPr wrap="square" rtlCol="0">
            <a:spAutoFit/>
          </a:bodyPr>
          <a:lstStyle/>
          <a:p>
            <a:pPr algn="ctr"/>
            <a:r>
              <a:rPr lang="en-US" sz="2800" dirty="0" smtClean="0">
                <a:solidFill>
                  <a:srgbClr val="FFC000"/>
                </a:solidFill>
                <a:latin typeface="Times New Roman" panose="02020603050405020304" pitchFamily="18" charset="0"/>
                <a:cs typeface="Times New Roman" panose="02020603050405020304" pitchFamily="18" charset="0"/>
              </a:rPr>
              <a:t>“…</a:t>
            </a:r>
            <a:r>
              <a:rPr lang="en-US" sz="2800" i="1" dirty="0" smtClean="0">
                <a:solidFill>
                  <a:srgbClr val="FFC000"/>
                </a:solidFill>
                <a:latin typeface="Times New Roman" panose="02020603050405020304" pitchFamily="18" charset="0"/>
                <a:cs typeface="Times New Roman" panose="02020603050405020304" pitchFamily="18" charset="0"/>
              </a:rPr>
              <a:t>depending on the life form, for every 100 atoms of C incorporated into cells, between 2 and 20 </a:t>
            </a:r>
          </a:p>
          <a:p>
            <a:pPr algn="ctr"/>
            <a:r>
              <a:rPr lang="en-US" sz="2800" i="1" dirty="0" smtClean="0">
                <a:solidFill>
                  <a:srgbClr val="FFC000"/>
                </a:solidFill>
                <a:latin typeface="Times New Roman" panose="02020603050405020304" pitchFamily="18" charset="0"/>
                <a:cs typeface="Times New Roman" panose="02020603050405020304" pitchFamily="18" charset="0"/>
              </a:rPr>
              <a:t>atoms of nitrogen follow…</a:t>
            </a:r>
            <a:r>
              <a:rPr lang="en-US" sz="2800" dirty="0" smtClean="0">
                <a:solidFill>
                  <a:srgbClr val="FFC000"/>
                </a:solidFill>
                <a:latin typeface="Times New Roman" panose="02020603050405020304" pitchFamily="18" charset="0"/>
                <a:cs typeface="Times New Roman" panose="02020603050405020304" pitchFamily="18" charset="0"/>
              </a:rPr>
              <a:t>”</a:t>
            </a:r>
          </a:p>
          <a:p>
            <a:pPr algn="ctr"/>
            <a:endParaRPr lang="en-US" sz="2800" dirty="0">
              <a:solidFill>
                <a:srgbClr val="FFC000"/>
              </a:solidFill>
              <a:latin typeface="Times New Roman" panose="02020603050405020304" pitchFamily="18" charset="0"/>
              <a:cs typeface="Times New Roman" panose="02020603050405020304" pitchFamily="18" charset="0"/>
            </a:endParaRPr>
          </a:p>
          <a:p>
            <a:pPr algn="ctr"/>
            <a:r>
              <a:rPr lang="en-US" sz="2800" dirty="0" smtClean="0">
                <a:solidFill>
                  <a:srgbClr val="FFC000"/>
                </a:solidFill>
                <a:latin typeface="Times New Roman" panose="02020603050405020304" pitchFamily="18" charset="0"/>
                <a:cs typeface="Times New Roman" panose="02020603050405020304" pitchFamily="18" charset="0"/>
              </a:rPr>
              <a:t>Canfield et al. (2011)  </a:t>
            </a:r>
            <a:endParaRPr lang="en-US" sz="28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432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03" y="211764"/>
            <a:ext cx="5518225" cy="523184"/>
          </a:xfrm>
          <a:prstGeom prst="rect">
            <a:avLst/>
          </a:prstGeom>
          <a:noFill/>
        </p:spPr>
        <p:txBody>
          <a:bodyPr wrap="none" lIns="91400" tIns="45702" rIns="91400" bIns="45702" rtlCol="0">
            <a:spAutoFit/>
          </a:bodyPr>
          <a:lstStyle/>
          <a:p>
            <a:r>
              <a:rPr lang="en-US" sz="2800" b="1" dirty="0" smtClean="0">
                <a:solidFill>
                  <a:srgbClr val="FFC000"/>
                </a:solidFill>
                <a:latin typeface="Times New Roman" pitchFamily="18" charset="0"/>
                <a:cs typeface="Times New Roman" pitchFamily="18" charset="0"/>
              </a:rPr>
              <a:t>Two Broad Categories of Nitrogen </a:t>
            </a:r>
            <a:endParaRPr lang="en-US" sz="2800" b="1" dirty="0">
              <a:solidFill>
                <a:srgbClr val="FFC000"/>
              </a:solidFill>
              <a:latin typeface="Times New Roman" pitchFamily="18" charset="0"/>
              <a:cs typeface="Times New Roman" pitchFamily="18" charset="0"/>
            </a:endParaRPr>
          </a:p>
        </p:txBody>
      </p:sp>
      <p:sp>
        <p:nvSpPr>
          <p:cNvPr id="3" name="TextBox 2"/>
          <p:cNvSpPr txBox="1"/>
          <p:nvPr/>
        </p:nvSpPr>
        <p:spPr>
          <a:xfrm>
            <a:off x="381000" y="1600200"/>
            <a:ext cx="3241593" cy="3046988"/>
          </a:xfrm>
          <a:prstGeom prst="rect">
            <a:avLst/>
          </a:prstGeom>
          <a:noFill/>
        </p:spPr>
        <p:txBody>
          <a:bodyPr wrap="none" rtlCol="0">
            <a:spAutoFit/>
          </a:bodyPr>
          <a:lstStyle/>
          <a:p>
            <a:pPr marL="457200" indent="-457200">
              <a:buFontTx/>
              <a:buAutoNum type="arabicPeriod"/>
            </a:pPr>
            <a:r>
              <a:rPr lang="en-US" sz="2400" dirty="0" smtClean="0">
                <a:solidFill>
                  <a:srgbClr val="FFFFCC"/>
                </a:solidFill>
                <a:latin typeface="Times New Roman" pitchFamily="18" charset="0"/>
                <a:cs typeface="Times New Roman" pitchFamily="18" charset="0"/>
              </a:rPr>
              <a:t>Biologically Usable</a:t>
            </a:r>
          </a:p>
          <a:p>
            <a:pPr marL="457200" indent="-457200">
              <a:buFontTx/>
              <a:buAutoNum type="arabicPeriod"/>
            </a:pPr>
            <a:endParaRPr lang="en-US" sz="2400" dirty="0">
              <a:solidFill>
                <a:srgbClr val="FFFFCC"/>
              </a:solidFill>
              <a:latin typeface="Times New Roman" pitchFamily="18" charset="0"/>
              <a:cs typeface="Times New Roman" pitchFamily="18" charset="0"/>
            </a:endParaRPr>
          </a:p>
          <a:p>
            <a:pPr algn="ctr"/>
            <a:r>
              <a:rPr lang="en-US" sz="2400" b="1" dirty="0" smtClean="0">
                <a:solidFill>
                  <a:srgbClr val="FFFFCC"/>
                </a:solidFill>
                <a:latin typeface="Times New Roman" pitchFamily="18" charset="0"/>
                <a:cs typeface="Times New Roman" pitchFamily="18" charset="0"/>
              </a:rPr>
              <a:t>AKA:</a:t>
            </a:r>
          </a:p>
          <a:p>
            <a:pPr algn="ctr"/>
            <a:r>
              <a:rPr lang="en-US" sz="2400" dirty="0" smtClean="0">
                <a:solidFill>
                  <a:srgbClr val="FFFFCC"/>
                </a:solidFill>
                <a:latin typeface="Times New Roman" pitchFamily="18" charset="0"/>
                <a:cs typeface="Times New Roman" pitchFamily="18" charset="0"/>
              </a:rPr>
              <a:t> </a:t>
            </a:r>
          </a:p>
          <a:p>
            <a:pPr algn="ctr"/>
            <a:r>
              <a:rPr lang="en-US" sz="2400" dirty="0" smtClean="0">
                <a:solidFill>
                  <a:srgbClr val="FFFF00"/>
                </a:solidFill>
                <a:latin typeface="Times New Roman" pitchFamily="18" charset="0"/>
                <a:cs typeface="Times New Roman" pitchFamily="18" charset="0"/>
              </a:rPr>
              <a:t>Reactive Nitrogen (Nr)</a:t>
            </a:r>
          </a:p>
          <a:p>
            <a:pPr algn="ctr"/>
            <a:endParaRPr lang="en-US" sz="2400" dirty="0">
              <a:solidFill>
                <a:srgbClr val="FFFFCC"/>
              </a:solidFill>
              <a:latin typeface="Times New Roman" pitchFamily="18" charset="0"/>
              <a:cs typeface="Times New Roman" pitchFamily="18" charset="0"/>
            </a:endParaRPr>
          </a:p>
          <a:p>
            <a:pPr lvl="1"/>
            <a:endParaRPr lang="en-US" sz="2400" dirty="0">
              <a:solidFill>
                <a:srgbClr val="FFFFCC"/>
              </a:solidFill>
              <a:latin typeface="Times New Roman" pitchFamily="18" charset="0"/>
              <a:cs typeface="Times New Roman" pitchFamily="18" charset="0"/>
            </a:endParaRPr>
          </a:p>
          <a:p>
            <a:pPr lvl="1"/>
            <a:endParaRPr lang="en-US" sz="2400" dirty="0" smtClean="0">
              <a:solidFill>
                <a:srgbClr val="FFFFCC"/>
              </a:solidFill>
              <a:latin typeface="Times New Roman" pitchFamily="18" charset="0"/>
              <a:cs typeface="Times New Roman" pitchFamily="18" charset="0"/>
            </a:endParaRPr>
          </a:p>
        </p:txBody>
      </p:sp>
      <p:sp>
        <p:nvSpPr>
          <p:cNvPr id="4" name="TextBox 3"/>
          <p:cNvSpPr txBox="1"/>
          <p:nvPr/>
        </p:nvSpPr>
        <p:spPr>
          <a:xfrm>
            <a:off x="5029200" y="1524000"/>
            <a:ext cx="3659976" cy="3046988"/>
          </a:xfrm>
          <a:prstGeom prst="rect">
            <a:avLst/>
          </a:prstGeom>
          <a:noFill/>
        </p:spPr>
        <p:txBody>
          <a:bodyPr wrap="none" rtlCol="0">
            <a:spAutoFit/>
          </a:bodyPr>
          <a:lstStyle/>
          <a:p>
            <a:r>
              <a:rPr lang="en-US" sz="2400" dirty="0" smtClean="0">
                <a:solidFill>
                  <a:srgbClr val="FFFFCC"/>
                </a:solidFill>
                <a:latin typeface="Times New Roman" pitchFamily="18" charset="0"/>
                <a:cs typeface="Times New Roman" pitchFamily="18" charset="0"/>
              </a:rPr>
              <a:t>2. **Biologically Un-usable</a:t>
            </a:r>
          </a:p>
          <a:p>
            <a:endParaRPr lang="en-US" sz="2400" dirty="0" smtClean="0">
              <a:solidFill>
                <a:srgbClr val="FFFFCC"/>
              </a:solidFill>
              <a:latin typeface="Times New Roman" pitchFamily="18" charset="0"/>
              <a:cs typeface="Times New Roman" pitchFamily="18" charset="0"/>
            </a:endParaRPr>
          </a:p>
          <a:p>
            <a:pPr algn="ctr"/>
            <a:r>
              <a:rPr lang="en-US" sz="2400" b="1" dirty="0" smtClean="0">
                <a:solidFill>
                  <a:srgbClr val="FFFFCC"/>
                </a:solidFill>
                <a:latin typeface="Times New Roman" pitchFamily="18" charset="0"/>
                <a:cs typeface="Times New Roman" pitchFamily="18" charset="0"/>
              </a:rPr>
              <a:t>AKA:</a:t>
            </a:r>
          </a:p>
          <a:p>
            <a:pPr algn="ctr"/>
            <a:r>
              <a:rPr lang="en-US" sz="2400" dirty="0" smtClean="0">
                <a:solidFill>
                  <a:srgbClr val="FFFFCC"/>
                </a:solidFill>
                <a:latin typeface="Times New Roman" pitchFamily="18" charset="0"/>
                <a:cs typeface="Times New Roman" pitchFamily="18" charset="0"/>
              </a:rPr>
              <a:t> </a:t>
            </a:r>
          </a:p>
          <a:p>
            <a:pPr algn="ctr"/>
            <a:r>
              <a:rPr lang="en-US" sz="2400" dirty="0" smtClean="0">
                <a:solidFill>
                  <a:srgbClr val="FF0000"/>
                </a:solidFill>
                <a:latin typeface="Times New Roman" pitchFamily="18" charset="0"/>
                <a:cs typeface="Times New Roman" pitchFamily="18" charset="0"/>
              </a:rPr>
              <a:t>Unreactive Nitrogen </a:t>
            </a:r>
          </a:p>
          <a:p>
            <a:r>
              <a:rPr lang="en-US" sz="2400" dirty="0" smtClean="0">
                <a:solidFill>
                  <a:srgbClr val="FFFFCC"/>
                </a:solidFill>
                <a:latin typeface="Times New Roman" pitchFamily="18" charset="0"/>
                <a:cs typeface="Times New Roman" pitchFamily="18" charset="0"/>
              </a:rPr>
              <a:t> </a:t>
            </a:r>
          </a:p>
          <a:p>
            <a:pPr lvl="1"/>
            <a:endParaRPr lang="en-US" sz="2400" dirty="0">
              <a:solidFill>
                <a:srgbClr val="FFFFCC"/>
              </a:solidFill>
              <a:latin typeface="Times New Roman" pitchFamily="18" charset="0"/>
              <a:cs typeface="Times New Roman" pitchFamily="18" charset="0"/>
            </a:endParaRPr>
          </a:p>
          <a:p>
            <a:pPr lvl="1"/>
            <a:endParaRPr lang="en-US" sz="2400" dirty="0" smtClean="0">
              <a:solidFill>
                <a:srgbClr val="FFFFCC"/>
              </a:solidFill>
              <a:latin typeface="Times New Roman" pitchFamily="18" charset="0"/>
              <a:cs typeface="Times New Roman" pitchFamily="18" charset="0"/>
            </a:endParaRPr>
          </a:p>
        </p:txBody>
      </p:sp>
      <p:grpSp>
        <p:nvGrpSpPr>
          <p:cNvPr id="8" name="Group 7"/>
          <p:cNvGrpSpPr/>
          <p:nvPr/>
        </p:nvGrpSpPr>
        <p:grpSpPr>
          <a:xfrm>
            <a:off x="368595" y="5547482"/>
            <a:ext cx="3962400" cy="828472"/>
            <a:chOff x="381000" y="3753909"/>
            <a:chExt cx="3962400" cy="828472"/>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753909"/>
              <a:ext cx="990600" cy="828472"/>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descr="C:\Users\Wally\Desktop\Presentations\2014\NEAq\humpback-whale-h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3411" y="3753909"/>
              <a:ext cx="1311765" cy="81985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7" name="Picture 5" descr="http://blogs.kqed.org/bayareabites/files/2012/08/crowd-reggiewatts-people1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6988" y="3753909"/>
              <a:ext cx="1176412" cy="78702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228600" y="3700823"/>
            <a:ext cx="4572000" cy="1846659"/>
          </a:xfrm>
          <a:prstGeom prst="rect">
            <a:avLst/>
          </a:prstGeom>
        </p:spPr>
        <p:txBody>
          <a:bodyPr>
            <a:spAutoFit/>
          </a:bodyPr>
          <a:lstStyle/>
          <a:p>
            <a:pPr algn="ctr"/>
            <a:r>
              <a:rPr lang="en-US" dirty="0" smtClean="0">
                <a:solidFill>
                  <a:srgbClr val="FFFF00"/>
                </a:solidFill>
                <a:latin typeface="Times New Roman" pitchFamily="18" charset="0"/>
                <a:cs typeface="Times New Roman" pitchFamily="18" charset="0"/>
              </a:rPr>
              <a:t>NH</a:t>
            </a:r>
            <a:r>
              <a:rPr lang="en-US" baseline="-25000" dirty="0" smtClean="0">
                <a:solidFill>
                  <a:srgbClr val="FFFF00"/>
                </a:solidFill>
                <a:latin typeface="Times New Roman" pitchFamily="18" charset="0"/>
                <a:cs typeface="Times New Roman" pitchFamily="18" charset="0"/>
              </a:rPr>
              <a:t>4</a:t>
            </a:r>
            <a:r>
              <a:rPr lang="en-US" baseline="30000" dirty="0" smtClean="0">
                <a:solidFill>
                  <a:srgbClr val="FFFF00"/>
                </a:solidFill>
                <a:latin typeface="Times New Roman" pitchFamily="18" charset="0"/>
                <a:cs typeface="Times New Roman" pitchFamily="18" charset="0"/>
              </a:rPr>
              <a:t>+</a:t>
            </a:r>
            <a:r>
              <a:rPr lang="en-US" dirty="0" smtClean="0">
                <a:solidFill>
                  <a:srgbClr val="FFFF00"/>
                </a:solidFill>
                <a:latin typeface="Times New Roman" pitchFamily="18" charset="0"/>
                <a:cs typeface="Times New Roman" pitchFamily="18" charset="0"/>
              </a:rPr>
              <a:t> = ammonium</a:t>
            </a:r>
          </a:p>
          <a:p>
            <a:pPr marL="342900" indent="-342900" algn="ctr">
              <a:buFontTx/>
              <a:buAutoNum type="arabicPeriod"/>
            </a:pPr>
            <a:endParaRPr lang="en-US" dirty="0">
              <a:solidFill>
                <a:srgbClr val="FFFF00"/>
              </a:solidFill>
              <a:latin typeface="Times New Roman" pitchFamily="18" charset="0"/>
              <a:cs typeface="Times New Roman" pitchFamily="18" charset="0"/>
              <a:sym typeface="Wingdings" pitchFamily="2" charset="2"/>
            </a:endParaRPr>
          </a:p>
          <a:p>
            <a:pPr algn="ctr"/>
            <a:r>
              <a:rPr lang="en-US" dirty="0" smtClean="0">
                <a:solidFill>
                  <a:srgbClr val="FFFF00"/>
                </a:solidFill>
                <a:latin typeface="Times New Roman" pitchFamily="18" charset="0"/>
                <a:cs typeface="Times New Roman" pitchFamily="18" charset="0"/>
              </a:rPr>
              <a:t>NO</a:t>
            </a:r>
            <a:r>
              <a:rPr lang="en-US" baseline="-25000" dirty="0" smtClean="0">
                <a:solidFill>
                  <a:srgbClr val="FFFF00"/>
                </a:solidFill>
                <a:latin typeface="Times New Roman" pitchFamily="18" charset="0"/>
                <a:cs typeface="Times New Roman" pitchFamily="18" charset="0"/>
              </a:rPr>
              <a:t>2</a:t>
            </a:r>
            <a:r>
              <a:rPr lang="en-US" baseline="30000" dirty="0" smtClean="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 nitrite</a:t>
            </a:r>
          </a:p>
          <a:p>
            <a:pPr marL="342900" indent="-342900" algn="ctr">
              <a:buFontTx/>
              <a:buAutoNum type="arabicPeriod"/>
            </a:pPr>
            <a:endParaRPr lang="en-US" baseline="30000" dirty="0" smtClean="0">
              <a:solidFill>
                <a:srgbClr val="FFFF00"/>
              </a:solidFill>
              <a:latin typeface="Times New Roman" pitchFamily="18" charset="0"/>
              <a:cs typeface="Times New Roman" pitchFamily="18" charset="0"/>
            </a:endParaRPr>
          </a:p>
          <a:p>
            <a:pPr algn="ctr"/>
            <a:endParaRPr lang="en-US" baseline="30000" dirty="0" smtClean="0">
              <a:solidFill>
                <a:srgbClr val="FFFF00"/>
              </a:solidFill>
              <a:latin typeface="Times New Roman" pitchFamily="18" charset="0"/>
              <a:cs typeface="Times New Roman" pitchFamily="18" charset="0"/>
            </a:endParaRPr>
          </a:p>
          <a:p>
            <a:pPr algn="ctr"/>
            <a:r>
              <a:rPr lang="en-US" dirty="0" smtClean="0">
                <a:solidFill>
                  <a:srgbClr val="FFFF00"/>
                </a:solidFill>
                <a:latin typeface="Times New Roman" pitchFamily="18" charset="0"/>
                <a:cs typeface="Times New Roman" pitchFamily="18" charset="0"/>
                <a:sym typeface="Wingdings" pitchFamily="2" charset="2"/>
              </a:rPr>
              <a:t>NO</a:t>
            </a:r>
            <a:r>
              <a:rPr lang="en-US" baseline="-25000" dirty="0" smtClean="0">
                <a:solidFill>
                  <a:srgbClr val="FFFF00"/>
                </a:solidFill>
                <a:latin typeface="Times New Roman" pitchFamily="18" charset="0"/>
                <a:cs typeface="Times New Roman" pitchFamily="18" charset="0"/>
                <a:sym typeface="Wingdings" pitchFamily="2" charset="2"/>
              </a:rPr>
              <a:t>3</a:t>
            </a:r>
            <a:r>
              <a:rPr lang="en-US" baseline="30000" dirty="0" smtClean="0">
                <a:solidFill>
                  <a:srgbClr val="FFFF00"/>
                </a:solidFill>
                <a:latin typeface="Times New Roman" pitchFamily="18" charset="0"/>
                <a:cs typeface="Times New Roman" pitchFamily="18" charset="0"/>
                <a:sym typeface="Wingdings" pitchFamily="2" charset="2"/>
              </a:rPr>
              <a:t>-</a:t>
            </a:r>
            <a:r>
              <a:rPr lang="en-US" baseline="-25000" dirty="0" smtClean="0">
                <a:solidFill>
                  <a:srgbClr val="FFFF00"/>
                </a:solidFill>
                <a:latin typeface="Times New Roman" pitchFamily="18" charset="0"/>
                <a:cs typeface="Times New Roman" pitchFamily="18" charset="0"/>
                <a:sym typeface="Wingdings" pitchFamily="2" charset="2"/>
              </a:rPr>
              <a:t>  </a:t>
            </a:r>
            <a:r>
              <a:rPr lang="en-US" dirty="0" smtClean="0">
                <a:solidFill>
                  <a:srgbClr val="FFFF00"/>
                </a:solidFill>
                <a:latin typeface="Times New Roman" pitchFamily="18" charset="0"/>
                <a:cs typeface="Times New Roman" pitchFamily="18" charset="0"/>
              </a:rPr>
              <a:t>=  nitrate</a:t>
            </a:r>
          </a:p>
          <a:p>
            <a:pPr algn="ctr"/>
            <a:endParaRPr lang="en-US" dirty="0">
              <a:solidFill>
                <a:srgbClr val="FFFF00"/>
              </a:solidFill>
            </a:endParaRPr>
          </a:p>
        </p:txBody>
      </p:sp>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9437" y="4542635"/>
            <a:ext cx="2667000" cy="1998903"/>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5377853" y="3712859"/>
            <a:ext cx="2654894" cy="369332"/>
          </a:xfrm>
          <a:prstGeom prst="rect">
            <a:avLst/>
          </a:prstGeom>
        </p:spPr>
        <p:txBody>
          <a:bodyPr wrap="none">
            <a:spAutoFit/>
          </a:bodyPr>
          <a:lstStyle/>
          <a:p>
            <a:pPr lvl="1"/>
            <a:r>
              <a:rPr lang="en-US" dirty="0" smtClean="0">
                <a:solidFill>
                  <a:srgbClr val="FF0000"/>
                </a:solidFill>
                <a:latin typeface="Times New Roman" pitchFamily="18" charset="0"/>
                <a:cs typeface="Times New Roman" pitchFamily="18" charset="0"/>
                <a:sym typeface="Wingdings" pitchFamily="2" charset="2"/>
              </a:rPr>
              <a:t>N</a:t>
            </a:r>
            <a:r>
              <a:rPr lang="en-US" baseline="-25000" dirty="0" smtClean="0">
                <a:solidFill>
                  <a:srgbClr val="FF0000"/>
                </a:solidFill>
                <a:latin typeface="Times New Roman" pitchFamily="18" charset="0"/>
                <a:cs typeface="Times New Roman" pitchFamily="18" charset="0"/>
                <a:sym typeface="Wingdings" pitchFamily="2" charset="2"/>
              </a:rPr>
              <a:t>2  </a:t>
            </a:r>
            <a:r>
              <a:rPr lang="en-US" dirty="0" smtClean="0">
                <a:solidFill>
                  <a:srgbClr val="FF0000"/>
                </a:solidFill>
                <a:latin typeface="Times New Roman" pitchFamily="18" charset="0"/>
                <a:cs typeface="Times New Roman" pitchFamily="18" charset="0"/>
              </a:rPr>
              <a:t>=  Di-nitrogen gas</a:t>
            </a:r>
          </a:p>
        </p:txBody>
      </p:sp>
    </p:spTree>
    <p:extLst>
      <p:ext uri="{BB962C8B-B14F-4D97-AF65-F5344CB8AC3E}">
        <p14:creationId xmlns:p14="http://schemas.microsoft.com/office/powerpoint/2010/main" val="425668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4079" y="1217469"/>
            <a:ext cx="2925721" cy="1384958"/>
          </a:xfrm>
          <a:prstGeom prst="rect">
            <a:avLst/>
          </a:prstGeom>
          <a:noFill/>
        </p:spPr>
        <p:txBody>
          <a:bodyPr wrap="none" lIns="91400" tIns="45702" rIns="91400" bIns="45702" rtlCol="0">
            <a:spAutoFit/>
          </a:bodyPr>
          <a:lstStyle/>
          <a:p>
            <a:pPr algn="ctr"/>
            <a:r>
              <a:rPr lang="en-US" sz="2800" dirty="0" smtClean="0">
                <a:solidFill>
                  <a:srgbClr val="FFC000"/>
                </a:solidFill>
                <a:latin typeface="Times New Roman" pitchFamily="18" charset="0"/>
                <a:cs typeface="Times New Roman" pitchFamily="18" charset="0"/>
              </a:rPr>
              <a:t>Nitrogen  Fixation </a:t>
            </a:r>
          </a:p>
          <a:p>
            <a:pPr algn="ctr"/>
            <a:endParaRPr lang="en-US" sz="2800" dirty="0">
              <a:solidFill>
                <a:srgbClr val="FFC000"/>
              </a:solidFill>
              <a:latin typeface="Times New Roman" pitchFamily="18" charset="0"/>
              <a:cs typeface="Times New Roman" pitchFamily="18" charset="0"/>
            </a:endParaRPr>
          </a:p>
          <a:p>
            <a:pPr algn="ctr"/>
            <a:r>
              <a:rPr lang="en-US" sz="2800" dirty="0" smtClean="0">
                <a:solidFill>
                  <a:srgbClr val="FFC000"/>
                </a:solidFill>
                <a:latin typeface="Times New Roman" pitchFamily="18" charset="0"/>
                <a:cs typeface="Times New Roman" pitchFamily="18" charset="0"/>
              </a:rPr>
              <a:t>N</a:t>
            </a:r>
            <a:r>
              <a:rPr lang="en-US" sz="2800" baseline="-25000" dirty="0" smtClean="0">
                <a:solidFill>
                  <a:srgbClr val="FFC000"/>
                </a:solidFill>
                <a:latin typeface="Times New Roman" pitchFamily="18" charset="0"/>
                <a:cs typeface="Times New Roman" pitchFamily="18" charset="0"/>
              </a:rPr>
              <a:t>2</a:t>
            </a:r>
            <a:r>
              <a:rPr lang="en-US" sz="2800" dirty="0" smtClean="0">
                <a:solidFill>
                  <a:srgbClr val="FFC000"/>
                </a:solidFill>
                <a:latin typeface="Times New Roman" pitchFamily="18" charset="0"/>
                <a:cs typeface="Times New Roman" pitchFamily="18" charset="0"/>
              </a:rPr>
              <a:t> </a:t>
            </a:r>
            <a:r>
              <a:rPr lang="en-US" sz="2800" dirty="0">
                <a:solidFill>
                  <a:srgbClr val="FFC000"/>
                </a:solidFill>
                <a:latin typeface="Times New Roman" pitchFamily="18" charset="0"/>
                <a:cs typeface="Times New Roman" pitchFamily="18" charset="0"/>
                <a:sym typeface="Wingdings" pitchFamily="2" charset="2"/>
              </a:rPr>
              <a:t> NH</a:t>
            </a:r>
            <a:r>
              <a:rPr lang="en-US" sz="2800" baseline="-25000" dirty="0">
                <a:solidFill>
                  <a:srgbClr val="FFC000"/>
                </a:solidFill>
                <a:latin typeface="Times New Roman" pitchFamily="18" charset="0"/>
                <a:cs typeface="Times New Roman" pitchFamily="18" charset="0"/>
                <a:sym typeface="Wingdings" pitchFamily="2" charset="2"/>
              </a:rPr>
              <a:t>4</a:t>
            </a:r>
            <a:r>
              <a:rPr lang="en-US" sz="2800" baseline="30000" dirty="0" smtClean="0">
                <a:solidFill>
                  <a:srgbClr val="FFC000"/>
                </a:solidFill>
                <a:latin typeface="Times New Roman" pitchFamily="18" charset="0"/>
                <a:cs typeface="Times New Roman" pitchFamily="18" charset="0"/>
                <a:sym typeface="Wingdings" pitchFamily="2" charset="2"/>
              </a:rPr>
              <a:t>+</a:t>
            </a:r>
            <a:endParaRPr lang="en-US" sz="2800" dirty="0">
              <a:solidFill>
                <a:srgbClr val="FFC000"/>
              </a:solidFill>
              <a:latin typeface="Times New Roman" pitchFamily="18" charset="0"/>
              <a:cs typeface="Times New Roman" pitchFamily="18" charset="0"/>
              <a:sym typeface="Wingdings" pitchFamily="2" charset="2"/>
            </a:endParaRPr>
          </a:p>
        </p:txBody>
      </p:sp>
      <p:sp>
        <p:nvSpPr>
          <p:cNvPr id="3" name="TextBox 2"/>
          <p:cNvSpPr txBox="1"/>
          <p:nvPr/>
        </p:nvSpPr>
        <p:spPr>
          <a:xfrm>
            <a:off x="76200" y="177225"/>
            <a:ext cx="6934200" cy="584775"/>
          </a:xfrm>
          <a:prstGeom prst="rect">
            <a:avLst/>
          </a:prstGeom>
          <a:noFill/>
        </p:spPr>
        <p:txBody>
          <a:bodyPr wrap="square" rtlCol="0">
            <a:spAutoFit/>
          </a:bodyPr>
          <a:lstStyle/>
          <a:p>
            <a:r>
              <a:rPr lang="en-US" sz="3200" dirty="0" smtClean="0">
                <a:solidFill>
                  <a:srgbClr val="FFFFCC"/>
                </a:solidFill>
                <a:latin typeface="Times New Roman" pitchFamily="18" charset="0"/>
                <a:cs typeface="Times New Roman" pitchFamily="18" charset="0"/>
              </a:rPr>
              <a:t>**Some organisms can use N</a:t>
            </a:r>
            <a:r>
              <a:rPr lang="en-US" sz="3200" baseline="-25000" dirty="0" smtClean="0">
                <a:solidFill>
                  <a:srgbClr val="FFFFCC"/>
                </a:solidFill>
                <a:latin typeface="Times New Roman" pitchFamily="18" charset="0"/>
                <a:cs typeface="Times New Roman" pitchFamily="18" charset="0"/>
              </a:rPr>
              <a:t>2</a:t>
            </a:r>
            <a:r>
              <a:rPr lang="en-US" sz="3200" dirty="0" smtClean="0">
                <a:solidFill>
                  <a:srgbClr val="FFFFCC"/>
                </a:solidFill>
                <a:latin typeface="Times New Roman" pitchFamily="18" charset="0"/>
                <a:cs typeface="Times New Roman" pitchFamily="18" charset="0"/>
              </a:rPr>
              <a: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3438708"/>
            <a:ext cx="3305175" cy="1493345"/>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1213" y="3231892"/>
            <a:ext cx="2209274" cy="1906976"/>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971800"/>
            <a:ext cx="2362200" cy="2427161"/>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649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aily.barbellshrugged.com/wp-content/uploads/2014/12/corn-gro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849"/>
            <a:ext cx="8991600" cy="674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4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177525" y="-76200"/>
            <a:ext cx="6788957" cy="160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p>
            <a:pPr algn="ctr"/>
            <a:r>
              <a:rPr lang="en-US" sz="4000" b="1" dirty="0">
                <a:solidFill>
                  <a:srgbClr val="FFCE23"/>
                </a:solidFill>
                <a:latin typeface="Times New Roman" charset="0"/>
              </a:rPr>
              <a:t>Justus von Liebig</a:t>
            </a:r>
          </a:p>
          <a:p>
            <a:pPr algn="ctr"/>
            <a:r>
              <a:rPr lang="en-US" sz="4000" b="1" dirty="0">
                <a:solidFill>
                  <a:srgbClr val="FFCE23"/>
                </a:solidFill>
                <a:latin typeface="Times New Roman" charset="0"/>
              </a:rPr>
              <a:t>“</a:t>
            </a:r>
            <a:r>
              <a:rPr lang="en-US" sz="4000" b="1" i="1" dirty="0">
                <a:solidFill>
                  <a:srgbClr val="FFCE23"/>
                </a:solidFill>
                <a:latin typeface="Times New Roman" charset="0"/>
              </a:rPr>
              <a:t>Father of Fertilizer Industry</a:t>
            </a:r>
            <a:r>
              <a:rPr lang="en-US" sz="4000" b="1" dirty="0">
                <a:solidFill>
                  <a:srgbClr val="FFCE23"/>
                </a:solidFill>
                <a:latin typeface="Times New Roman" charset="0"/>
              </a:rPr>
              <a:t>”</a:t>
            </a:r>
            <a:r>
              <a:rPr lang="en-US" dirty="0">
                <a:solidFill>
                  <a:srgbClr val="FFCE23"/>
                </a:solidFill>
                <a:latin typeface="Times New Roman" charset="0"/>
              </a:rPr>
              <a:t> </a:t>
            </a:r>
          </a:p>
          <a:p>
            <a:pPr algn="ctr"/>
            <a:endParaRPr lang="en-US" dirty="0">
              <a:solidFill>
                <a:srgbClr val="FFCE23"/>
              </a:solidFill>
              <a:latin typeface="Times New Roman" charset="0"/>
            </a:endParaRPr>
          </a:p>
        </p:txBody>
      </p:sp>
      <p:pic>
        <p:nvPicPr>
          <p:cNvPr id="9219" name="Picture 3" descr="225px-JustusLiebig.jpg                                         0007D91DMacintosh HD                   C17146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695700"/>
            <a:ext cx="2857500" cy="28575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896470" y="1600200"/>
            <a:ext cx="7339445" cy="58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0" tIns="45702" rIns="91400" bIns="4570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r>
              <a:rPr lang="en-US" sz="3200" b="1" dirty="0">
                <a:solidFill>
                  <a:srgbClr val="FFCE23"/>
                </a:solidFill>
                <a:latin typeface="Times New Roman" charset="0"/>
              </a:rPr>
              <a:t>1855: Liebig’s Law of the </a:t>
            </a:r>
            <a:r>
              <a:rPr lang="en-US" sz="3200" b="1" dirty="0" smtClean="0">
                <a:solidFill>
                  <a:srgbClr val="FFCE23"/>
                </a:solidFill>
                <a:latin typeface="Times New Roman" charset="0"/>
              </a:rPr>
              <a:t>Minimum</a:t>
            </a:r>
            <a:endParaRPr lang="en-US" sz="2000" b="1" i="1" dirty="0">
              <a:solidFill>
                <a:srgbClr val="FFCE23"/>
              </a:solidFill>
              <a:latin typeface="Times New Roman" charset="0"/>
            </a:endParaRPr>
          </a:p>
        </p:txBody>
      </p:sp>
      <p:grpSp>
        <p:nvGrpSpPr>
          <p:cNvPr id="9" name="Group 8"/>
          <p:cNvGrpSpPr/>
          <p:nvPr/>
        </p:nvGrpSpPr>
        <p:grpSpPr>
          <a:xfrm>
            <a:off x="504265" y="2184939"/>
            <a:ext cx="8001000" cy="1046202"/>
            <a:chOff x="978986" y="3005025"/>
            <a:chExt cx="8001000" cy="1046202"/>
          </a:xfrm>
        </p:grpSpPr>
        <p:sp>
          <p:nvSpPr>
            <p:cNvPr id="10" name="Rectangle 9"/>
            <p:cNvSpPr/>
            <p:nvPr/>
          </p:nvSpPr>
          <p:spPr>
            <a:xfrm>
              <a:off x="978986" y="3005025"/>
              <a:ext cx="8001000" cy="104620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191490" y="3035102"/>
              <a:ext cx="7575992" cy="923330"/>
            </a:xfrm>
            <a:prstGeom prst="rect">
              <a:avLst/>
            </a:prstGeom>
            <a:noFill/>
          </p:spPr>
          <p:txBody>
            <a:bodyPr wrap="square" rtlCol="0">
              <a:spAutoFit/>
            </a:bodyPr>
            <a:lstStyle/>
            <a:p>
              <a:r>
                <a:rPr lang="en-US" dirty="0">
                  <a:solidFill>
                    <a:prstClr val="black"/>
                  </a:solidFill>
                  <a:latin typeface="Times New Roman" pitchFamily="18" charset="0"/>
                  <a:cs typeface="Times New Roman" pitchFamily="18" charset="0"/>
                </a:rPr>
                <a:t>A limiting factor to biological activity is  that material available in an amount most closely approaching the critical minimum required to sustain that activity (</a:t>
              </a:r>
              <a:r>
                <a:rPr lang="en-US" dirty="0" err="1">
                  <a:solidFill>
                    <a:prstClr val="black"/>
                  </a:solidFill>
                  <a:latin typeface="Times New Roman" pitchFamily="18" charset="0"/>
                  <a:cs typeface="Times New Roman" pitchFamily="18" charset="0"/>
                </a:rPr>
                <a:t>Odum</a:t>
              </a:r>
              <a:r>
                <a:rPr lang="en-US" dirty="0">
                  <a:solidFill>
                    <a:prstClr val="black"/>
                  </a:solidFill>
                  <a:latin typeface="Times New Roman" pitchFamily="18" charset="0"/>
                  <a:cs typeface="Times New Roman" pitchFamily="18" charset="0"/>
                </a:rPr>
                <a:t> 1971).</a:t>
              </a:r>
              <a:endParaRPr lang="en-US" dirty="0">
                <a:solidFill>
                  <a:srgbClr val="FFC000"/>
                </a:solidFill>
                <a:latin typeface="Times New Roman" pitchFamily="18" charset="0"/>
                <a:cs typeface="Times New Roman" pitchFamily="18" charset="0"/>
              </a:endParaRPr>
            </a:p>
          </p:txBody>
        </p: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3428999"/>
            <a:ext cx="3281288" cy="3333207"/>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435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490" y="406877"/>
            <a:ext cx="7351110" cy="6044246"/>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5237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refinery.jpg                                                   0007D91DMacintosh HD                   C17146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4"/>
            <a:ext cx="3773488"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1" name="Group 26"/>
          <p:cNvGrpSpPr>
            <a:grpSpLocks/>
          </p:cNvGrpSpPr>
          <p:nvPr/>
        </p:nvGrpSpPr>
        <p:grpSpPr bwMode="auto">
          <a:xfrm>
            <a:off x="5959477" y="744538"/>
            <a:ext cx="803275" cy="544512"/>
            <a:chOff x="3754" y="392"/>
            <a:chExt cx="506" cy="343"/>
          </a:xfrm>
        </p:grpSpPr>
        <p:sp>
          <p:nvSpPr>
            <p:cNvPr id="22551" name="Rectangle 12"/>
            <p:cNvSpPr>
              <a:spLocks noChangeArrowheads="1"/>
            </p:cNvSpPr>
            <p:nvPr/>
          </p:nvSpPr>
          <p:spPr bwMode="auto">
            <a:xfrm>
              <a:off x="3873" y="392"/>
              <a:ext cx="29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FFCE23"/>
                  </a:solidFill>
                  <a:latin typeface="Times New Roman" charset="0"/>
                </a:rPr>
                <a:t>1860</a:t>
              </a:r>
              <a:endParaRPr lang="en-US" b="1">
                <a:solidFill>
                  <a:srgbClr val="FFCE23"/>
                </a:solidFill>
              </a:endParaRPr>
            </a:p>
          </p:txBody>
        </p:sp>
        <p:sp>
          <p:nvSpPr>
            <p:cNvPr id="22552" name="Rectangle 14"/>
            <p:cNvSpPr>
              <a:spLocks noChangeArrowheads="1"/>
            </p:cNvSpPr>
            <p:nvPr/>
          </p:nvSpPr>
          <p:spPr bwMode="auto">
            <a:xfrm>
              <a:off x="3754" y="559"/>
              <a:ext cx="50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FFCE23"/>
                  </a:solidFill>
                  <a:latin typeface="Times New Roman" charset="0"/>
                </a:rPr>
                <a:t>Tg N y</a:t>
              </a:r>
              <a:r>
                <a:rPr lang="en-US" b="1" baseline="30000">
                  <a:solidFill>
                    <a:srgbClr val="FFCE23"/>
                  </a:solidFill>
                  <a:latin typeface="Times New Roman" charset="0"/>
                </a:rPr>
                <a:t>-1</a:t>
              </a:r>
              <a:endParaRPr lang="en-US" b="1">
                <a:solidFill>
                  <a:srgbClr val="FFCE23"/>
                </a:solidFill>
              </a:endParaRPr>
            </a:p>
          </p:txBody>
        </p:sp>
      </p:grpSp>
      <p:sp>
        <p:nvSpPr>
          <p:cNvPr id="22533" name="Rectangle 16"/>
          <p:cNvSpPr>
            <a:spLocks noChangeArrowheads="1"/>
          </p:cNvSpPr>
          <p:nvPr/>
        </p:nvSpPr>
        <p:spPr bwMode="auto">
          <a:xfrm>
            <a:off x="4614863" y="1417642"/>
            <a:ext cx="1122536" cy="2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FFCE23"/>
                </a:solidFill>
                <a:latin typeface="Times New Roman" charset="0"/>
              </a:rPr>
              <a:t>Cultivation</a:t>
            </a:r>
            <a:endParaRPr lang="en-US" b="1">
              <a:solidFill>
                <a:srgbClr val="FFCE23"/>
              </a:solidFill>
            </a:endParaRPr>
          </a:p>
        </p:txBody>
      </p:sp>
      <p:sp>
        <p:nvSpPr>
          <p:cNvPr id="22534" name="Rectangle 17"/>
          <p:cNvSpPr>
            <a:spLocks noChangeArrowheads="1"/>
          </p:cNvSpPr>
          <p:nvPr/>
        </p:nvSpPr>
        <p:spPr bwMode="auto">
          <a:xfrm>
            <a:off x="6264275" y="1417642"/>
            <a:ext cx="232650" cy="2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FFCE23"/>
                </a:solidFill>
                <a:latin typeface="Times New Roman" charset="0"/>
              </a:rPr>
              <a:t>15</a:t>
            </a:r>
            <a:endParaRPr lang="en-US" b="1">
              <a:solidFill>
                <a:srgbClr val="FFCE23"/>
              </a:solidFill>
            </a:endParaRPr>
          </a:p>
        </p:txBody>
      </p:sp>
      <p:sp>
        <p:nvSpPr>
          <p:cNvPr id="22536" name="Rectangle 19"/>
          <p:cNvSpPr>
            <a:spLocks noChangeArrowheads="1"/>
          </p:cNvSpPr>
          <p:nvPr/>
        </p:nvSpPr>
        <p:spPr bwMode="auto">
          <a:xfrm>
            <a:off x="4614863" y="1947867"/>
            <a:ext cx="1154525" cy="2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FFCE23"/>
                </a:solidFill>
                <a:latin typeface="Times New Roman" charset="0"/>
              </a:rPr>
              <a:t>Fossil Fuels</a:t>
            </a:r>
            <a:endParaRPr lang="en-US" b="1">
              <a:solidFill>
                <a:srgbClr val="FFCE23"/>
              </a:solidFill>
            </a:endParaRPr>
          </a:p>
        </p:txBody>
      </p:sp>
      <p:sp>
        <p:nvSpPr>
          <p:cNvPr id="22537" name="Rectangle 20"/>
          <p:cNvSpPr>
            <a:spLocks noChangeArrowheads="1"/>
          </p:cNvSpPr>
          <p:nvPr/>
        </p:nvSpPr>
        <p:spPr bwMode="auto">
          <a:xfrm>
            <a:off x="6257925" y="1947867"/>
            <a:ext cx="248645" cy="2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FFCE23"/>
                </a:solidFill>
                <a:latin typeface="Times New Roman" charset="0"/>
              </a:rPr>
              <a:t>&lt;1</a:t>
            </a:r>
            <a:endParaRPr lang="en-US" b="1">
              <a:solidFill>
                <a:srgbClr val="FFCE23"/>
              </a:solidFill>
            </a:endParaRPr>
          </a:p>
        </p:txBody>
      </p:sp>
      <p:sp>
        <p:nvSpPr>
          <p:cNvPr id="22539" name="Rectangle 22"/>
          <p:cNvSpPr>
            <a:spLocks noChangeArrowheads="1"/>
          </p:cNvSpPr>
          <p:nvPr/>
        </p:nvSpPr>
        <p:spPr bwMode="auto">
          <a:xfrm>
            <a:off x="4614863" y="2478089"/>
            <a:ext cx="1295686" cy="2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FFCE23"/>
                </a:solidFill>
                <a:latin typeface="Times New Roman" charset="0"/>
              </a:rPr>
              <a:t>Haber-Bosch</a:t>
            </a:r>
            <a:endParaRPr lang="en-US" b="1">
              <a:solidFill>
                <a:srgbClr val="FFCE23"/>
              </a:solidFill>
            </a:endParaRPr>
          </a:p>
        </p:txBody>
      </p:sp>
      <p:sp>
        <p:nvSpPr>
          <p:cNvPr id="22540" name="Rectangle 23"/>
          <p:cNvSpPr>
            <a:spLocks noChangeArrowheads="1"/>
          </p:cNvSpPr>
          <p:nvPr/>
        </p:nvSpPr>
        <p:spPr bwMode="auto">
          <a:xfrm>
            <a:off x="6323013" y="2478089"/>
            <a:ext cx="116325" cy="2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FFCE23"/>
                </a:solidFill>
                <a:latin typeface="Times New Roman" charset="0"/>
              </a:rPr>
              <a:t>0</a:t>
            </a:r>
            <a:endParaRPr lang="en-US" b="1">
              <a:solidFill>
                <a:srgbClr val="FFCE23"/>
              </a:solidFill>
            </a:endParaRPr>
          </a:p>
        </p:txBody>
      </p:sp>
      <p:sp>
        <p:nvSpPr>
          <p:cNvPr id="22542" name="Line 25"/>
          <p:cNvSpPr>
            <a:spLocks noChangeShapeType="1"/>
          </p:cNvSpPr>
          <p:nvPr/>
        </p:nvSpPr>
        <p:spPr bwMode="auto">
          <a:xfrm>
            <a:off x="4572000" y="1295400"/>
            <a:ext cx="4191000" cy="0"/>
          </a:xfrm>
          <a:prstGeom prst="line">
            <a:avLst/>
          </a:prstGeom>
          <a:noFill/>
          <a:ln w="19050">
            <a:solidFill>
              <a:srgbClr val="FFCE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nchor="ctr"/>
          <a:lstStyle/>
          <a:p>
            <a:endParaRPr lang="en-US">
              <a:solidFill>
                <a:prstClr val="black"/>
              </a:solidFill>
            </a:endParaRPr>
          </a:p>
        </p:txBody>
      </p:sp>
      <p:sp>
        <p:nvSpPr>
          <p:cNvPr id="22543" name="Text Box 28"/>
          <p:cNvSpPr txBox="1">
            <a:spLocks noChangeArrowheads="1"/>
          </p:cNvSpPr>
          <p:nvPr/>
        </p:nvSpPr>
        <p:spPr bwMode="auto">
          <a:xfrm>
            <a:off x="4738690" y="3359153"/>
            <a:ext cx="3959041" cy="95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2800" b="1" dirty="0">
                <a:solidFill>
                  <a:srgbClr val="00FF00"/>
                </a:solidFill>
                <a:latin typeface="Times New Roman" charset="0"/>
              </a:rPr>
              <a:t>Total 1860: ~ 15 </a:t>
            </a:r>
            <a:r>
              <a:rPr lang="en-US" sz="2800" b="1" dirty="0" err="1">
                <a:solidFill>
                  <a:srgbClr val="00FF00"/>
                </a:solidFill>
                <a:latin typeface="Times New Roman" charset="0"/>
              </a:rPr>
              <a:t>Tg</a:t>
            </a:r>
            <a:r>
              <a:rPr lang="en-US" sz="2800" b="1" dirty="0">
                <a:solidFill>
                  <a:srgbClr val="00FF00"/>
                </a:solidFill>
                <a:latin typeface="Times New Roman" charset="0"/>
              </a:rPr>
              <a:t> N y</a:t>
            </a:r>
            <a:r>
              <a:rPr lang="en-US" sz="2800" b="1" baseline="30000" dirty="0">
                <a:solidFill>
                  <a:srgbClr val="00FF00"/>
                </a:solidFill>
                <a:latin typeface="Times New Roman" charset="0"/>
              </a:rPr>
              <a:t>-1</a:t>
            </a:r>
          </a:p>
          <a:p>
            <a:endParaRPr lang="en-US" sz="2800" b="1" dirty="0">
              <a:solidFill>
                <a:srgbClr val="00FF00"/>
              </a:solidFill>
              <a:latin typeface="Times New Roman" charset="0"/>
            </a:endParaRPr>
          </a:p>
        </p:txBody>
      </p:sp>
      <p:grpSp>
        <p:nvGrpSpPr>
          <p:cNvPr id="2" name="Group 1"/>
          <p:cNvGrpSpPr/>
          <p:nvPr/>
        </p:nvGrpSpPr>
        <p:grpSpPr>
          <a:xfrm>
            <a:off x="4724403" y="733425"/>
            <a:ext cx="4139345" cy="4263056"/>
            <a:chOff x="4724403" y="733425"/>
            <a:chExt cx="4139345" cy="4263056"/>
          </a:xfrm>
        </p:grpSpPr>
        <p:grpSp>
          <p:nvGrpSpPr>
            <p:cNvPr id="22532" name="Group 27"/>
            <p:cNvGrpSpPr>
              <a:grpSpLocks/>
            </p:cNvGrpSpPr>
            <p:nvPr/>
          </p:nvGrpSpPr>
          <p:grpSpPr bwMode="auto">
            <a:xfrm>
              <a:off x="7867653" y="733425"/>
              <a:ext cx="803275" cy="544512"/>
              <a:chOff x="4956" y="392"/>
              <a:chExt cx="506" cy="343"/>
            </a:xfrm>
          </p:grpSpPr>
          <p:sp>
            <p:nvSpPr>
              <p:cNvPr id="22549" name="Rectangle 13"/>
              <p:cNvSpPr>
                <a:spLocks noChangeArrowheads="1"/>
              </p:cNvSpPr>
              <p:nvPr/>
            </p:nvSpPr>
            <p:spPr bwMode="auto">
              <a:xfrm>
                <a:off x="5075" y="392"/>
                <a:ext cx="29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FFCE23"/>
                    </a:solidFill>
                    <a:latin typeface="Times New Roman" charset="0"/>
                  </a:rPr>
                  <a:t>2000</a:t>
                </a:r>
                <a:endParaRPr lang="en-US" b="1" dirty="0">
                  <a:solidFill>
                    <a:srgbClr val="FFCE23"/>
                  </a:solidFill>
                </a:endParaRPr>
              </a:p>
            </p:txBody>
          </p:sp>
          <p:sp>
            <p:nvSpPr>
              <p:cNvPr id="22550" name="Rectangle 15"/>
              <p:cNvSpPr>
                <a:spLocks noChangeArrowheads="1"/>
              </p:cNvSpPr>
              <p:nvPr/>
            </p:nvSpPr>
            <p:spPr bwMode="auto">
              <a:xfrm>
                <a:off x="4956" y="559"/>
                <a:ext cx="50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err="1">
                    <a:solidFill>
                      <a:srgbClr val="FFCE23"/>
                    </a:solidFill>
                    <a:latin typeface="Times New Roman" charset="0"/>
                  </a:rPr>
                  <a:t>Tg</a:t>
                </a:r>
                <a:r>
                  <a:rPr lang="en-US" b="1" dirty="0">
                    <a:solidFill>
                      <a:srgbClr val="FFCE23"/>
                    </a:solidFill>
                    <a:latin typeface="Times New Roman" charset="0"/>
                  </a:rPr>
                  <a:t> N y</a:t>
                </a:r>
                <a:r>
                  <a:rPr lang="en-US" b="1" baseline="30000" dirty="0">
                    <a:solidFill>
                      <a:srgbClr val="FFCE23"/>
                    </a:solidFill>
                    <a:latin typeface="Times New Roman" charset="0"/>
                  </a:rPr>
                  <a:t>-1</a:t>
                </a:r>
                <a:endParaRPr lang="en-US" b="1" dirty="0">
                  <a:solidFill>
                    <a:srgbClr val="FFCE23"/>
                  </a:solidFill>
                </a:endParaRPr>
              </a:p>
            </p:txBody>
          </p:sp>
        </p:grpSp>
        <p:sp>
          <p:nvSpPr>
            <p:cNvPr id="22535" name="Rectangle 18"/>
            <p:cNvSpPr>
              <a:spLocks noChangeArrowheads="1"/>
            </p:cNvSpPr>
            <p:nvPr/>
          </p:nvSpPr>
          <p:spPr bwMode="auto">
            <a:xfrm>
              <a:off x="8172449" y="1417642"/>
              <a:ext cx="232650" cy="2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FFCE23"/>
                  </a:solidFill>
                  <a:latin typeface="Times New Roman" charset="0"/>
                </a:rPr>
                <a:t>33</a:t>
              </a:r>
              <a:endParaRPr lang="en-US" b="1" dirty="0">
                <a:solidFill>
                  <a:srgbClr val="FFCE23"/>
                </a:solidFill>
              </a:endParaRPr>
            </a:p>
          </p:txBody>
        </p:sp>
        <p:sp>
          <p:nvSpPr>
            <p:cNvPr id="22538" name="Rectangle 21"/>
            <p:cNvSpPr>
              <a:spLocks noChangeArrowheads="1"/>
            </p:cNvSpPr>
            <p:nvPr/>
          </p:nvSpPr>
          <p:spPr bwMode="auto">
            <a:xfrm>
              <a:off x="8172449" y="1947867"/>
              <a:ext cx="232650" cy="2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FFCE23"/>
                  </a:solidFill>
                  <a:latin typeface="Times New Roman" charset="0"/>
                </a:rPr>
                <a:t>25</a:t>
              </a:r>
              <a:endParaRPr lang="en-US" b="1">
                <a:solidFill>
                  <a:srgbClr val="FFCE23"/>
                </a:solidFill>
              </a:endParaRPr>
            </a:p>
          </p:txBody>
        </p:sp>
        <p:sp>
          <p:nvSpPr>
            <p:cNvPr id="22541" name="Rectangle 24"/>
            <p:cNvSpPr>
              <a:spLocks noChangeArrowheads="1"/>
            </p:cNvSpPr>
            <p:nvPr/>
          </p:nvSpPr>
          <p:spPr bwMode="auto">
            <a:xfrm>
              <a:off x="8023226" y="2478089"/>
              <a:ext cx="539458" cy="2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FFCE23"/>
                  </a:solidFill>
                  <a:latin typeface="Times New Roman" charset="0"/>
                </a:rPr>
                <a:t>&gt; 100</a:t>
              </a:r>
              <a:endParaRPr lang="en-US" b="1">
                <a:solidFill>
                  <a:srgbClr val="FFCE23"/>
                </a:solidFill>
              </a:endParaRPr>
            </a:p>
          </p:txBody>
        </p:sp>
        <p:sp>
          <p:nvSpPr>
            <p:cNvPr id="22544" name="Text Box 29"/>
            <p:cNvSpPr txBox="1">
              <a:spLocks noChangeArrowheads="1"/>
            </p:cNvSpPr>
            <p:nvPr/>
          </p:nvSpPr>
          <p:spPr bwMode="auto">
            <a:xfrm>
              <a:off x="4724403" y="4038600"/>
              <a:ext cx="4139345" cy="95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2800" b="1" dirty="0">
                  <a:solidFill>
                    <a:srgbClr val="FF0000"/>
                  </a:solidFill>
                  <a:latin typeface="Times New Roman" charset="0"/>
                </a:rPr>
                <a:t>Total 2000: ~ </a:t>
              </a:r>
              <a:r>
                <a:rPr lang="en-US" sz="2800" b="1" dirty="0" smtClean="0">
                  <a:solidFill>
                    <a:srgbClr val="FF0000"/>
                  </a:solidFill>
                  <a:latin typeface="Times New Roman" charset="0"/>
                </a:rPr>
                <a:t>165 </a:t>
              </a:r>
              <a:r>
                <a:rPr lang="en-US" sz="2800" b="1" dirty="0" err="1">
                  <a:solidFill>
                    <a:srgbClr val="FF0000"/>
                  </a:solidFill>
                  <a:latin typeface="Times New Roman" charset="0"/>
                </a:rPr>
                <a:t>Tg</a:t>
              </a:r>
              <a:r>
                <a:rPr lang="en-US" sz="2800" b="1" dirty="0">
                  <a:solidFill>
                    <a:srgbClr val="FF0000"/>
                  </a:solidFill>
                  <a:latin typeface="Times New Roman" charset="0"/>
                </a:rPr>
                <a:t> N y</a:t>
              </a:r>
              <a:r>
                <a:rPr lang="en-US" sz="2800" b="1" baseline="30000" dirty="0">
                  <a:solidFill>
                    <a:srgbClr val="FF0000"/>
                  </a:solidFill>
                  <a:latin typeface="Times New Roman" charset="0"/>
                </a:rPr>
                <a:t>-1</a:t>
              </a:r>
            </a:p>
            <a:p>
              <a:endParaRPr lang="en-US" sz="2800" b="1" dirty="0">
                <a:solidFill>
                  <a:srgbClr val="FF0000"/>
                </a:solidFill>
                <a:latin typeface="Times New Roman" charset="0"/>
              </a:endParaRPr>
            </a:p>
          </p:txBody>
        </p:sp>
      </p:grpSp>
      <p:sp>
        <p:nvSpPr>
          <p:cNvPr id="22545" name="Text Box 30"/>
          <p:cNvSpPr txBox="1">
            <a:spLocks noChangeArrowheads="1"/>
          </p:cNvSpPr>
          <p:nvPr/>
        </p:nvSpPr>
        <p:spPr bwMode="auto">
          <a:xfrm>
            <a:off x="136528" y="6491288"/>
            <a:ext cx="3432147"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1600">
                <a:solidFill>
                  <a:srgbClr val="FFCE23"/>
                </a:solidFill>
              </a:rPr>
              <a:t>Galloway et al. 2003  - The N Cascade</a:t>
            </a:r>
          </a:p>
        </p:txBody>
      </p:sp>
      <p:sp>
        <p:nvSpPr>
          <p:cNvPr id="22546" name="Text Box 31"/>
          <p:cNvSpPr txBox="1">
            <a:spLocks noChangeArrowheads="1"/>
          </p:cNvSpPr>
          <p:nvPr/>
        </p:nvSpPr>
        <p:spPr bwMode="auto">
          <a:xfrm>
            <a:off x="5791203" y="228603"/>
            <a:ext cx="2997856" cy="46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b="1" dirty="0">
                <a:solidFill>
                  <a:srgbClr val="FFCE23"/>
                </a:solidFill>
              </a:rPr>
              <a:t>Human contribution:</a:t>
            </a:r>
          </a:p>
        </p:txBody>
      </p:sp>
      <p:pic>
        <p:nvPicPr>
          <p:cNvPr id="22547" name="Picture 26" descr="http://images.nationalgeographic.com/wpf/media-live/photos/000/002/cache/lightning-over-water_270_600x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258763"/>
            <a:ext cx="427355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4" descr="&#10;images-2.jpeg                                                  0007D91DMacintosh HD                   C17146F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825" y="2971804"/>
            <a:ext cx="1781175"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5994310" y="3831713"/>
            <a:ext cx="1447800" cy="2667878"/>
            <a:chOff x="5994310" y="3831713"/>
            <a:chExt cx="1447800" cy="2667878"/>
          </a:xfrm>
        </p:grpSpPr>
        <p:sp>
          <p:nvSpPr>
            <p:cNvPr id="3" name="TextBox 2"/>
            <p:cNvSpPr txBox="1"/>
            <p:nvPr/>
          </p:nvSpPr>
          <p:spPr>
            <a:xfrm>
              <a:off x="6197338" y="6130259"/>
              <a:ext cx="1055097" cy="369332"/>
            </a:xfrm>
            <a:prstGeom prst="rect">
              <a:avLst/>
            </a:prstGeom>
            <a:noFill/>
          </p:spPr>
          <p:txBody>
            <a:bodyPr wrap="non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~1000% </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 name="Down Arrow 3"/>
            <p:cNvSpPr/>
            <p:nvPr/>
          </p:nvSpPr>
          <p:spPr>
            <a:xfrm>
              <a:off x="5994310" y="3831713"/>
              <a:ext cx="1447800" cy="2098675"/>
            </a:xfrm>
            <a:prstGeom prst="downArrow">
              <a:avLst/>
            </a:prstGeom>
            <a:solidFill>
              <a:schemeClr val="bg1">
                <a:alpha val="4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27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24869" y="312738"/>
            <a:ext cx="7695231" cy="55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3000" b="1" dirty="0" smtClean="0">
                <a:solidFill>
                  <a:srgbClr val="FFCE23"/>
                </a:solidFill>
              </a:rPr>
              <a:t>Greatest Invention of the last 150 or so years?</a:t>
            </a:r>
            <a:endParaRPr lang="en-US" sz="3000" b="1" dirty="0">
              <a:solidFill>
                <a:srgbClr val="FFCE23"/>
              </a:solidFill>
            </a:endParaRPr>
          </a:p>
        </p:txBody>
      </p:sp>
      <p:pic>
        <p:nvPicPr>
          <p:cNvPr id="2050" name="Picture 2" descr="http://3.bp.blogspot.com/-k28yhLppk6E/Tf0P4mcvKEI/AAAAAAAAC2U/KypggVHt2UQ/s1600/Flight+for+Control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986193"/>
            <a:ext cx="554182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echpolicydaily.com/wp-content/uploads/2013/09/brett-blog-p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1725" y="4191000"/>
            <a:ext cx="2653173" cy="18240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2.gstatic.com/images?q=tbn:ANd9GcTVxMbVOHeNF5ck6V4oEP34-a9UKth2wkIN5-CLSkT0gCgjpL5EWMdJV7j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039337"/>
            <a:ext cx="2743200" cy="26827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le:Alt Telef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053068"/>
            <a:ext cx="3094172" cy="265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693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381004"/>
            <a:ext cx="8229600" cy="353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2" rIns="91400" bIns="45702">
            <a:spAutoFit/>
          </a:bodyPr>
          <a:lstStyle/>
          <a:p>
            <a:pPr algn="ctr"/>
            <a:r>
              <a:rPr lang="en-US" sz="3200" b="1" i="1" dirty="0">
                <a:solidFill>
                  <a:srgbClr val="FFCE23"/>
                </a:solidFill>
                <a:latin typeface="Times New Roman" charset="0"/>
              </a:rPr>
              <a:t>The Haber-Bosch process is often considered the most influential invention Of the 20th century because it </a:t>
            </a:r>
            <a:endParaRPr lang="en-US" sz="3200" b="1" i="1" dirty="0" smtClean="0">
              <a:solidFill>
                <a:srgbClr val="FFCE23"/>
              </a:solidFill>
              <a:latin typeface="Times New Roman" charset="0"/>
            </a:endParaRPr>
          </a:p>
          <a:p>
            <a:pPr algn="ctr"/>
            <a:r>
              <a:rPr lang="en-US" sz="3200" b="1" i="1" dirty="0" smtClean="0">
                <a:solidFill>
                  <a:srgbClr val="FFCE23"/>
                </a:solidFill>
                <a:latin typeface="Times New Roman" charset="0"/>
              </a:rPr>
              <a:t>"</a:t>
            </a:r>
            <a:r>
              <a:rPr lang="en-US" sz="3200" b="1" i="1" dirty="0">
                <a:solidFill>
                  <a:srgbClr val="FFCE23"/>
                </a:solidFill>
                <a:latin typeface="Times New Roman" charset="0"/>
              </a:rPr>
              <a:t>detonated the population </a:t>
            </a:r>
            <a:r>
              <a:rPr lang="en-US" sz="3200" b="1" i="1" dirty="0" smtClean="0">
                <a:solidFill>
                  <a:srgbClr val="FFCE23"/>
                </a:solidFill>
                <a:latin typeface="Times New Roman" charset="0"/>
              </a:rPr>
              <a:t>explosion...”</a:t>
            </a:r>
            <a:endParaRPr lang="en-US" sz="3200" b="1" dirty="0">
              <a:solidFill>
                <a:srgbClr val="FFCE23"/>
              </a:solidFill>
              <a:latin typeface="Times New Roman" charset="0"/>
            </a:endParaRPr>
          </a:p>
          <a:p>
            <a:endParaRPr lang="en-US" sz="3200" b="1" dirty="0">
              <a:solidFill>
                <a:srgbClr val="FFCE23"/>
              </a:solidFill>
              <a:latin typeface="Times New Roman" charset="0"/>
            </a:endParaRPr>
          </a:p>
          <a:p>
            <a:endParaRPr lang="en-US" sz="3200" b="1" dirty="0">
              <a:solidFill>
                <a:srgbClr val="FFCE23"/>
              </a:solidFill>
              <a:latin typeface="Times New Roman" charset="0"/>
            </a:endParaRPr>
          </a:p>
          <a:p>
            <a:pPr algn="ctr"/>
            <a:r>
              <a:rPr lang="en-US" sz="3200" b="1" dirty="0">
                <a:solidFill>
                  <a:srgbClr val="FFCE23"/>
                </a:solidFill>
                <a:latin typeface="Times New Roman" charset="0"/>
              </a:rPr>
              <a:t>V. </a:t>
            </a:r>
            <a:r>
              <a:rPr lang="en-US" sz="3200" b="1" dirty="0" err="1">
                <a:solidFill>
                  <a:srgbClr val="FFCE23"/>
                </a:solidFill>
                <a:latin typeface="Times New Roman" charset="0"/>
              </a:rPr>
              <a:t>Smil</a:t>
            </a:r>
            <a:r>
              <a:rPr lang="en-US" sz="3200" b="1" dirty="0">
                <a:solidFill>
                  <a:srgbClr val="FFCE23"/>
                </a:solidFill>
                <a:latin typeface="Times New Roman" charset="0"/>
              </a:rPr>
              <a:t>, Nature, July 29 1999, p 415. </a:t>
            </a:r>
          </a:p>
        </p:txBody>
      </p:sp>
    </p:spTree>
    <p:extLst>
      <p:ext uri="{BB962C8B-B14F-4D97-AF65-F5344CB8AC3E}">
        <p14:creationId xmlns:p14="http://schemas.microsoft.com/office/powerpoint/2010/main" val="327450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363"/>
            <a:ext cx="9150350" cy="664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096000" y="685800"/>
            <a:ext cx="762000" cy="762000"/>
          </a:xfrm>
          <a:prstGeom prst="ellipse">
            <a:avLst/>
          </a:prstGeom>
          <a:solidFill>
            <a:srgbClr val="FF0066">
              <a:alpha val="26000"/>
            </a:srgbClr>
          </a:solidFill>
          <a:ln w="127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076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3712" y="1371599"/>
            <a:ext cx="5715000" cy="1514475"/>
            <a:chOff x="1703712" y="1371599"/>
            <a:chExt cx="5715000" cy="1514475"/>
          </a:xfrm>
        </p:grpSpPr>
        <p:pic>
          <p:nvPicPr>
            <p:cNvPr id="40962" name="Picture 2" descr="An image of the full spectrum of visible light - the rainbow - with dark lines appearing in the red, orange-yellow, and green-blue areas of the spectrum. These dark lines indicate that these specific wavelengths are missing and can be aligned to the elements that absorb these specific wavelengths - hydrogen, sodium, and magnes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712" y="1371599"/>
              <a:ext cx="5715000" cy="1514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10200" y="2574982"/>
              <a:ext cx="1981200" cy="276999"/>
            </a:xfrm>
            <a:prstGeom prst="rect">
              <a:avLst/>
            </a:prstGeom>
          </p:spPr>
          <p:txBody>
            <a:bodyPr wrap="square">
              <a:spAutoFit/>
            </a:bodyPr>
            <a:lstStyle/>
            <a:p>
              <a:r>
                <a:rPr lang="en-US" sz="1200" dirty="0" smtClean="0">
                  <a:solidFill>
                    <a:srgbClr val="FFC000"/>
                  </a:solidFill>
                  <a:latin typeface="Times New Roman" panose="02020603050405020304" pitchFamily="18" charset="0"/>
                  <a:cs typeface="Times New Roman" panose="02020603050405020304" pitchFamily="18" charset="0"/>
                </a:rPr>
                <a:t>http://www.dailygalaxy.com</a:t>
              </a:r>
              <a:endParaRPr lang="en-US" sz="1200" dirty="0">
                <a:solidFill>
                  <a:srgbClr val="FFC000"/>
                </a:solidFill>
                <a:latin typeface="Times New Roman" panose="02020603050405020304" pitchFamily="18" charset="0"/>
                <a:cs typeface="Times New Roman" panose="02020603050405020304" pitchFamily="18" charset="0"/>
              </a:endParaRPr>
            </a:p>
          </p:txBody>
        </p:sp>
      </p:grpSp>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9171" y="3124200"/>
            <a:ext cx="4723258"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5" descr="http://www2.ifa.hawaii.edu/newsletters/images/23largeMeteori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62336"/>
            <a:ext cx="3429000" cy="2476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80266" y="132749"/>
            <a:ext cx="6572056" cy="954107"/>
          </a:xfrm>
          <a:prstGeom prst="rect">
            <a:avLst/>
          </a:prstGeom>
          <a:noFill/>
        </p:spPr>
        <p:txBody>
          <a:bodyPr wrap="none" rtlCol="0">
            <a:spAutoFit/>
          </a:bodyPr>
          <a:lstStyle/>
          <a:p>
            <a:pPr algn="ctr"/>
            <a:r>
              <a:rPr lang="en-US" sz="2800" b="1" dirty="0" smtClean="0">
                <a:solidFill>
                  <a:srgbClr val="FFC000"/>
                </a:solidFill>
                <a:latin typeface="Times New Roman" panose="02020603050405020304" pitchFamily="18" charset="0"/>
                <a:cs typeface="Times New Roman" panose="02020603050405020304" pitchFamily="18" charset="0"/>
              </a:rPr>
              <a:t>How Do Know the Elemental Abundance </a:t>
            </a:r>
          </a:p>
          <a:p>
            <a:pPr algn="ctr"/>
            <a:r>
              <a:rPr lang="en-US" sz="2800" b="1" dirty="0" smtClean="0">
                <a:solidFill>
                  <a:srgbClr val="FFC000"/>
                </a:solidFill>
                <a:latin typeface="Times New Roman" panose="02020603050405020304" pitchFamily="18" charset="0"/>
                <a:cs typeface="Times New Roman" panose="02020603050405020304" pitchFamily="18" charset="0"/>
              </a:rPr>
              <a:t>of the Universe?</a:t>
            </a:r>
            <a:endParaRPr lang="en-US" sz="28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06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fade">
                                      <p:cBhvr>
                                        <p:cTn id="12" dur="500"/>
                                        <p:tgtEl>
                                          <p:spTgt spid="409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fade">
                                      <p:cBhvr>
                                        <p:cTn id="1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5400" y="1368429"/>
            <a:ext cx="91963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4000" b="1" dirty="0">
                <a:solidFill>
                  <a:srgbClr val="FF0000"/>
                </a:solidFill>
                <a:latin typeface="Times New Roman" charset="0"/>
              </a:rPr>
              <a:t>However….too much N - causes many</a:t>
            </a:r>
          </a:p>
          <a:p>
            <a:r>
              <a:rPr lang="en-US" sz="4000" b="1" dirty="0">
                <a:solidFill>
                  <a:srgbClr val="FF0000"/>
                </a:solidFill>
                <a:latin typeface="Times New Roman" charset="0"/>
              </a:rPr>
              <a:t>negative consequences…and, N gets </a:t>
            </a:r>
          </a:p>
          <a:p>
            <a:r>
              <a:rPr lang="en-US" sz="4000" b="1" dirty="0">
                <a:solidFill>
                  <a:srgbClr val="FF0000"/>
                </a:solidFill>
                <a:latin typeface="Times New Roman" charset="0"/>
              </a:rPr>
              <a:t>around…… that is - it doesn’t “stay put.”</a:t>
            </a:r>
          </a:p>
        </p:txBody>
      </p:sp>
      <p:grpSp>
        <p:nvGrpSpPr>
          <p:cNvPr id="2" name="Group 1"/>
          <p:cNvGrpSpPr>
            <a:grpSpLocks/>
          </p:cNvGrpSpPr>
          <p:nvPr/>
        </p:nvGrpSpPr>
        <p:grpSpPr bwMode="auto">
          <a:xfrm>
            <a:off x="2667004" y="3200403"/>
            <a:ext cx="5845175" cy="3377863"/>
            <a:chOff x="2667000" y="3200400"/>
            <a:chExt cx="5845175" cy="3377863"/>
          </a:xfrm>
        </p:grpSpPr>
        <p:sp>
          <p:nvSpPr>
            <p:cNvPr id="6148" name="AutoShape 3"/>
            <p:cNvSpPr>
              <a:spLocks noChangeArrowheads="1"/>
            </p:cNvSpPr>
            <p:nvPr/>
          </p:nvSpPr>
          <p:spPr bwMode="auto">
            <a:xfrm rot="3014585">
              <a:off x="1714500" y="4152900"/>
              <a:ext cx="3276600" cy="1371600"/>
            </a:xfrm>
            <a:prstGeom prst="notchedRightArrow">
              <a:avLst>
                <a:gd name="adj1" fmla="val 50000"/>
                <a:gd name="adj2" fmla="val 59722"/>
              </a:avLst>
            </a:prstGeom>
            <a:solidFill>
              <a:srgbClr val="00FFFF"/>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Text Box 4"/>
            <p:cNvSpPr txBox="1">
              <a:spLocks noChangeArrowheads="1"/>
            </p:cNvSpPr>
            <p:nvPr/>
          </p:nvSpPr>
          <p:spPr bwMode="auto">
            <a:xfrm>
              <a:off x="4800600" y="5562600"/>
              <a:ext cx="37115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b="1" dirty="0">
                  <a:solidFill>
                    <a:srgbClr val="00FFFF"/>
                  </a:solidFill>
                </a:rPr>
                <a:t>“Cascades” through the </a:t>
              </a:r>
            </a:p>
            <a:p>
              <a:pPr>
                <a:spcBef>
                  <a:spcPct val="50000"/>
                </a:spcBef>
              </a:pPr>
              <a:r>
                <a:rPr lang="en-US" b="1" dirty="0">
                  <a:solidFill>
                    <a:srgbClr val="00FFFF"/>
                  </a:solidFill>
                </a:rPr>
                <a:t>Environment</a:t>
              </a:r>
              <a:r>
                <a:rPr lang="en-US" sz="1200" b="1" dirty="0" smtClean="0">
                  <a:solidFill>
                    <a:srgbClr val="00FFFF"/>
                  </a:solidFill>
                </a:rPr>
                <a:t>….(from Galloway 2003)</a:t>
              </a:r>
              <a:endParaRPr lang="en-US" sz="1200" b="1" dirty="0">
                <a:solidFill>
                  <a:srgbClr val="00FFFF"/>
                </a:solidFill>
              </a:endParaRPr>
            </a:p>
          </p:txBody>
        </p:sp>
      </p:grpSp>
    </p:spTree>
    <p:extLst>
      <p:ext uri="{BB962C8B-B14F-4D97-AF65-F5344CB8AC3E}">
        <p14:creationId xmlns:p14="http://schemas.microsoft.com/office/powerpoint/2010/main" val="91176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initrogen.net/fileadmin/user_upload/N_Cascade_F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673" y="756979"/>
            <a:ext cx="7092102" cy="5744837"/>
          </a:xfrm>
          <a:prstGeom prst="rect">
            <a:avLst/>
          </a:prstGeom>
          <a:noFill/>
          <a:ln>
            <a:solidFill>
              <a:srgbClr val="FF0066"/>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50223"/>
            <a:ext cx="2684902" cy="307777"/>
          </a:xfrm>
          <a:prstGeom prst="rect">
            <a:avLst/>
          </a:prstGeom>
        </p:spPr>
        <p:txBody>
          <a:bodyPr wrap="none">
            <a:spAutoFit/>
          </a:bodyPr>
          <a:lstStyle/>
          <a:p>
            <a:r>
              <a:rPr lang="en-US" sz="1400" dirty="0" smtClean="0">
                <a:solidFill>
                  <a:srgbClr val="FFC000"/>
                </a:solidFill>
                <a:latin typeface="Times New Roman" panose="02020603050405020304" pitchFamily="18" charset="0"/>
                <a:cs typeface="Times New Roman" panose="02020603050405020304" pitchFamily="18" charset="0"/>
              </a:rPr>
              <a:t>http://www.initrogen.net/94.0.html</a:t>
            </a:r>
            <a:endParaRPr lang="en-US" sz="1400" dirty="0">
              <a:solidFill>
                <a:srgbClr val="FFC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155982" y="23035"/>
            <a:ext cx="4816318" cy="584775"/>
          </a:xfrm>
          <a:prstGeom prst="rect">
            <a:avLst/>
          </a:prstGeom>
          <a:noFill/>
        </p:spPr>
        <p:txBody>
          <a:bodyPr wrap="none" rtlCol="0">
            <a:spAutoFit/>
          </a:bodyPr>
          <a:lstStyle/>
          <a:p>
            <a:r>
              <a:rPr lang="en-US" sz="3200" b="1" dirty="0" smtClean="0">
                <a:solidFill>
                  <a:srgbClr val="FFC000"/>
                </a:solidFill>
                <a:latin typeface="Times New Roman" pitchFamily="18" charset="0"/>
                <a:cs typeface="Times New Roman" pitchFamily="18" charset="0"/>
              </a:rPr>
              <a:t>Nitrogen as a </a:t>
            </a:r>
            <a:r>
              <a:rPr lang="en-US" sz="3200" b="1" dirty="0" err="1" smtClean="0">
                <a:solidFill>
                  <a:srgbClr val="FFC000"/>
                </a:solidFill>
                <a:latin typeface="Times New Roman" pitchFamily="18" charset="0"/>
                <a:cs typeface="Times New Roman" pitchFamily="18" charset="0"/>
              </a:rPr>
              <a:t>Shapeshifter</a:t>
            </a:r>
            <a:endParaRPr lang="en-US" sz="3200" b="1" dirty="0" smtClean="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3311490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Oval 3074"/>
          <p:cNvSpPr>
            <a:spLocks noChangeArrowheads="1"/>
          </p:cNvSpPr>
          <p:nvPr/>
        </p:nvSpPr>
        <p:spPr bwMode="auto">
          <a:xfrm>
            <a:off x="762000" y="2514600"/>
            <a:ext cx="1193800" cy="1308100"/>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nchor="ctr"/>
          <a:lstStyle/>
          <a:p>
            <a:endParaRPr lang="en-US">
              <a:latin typeface="Times New Roman" pitchFamily="18" charset="0"/>
              <a:cs typeface="Times New Roman" pitchFamily="18" charset="0"/>
            </a:endParaRPr>
          </a:p>
        </p:txBody>
      </p:sp>
      <p:sp>
        <p:nvSpPr>
          <p:cNvPr id="476168" name="Text Box 3080"/>
          <p:cNvSpPr txBox="1">
            <a:spLocks noChangeArrowheads="1"/>
          </p:cNvSpPr>
          <p:nvPr/>
        </p:nvSpPr>
        <p:spPr bwMode="auto">
          <a:xfrm>
            <a:off x="668680" y="1935163"/>
            <a:ext cx="1393144" cy="6507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spAutoFit/>
          </a:bodyPr>
          <a:lstStyle/>
          <a:p>
            <a:pPr algn="ctr"/>
            <a:r>
              <a:rPr lang="en-US" b="1">
                <a:solidFill>
                  <a:schemeClr val="bg1"/>
                </a:solidFill>
                <a:latin typeface="Times New Roman" pitchFamily="18" charset="0"/>
                <a:cs typeface="Times New Roman" pitchFamily="18" charset="0"/>
              </a:rPr>
              <a:t>N Fertilizer </a:t>
            </a:r>
          </a:p>
          <a:p>
            <a:pPr algn="ctr"/>
            <a:r>
              <a:rPr lang="en-US" b="1">
                <a:solidFill>
                  <a:schemeClr val="bg1"/>
                </a:solidFill>
                <a:latin typeface="Times New Roman" pitchFamily="18" charset="0"/>
                <a:cs typeface="Times New Roman" pitchFamily="18" charset="0"/>
              </a:rPr>
              <a:t>Produced</a:t>
            </a:r>
          </a:p>
        </p:txBody>
      </p:sp>
      <p:sp>
        <p:nvSpPr>
          <p:cNvPr id="476177" name="Text Box 3089"/>
          <p:cNvSpPr txBox="1">
            <a:spLocks noChangeArrowheads="1"/>
          </p:cNvSpPr>
          <p:nvPr/>
        </p:nvSpPr>
        <p:spPr bwMode="auto">
          <a:xfrm>
            <a:off x="1085854" y="2933700"/>
            <a:ext cx="530915"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spAutoFit/>
          </a:bodyPr>
          <a:lstStyle/>
          <a:p>
            <a:r>
              <a:rPr lang="en-US" b="1" dirty="0">
                <a:latin typeface="Times New Roman" pitchFamily="18" charset="0"/>
                <a:cs typeface="Times New Roman" pitchFamily="18" charset="0"/>
              </a:rPr>
              <a:t>100</a:t>
            </a:r>
          </a:p>
        </p:txBody>
      </p:sp>
      <p:grpSp>
        <p:nvGrpSpPr>
          <p:cNvPr id="8" name="Group 7"/>
          <p:cNvGrpSpPr/>
          <p:nvPr/>
        </p:nvGrpSpPr>
        <p:grpSpPr>
          <a:xfrm>
            <a:off x="7696200" y="1916113"/>
            <a:ext cx="1371600" cy="1423987"/>
            <a:chOff x="7696200" y="1916113"/>
            <a:chExt cx="1371600" cy="1423987"/>
          </a:xfrm>
        </p:grpSpPr>
        <p:sp>
          <p:nvSpPr>
            <p:cNvPr id="476167" name="Oval 3079"/>
            <p:cNvSpPr>
              <a:spLocks noChangeArrowheads="1"/>
            </p:cNvSpPr>
            <p:nvPr/>
          </p:nvSpPr>
          <p:spPr bwMode="auto">
            <a:xfrm>
              <a:off x="8153400" y="2819400"/>
              <a:ext cx="479425" cy="520700"/>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6173" name="Text Box 3085"/>
            <p:cNvSpPr txBox="1">
              <a:spLocks noChangeArrowheads="1"/>
            </p:cNvSpPr>
            <p:nvPr/>
          </p:nvSpPr>
          <p:spPr bwMode="auto">
            <a:xfrm>
              <a:off x="7696200" y="1916113"/>
              <a:ext cx="1371600" cy="6413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a:spAutoFit/>
            </a:bodyPr>
            <a:lstStyle/>
            <a:p>
              <a:pPr algn="ctr"/>
              <a:r>
                <a:rPr lang="en-US" b="1" dirty="0">
                  <a:solidFill>
                    <a:schemeClr val="bg1"/>
                  </a:solidFill>
                  <a:latin typeface="Times New Roman" pitchFamily="18" charset="0"/>
                  <a:cs typeface="Times New Roman" pitchFamily="18" charset="0"/>
                </a:rPr>
                <a:t>N</a:t>
              </a:r>
            </a:p>
            <a:p>
              <a:pPr algn="ctr"/>
              <a:r>
                <a:rPr lang="en-US" b="1" dirty="0">
                  <a:solidFill>
                    <a:schemeClr val="bg1"/>
                  </a:solidFill>
                  <a:latin typeface="Times New Roman" pitchFamily="18" charset="0"/>
                  <a:cs typeface="Times New Roman" pitchFamily="18" charset="0"/>
                </a:rPr>
                <a:t>Consumed</a:t>
              </a:r>
            </a:p>
          </p:txBody>
        </p:sp>
        <p:sp>
          <p:nvSpPr>
            <p:cNvPr id="476178" name="Text Box 3090"/>
            <p:cNvSpPr txBox="1">
              <a:spLocks noChangeArrowheads="1"/>
            </p:cNvSpPr>
            <p:nvPr/>
          </p:nvSpPr>
          <p:spPr bwMode="auto">
            <a:xfrm>
              <a:off x="8188325" y="2900363"/>
              <a:ext cx="415498"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b="1" dirty="0">
                  <a:latin typeface="Times New Roman" pitchFamily="18" charset="0"/>
                  <a:cs typeface="Times New Roman" pitchFamily="18" charset="0"/>
                </a:rPr>
                <a:t>14</a:t>
              </a:r>
            </a:p>
          </p:txBody>
        </p:sp>
      </p:grpSp>
      <p:grpSp>
        <p:nvGrpSpPr>
          <p:cNvPr id="9" name="Group 8"/>
          <p:cNvGrpSpPr/>
          <p:nvPr/>
        </p:nvGrpSpPr>
        <p:grpSpPr>
          <a:xfrm>
            <a:off x="2014542" y="3048004"/>
            <a:ext cx="522287" cy="1046163"/>
            <a:chOff x="2014538" y="3048000"/>
            <a:chExt cx="522287" cy="1046163"/>
          </a:xfrm>
        </p:grpSpPr>
        <p:sp>
          <p:nvSpPr>
            <p:cNvPr id="476174" name="Text Box 3086"/>
            <p:cNvSpPr txBox="1">
              <a:spLocks noChangeArrowheads="1"/>
            </p:cNvSpPr>
            <p:nvPr/>
          </p:nvSpPr>
          <p:spPr bwMode="auto">
            <a:xfrm>
              <a:off x="2014538" y="3575050"/>
              <a:ext cx="481012" cy="51911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sz="2800" b="1">
                  <a:solidFill>
                    <a:srgbClr val="00FF00"/>
                  </a:solidFill>
                  <a:latin typeface="Times New Roman" pitchFamily="18" charset="0"/>
                  <a:cs typeface="Times New Roman" pitchFamily="18" charset="0"/>
                </a:rPr>
                <a:t>-6</a:t>
              </a:r>
            </a:p>
          </p:txBody>
        </p:sp>
        <p:grpSp>
          <p:nvGrpSpPr>
            <p:cNvPr id="476179" name="Group 3091"/>
            <p:cNvGrpSpPr>
              <a:grpSpLocks/>
            </p:cNvGrpSpPr>
            <p:nvPr/>
          </p:nvGrpSpPr>
          <p:grpSpPr bwMode="auto">
            <a:xfrm>
              <a:off x="2030413" y="3048000"/>
              <a:ext cx="506412" cy="487363"/>
              <a:chOff x="1752" y="1104"/>
              <a:chExt cx="439" cy="386"/>
            </a:xfrm>
            <a:solidFill>
              <a:srgbClr val="00FF00"/>
            </a:solidFill>
          </p:grpSpPr>
          <p:sp>
            <p:nvSpPr>
              <p:cNvPr id="476180" name="AutoShape 3092"/>
              <p:cNvSpPr>
                <a:spLocks noChangeArrowheads="1"/>
              </p:cNvSpPr>
              <p:nvPr/>
            </p:nvSpPr>
            <p:spPr bwMode="auto">
              <a:xfrm>
                <a:off x="1759" y="1104"/>
                <a:ext cx="432" cy="144"/>
              </a:xfrm>
              <a:prstGeom prst="rightArrow">
                <a:avLst>
                  <a:gd name="adj1" fmla="val 50000"/>
                  <a:gd name="adj2" fmla="val 75000"/>
                </a:avLst>
              </a:prstGeom>
              <a:gr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6181" name="AutoShape 3093"/>
              <p:cNvSpPr>
                <a:spLocks noChangeArrowheads="1"/>
              </p:cNvSpPr>
              <p:nvPr/>
            </p:nvSpPr>
            <p:spPr bwMode="auto">
              <a:xfrm rot="-16216961">
                <a:off x="1727" y="1177"/>
                <a:ext cx="33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grpSp>
      </p:grpSp>
      <p:grpSp>
        <p:nvGrpSpPr>
          <p:cNvPr id="5" name="Group 4"/>
          <p:cNvGrpSpPr/>
          <p:nvPr/>
        </p:nvGrpSpPr>
        <p:grpSpPr>
          <a:xfrm>
            <a:off x="4213225" y="1935167"/>
            <a:ext cx="939800" cy="1711325"/>
            <a:chOff x="4213225" y="1935163"/>
            <a:chExt cx="939800" cy="1711325"/>
          </a:xfrm>
        </p:grpSpPr>
        <p:sp>
          <p:nvSpPr>
            <p:cNvPr id="476164" name="Oval 3076"/>
            <p:cNvSpPr>
              <a:spLocks noChangeArrowheads="1"/>
            </p:cNvSpPr>
            <p:nvPr/>
          </p:nvSpPr>
          <p:spPr bwMode="auto">
            <a:xfrm>
              <a:off x="4267200" y="2743200"/>
              <a:ext cx="822325" cy="903288"/>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6170" name="Text Box 3082"/>
            <p:cNvSpPr txBox="1">
              <a:spLocks noChangeArrowheads="1"/>
            </p:cNvSpPr>
            <p:nvPr/>
          </p:nvSpPr>
          <p:spPr bwMode="auto">
            <a:xfrm>
              <a:off x="4213225" y="1935163"/>
              <a:ext cx="939800" cy="6413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pPr algn="ctr"/>
              <a:r>
                <a:rPr lang="en-US" b="1" dirty="0">
                  <a:solidFill>
                    <a:schemeClr val="bg1"/>
                  </a:solidFill>
                  <a:latin typeface="Times New Roman" pitchFamily="18" charset="0"/>
                  <a:cs typeface="Times New Roman" pitchFamily="18" charset="0"/>
                </a:rPr>
                <a:t>N </a:t>
              </a:r>
            </a:p>
            <a:p>
              <a:pPr algn="ctr"/>
              <a:r>
                <a:rPr lang="en-US" b="1" dirty="0">
                  <a:solidFill>
                    <a:schemeClr val="bg1"/>
                  </a:solidFill>
                  <a:latin typeface="Times New Roman" pitchFamily="18" charset="0"/>
                  <a:cs typeface="Times New Roman" pitchFamily="18" charset="0"/>
                </a:rPr>
                <a:t>in Crop</a:t>
              </a:r>
            </a:p>
          </p:txBody>
        </p:sp>
        <p:sp>
          <p:nvSpPr>
            <p:cNvPr id="476182" name="Text Box 3094"/>
            <p:cNvSpPr txBox="1">
              <a:spLocks noChangeArrowheads="1"/>
            </p:cNvSpPr>
            <p:nvPr/>
          </p:nvSpPr>
          <p:spPr bwMode="auto">
            <a:xfrm>
              <a:off x="4511675" y="2979738"/>
              <a:ext cx="415498"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b="1">
                  <a:latin typeface="Times New Roman" pitchFamily="18" charset="0"/>
                  <a:cs typeface="Times New Roman" pitchFamily="18" charset="0"/>
                </a:rPr>
                <a:t>47</a:t>
              </a:r>
            </a:p>
          </p:txBody>
        </p:sp>
      </p:grpSp>
      <p:grpSp>
        <p:nvGrpSpPr>
          <p:cNvPr id="4" name="Group 3"/>
          <p:cNvGrpSpPr/>
          <p:nvPr/>
        </p:nvGrpSpPr>
        <p:grpSpPr>
          <a:xfrm>
            <a:off x="2428875" y="1935163"/>
            <a:ext cx="1377950" cy="1887537"/>
            <a:chOff x="2428875" y="1935163"/>
            <a:chExt cx="1377950" cy="1887537"/>
          </a:xfrm>
        </p:grpSpPr>
        <p:sp>
          <p:nvSpPr>
            <p:cNvPr id="476169" name="Text Box 3081"/>
            <p:cNvSpPr txBox="1">
              <a:spLocks noChangeArrowheads="1"/>
            </p:cNvSpPr>
            <p:nvPr/>
          </p:nvSpPr>
          <p:spPr bwMode="auto">
            <a:xfrm>
              <a:off x="2428875" y="1935163"/>
              <a:ext cx="1377950" cy="6413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pPr algn="ctr"/>
              <a:r>
                <a:rPr lang="en-US" b="1" dirty="0">
                  <a:solidFill>
                    <a:schemeClr val="bg1"/>
                  </a:solidFill>
                  <a:latin typeface="Times New Roman" pitchFamily="18" charset="0"/>
                  <a:cs typeface="Times New Roman" pitchFamily="18" charset="0"/>
                </a:rPr>
                <a:t>N Fertilizer </a:t>
              </a:r>
            </a:p>
            <a:p>
              <a:pPr algn="ctr"/>
              <a:r>
                <a:rPr lang="en-US" b="1" dirty="0">
                  <a:solidFill>
                    <a:schemeClr val="bg1"/>
                  </a:solidFill>
                  <a:latin typeface="Times New Roman" pitchFamily="18" charset="0"/>
                  <a:cs typeface="Times New Roman" pitchFamily="18" charset="0"/>
                </a:rPr>
                <a:t>Consumed</a:t>
              </a:r>
            </a:p>
          </p:txBody>
        </p:sp>
        <p:grpSp>
          <p:nvGrpSpPr>
            <p:cNvPr id="3" name="Group 2"/>
            <p:cNvGrpSpPr/>
            <p:nvPr/>
          </p:nvGrpSpPr>
          <p:grpSpPr>
            <a:xfrm>
              <a:off x="2566988" y="2554288"/>
              <a:ext cx="1157287" cy="1268412"/>
              <a:chOff x="2566988" y="2554288"/>
              <a:chExt cx="1157287" cy="1268412"/>
            </a:xfrm>
          </p:grpSpPr>
          <p:sp>
            <p:nvSpPr>
              <p:cNvPr id="476163" name="Oval 3075"/>
              <p:cNvSpPr>
                <a:spLocks noChangeArrowheads="1"/>
              </p:cNvSpPr>
              <p:nvPr/>
            </p:nvSpPr>
            <p:spPr bwMode="auto">
              <a:xfrm>
                <a:off x="2566988" y="2554288"/>
                <a:ext cx="1157287" cy="1268412"/>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6183" name="Text Box 3095"/>
              <p:cNvSpPr txBox="1">
                <a:spLocks noChangeArrowheads="1"/>
              </p:cNvSpPr>
              <p:nvPr/>
            </p:nvSpPr>
            <p:spPr bwMode="auto">
              <a:xfrm>
                <a:off x="2974975" y="2944813"/>
                <a:ext cx="415498"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b="1">
                    <a:latin typeface="Times New Roman" pitchFamily="18" charset="0"/>
                    <a:cs typeface="Times New Roman" pitchFamily="18" charset="0"/>
                  </a:rPr>
                  <a:t>94</a:t>
                </a:r>
              </a:p>
            </p:txBody>
          </p:sp>
        </p:grpSp>
      </p:grpSp>
      <p:grpSp>
        <p:nvGrpSpPr>
          <p:cNvPr id="7" name="Group 6"/>
          <p:cNvGrpSpPr/>
          <p:nvPr/>
        </p:nvGrpSpPr>
        <p:grpSpPr>
          <a:xfrm>
            <a:off x="6761164" y="1935167"/>
            <a:ext cx="927100" cy="1487487"/>
            <a:chOff x="6761163" y="1935163"/>
            <a:chExt cx="927100" cy="1487487"/>
          </a:xfrm>
        </p:grpSpPr>
        <p:sp>
          <p:nvSpPr>
            <p:cNvPr id="476166" name="Oval 3078"/>
            <p:cNvSpPr>
              <a:spLocks noChangeArrowheads="1"/>
            </p:cNvSpPr>
            <p:nvPr/>
          </p:nvSpPr>
          <p:spPr bwMode="auto">
            <a:xfrm>
              <a:off x="6934200" y="2743200"/>
              <a:ext cx="620713" cy="679450"/>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6172" name="Text Box 3084"/>
            <p:cNvSpPr txBox="1">
              <a:spLocks noChangeArrowheads="1"/>
            </p:cNvSpPr>
            <p:nvPr/>
          </p:nvSpPr>
          <p:spPr bwMode="auto">
            <a:xfrm>
              <a:off x="6761163" y="1935163"/>
              <a:ext cx="927100" cy="6413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pPr algn="ctr"/>
              <a:r>
                <a:rPr lang="en-US" b="1" dirty="0">
                  <a:solidFill>
                    <a:schemeClr val="bg1"/>
                  </a:solidFill>
                  <a:latin typeface="Times New Roman" pitchFamily="18" charset="0"/>
                  <a:cs typeface="Times New Roman" pitchFamily="18" charset="0"/>
                </a:rPr>
                <a:t>N</a:t>
              </a:r>
            </a:p>
            <a:p>
              <a:pPr algn="ctr"/>
              <a:r>
                <a:rPr lang="en-US" b="1" dirty="0">
                  <a:solidFill>
                    <a:schemeClr val="bg1"/>
                  </a:solidFill>
                  <a:latin typeface="Times New Roman" pitchFamily="18" charset="0"/>
                  <a:cs typeface="Times New Roman" pitchFamily="18" charset="0"/>
                </a:rPr>
                <a:t>in Food</a:t>
              </a:r>
            </a:p>
          </p:txBody>
        </p:sp>
        <p:sp>
          <p:nvSpPr>
            <p:cNvPr id="476184" name="Text Box 3096"/>
            <p:cNvSpPr txBox="1">
              <a:spLocks noChangeArrowheads="1"/>
            </p:cNvSpPr>
            <p:nvPr/>
          </p:nvSpPr>
          <p:spPr bwMode="auto">
            <a:xfrm>
              <a:off x="7029450" y="2933700"/>
              <a:ext cx="415498"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b="1">
                  <a:latin typeface="Times New Roman" pitchFamily="18" charset="0"/>
                  <a:cs typeface="Times New Roman" pitchFamily="18" charset="0"/>
                </a:rPr>
                <a:t>26</a:t>
              </a:r>
            </a:p>
          </p:txBody>
        </p:sp>
      </p:grpSp>
      <p:grpSp>
        <p:nvGrpSpPr>
          <p:cNvPr id="6" name="Group 5"/>
          <p:cNvGrpSpPr/>
          <p:nvPr/>
        </p:nvGrpSpPr>
        <p:grpSpPr>
          <a:xfrm>
            <a:off x="5348288" y="1935163"/>
            <a:ext cx="1187450" cy="1554162"/>
            <a:chOff x="5348288" y="1935163"/>
            <a:chExt cx="1187450" cy="1554162"/>
          </a:xfrm>
        </p:grpSpPr>
        <p:sp>
          <p:nvSpPr>
            <p:cNvPr id="476165" name="Oval 3077"/>
            <p:cNvSpPr>
              <a:spLocks noChangeArrowheads="1"/>
            </p:cNvSpPr>
            <p:nvPr/>
          </p:nvSpPr>
          <p:spPr bwMode="auto">
            <a:xfrm>
              <a:off x="5638800" y="2743200"/>
              <a:ext cx="679450" cy="746125"/>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6171" name="Text Box 3083"/>
            <p:cNvSpPr txBox="1">
              <a:spLocks noChangeArrowheads="1"/>
            </p:cNvSpPr>
            <p:nvPr/>
          </p:nvSpPr>
          <p:spPr bwMode="auto">
            <a:xfrm>
              <a:off x="5348288" y="1935163"/>
              <a:ext cx="1187450" cy="6413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pPr algn="ctr"/>
              <a:r>
                <a:rPr lang="en-US" b="1" dirty="0">
                  <a:solidFill>
                    <a:schemeClr val="bg1"/>
                  </a:solidFill>
                  <a:latin typeface="Times New Roman" pitchFamily="18" charset="0"/>
                  <a:cs typeface="Times New Roman" pitchFamily="18" charset="0"/>
                </a:rPr>
                <a:t>N </a:t>
              </a:r>
            </a:p>
            <a:p>
              <a:pPr algn="ctr"/>
              <a:r>
                <a:rPr lang="en-US" b="1" dirty="0">
                  <a:solidFill>
                    <a:schemeClr val="bg1"/>
                  </a:solidFill>
                  <a:latin typeface="Times New Roman" pitchFamily="18" charset="0"/>
                  <a:cs typeface="Times New Roman" pitchFamily="18" charset="0"/>
                </a:rPr>
                <a:t>Harvested</a:t>
              </a:r>
            </a:p>
          </p:txBody>
        </p:sp>
        <p:sp>
          <p:nvSpPr>
            <p:cNvPr id="476185" name="Text Box 3097"/>
            <p:cNvSpPr txBox="1">
              <a:spLocks noChangeArrowheads="1"/>
            </p:cNvSpPr>
            <p:nvPr/>
          </p:nvSpPr>
          <p:spPr bwMode="auto">
            <a:xfrm>
              <a:off x="5734050" y="2933700"/>
              <a:ext cx="415498"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b="1">
                  <a:latin typeface="Times New Roman" pitchFamily="18" charset="0"/>
                  <a:cs typeface="Times New Roman" pitchFamily="18" charset="0"/>
                </a:rPr>
                <a:t>31</a:t>
              </a:r>
            </a:p>
          </p:txBody>
        </p:sp>
      </p:grpSp>
      <p:grpSp>
        <p:nvGrpSpPr>
          <p:cNvPr id="10" name="Group 9"/>
          <p:cNvGrpSpPr/>
          <p:nvPr/>
        </p:nvGrpSpPr>
        <p:grpSpPr>
          <a:xfrm>
            <a:off x="3733804" y="3065463"/>
            <a:ext cx="658813" cy="1022350"/>
            <a:chOff x="3733800" y="3065463"/>
            <a:chExt cx="658813" cy="1022350"/>
          </a:xfrm>
        </p:grpSpPr>
        <p:sp>
          <p:nvSpPr>
            <p:cNvPr id="476175" name="Text Box 3087"/>
            <p:cNvSpPr txBox="1">
              <a:spLocks noChangeArrowheads="1"/>
            </p:cNvSpPr>
            <p:nvPr/>
          </p:nvSpPr>
          <p:spPr bwMode="auto">
            <a:xfrm>
              <a:off x="3733800" y="3568700"/>
              <a:ext cx="658813" cy="51911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sz="2800" b="1">
                  <a:solidFill>
                    <a:srgbClr val="00FF00"/>
                  </a:solidFill>
                  <a:latin typeface="Times New Roman" pitchFamily="18" charset="0"/>
                  <a:cs typeface="Times New Roman" pitchFamily="18" charset="0"/>
                </a:rPr>
                <a:t>-47</a:t>
              </a:r>
            </a:p>
          </p:txBody>
        </p:sp>
        <p:grpSp>
          <p:nvGrpSpPr>
            <p:cNvPr id="476186" name="Group 3098"/>
            <p:cNvGrpSpPr>
              <a:grpSpLocks/>
            </p:cNvGrpSpPr>
            <p:nvPr/>
          </p:nvGrpSpPr>
          <p:grpSpPr bwMode="auto">
            <a:xfrm>
              <a:off x="3765550" y="3065463"/>
              <a:ext cx="506413" cy="487362"/>
              <a:chOff x="1752" y="1104"/>
              <a:chExt cx="439" cy="386"/>
            </a:xfrm>
            <a:solidFill>
              <a:srgbClr val="00FF00"/>
            </a:solidFill>
          </p:grpSpPr>
          <p:sp>
            <p:nvSpPr>
              <p:cNvPr id="476187" name="AutoShape 3099"/>
              <p:cNvSpPr>
                <a:spLocks noChangeArrowheads="1"/>
              </p:cNvSpPr>
              <p:nvPr/>
            </p:nvSpPr>
            <p:spPr bwMode="auto">
              <a:xfrm>
                <a:off x="1759" y="1104"/>
                <a:ext cx="432" cy="144"/>
              </a:xfrm>
              <a:prstGeom prst="rightArrow">
                <a:avLst>
                  <a:gd name="adj1" fmla="val 50000"/>
                  <a:gd name="adj2" fmla="val 75000"/>
                </a:avLst>
              </a:prstGeom>
              <a:gr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6188" name="AutoShape 3100"/>
              <p:cNvSpPr>
                <a:spLocks noChangeArrowheads="1"/>
              </p:cNvSpPr>
              <p:nvPr/>
            </p:nvSpPr>
            <p:spPr bwMode="auto">
              <a:xfrm rot="-16216961">
                <a:off x="1727" y="1177"/>
                <a:ext cx="33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grpSp>
      </p:grpSp>
      <p:grpSp>
        <p:nvGrpSpPr>
          <p:cNvPr id="13" name="Group 12"/>
          <p:cNvGrpSpPr/>
          <p:nvPr/>
        </p:nvGrpSpPr>
        <p:grpSpPr>
          <a:xfrm>
            <a:off x="7543801" y="3090863"/>
            <a:ext cx="658813" cy="990600"/>
            <a:chOff x="7543800" y="3090863"/>
            <a:chExt cx="658813" cy="990600"/>
          </a:xfrm>
        </p:grpSpPr>
        <p:sp>
          <p:nvSpPr>
            <p:cNvPr id="476176" name="Text Box 3088"/>
            <p:cNvSpPr txBox="1">
              <a:spLocks noChangeArrowheads="1"/>
            </p:cNvSpPr>
            <p:nvPr/>
          </p:nvSpPr>
          <p:spPr bwMode="auto">
            <a:xfrm>
              <a:off x="7543800" y="3562350"/>
              <a:ext cx="658813" cy="51911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sz="2800" b="1">
                  <a:solidFill>
                    <a:srgbClr val="00FF00"/>
                  </a:solidFill>
                  <a:latin typeface="Times New Roman" pitchFamily="18" charset="0"/>
                  <a:cs typeface="Times New Roman" pitchFamily="18" charset="0"/>
                </a:rPr>
                <a:t>-12</a:t>
              </a:r>
            </a:p>
          </p:txBody>
        </p:sp>
        <p:grpSp>
          <p:nvGrpSpPr>
            <p:cNvPr id="476195" name="Group 3107"/>
            <p:cNvGrpSpPr>
              <a:grpSpLocks/>
            </p:cNvGrpSpPr>
            <p:nvPr/>
          </p:nvGrpSpPr>
          <p:grpSpPr bwMode="auto">
            <a:xfrm>
              <a:off x="7620000" y="3090863"/>
              <a:ext cx="506413" cy="487362"/>
              <a:chOff x="1752" y="1104"/>
              <a:chExt cx="439" cy="386"/>
            </a:xfrm>
            <a:solidFill>
              <a:srgbClr val="00FF00"/>
            </a:solidFill>
          </p:grpSpPr>
          <p:sp>
            <p:nvSpPr>
              <p:cNvPr id="476196" name="AutoShape 3108"/>
              <p:cNvSpPr>
                <a:spLocks noChangeArrowheads="1"/>
              </p:cNvSpPr>
              <p:nvPr/>
            </p:nvSpPr>
            <p:spPr bwMode="auto">
              <a:xfrm>
                <a:off x="1759" y="1104"/>
                <a:ext cx="432" cy="144"/>
              </a:xfrm>
              <a:prstGeom prst="rightArrow">
                <a:avLst>
                  <a:gd name="adj1" fmla="val 50000"/>
                  <a:gd name="adj2" fmla="val 75000"/>
                </a:avLst>
              </a:prstGeom>
              <a:gr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6197" name="AutoShape 3109"/>
              <p:cNvSpPr>
                <a:spLocks noChangeArrowheads="1"/>
              </p:cNvSpPr>
              <p:nvPr/>
            </p:nvSpPr>
            <p:spPr bwMode="auto">
              <a:xfrm rot="-16216961">
                <a:off x="1727" y="1177"/>
                <a:ext cx="33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grpSp>
      </p:grpSp>
      <p:grpSp>
        <p:nvGrpSpPr>
          <p:cNvPr id="12" name="Group 11"/>
          <p:cNvGrpSpPr/>
          <p:nvPr/>
        </p:nvGrpSpPr>
        <p:grpSpPr>
          <a:xfrm>
            <a:off x="6400804" y="3048000"/>
            <a:ext cx="506413" cy="1049338"/>
            <a:chOff x="6400800" y="3048000"/>
            <a:chExt cx="506413" cy="1049338"/>
          </a:xfrm>
        </p:grpSpPr>
        <p:grpSp>
          <p:nvGrpSpPr>
            <p:cNvPr id="476192" name="Group 3104"/>
            <p:cNvGrpSpPr>
              <a:grpSpLocks/>
            </p:cNvGrpSpPr>
            <p:nvPr/>
          </p:nvGrpSpPr>
          <p:grpSpPr bwMode="auto">
            <a:xfrm>
              <a:off x="6400800" y="3048000"/>
              <a:ext cx="506413" cy="487363"/>
              <a:chOff x="1752" y="1104"/>
              <a:chExt cx="439" cy="386"/>
            </a:xfrm>
            <a:solidFill>
              <a:srgbClr val="00FF00"/>
            </a:solidFill>
          </p:grpSpPr>
          <p:sp>
            <p:nvSpPr>
              <p:cNvPr id="476193" name="AutoShape 3105"/>
              <p:cNvSpPr>
                <a:spLocks noChangeArrowheads="1"/>
              </p:cNvSpPr>
              <p:nvPr/>
            </p:nvSpPr>
            <p:spPr bwMode="auto">
              <a:xfrm>
                <a:off x="1759" y="1104"/>
                <a:ext cx="432" cy="144"/>
              </a:xfrm>
              <a:prstGeom prst="rightArrow">
                <a:avLst>
                  <a:gd name="adj1" fmla="val 50000"/>
                  <a:gd name="adj2" fmla="val 75000"/>
                </a:avLst>
              </a:prstGeom>
              <a:gr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6194" name="AutoShape 3106"/>
              <p:cNvSpPr>
                <a:spLocks noChangeArrowheads="1"/>
              </p:cNvSpPr>
              <p:nvPr/>
            </p:nvSpPr>
            <p:spPr bwMode="auto">
              <a:xfrm rot="-16216961">
                <a:off x="1727" y="1177"/>
                <a:ext cx="33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grpSp>
        <p:sp>
          <p:nvSpPr>
            <p:cNvPr id="476198" name="Text Box 3110"/>
            <p:cNvSpPr txBox="1">
              <a:spLocks noChangeArrowheads="1"/>
            </p:cNvSpPr>
            <p:nvPr/>
          </p:nvSpPr>
          <p:spPr bwMode="auto">
            <a:xfrm>
              <a:off x="6416675" y="3578225"/>
              <a:ext cx="481013" cy="51911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sz="2800" b="1">
                  <a:solidFill>
                    <a:srgbClr val="00FF00"/>
                  </a:solidFill>
                  <a:latin typeface="Times New Roman" pitchFamily="18" charset="0"/>
                  <a:cs typeface="Times New Roman" pitchFamily="18" charset="0"/>
                </a:rPr>
                <a:t>-5</a:t>
              </a:r>
            </a:p>
          </p:txBody>
        </p:sp>
      </p:grpSp>
      <p:sp>
        <p:nvSpPr>
          <p:cNvPr id="476199" name="Text Box 3111"/>
          <p:cNvSpPr txBox="1">
            <a:spLocks noGrp="1" noChangeArrowheads="1"/>
          </p:cNvSpPr>
          <p:nvPr>
            <p:ph type="title"/>
          </p:nvPr>
        </p:nvSpPr>
        <p:spPr>
          <a:noFill/>
          <a:ln/>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a:lstStyle/>
          <a:p>
            <a:r>
              <a:rPr lang="en-US" sz="3200" b="1" dirty="0">
                <a:solidFill>
                  <a:srgbClr val="FFC000"/>
                </a:solidFill>
                <a:latin typeface="Times New Roman" pitchFamily="18" charset="0"/>
                <a:cs typeface="Times New Roman" pitchFamily="18" charset="0"/>
              </a:rPr>
              <a:t>The Fate of Haber-Bosch Nitrogen</a:t>
            </a:r>
          </a:p>
        </p:txBody>
      </p:sp>
      <p:grpSp>
        <p:nvGrpSpPr>
          <p:cNvPr id="11" name="Group 10"/>
          <p:cNvGrpSpPr/>
          <p:nvPr/>
        </p:nvGrpSpPr>
        <p:grpSpPr>
          <a:xfrm>
            <a:off x="5087938" y="3065467"/>
            <a:ext cx="658812" cy="1031875"/>
            <a:chOff x="5087938" y="3065463"/>
            <a:chExt cx="658812" cy="1031875"/>
          </a:xfrm>
        </p:grpSpPr>
        <p:grpSp>
          <p:nvGrpSpPr>
            <p:cNvPr id="476189" name="Group 3101"/>
            <p:cNvGrpSpPr>
              <a:grpSpLocks/>
            </p:cNvGrpSpPr>
            <p:nvPr/>
          </p:nvGrpSpPr>
          <p:grpSpPr bwMode="auto">
            <a:xfrm>
              <a:off x="5154613" y="3065463"/>
              <a:ext cx="506412" cy="487362"/>
              <a:chOff x="1752" y="1104"/>
              <a:chExt cx="439" cy="386"/>
            </a:xfrm>
            <a:solidFill>
              <a:srgbClr val="00FF00"/>
            </a:solidFill>
          </p:grpSpPr>
          <p:sp>
            <p:nvSpPr>
              <p:cNvPr id="476190" name="AutoShape 3102"/>
              <p:cNvSpPr>
                <a:spLocks noChangeArrowheads="1"/>
              </p:cNvSpPr>
              <p:nvPr/>
            </p:nvSpPr>
            <p:spPr bwMode="auto">
              <a:xfrm>
                <a:off x="1759" y="1104"/>
                <a:ext cx="432" cy="144"/>
              </a:xfrm>
              <a:prstGeom prst="rightArrow">
                <a:avLst>
                  <a:gd name="adj1" fmla="val 50000"/>
                  <a:gd name="adj2" fmla="val 75000"/>
                </a:avLst>
              </a:prstGeom>
              <a:gr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6191" name="AutoShape 3103"/>
              <p:cNvSpPr>
                <a:spLocks noChangeArrowheads="1"/>
              </p:cNvSpPr>
              <p:nvPr/>
            </p:nvSpPr>
            <p:spPr bwMode="auto">
              <a:xfrm rot="-16216961">
                <a:off x="1727" y="1177"/>
                <a:ext cx="33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grpSp>
        <p:sp>
          <p:nvSpPr>
            <p:cNvPr id="476200" name="Text Box 3112"/>
            <p:cNvSpPr txBox="1">
              <a:spLocks noChangeArrowheads="1"/>
            </p:cNvSpPr>
            <p:nvPr/>
          </p:nvSpPr>
          <p:spPr bwMode="auto">
            <a:xfrm>
              <a:off x="5087938" y="3578225"/>
              <a:ext cx="658812" cy="51911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sz="2800" b="1">
                  <a:solidFill>
                    <a:srgbClr val="00FF00"/>
                  </a:solidFill>
                  <a:latin typeface="Times New Roman" pitchFamily="18" charset="0"/>
                  <a:cs typeface="Times New Roman" pitchFamily="18" charset="0"/>
                </a:rPr>
                <a:t>-16</a:t>
              </a:r>
            </a:p>
          </p:txBody>
        </p:sp>
      </p:grpSp>
      <p:sp>
        <p:nvSpPr>
          <p:cNvPr id="476201" name="Rectangle 3113"/>
          <p:cNvSpPr>
            <a:spLocks noChangeArrowheads="1"/>
          </p:cNvSpPr>
          <p:nvPr/>
        </p:nvSpPr>
        <p:spPr bwMode="auto">
          <a:xfrm>
            <a:off x="666754" y="4819650"/>
            <a:ext cx="77815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p>
            <a:r>
              <a:rPr lang="en-US" sz="2400" dirty="0">
                <a:solidFill>
                  <a:srgbClr val="FFC000"/>
                </a:solidFill>
                <a:latin typeface="Times New Roman" pitchFamily="18" charset="0"/>
                <a:cs typeface="Times New Roman" pitchFamily="18" charset="0"/>
              </a:rPr>
              <a:t>14% of the N produced in the Haber-Bosch process enters the</a:t>
            </a:r>
          </a:p>
          <a:p>
            <a:r>
              <a:rPr lang="en-US" sz="2400" dirty="0">
                <a:solidFill>
                  <a:srgbClr val="FFC000"/>
                </a:solidFill>
                <a:latin typeface="Times New Roman" pitchFamily="18" charset="0"/>
                <a:cs typeface="Times New Roman" pitchFamily="18" charset="0"/>
              </a:rPr>
              <a:t>human mouth……….</a:t>
            </a:r>
          </a:p>
        </p:txBody>
      </p:sp>
      <p:sp>
        <p:nvSpPr>
          <p:cNvPr id="476202" name="Rectangle 3114"/>
          <p:cNvSpPr>
            <a:spLocks noChangeArrowheads="1"/>
          </p:cNvSpPr>
          <p:nvPr/>
        </p:nvSpPr>
        <p:spPr bwMode="auto">
          <a:xfrm>
            <a:off x="23251" y="6534151"/>
            <a:ext cx="54296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p>
            <a:r>
              <a:rPr lang="en-US" sz="1200" dirty="0">
                <a:solidFill>
                  <a:srgbClr val="FFC000"/>
                </a:solidFill>
                <a:latin typeface="Times New Roman" pitchFamily="18" charset="0"/>
                <a:cs typeface="Times New Roman" pitchFamily="18" charset="0"/>
              </a:rPr>
              <a:t>Data from Galloway JN and Cowling EB. 2002; Slide modified from Galloway 2003</a:t>
            </a:r>
          </a:p>
        </p:txBody>
      </p:sp>
      <p:sp>
        <p:nvSpPr>
          <p:cNvPr id="2" name="Rectangle 1"/>
          <p:cNvSpPr/>
          <p:nvPr/>
        </p:nvSpPr>
        <p:spPr>
          <a:xfrm>
            <a:off x="3297395" y="5197052"/>
            <a:ext cx="2932213" cy="461665"/>
          </a:xfrm>
          <a:prstGeom prst="rect">
            <a:avLst/>
          </a:prstGeom>
        </p:spPr>
        <p:txBody>
          <a:bodyPr wrap="none" lIns="91400" tIns="45702" rIns="91400" bIns="45702">
            <a:spAutoFit/>
          </a:bodyPr>
          <a:lstStyle/>
          <a:p>
            <a:r>
              <a:rPr lang="en-US" sz="2400" dirty="0">
                <a:solidFill>
                  <a:srgbClr val="FFC000"/>
                </a:solidFill>
                <a:latin typeface="Times New Roman" pitchFamily="18" charset="0"/>
                <a:cs typeface="Times New Roman" pitchFamily="18" charset="0"/>
              </a:rPr>
              <a:t>if you are a vegetarian</a:t>
            </a:r>
            <a:endParaRPr lang="en-US" sz="2400" dirty="0"/>
          </a:p>
        </p:txBody>
      </p:sp>
    </p:spTree>
    <p:extLst>
      <p:ext uri="{BB962C8B-B14F-4D97-AF65-F5344CB8AC3E}">
        <p14:creationId xmlns:p14="http://schemas.microsoft.com/office/powerpoint/2010/main" val="400362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6201"/>
                                        </p:tgtEl>
                                        <p:attrNameLst>
                                          <p:attrName>style.visibility</p:attrName>
                                        </p:attrNameLst>
                                      </p:cBhvr>
                                      <p:to>
                                        <p:strVal val="visible"/>
                                      </p:to>
                                    </p:set>
                                    <p:animEffect transition="in" filter="fade">
                                      <p:cBhvr>
                                        <p:cTn id="57" dur="500"/>
                                        <p:tgtEl>
                                          <p:spTgt spid="47620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201"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Oval 1026"/>
          <p:cNvSpPr>
            <a:spLocks noChangeArrowheads="1"/>
          </p:cNvSpPr>
          <p:nvPr/>
        </p:nvSpPr>
        <p:spPr bwMode="auto">
          <a:xfrm>
            <a:off x="762000" y="2514600"/>
            <a:ext cx="1193800" cy="1308100"/>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nchor="ctr"/>
          <a:lstStyle/>
          <a:p>
            <a:endParaRPr lang="en-US">
              <a:latin typeface="Times New Roman" pitchFamily="18" charset="0"/>
              <a:cs typeface="Times New Roman" pitchFamily="18" charset="0"/>
            </a:endParaRPr>
          </a:p>
        </p:txBody>
      </p:sp>
      <p:sp>
        <p:nvSpPr>
          <p:cNvPr id="478211" name="Oval 1027"/>
          <p:cNvSpPr>
            <a:spLocks noChangeArrowheads="1"/>
          </p:cNvSpPr>
          <p:nvPr/>
        </p:nvSpPr>
        <p:spPr bwMode="auto">
          <a:xfrm>
            <a:off x="2566992" y="2554291"/>
            <a:ext cx="1157287" cy="1268412"/>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nchor="ctr"/>
          <a:lstStyle/>
          <a:p>
            <a:endParaRPr lang="en-US">
              <a:latin typeface="Times New Roman" pitchFamily="18" charset="0"/>
              <a:cs typeface="Times New Roman" pitchFamily="18" charset="0"/>
            </a:endParaRPr>
          </a:p>
        </p:txBody>
      </p:sp>
      <p:sp>
        <p:nvSpPr>
          <p:cNvPr id="478212" name="Oval 1028"/>
          <p:cNvSpPr>
            <a:spLocks noChangeArrowheads="1"/>
          </p:cNvSpPr>
          <p:nvPr/>
        </p:nvSpPr>
        <p:spPr bwMode="auto">
          <a:xfrm>
            <a:off x="4267200" y="2743200"/>
            <a:ext cx="822325" cy="903288"/>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nchor="ctr"/>
          <a:lstStyle/>
          <a:p>
            <a:endParaRPr lang="en-US">
              <a:latin typeface="Times New Roman" pitchFamily="18" charset="0"/>
              <a:cs typeface="Times New Roman" pitchFamily="18" charset="0"/>
            </a:endParaRPr>
          </a:p>
        </p:txBody>
      </p:sp>
      <p:sp>
        <p:nvSpPr>
          <p:cNvPr id="478216" name="Text Box 1032"/>
          <p:cNvSpPr txBox="1">
            <a:spLocks noChangeArrowheads="1"/>
          </p:cNvSpPr>
          <p:nvPr/>
        </p:nvSpPr>
        <p:spPr bwMode="auto">
          <a:xfrm>
            <a:off x="668680" y="1935163"/>
            <a:ext cx="1393144" cy="6507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spAutoFit/>
          </a:bodyPr>
          <a:lstStyle/>
          <a:p>
            <a:pPr algn="ctr"/>
            <a:r>
              <a:rPr lang="en-US" b="1" dirty="0">
                <a:solidFill>
                  <a:schemeClr val="bg1"/>
                </a:solidFill>
                <a:latin typeface="Times New Roman" pitchFamily="18" charset="0"/>
                <a:cs typeface="Times New Roman" pitchFamily="18" charset="0"/>
              </a:rPr>
              <a:t>N Fertilizer </a:t>
            </a:r>
          </a:p>
          <a:p>
            <a:pPr algn="ctr"/>
            <a:r>
              <a:rPr lang="en-US" b="1" dirty="0">
                <a:solidFill>
                  <a:schemeClr val="bg1"/>
                </a:solidFill>
                <a:latin typeface="Times New Roman" pitchFamily="18" charset="0"/>
                <a:cs typeface="Times New Roman" pitchFamily="18" charset="0"/>
              </a:rPr>
              <a:t>Produced</a:t>
            </a:r>
          </a:p>
        </p:txBody>
      </p:sp>
      <p:sp>
        <p:nvSpPr>
          <p:cNvPr id="478217" name="Text Box 1033"/>
          <p:cNvSpPr txBox="1">
            <a:spLocks noChangeArrowheads="1"/>
          </p:cNvSpPr>
          <p:nvPr/>
        </p:nvSpPr>
        <p:spPr bwMode="auto">
          <a:xfrm>
            <a:off x="2421281" y="1935163"/>
            <a:ext cx="1393144" cy="6507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spAutoFit/>
          </a:bodyPr>
          <a:lstStyle/>
          <a:p>
            <a:pPr algn="ctr"/>
            <a:r>
              <a:rPr lang="en-US" b="1">
                <a:solidFill>
                  <a:schemeClr val="bg1"/>
                </a:solidFill>
                <a:latin typeface="Times New Roman" pitchFamily="18" charset="0"/>
                <a:cs typeface="Times New Roman" pitchFamily="18" charset="0"/>
              </a:rPr>
              <a:t>N Fertilizer </a:t>
            </a:r>
          </a:p>
          <a:p>
            <a:pPr algn="ctr"/>
            <a:r>
              <a:rPr lang="en-US" b="1">
                <a:solidFill>
                  <a:schemeClr val="bg1"/>
                </a:solidFill>
                <a:latin typeface="Times New Roman" pitchFamily="18" charset="0"/>
                <a:cs typeface="Times New Roman" pitchFamily="18" charset="0"/>
              </a:rPr>
              <a:t>Applied</a:t>
            </a:r>
          </a:p>
        </p:txBody>
      </p:sp>
      <p:sp>
        <p:nvSpPr>
          <p:cNvPr id="478218" name="Text Box 1034"/>
          <p:cNvSpPr txBox="1">
            <a:spLocks noChangeArrowheads="1"/>
          </p:cNvSpPr>
          <p:nvPr/>
        </p:nvSpPr>
        <p:spPr bwMode="auto">
          <a:xfrm>
            <a:off x="4208301" y="1935163"/>
            <a:ext cx="949655" cy="6507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spAutoFit/>
          </a:bodyPr>
          <a:lstStyle/>
          <a:p>
            <a:pPr algn="ctr"/>
            <a:r>
              <a:rPr lang="en-US" b="1">
                <a:solidFill>
                  <a:schemeClr val="bg1"/>
                </a:solidFill>
                <a:latin typeface="Times New Roman" pitchFamily="18" charset="0"/>
                <a:cs typeface="Times New Roman" pitchFamily="18" charset="0"/>
              </a:rPr>
              <a:t>N </a:t>
            </a:r>
          </a:p>
          <a:p>
            <a:pPr algn="ctr"/>
            <a:r>
              <a:rPr lang="en-US" b="1">
                <a:solidFill>
                  <a:schemeClr val="bg1"/>
                </a:solidFill>
                <a:latin typeface="Times New Roman" pitchFamily="18" charset="0"/>
                <a:cs typeface="Times New Roman" pitchFamily="18" charset="0"/>
              </a:rPr>
              <a:t>in Crop</a:t>
            </a:r>
          </a:p>
        </p:txBody>
      </p:sp>
      <p:sp>
        <p:nvSpPr>
          <p:cNvPr id="478222" name="Text Box 1038"/>
          <p:cNvSpPr txBox="1">
            <a:spLocks noChangeArrowheads="1"/>
          </p:cNvSpPr>
          <p:nvPr/>
        </p:nvSpPr>
        <p:spPr bwMode="auto">
          <a:xfrm>
            <a:off x="2014541" y="3575050"/>
            <a:ext cx="485635" cy="525106"/>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spAutoFit/>
          </a:bodyPr>
          <a:lstStyle/>
          <a:p>
            <a:r>
              <a:rPr lang="en-US" sz="2800" b="1" dirty="0">
                <a:solidFill>
                  <a:srgbClr val="00FF00"/>
                </a:solidFill>
                <a:latin typeface="Times New Roman" pitchFamily="18" charset="0"/>
                <a:cs typeface="Times New Roman" pitchFamily="18" charset="0"/>
              </a:rPr>
              <a:t>-6</a:t>
            </a:r>
          </a:p>
        </p:txBody>
      </p:sp>
      <p:sp>
        <p:nvSpPr>
          <p:cNvPr id="478223" name="Text Box 1039"/>
          <p:cNvSpPr txBox="1">
            <a:spLocks noChangeArrowheads="1"/>
          </p:cNvSpPr>
          <p:nvPr/>
        </p:nvSpPr>
        <p:spPr bwMode="auto">
          <a:xfrm>
            <a:off x="3733804" y="3568700"/>
            <a:ext cx="665939" cy="525106"/>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spAutoFit/>
          </a:bodyPr>
          <a:lstStyle/>
          <a:p>
            <a:r>
              <a:rPr lang="en-US" sz="2800" b="1">
                <a:solidFill>
                  <a:srgbClr val="00FF00"/>
                </a:solidFill>
                <a:latin typeface="Times New Roman" pitchFamily="18" charset="0"/>
                <a:cs typeface="Times New Roman" pitchFamily="18" charset="0"/>
              </a:rPr>
              <a:t>-47</a:t>
            </a:r>
          </a:p>
        </p:txBody>
      </p:sp>
      <p:sp>
        <p:nvSpPr>
          <p:cNvPr id="478225" name="Text Box 1041"/>
          <p:cNvSpPr txBox="1">
            <a:spLocks noChangeArrowheads="1"/>
          </p:cNvSpPr>
          <p:nvPr/>
        </p:nvSpPr>
        <p:spPr bwMode="auto">
          <a:xfrm>
            <a:off x="1085854" y="2952750"/>
            <a:ext cx="530915"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spAutoFit/>
          </a:bodyPr>
          <a:lstStyle/>
          <a:p>
            <a:r>
              <a:rPr lang="en-US" b="1" dirty="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grpSp>
        <p:nvGrpSpPr>
          <p:cNvPr id="5" name="Group 4"/>
          <p:cNvGrpSpPr/>
          <p:nvPr/>
        </p:nvGrpSpPr>
        <p:grpSpPr>
          <a:xfrm>
            <a:off x="7729537" y="1949132"/>
            <a:ext cx="1371600" cy="1422161"/>
            <a:chOff x="7729537" y="1949133"/>
            <a:chExt cx="1371600" cy="1422162"/>
          </a:xfrm>
        </p:grpSpPr>
        <p:sp>
          <p:nvSpPr>
            <p:cNvPr id="478215" name="Oval 1031"/>
            <p:cNvSpPr>
              <a:spLocks noChangeArrowheads="1"/>
            </p:cNvSpPr>
            <p:nvPr/>
          </p:nvSpPr>
          <p:spPr bwMode="auto">
            <a:xfrm>
              <a:off x="8169275" y="2978150"/>
              <a:ext cx="381000" cy="381000"/>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8221" name="Text Box 1037"/>
            <p:cNvSpPr txBox="1">
              <a:spLocks noChangeArrowheads="1"/>
            </p:cNvSpPr>
            <p:nvPr/>
          </p:nvSpPr>
          <p:spPr bwMode="auto">
            <a:xfrm>
              <a:off x="7729537" y="1949133"/>
              <a:ext cx="1371600" cy="642181"/>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a:spAutoFit/>
            </a:bodyPr>
            <a:lstStyle/>
            <a:p>
              <a:pPr algn="ctr"/>
              <a:r>
                <a:rPr lang="en-US" b="1" dirty="0">
                  <a:solidFill>
                    <a:schemeClr val="bg1"/>
                  </a:solidFill>
                  <a:latin typeface="Times New Roman" pitchFamily="18" charset="0"/>
                  <a:cs typeface="Times New Roman" pitchFamily="18" charset="0"/>
                </a:rPr>
                <a:t>N</a:t>
              </a:r>
            </a:p>
            <a:p>
              <a:pPr algn="ctr"/>
              <a:r>
                <a:rPr lang="en-US" b="1" dirty="0">
                  <a:solidFill>
                    <a:schemeClr val="bg1"/>
                  </a:solidFill>
                  <a:latin typeface="Times New Roman" pitchFamily="18" charset="0"/>
                  <a:cs typeface="Times New Roman" pitchFamily="18" charset="0"/>
                </a:rPr>
                <a:t>Consumed</a:t>
              </a:r>
            </a:p>
          </p:txBody>
        </p:sp>
        <p:sp>
          <p:nvSpPr>
            <p:cNvPr id="478226" name="Text Box 1042"/>
            <p:cNvSpPr txBox="1">
              <a:spLocks noChangeArrowheads="1"/>
            </p:cNvSpPr>
            <p:nvPr/>
          </p:nvSpPr>
          <p:spPr bwMode="auto">
            <a:xfrm>
              <a:off x="8204200" y="3001963"/>
              <a:ext cx="300082"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b="1">
                  <a:latin typeface="Times New Roman" pitchFamily="18" charset="0"/>
                  <a:cs typeface="Times New Roman" pitchFamily="18" charset="0"/>
                </a:rPr>
                <a:t>4</a:t>
              </a:r>
              <a:endParaRPr lang="en-US">
                <a:latin typeface="Times New Roman" pitchFamily="18" charset="0"/>
                <a:cs typeface="Times New Roman" pitchFamily="18" charset="0"/>
              </a:endParaRPr>
            </a:p>
          </p:txBody>
        </p:sp>
      </p:grpSp>
      <p:grpSp>
        <p:nvGrpSpPr>
          <p:cNvPr id="478227" name="Group 1043"/>
          <p:cNvGrpSpPr>
            <a:grpSpLocks/>
          </p:cNvGrpSpPr>
          <p:nvPr/>
        </p:nvGrpSpPr>
        <p:grpSpPr bwMode="auto">
          <a:xfrm>
            <a:off x="2030413" y="3048004"/>
            <a:ext cx="506412" cy="487363"/>
            <a:chOff x="1752" y="1104"/>
            <a:chExt cx="439" cy="386"/>
          </a:xfrm>
          <a:solidFill>
            <a:srgbClr val="00FF00"/>
          </a:solidFill>
        </p:grpSpPr>
        <p:sp>
          <p:nvSpPr>
            <p:cNvPr id="478228" name="AutoShape 1044"/>
            <p:cNvSpPr>
              <a:spLocks noChangeArrowheads="1"/>
            </p:cNvSpPr>
            <p:nvPr/>
          </p:nvSpPr>
          <p:spPr bwMode="auto">
            <a:xfrm>
              <a:off x="1759" y="1104"/>
              <a:ext cx="432" cy="144"/>
            </a:xfrm>
            <a:prstGeom prst="rightArrow">
              <a:avLst>
                <a:gd name="adj1" fmla="val 50000"/>
                <a:gd name="adj2" fmla="val 75000"/>
              </a:avLst>
            </a:prstGeom>
            <a:gr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8229" name="AutoShape 1045"/>
            <p:cNvSpPr>
              <a:spLocks noChangeArrowheads="1"/>
            </p:cNvSpPr>
            <p:nvPr/>
          </p:nvSpPr>
          <p:spPr bwMode="auto">
            <a:xfrm rot="-16216961">
              <a:off x="1727" y="1177"/>
              <a:ext cx="33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grpSp>
      <p:sp>
        <p:nvSpPr>
          <p:cNvPr id="478230" name="Text Box 1046"/>
          <p:cNvSpPr txBox="1">
            <a:spLocks noChangeArrowheads="1"/>
          </p:cNvSpPr>
          <p:nvPr/>
        </p:nvSpPr>
        <p:spPr bwMode="auto">
          <a:xfrm>
            <a:off x="4511675" y="2998788"/>
            <a:ext cx="415498"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spAutoFit/>
          </a:bodyPr>
          <a:lstStyle/>
          <a:p>
            <a:r>
              <a:rPr lang="en-US" b="1">
                <a:latin typeface="Times New Roman" pitchFamily="18" charset="0"/>
                <a:cs typeface="Times New Roman" pitchFamily="18" charset="0"/>
              </a:rPr>
              <a:t>47</a:t>
            </a:r>
            <a:endParaRPr lang="en-US">
              <a:latin typeface="Times New Roman" pitchFamily="18" charset="0"/>
              <a:cs typeface="Times New Roman" pitchFamily="18" charset="0"/>
            </a:endParaRPr>
          </a:p>
        </p:txBody>
      </p:sp>
      <p:sp>
        <p:nvSpPr>
          <p:cNvPr id="478231" name="Text Box 1047"/>
          <p:cNvSpPr txBox="1">
            <a:spLocks noChangeArrowheads="1"/>
          </p:cNvSpPr>
          <p:nvPr/>
        </p:nvSpPr>
        <p:spPr bwMode="auto">
          <a:xfrm>
            <a:off x="2974975" y="2963863"/>
            <a:ext cx="415498"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lIns="91400" tIns="45702" rIns="91400" bIns="45702">
            <a:spAutoFit/>
          </a:bodyPr>
          <a:lstStyle/>
          <a:p>
            <a:r>
              <a:rPr lang="en-US" b="1">
                <a:latin typeface="Times New Roman" pitchFamily="18" charset="0"/>
                <a:cs typeface="Times New Roman" pitchFamily="18" charset="0"/>
              </a:rPr>
              <a:t>94</a:t>
            </a:r>
            <a:endParaRPr lang="en-US">
              <a:latin typeface="Times New Roman" pitchFamily="18" charset="0"/>
              <a:cs typeface="Times New Roman" pitchFamily="18" charset="0"/>
            </a:endParaRPr>
          </a:p>
        </p:txBody>
      </p:sp>
      <p:grpSp>
        <p:nvGrpSpPr>
          <p:cNvPr id="3" name="Group 2"/>
          <p:cNvGrpSpPr/>
          <p:nvPr/>
        </p:nvGrpSpPr>
        <p:grpSpPr>
          <a:xfrm>
            <a:off x="6779875" y="1968187"/>
            <a:ext cx="956352" cy="1454467"/>
            <a:chOff x="6779874" y="1968183"/>
            <a:chExt cx="956352" cy="1454467"/>
          </a:xfrm>
        </p:grpSpPr>
        <p:sp>
          <p:nvSpPr>
            <p:cNvPr id="478214" name="Oval 1030"/>
            <p:cNvSpPr>
              <a:spLocks noChangeArrowheads="1"/>
            </p:cNvSpPr>
            <p:nvPr/>
          </p:nvSpPr>
          <p:spPr bwMode="auto">
            <a:xfrm>
              <a:off x="7010400" y="2895600"/>
              <a:ext cx="533400" cy="527050"/>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8220" name="Text Box 1036"/>
            <p:cNvSpPr txBox="1">
              <a:spLocks noChangeArrowheads="1"/>
            </p:cNvSpPr>
            <p:nvPr/>
          </p:nvSpPr>
          <p:spPr bwMode="auto">
            <a:xfrm>
              <a:off x="6779874" y="1968183"/>
              <a:ext cx="956352" cy="646331"/>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pPr algn="ctr"/>
              <a:r>
                <a:rPr lang="en-US" b="1" dirty="0">
                  <a:solidFill>
                    <a:schemeClr val="bg1"/>
                  </a:solidFill>
                  <a:latin typeface="Times New Roman" pitchFamily="18" charset="0"/>
                  <a:cs typeface="Times New Roman" pitchFamily="18" charset="0"/>
                </a:rPr>
                <a:t>N</a:t>
              </a:r>
            </a:p>
            <a:p>
              <a:pPr algn="ctr"/>
              <a:r>
                <a:rPr lang="en-US" b="1" dirty="0">
                  <a:solidFill>
                    <a:schemeClr val="bg1"/>
                  </a:solidFill>
                  <a:latin typeface="Times New Roman" pitchFamily="18" charset="0"/>
                  <a:cs typeface="Times New Roman" pitchFamily="18" charset="0"/>
                </a:rPr>
                <a:t>in Store</a:t>
              </a:r>
            </a:p>
          </p:txBody>
        </p:sp>
        <p:sp>
          <p:nvSpPr>
            <p:cNvPr id="478232" name="Text Box 1048"/>
            <p:cNvSpPr txBox="1">
              <a:spLocks noChangeArrowheads="1"/>
            </p:cNvSpPr>
            <p:nvPr/>
          </p:nvSpPr>
          <p:spPr bwMode="auto">
            <a:xfrm>
              <a:off x="7154863" y="2986088"/>
              <a:ext cx="300082"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b="1">
                  <a:latin typeface="Times New Roman" pitchFamily="18" charset="0"/>
                  <a:cs typeface="Times New Roman" pitchFamily="18" charset="0"/>
                </a:rPr>
                <a:t>7</a:t>
              </a:r>
              <a:endParaRPr lang="en-US">
                <a:latin typeface="Times New Roman" pitchFamily="18" charset="0"/>
                <a:cs typeface="Times New Roman" pitchFamily="18" charset="0"/>
              </a:endParaRPr>
            </a:p>
          </p:txBody>
        </p:sp>
      </p:grpSp>
      <p:grpSp>
        <p:nvGrpSpPr>
          <p:cNvPr id="2" name="Group 1"/>
          <p:cNvGrpSpPr/>
          <p:nvPr/>
        </p:nvGrpSpPr>
        <p:grpSpPr>
          <a:xfrm>
            <a:off x="5478463" y="1935163"/>
            <a:ext cx="927100" cy="1554162"/>
            <a:chOff x="5478463" y="1935163"/>
            <a:chExt cx="927100" cy="1554162"/>
          </a:xfrm>
        </p:grpSpPr>
        <p:sp>
          <p:nvSpPr>
            <p:cNvPr id="478213" name="Oval 1029"/>
            <p:cNvSpPr>
              <a:spLocks noChangeArrowheads="1"/>
            </p:cNvSpPr>
            <p:nvPr/>
          </p:nvSpPr>
          <p:spPr bwMode="auto">
            <a:xfrm>
              <a:off x="5638800" y="2743200"/>
              <a:ext cx="679450" cy="746125"/>
            </a:xfrm>
            <a:prstGeom prst="ellipse">
              <a:avLst/>
            </a:prstGeom>
            <a:solidFill>
              <a:srgbClr val="00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8219" name="Text Box 1035"/>
            <p:cNvSpPr txBox="1">
              <a:spLocks noChangeArrowheads="1"/>
            </p:cNvSpPr>
            <p:nvPr/>
          </p:nvSpPr>
          <p:spPr bwMode="auto">
            <a:xfrm>
              <a:off x="5478463" y="1935163"/>
              <a:ext cx="927100" cy="6413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pPr algn="ctr"/>
              <a:r>
                <a:rPr lang="en-US" b="1" dirty="0">
                  <a:solidFill>
                    <a:schemeClr val="bg1"/>
                  </a:solidFill>
                  <a:latin typeface="Times New Roman" pitchFamily="18" charset="0"/>
                  <a:cs typeface="Times New Roman" pitchFamily="18" charset="0"/>
                </a:rPr>
                <a:t>N </a:t>
              </a:r>
            </a:p>
            <a:p>
              <a:pPr algn="ctr"/>
              <a:r>
                <a:rPr lang="en-US" b="1" dirty="0">
                  <a:solidFill>
                    <a:schemeClr val="bg1"/>
                  </a:solidFill>
                  <a:latin typeface="Times New Roman" pitchFamily="18" charset="0"/>
                  <a:cs typeface="Times New Roman" pitchFamily="18" charset="0"/>
                </a:rPr>
                <a:t>In Feed</a:t>
              </a:r>
            </a:p>
          </p:txBody>
        </p:sp>
        <p:sp>
          <p:nvSpPr>
            <p:cNvPr id="478233" name="Text Box 1049"/>
            <p:cNvSpPr txBox="1">
              <a:spLocks noChangeArrowheads="1"/>
            </p:cNvSpPr>
            <p:nvPr/>
          </p:nvSpPr>
          <p:spPr bwMode="auto">
            <a:xfrm>
              <a:off x="5734050" y="2952750"/>
              <a:ext cx="415498" cy="369332"/>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b="1" dirty="0">
                  <a:latin typeface="Times New Roman" pitchFamily="18" charset="0"/>
                  <a:cs typeface="Times New Roman" pitchFamily="18" charset="0"/>
                </a:rPr>
                <a:t>31</a:t>
              </a:r>
              <a:endParaRPr lang="en-US" dirty="0">
                <a:latin typeface="Times New Roman" pitchFamily="18" charset="0"/>
                <a:cs typeface="Times New Roman" pitchFamily="18" charset="0"/>
              </a:endParaRPr>
            </a:p>
          </p:txBody>
        </p:sp>
      </p:grpSp>
      <p:grpSp>
        <p:nvGrpSpPr>
          <p:cNvPr id="478234" name="Group 1050"/>
          <p:cNvGrpSpPr>
            <a:grpSpLocks/>
          </p:cNvGrpSpPr>
          <p:nvPr/>
        </p:nvGrpSpPr>
        <p:grpSpPr bwMode="auto">
          <a:xfrm>
            <a:off x="3765554" y="3065463"/>
            <a:ext cx="506413" cy="487362"/>
            <a:chOff x="1752" y="1104"/>
            <a:chExt cx="439" cy="386"/>
          </a:xfrm>
          <a:solidFill>
            <a:srgbClr val="00FF00"/>
          </a:solidFill>
        </p:grpSpPr>
        <p:sp>
          <p:nvSpPr>
            <p:cNvPr id="478235" name="AutoShape 1051"/>
            <p:cNvSpPr>
              <a:spLocks noChangeArrowheads="1"/>
            </p:cNvSpPr>
            <p:nvPr/>
          </p:nvSpPr>
          <p:spPr bwMode="auto">
            <a:xfrm>
              <a:off x="1759" y="1104"/>
              <a:ext cx="432" cy="144"/>
            </a:xfrm>
            <a:prstGeom prst="rightArrow">
              <a:avLst>
                <a:gd name="adj1" fmla="val 50000"/>
                <a:gd name="adj2" fmla="val 75000"/>
              </a:avLst>
            </a:prstGeom>
            <a:gr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8236" name="AutoShape 1052"/>
            <p:cNvSpPr>
              <a:spLocks noChangeArrowheads="1"/>
            </p:cNvSpPr>
            <p:nvPr/>
          </p:nvSpPr>
          <p:spPr bwMode="auto">
            <a:xfrm rot="-16216961">
              <a:off x="1727" y="1177"/>
              <a:ext cx="33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grpSp>
      <p:grpSp>
        <p:nvGrpSpPr>
          <p:cNvPr id="4" name="Group 3"/>
          <p:cNvGrpSpPr/>
          <p:nvPr/>
        </p:nvGrpSpPr>
        <p:grpSpPr>
          <a:xfrm>
            <a:off x="7543800" y="3090863"/>
            <a:ext cx="582613" cy="990600"/>
            <a:chOff x="7543800" y="3090863"/>
            <a:chExt cx="582613" cy="990600"/>
          </a:xfrm>
        </p:grpSpPr>
        <p:sp>
          <p:nvSpPr>
            <p:cNvPr id="478224" name="Text Box 1040"/>
            <p:cNvSpPr txBox="1">
              <a:spLocks noChangeArrowheads="1"/>
            </p:cNvSpPr>
            <p:nvPr/>
          </p:nvSpPr>
          <p:spPr bwMode="auto">
            <a:xfrm>
              <a:off x="7543800" y="3562350"/>
              <a:ext cx="481013" cy="51911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sz="2800" b="1" dirty="0">
                  <a:solidFill>
                    <a:srgbClr val="00FF00"/>
                  </a:solidFill>
                  <a:latin typeface="Times New Roman" pitchFamily="18" charset="0"/>
                  <a:cs typeface="Times New Roman" pitchFamily="18" charset="0"/>
                </a:rPr>
                <a:t>-3</a:t>
              </a:r>
            </a:p>
          </p:txBody>
        </p:sp>
        <p:grpSp>
          <p:nvGrpSpPr>
            <p:cNvPr id="478243" name="Group 1059"/>
            <p:cNvGrpSpPr>
              <a:grpSpLocks/>
            </p:cNvGrpSpPr>
            <p:nvPr/>
          </p:nvGrpSpPr>
          <p:grpSpPr bwMode="auto">
            <a:xfrm>
              <a:off x="7620000" y="3090863"/>
              <a:ext cx="506413" cy="487362"/>
              <a:chOff x="1752" y="1104"/>
              <a:chExt cx="439" cy="386"/>
            </a:xfrm>
            <a:solidFill>
              <a:srgbClr val="00FF00"/>
            </a:solidFill>
          </p:grpSpPr>
          <p:sp>
            <p:nvSpPr>
              <p:cNvPr id="478244" name="AutoShape 1060"/>
              <p:cNvSpPr>
                <a:spLocks noChangeArrowheads="1"/>
              </p:cNvSpPr>
              <p:nvPr/>
            </p:nvSpPr>
            <p:spPr bwMode="auto">
              <a:xfrm>
                <a:off x="1759" y="1104"/>
                <a:ext cx="432" cy="144"/>
              </a:xfrm>
              <a:prstGeom prst="rightArrow">
                <a:avLst>
                  <a:gd name="adj1" fmla="val 50000"/>
                  <a:gd name="adj2" fmla="val 75000"/>
                </a:avLst>
              </a:prstGeom>
              <a:gr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8245" name="AutoShape 1061"/>
              <p:cNvSpPr>
                <a:spLocks noChangeArrowheads="1"/>
              </p:cNvSpPr>
              <p:nvPr/>
            </p:nvSpPr>
            <p:spPr bwMode="auto">
              <a:xfrm rot="-16216961">
                <a:off x="1727" y="1177"/>
                <a:ext cx="33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grpSp>
      </p:grpSp>
      <p:grpSp>
        <p:nvGrpSpPr>
          <p:cNvPr id="7" name="Group 6"/>
          <p:cNvGrpSpPr/>
          <p:nvPr/>
        </p:nvGrpSpPr>
        <p:grpSpPr>
          <a:xfrm>
            <a:off x="6305550" y="3048000"/>
            <a:ext cx="658813" cy="1049338"/>
            <a:chOff x="6305550" y="3048000"/>
            <a:chExt cx="658813" cy="1049338"/>
          </a:xfrm>
        </p:grpSpPr>
        <p:grpSp>
          <p:nvGrpSpPr>
            <p:cNvPr id="478240" name="Group 1056"/>
            <p:cNvGrpSpPr>
              <a:grpSpLocks/>
            </p:cNvGrpSpPr>
            <p:nvPr/>
          </p:nvGrpSpPr>
          <p:grpSpPr bwMode="auto">
            <a:xfrm>
              <a:off x="6400800" y="3048000"/>
              <a:ext cx="506413" cy="487363"/>
              <a:chOff x="1752" y="1104"/>
              <a:chExt cx="439" cy="386"/>
            </a:xfrm>
            <a:solidFill>
              <a:srgbClr val="00FF00"/>
            </a:solidFill>
          </p:grpSpPr>
          <p:sp>
            <p:nvSpPr>
              <p:cNvPr id="478241" name="AutoShape 1057"/>
              <p:cNvSpPr>
                <a:spLocks noChangeArrowheads="1"/>
              </p:cNvSpPr>
              <p:nvPr/>
            </p:nvSpPr>
            <p:spPr bwMode="auto">
              <a:xfrm>
                <a:off x="1759" y="1104"/>
                <a:ext cx="432" cy="144"/>
              </a:xfrm>
              <a:prstGeom prst="rightArrow">
                <a:avLst>
                  <a:gd name="adj1" fmla="val 50000"/>
                  <a:gd name="adj2" fmla="val 75000"/>
                </a:avLst>
              </a:prstGeom>
              <a:gr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8242" name="AutoShape 1058"/>
              <p:cNvSpPr>
                <a:spLocks noChangeArrowheads="1"/>
              </p:cNvSpPr>
              <p:nvPr/>
            </p:nvSpPr>
            <p:spPr bwMode="auto">
              <a:xfrm rot="-16216961">
                <a:off x="1727" y="1177"/>
                <a:ext cx="33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grpSp>
        <p:sp>
          <p:nvSpPr>
            <p:cNvPr id="478246" name="Text Box 1062"/>
            <p:cNvSpPr txBox="1">
              <a:spLocks noChangeArrowheads="1"/>
            </p:cNvSpPr>
            <p:nvPr/>
          </p:nvSpPr>
          <p:spPr bwMode="auto">
            <a:xfrm>
              <a:off x="6305550" y="3578225"/>
              <a:ext cx="658813" cy="51911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sz="2800" b="1" dirty="0">
                  <a:solidFill>
                    <a:srgbClr val="00FF00"/>
                  </a:solidFill>
                  <a:latin typeface="Times New Roman" pitchFamily="18" charset="0"/>
                  <a:cs typeface="Times New Roman" pitchFamily="18" charset="0"/>
                </a:rPr>
                <a:t>-24</a:t>
              </a:r>
            </a:p>
          </p:txBody>
        </p:sp>
      </p:grpSp>
      <p:sp>
        <p:nvSpPr>
          <p:cNvPr id="478247" name="Text Box 1063"/>
          <p:cNvSpPr txBox="1">
            <a:spLocks noGrp="1" noChangeArrowheads="1"/>
          </p:cNvSpPr>
          <p:nvPr>
            <p:ph type="title"/>
          </p:nvPr>
        </p:nvSpPr>
        <p:spPr>
          <a:noFill/>
          <a:ln/>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a:lstStyle/>
          <a:p>
            <a:r>
              <a:rPr lang="en-US" sz="3200" b="1" dirty="0">
                <a:solidFill>
                  <a:srgbClr val="FFC000"/>
                </a:solidFill>
                <a:latin typeface="Times New Roman" pitchFamily="18" charset="0"/>
                <a:cs typeface="Times New Roman" pitchFamily="18" charset="0"/>
              </a:rPr>
              <a:t>The Fate of Haber-Bosch Nitrogen</a:t>
            </a:r>
          </a:p>
        </p:txBody>
      </p:sp>
      <p:grpSp>
        <p:nvGrpSpPr>
          <p:cNvPr id="6" name="Group 5"/>
          <p:cNvGrpSpPr/>
          <p:nvPr/>
        </p:nvGrpSpPr>
        <p:grpSpPr>
          <a:xfrm>
            <a:off x="5087938" y="3065467"/>
            <a:ext cx="658812" cy="1031875"/>
            <a:chOff x="5087938" y="3065463"/>
            <a:chExt cx="658812" cy="1031875"/>
          </a:xfrm>
        </p:grpSpPr>
        <p:grpSp>
          <p:nvGrpSpPr>
            <p:cNvPr id="478237" name="Group 1053"/>
            <p:cNvGrpSpPr>
              <a:grpSpLocks/>
            </p:cNvGrpSpPr>
            <p:nvPr/>
          </p:nvGrpSpPr>
          <p:grpSpPr bwMode="auto">
            <a:xfrm>
              <a:off x="5154613" y="3065463"/>
              <a:ext cx="506412" cy="487362"/>
              <a:chOff x="1752" y="1104"/>
              <a:chExt cx="439" cy="386"/>
            </a:xfrm>
            <a:solidFill>
              <a:srgbClr val="00FF00"/>
            </a:solidFill>
          </p:grpSpPr>
          <p:sp>
            <p:nvSpPr>
              <p:cNvPr id="478238" name="AutoShape 1054"/>
              <p:cNvSpPr>
                <a:spLocks noChangeArrowheads="1"/>
              </p:cNvSpPr>
              <p:nvPr/>
            </p:nvSpPr>
            <p:spPr bwMode="auto">
              <a:xfrm>
                <a:off x="1759" y="1104"/>
                <a:ext cx="432" cy="144"/>
              </a:xfrm>
              <a:prstGeom prst="rightArrow">
                <a:avLst>
                  <a:gd name="adj1" fmla="val 50000"/>
                  <a:gd name="adj2" fmla="val 75000"/>
                </a:avLst>
              </a:prstGeom>
              <a:gr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78239" name="AutoShape 1055"/>
              <p:cNvSpPr>
                <a:spLocks noChangeArrowheads="1"/>
              </p:cNvSpPr>
              <p:nvPr/>
            </p:nvSpPr>
            <p:spPr bwMode="auto">
              <a:xfrm rot="-16216961">
                <a:off x="1727" y="1177"/>
                <a:ext cx="33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nchor="ctr"/>
              <a:lstStyle/>
              <a:p>
                <a:endParaRPr lang="en-US">
                  <a:latin typeface="Times New Roman" pitchFamily="18" charset="0"/>
                  <a:cs typeface="Times New Roman" pitchFamily="18" charset="0"/>
                </a:endParaRPr>
              </a:p>
            </p:txBody>
          </p:sp>
        </p:grpSp>
        <p:sp>
          <p:nvSpPr>
            <p:cNvPr id="478248" name="Text Box 1064"/>
            <p:cNvSpPr txBox="1">
              <a:spLocks noChangeArrowheads="1"/>
            </p:cNvSpPr>
            <p:nvPr/>
          </p:nvSpPr>
          <p:spPr bwMode="auto">
            <a:xfrm>
              <a:off x="5087938" y="3578225"/>
              <a:ext cx="658812" cy="51911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wrap="none">
              <a:spAutoFit/>
            </a:bodyPr>
            <a:lstStyle/>
            <a:p>
              <a:r>
                <a:rPr lang="en-US" sz="2800" b="1" dirty="0">
                  <a:solidFill>
                    <a:srgbClr val="00FF00"/>
                  </a:solidFill>
                  <a:latin typeface="Times New Roman" pitchFamily="18" charset="0"/>
                  <a:cs typeface="Times New Roman" pitchFamily="18" charset="0"/>
                </a:rPr>
                <a:t>-16</a:t>
              </a:r>
            </a:p>
          </p:txBody>
        </p:sp>
      </p:grpSp>
      <p:sp>
        <p:nvSpPr>
          <p:cNvPr id="478249" name="Rectangle 1065"/>
          <p:cNvSpPr>
            <a:spLocks noChangeArrowheads="1"/>
          </p:cNvSpPr>
          <p:nvPr/>
        </p:nvSpPr>
        <p:spPr bwMode="auto">
          <a:xfrm>
            <a:off x="781050" y="4953001"/>
            <a:ext cx="75266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p>
            <a:pPr algn="ctr"/>
            <a:r>
              <a:rPr lang="en-US" sz="2400" dirty="0">
                <a:solidFill>
                  <a:srgbClr val="FFC000"/>
                </a:solidFill>
                <a:latin typeface="Times New Roman" pitchFamily="18" charset="0"/>
                <a:cs typeface="Times New Roman" pitchFamily="18" charset="0"/>
              </a:rPr>
              <a:t>4% of the N produced in the Haber-Bosch process and used</a:t>
            </a:r>
          </a:p>
          <a:p>
            <a:pPr algn="ctr"/>
            <a:r>
              <a:rPr lang="en-US" sz="2400" dirty="0">
                <a:solidFill>
                  <a:srgbClr val="FFC000"/>
                </a:solidFill>
                <a:latin typeface="Times New Roman" pitchFamily="18" charset="0"/>
                <a:cs typeface="Times New Roman" pitchFamily="18" charset="0"/>
              </a:rPr>
              <a:t>for animal production enters the human mouth.</a:t>
            </a:r>
          </a:p>
        </p:txBody>
      </p:sp>
      <p:sp>
        <p:nvSpPr>
          <p:cNvPr id="43" name="Rectangle 3114"/>
          <p:cNvSpPr>
            <a:spLocks noChangeArrowheads="1"/>
          </p:cNvSpPr>
          <p:nvPr/>
        </p:nvSpPr>
        <p:spPr bwMode="auto">
          <a:xfrm>
            <a:off x="23251" y="6534151"/>
            <a:ext cx="54296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p>
            <a:r>
              <a:rPr lang="en-US" sz="1200" dirty="0">
                <a:solidFill>
                  <a:srgbClr val="FFC000"/>
                </a:solidFill>
                <a:latin typeface="Times New Roman" pitchFamily="18" charset="0"/>
                <a:cs typeface="Times New Roman" pitchFamily="18" charset="0"/>
              </a:rPr>
              <a:t>Data from Galloway JN and Cowling EB. 2002; Slide modified from Galloway 2003</a:t>
            </a:r>
          </a:p>
        </p:txBody>
      </p:sp>
    </p:spTree>
    <p:extLst>
      <p:ext uri="{BB962C8B-B14F-4D97-AF65-F5344CB8AC3E}">
        <p14:creationId xmlns:p14="http://schemas.microsoft.com/office/powerpoint/2010/main" val="4314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184731" cy="369332"/>
          </a:xfrm>
          <a:prstGeom prst="rect">
            <a:avLst/>
          </a:prstGeom>
          <a:noFill/>
        </p:spPr>
        <p:txBody>
          <a:bodyPr wrap="none" rtlCol="0">
            <a:spAutoFit/>
          </a:bodyPr>
          <a:lstStyle/>
          <a:p>
            <a:endParaRPr lang="en-US" dirty="0"/>
          </a:p>
        </p:txBody>
      </p:sp>
      <p:sp>
        <p:nvSpPr>
          <p:cNvPr id="3" name="TextBox 2"/>
          <p:cNvSpPr txBox="1"/>
          <p:nvPr/>
        </p:nvSpPr>
        <p:spPr>
          <a:xfrm>
            <a:off x="228600" y="195590"/>
            <a:ext cx="4434932" cy="523220"/>
          </a:xfrm>
          <a:prstGeom prst="rect">
            <a:avLst/>
          </a:prstGeom>
          <a:noFill/>
        </p:spPr>
        <p:txBody>
          <a:bodyPr wrap="none" rtlCol="0">
            <a:spAutoFit/>
          </a:bodyPr>
          <a:lstStyle/>
          <a:p>
            <a:r>
              <a:rPr lang="en-US" sz="2800" b="1" dirty="0" smtClean="0">
                <a:solidFill>
                  <a:srgbClr val="FFC000"/>
                </a:solidFill>
                <a:latin typeface="Times New Roman" panose="02020603050405020304" pitchFamily="18" charset="0"/>
                <a:cs typeface="Times New Roman" panose="02020603050405020304" pitchFamily="18" charset="0"/>
              </a:rPr>
              <a:t>Too much of a good thing…</a:t>
            </a:r>
            <a:endParaRPr lang="en-US" sz="2800" b="1" dirty="0">
              <a:solidFill>
                <a:srgbClr val="FFC000"/>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864632"/>
            <a:ext cx="1931716" cy="1962281"/>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14" name="Group 13"/>
          <p:cNvGrpSpPr/>
          <p:nvPr/>
        </p:nvGrpSpPr>
        <p:grpSpPr>
          <a:xfrm>
            <a:off x="2510068" y="1680194"/>
            <a:ext cx="3547832" cy="2358406"/>
            <a:chOff x="2510068" y="1680194"/>
            <a:chExt cx="3547832" cy="2358406"/>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2286000"/>
              <a:ext cx="2609850" cy="17526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18617573">
              <a:off x="2700568" y="1489694"/>
              <a:ext cx="533400" cy="914400"/>
            </a:xfrm>
            <a:prstGeom prst="down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155470" y="3966194"/>
            <a:ext cx="2718792" cy="1559009"/>
            <a:chOff x="6155470" y="3966194"/>
            <a:chExt cx="2718792" cy="1559009"/>
          </a:xfrm>
        </p:grpSpPr>
        <p:sp>
          <p:nvSpPr>
            <p:cNvPr id="9" name="Down Arrow 8"/>
            <p:cNvSpPr/>
            <p:nvPr/>
          </p:nvSpPr>
          <p:spPr>
            <a:xfrm rot="18617573">
              <a:off x="6345970" y="3775694"/>
              <a:ext cx="533400" cy="914400"/>
            </a:xfrm>
            <a:prstGeom prst="down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C:\Users\Wally\Desktop\Presentations\2014\NEAq\humpback-whale-h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5297" y="4419600"/>
              <a:ext cx="1768965" cy="110560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grpSp>
      <p:sp>
        <p:nvSpPr>
          <p:cNvPr id="11" name="AutoShape 4" descr="data:image/jpeg;base64,/9j/4AAQSkZJRgABAQAAAQABAAD/2wCEAAkGBxQSEhUUEBQWFBUXFxcaGBcXGB0YFxcYGBwcFxcYFxgcHCggGBwlHhYXIjEhJSkrLi4uHB8zODMtNygtLisBCgoKDg0OGxAQGywkICQ1LCw0LiwsLCwsNCwsLywsLCwsNC4sLCwsLC8sNCwsNDcvLCwsLDQsLDQsLCwsLCwsLP/AABEIANIAyAMBIgACEQEDEQH/xAAcAAEAAgMBAQEAAAAAAAAAAAAABAYDBQcCAQj/xABDEAABAwIDBQUECAMHBAMAAAABAAIDBBESITEFBkFRYRMiMnGBQlKRoQcUM2JygrHBI7LRNENTc4OSohXC0vAk4vH/xAAaAQACAwEBAAAAAAAAAAAAAAAAAwIEBQEG/8QALREAAgIBAwMCBQQDAQAAAAAAAAECAxEEEiExQVEFIjJxgZGhE0LR8GGxwTP/2gAMAwEAAhEDEQA/AO4oiIAIiIAIiIAIiIAIi1e1tvw05wvdd+uBubrcz7o87LjaXLOpN9CTtWvbBE+V2jR5XOgC57R/SJUtA7WGGTK92l0RyGImxD+Fj+YLzvZt2SsDWMYGRg3Ic/vuOnAENyuOOqrBicD3mF19bWI94jn3jYaZAKpZqOfax8KePcjoVN9IsJv20MsZHIB4yFz4TfIEcFt6XfCik0na08n3Yf8AlZckEw0cQ06G9xk67pDY8/CPJZn594tB9sg+8e7G0oWokuqO/orszt0E7XjFG5r2ni0gj4hZFwltKGEmMlj7tZiYSw4jm53dIuBy6Fbel3grI/s6h5GLA0SASZDU3PeNrHU8FNamPcg6Zdjr6LnFN9IU7ftYI5Biw3jcWknTJrgb+V+a3lHv9SuNpRJCcvtG93yxNuAU1Wwfcg4SXYtaKHQ7UhmH8GVj+FgRcHqNQpiYQCIiACIiACIiACIiACIiACIiACItBvftgwRBsZtJJcNPugWxO8xcAdSFGUlFZZ1Jt4RA3n3pLSYaY94XD5NcJ91g0LuZOnXhTCMyTckm5JzJPMniV8AX1ZdtrsZoV1qCBREShh8cL5HMdVgdRM4DCb37uWY005XUhF1No40mQxSubbC4G2K2McXcbjU5LGcTLHAe6whtu/mdScgeA4c1sEXd3k5tIEUrQ4DFlG0k3yLib52OZyufVe2sya06uON4tw1sfWw9CpUsQcLOAcORF/1WB9GM8LnMJFrg3+R/ay7lHMMiSU7Tdwa0OecLMhk0ceumL4LZU216iHF2dS8MjA8ffF9Tr0t8VG7N7SDYODQQAO7YZc7g6ALCHgYWPu3MucXZAnUAG9szc66BTjJroyDiu5a6Pf2oZhE8LZLgnuOwvGmoORt5aqwbP36pZMnl0Lr2tI22d7ZEXBXOBITd48T8mX5DQ2+LvgvvZA2Z7DAC6/E6gE6Zan0TY6ia6i3TF9DtFPUMkGKNzXt5tII+IWVcDraxtLGagOfE4eDC4ggcBzzyJHku1butlFNF9YJMhYC7FbECc7OIyJGl1brs3roV5w2s2SIiaQCIiACIiACIiAC5XtvaH1id8gzb4WW9xt8J9SS71Cum+u0Oypyxps+W7BbUD2z0y48yFz5UtXP9qLWnh+4IiKiWwiibQ2jHAAZHWJ8LRm53RrRmVpJ6mafxEwM9xhu8/iePD5N+KkoN8lbUauqhZm/obeu2vFEcLjif7jBif0yGg6nJayr2xUOa4xRtjsCRjON1wLgYW5D4rFTUrIxaNoaOg18zxWZTW1djCu9Ytk/YsL8m6opxJGx40c1rviLrOVqN1zaAM/w3PZbkGnu/8SFtyoTWJNHo4SUoqS7hERRJhfCvqIAwGkbe7RhPNuXL04DgsE0RY3MtLAcTsZDctSC7S17clH3g27HSsu7vSHwRjVx04aDqtJHu9PWlsle8sbq2FmVr876cOvknQjxmTwv70FSaziK5M2wh/wBV2vBDrBE7tHC9w4R58rWJsOoJX6MXDPoU2f2O1ahrfD9Wa4X1Ac5pC7mtKCSisFGTbfIREUyIREQAREQARFX989qdjDgaSJJbtFjYtb7bvS4HmQuSkorLOpZeEU/eLaX1idzwbsb3GG+RaDm4fiPHiA1a5fAOWX7KNtDaDIWgvOZNmtGbnHk0cVkSbnLPk0UlCPyJLiBcnK2pPDmtDU7bdIbUtsPGZwu3yjb7X4tPPhFnMlRnUWDOEI0/1D7Z0y0Geq+1FS1lgb3OTWNGJzujWjM+inGGP8sxdV6q2/06OX5/g+U9GGkuze86vdm8+v7BZKFklSS2lALR4pnZxt6N/wAQ9AbDic1sdnbtvl71Z3WcIAb3/wA1w8X4Rl1KtUUYa0NaAABYACwA6AaK3XRnmZWq0Tb33PL8fyUCka5vaMe4vdHI9pcRa4Bu3Lh3SFIXvarMNZOLZObG8cswWn+ULwq1scTaM/VQULpIybvutLOzngkHqCw/yhb1VqldhqojlZ7JGevdc39HKypVnXJ6j02e/TR/xx9giBFAvBa7bu1m00eMjE4mzGDV7jo0cVPe4AEkgAC5J0AGpK0OzqQ1E31qYdwZU7CDk3/EcPePDopwS6voiEm+iGwNhua81FUcdQ/4RD3W8j/7zW5rCcBsbE5A9XZcPNZ1gmzcxvXEfTT5n5IcnJ5YKKisI2v0WUoO0a6QaMip47cO9jcfhgHxXU1Svot2eGQTzWINRO92fustE23TuEjzV1WrWsRRnz+JhERTIhERABERAHxzgBc5AcVy3be0vrEzpPZ8LPwC9j66+oVu352kGQ9iD3prg8xH7Z9bhvqubU1U2eobTRvwDvOmmFsMLGC7s3AtxaCxyF/RVNQ3NquJYpSit7MO1NrCM9nGMcpFw3g0e88jQdNTwWpgpzixyu7SUjN9rWHutHst6LY7U3fNJJAyCZtb9ac4scwjtXkW7zjiLXDMC4Nh5BRZg6N+CZkkL/ckaWn8pOTx1aSkSrlDjBjepXX2NrGI/wB6kPaNQ9mEMaTc2Lw0vDBzwDvO8grNutBSC7qeUTSnxvcR2nlgyLB0A+K0qw1FIyTxtBPA6OHk4ZhSqtUOxU02qjVw4/XudBRUanramL7KbG3KzJhjA6B4IcPM3W1g3tA/tMT47avZ/Ej+XeHqPVW43Ql3NSvU1WcRZH3vZaop38HMlYfMYXi/xcoK2O9FZFNTtlgeyURzRkljgbYj2ZvbNuT758lrlW1K92TO9RjixPyiLXyYMEliezkY7LlfC7/i4lWtVetp+0jew+00j4/+hbvYtX20EUnFzGk+drH53VeXMTT9FszCUPH/AEmoiFKNsi1tJ2uFrj3Abub79tGn7t8zz05qUiIycwFggDnOcWDE4kMYOt7a9XHPyXuokwtJGvDz0HzIW73JoA6oYCCRE0vJPveFt+pJcfRMrjuaXkhOW1ZOgbKoG08McLPDG0NHWwtc24nVSkRa5nBERABERABeZZA0FziAACSToAMySvSq+/m0MEQhac5fFzwN8XxNh8VGUlFZZ2K3PBzzfba0kzZJmFzS9zGtt4mRl2EW5Os4noSV43b2ZSimmFTUspBU/wAGAuIzjicDMTiys55DSSRe2uawbzNvSzW1DCQeRGYPoou1a6J5xMuKeGFscZe0tcWNGOR7muzu95JPkFSqnw5vqR17VTUuuFhIk7k7MleamppImvlhjcI3MbgEksl2sfhcRYtj79if7wLNNXVVfLDSV0lo45C6XHF2UgZG28hlubWwHIgC+K/BTNp7LraSmpnRNmjY2N8074DdzZpLHvtGbmsYAPCRrfQLDu3Vxtc6atD6g1831ZmVnFrrdtLcW7t3xMNtMHDRWUuiERWGoLKx9jDtuShkonVlBFNC9kscZp+DzLbC0MzAJaQRhItoRwUut3JroWgljJ8hi7J1nNOV+47Ua6O4LT7xVMZxwQQmOCCWZoiLi9884d2Re5xuSe6GtF7949LT94dp1MLfqcM0hEcLYXtBDjPPJm9oJBIze1jcJyz5KElCWcoTONE29y8LK8mjpqxkgBY4G4uOBseNj5hSFtKikhFQ2GQCSm2dA7tBYYZC2zpBpa75ixv+mQtRsujkkdFC0tEsjrXNyxpN3vNr3wtF+PIJE6cNY7lK/SbGlF5y8Ear2bFJm9gv7w7rueozUxKCnmmZJJDBJNHG8tL4hiBGZa5rPEbtwmwB8QXhsgJIGoyIIIcDyLTYj1ChKMl1EW12xSU84/B7Ujdp9hLGfYkJHlJ3x88Sjr5s1+CqHKWO35oziHyeVHqmi56TZs1GPJYkREk9WEREAYJc3tbyu4/o39T8F0DcKjwwulN7yOy4d1lwPmXKgUrHPzb4pCAz17sd+md/UrsFDStijZGzwsaGjnYC1z1V3Sx5b8FXUS4x5M6IivFQIiIAIiIA+ErlW1to/WJnS+ybBmVj2Y8N/O5d+ZXffWu7OnLQe9KcAsbHDq8/DL1XPVS1c+kUWtND9xhrYscb2j2muA45kED9VV9nWkp47gFro2gg5giwBBVvBzVP2M3DEG+457P9ji39lWh8L+hn+tR9kZeGbX/qNQInwtqJezeCHMee0FjqAXXc2/Q6ZJs/aBZPRPnaBFS4WWYHSHCMTnyWtfE54jJte1uKg09UyS+B7XW1AOY8xqPVZ01Wzj1MeOrug8P8mfYdSDM6okbcR9tVuY4gEvc8ugZbI3Mjx/tX3YLiyR9RJ/ENOx077+3UyEiIHQHFI57rdByUN8LXEFzQSDcEjMHoeCx1ETyyRkchYHkOIsCO0a0sY6+uQJyva+alGxZWfn9Rtepg5LdxjL+r6fYlMZ2dNE0uxSVbzPI7i6GEnsif8yV75Ovos1HIWRTzaF3/AMWE3zxSDFUvGXsRhoB5krY7xb0QTULonUOCaOMNhcz+KI7DDdjhZ4IF7AgLxsTZbK+eGlikxwUtPjlfEbGWWY4pWtJybic0NxWuAHWsTcP25e6LLqrU5/qQknhYXz8jdOsdS4qjtZIqVrrFjbEVUtsPZQsdqRh7zm2tY8jb5s6sp3vmrdqQiZ1VIY4o47OMbIRaV7CSDYEsYSM7t0zUDeI1XasbUQGGUjsqSAN/gtFw1kcLm3a4+AuOvQAWW42rtemZE6i+qCpFM0xRTh9nGUACRxsQ5o7S97EnIrqeFh9vJ2EticW8JcZl3f8ABAotkNq6uSPZr3MgZGH3qA42JNg3Oz2hxNhiv4HaqBt+hmo5oxUMDXscx4wuxMdG49m4h1gcr5gjgFudnbsPm2cMEsIdK9s0omfhJp2NLIC7kwuxPztcm11q94ZW1BLI3mWKOBlPHI4k9qGA4pdcw5xy/CoTjFLc0QsUK8WtYawbxFB2HVGWniedXMbi54hk6/W4U5Z7WHg9EnlZCwVeYDPeNvyjN3lll6rOVHhF3ud+VvkNT6n9ELyD8Fi3Oou0qWm3djGP/tYPiT8F0dVvcag7OAyHxSm/k0ZNH6n1VkWpRDbBGfbLdIIiJwsIiIAIix1EwYxz3GzWgknoMygDn2+dZ2tTYE2ibg6YnWc8/Jg9CtGheXEud4nEud5uOI/Moseye+TZpQjtikFVqcYZJ28pnEeTgHfqSrSq1O0CqnHMRO88nC/XRdh0Znerxzp8+Gifu3siCopy2WNpdHLK3ELteLuxgBzbEd1zdDoss+68jPsJsQ92YX+D2gEeoK97luAdVM5SRv699mE+n8P5qzrTUVOKyIjGNsE5LPBQKkSw/bwyNHvtHaM9S3No8wEgqGPF2Oa4fdINvO2nqr+q7vFSUTRinaGSOvh7LuzvtwYG5u1HAjmky00exVs9PrfMXj/Rp15DbOD2kteNHNcWu8sTSDbIZKLQsku4uJwew19jIB95zbD5eqmKo/a+GZUk65Yi/qiSNqz/AFinqJX/AFk04eI2zG1sds8bW3LhbUgrJvXtCnrHw4IPqTpJCKmcEABhyvibkcsRxObkQOahKM6pu4shaZZBq1ujfxu0Z65psbp9Opco1V8nsxuNvNVsqBtWfwRfVo4or5NEbpCyIWI7owxYs9MRWohkkm/szcTc7yu+zH4eMnHTLLVTaXYGI4qlxcSBeNpLYsswHgfaWJOuXRbxoA0y+VlG25PBtLQfq7ZXdu3zIeyaDsI8GIv7znEmwuXHEbAaC50U1EVdvLyzTSSWEYql5AytiOQvzOizUVEXlkTL3cQ2/EA5F3oLlRm955PBmQ6uPiPoMvirduHQ45XykZRjC0/fdrl0bb/cmVQ3SURdktsWy8QxBjQ1os1oAA5AZAL2iLWM8IiIAIiIAKvb81OGmw69o4N9PEf5VYVSfpCmOOFnAB7j5nC1vyxpV0tsGydazJIqiIiyTSBVe2sLVQ5Ph/kd/wDdWErRbwNtNA7n2jD5EBw+bf1U6+pS9Qju00jPuu7DWSD34G2/I8/+fzVtkeGglxAAzJJsAOZJ0VCZWOgnikZG6TKRhDSBk4Ai5PhFxqvtU6SoIdVODgDdsTcomHhlq89XegCvQtjGtZMenVQrojufPg2m0N53SXbRAW07d4OH/TbfvnqcvNamOnAcXuJfI7xPcbuPQcGjM5CwWVfbqvZbKZQv1c7eOi8BYKmraywJu53ha0Ynu/C0ZleYXPnNqe2HQzEXYOjPfOfDLrwW82ZspkNy27nnxSOzc4+fAa90ZKDxHr9i3o/S52+6fC/JqqfZUs2cxMLP8Np/iO6PePDl7ueua3tLSsjbhjaGjkBb1PM9VmRLlNs9FTp66ViCAREUR4WOeTCLixOgByuToFkUdpxPPJmX5jr8B+q6jjPbQGNzOQGZPzJWx2FvTNBGGtbGWkl1i04u8b5kO1tYKs7Sm7WZsDfCwB8v/Yw/Ak+inK9pYYW59ynfPL2ouDN/ZOMLT5OI/YqUzf5vtQu9HBUVFbK50aLfinOokb6X/dS497aQ/wB7bza7+i5ctru1ssVM4Y6+EC7ra2HC/C6AOo0dbHKLxPa8c2m4ReqanbG0NY0NaNAMgi6BlXPN+H3q7coox83nL4hdDXPd+I7VV/eij+Tnj9kjU/8Amx1Hxo0CIiyy+CtNvMzKF3uzNz5Yg5p/ULclanen+zPcb2YWPNtbMcHH9FOv4kKvjurlHymRF8X1Re2dI4x07cbxk5393Hfi88T90Z+Sklk8VVVO2W2CyzJU1LWC7uOgGbnHk0ak+SzU2x3zZ1IwR8IQc3f5rhw+6PW6nbN2MyI43EySnV7uHRg0YPLPndbMIc8fCek0fpkKvdZzL8I8sYAAAAANALADyXpESjWCIvBk7wbxsT0HBAHtERAGOeTCOZyAHMnRR6mobTwufIbhoJJ4uPTqSskfecSdG5N8/aP7fFV2sl+t1YjabwU5BfyfL7LeuGxTq698sfcVOe1ZJmwqZzWF8v2spxv6E6NHQCwWyX1fFqJYM9vIRF7iiLiGtBcTkANSg4fGMLiA0FxOgAuSegC6ZunsL6swl/2j7YuIAGgC8br7ttpxjk70pA/JzA/qrEunQiIgAqR9INKQ+KUaFrmHPQjvMy8jJ8ld1S/pH2qxsbYW4XSYg+182gGwGWeJ17DpdKuScHkZU8SRUiiw09S197HMajiDpY/1WZZLWDQyFB27B2lPM3W8b8vS/BTkXU8PINZRWKKhlqQDJihiI0vaV9/5G/M9FYqWnbG0MjaGtGgAsAsqLsptiaNPXTHEEERFEeEREAfCeaibNk7Rva28ebfwDwZHS4z9Vrt6awgR07CQ+odguNWsy7R3wJC3bGAAAZAAADoMgp4xHPkhnMvkelgqXGwa3Jzsr8hxd6f0WV7wASTYDUqFU1bYY3zzHCLDLkB4WjqSfiuRR1sgb0bV+rRCOEfxZO5E0ajhi9P1K9bC2YKaFrB4tXnm46n9vQLT7s0755HVlRq64iadGtz0/Qep4q0LSpr2IoWz3MIik7PoJJ3hkTbk/ADmTwCcKMUEDnuDWNLnHIAaldJ3X3cFM3E+zpTqeDR7rf6qRu/sBlK3LvPPicf0HILcLp0IiIAIiIAqm9x2iSRSNaYsI8Dw2YuzuCXWAaMvCQTzXNNoQva69SyRjrnORpZc5Xwu9nzzJysV3ZYaosDT2uHDxxWt80qdSlzknGbicFbc+BwOlsyLWvaxGYF3Xsc3LLFtNzTZ2Y4YhY6nVzcshhvfmrxvVBs0tPZtHbatMWQB5u9g/AlUWTZ7tA/LLI8srjO/If8A5kkSofzGq02FPtJjgL92/O1r8sQuL9LqUx4IuCCOhy+KrUkMjDfA7xXDmWJHkAbnnmCOYOVon/Ugwd57WEg63jcDYNbqADbkeuvBLo8DVf5Lki0FPtp1r+IeWI8SDiZlbK17LYQbVY69/iDiGpA0zGnEJLrkhisiyei8RStd4SD5G/x5L2oDAiL469jbXh58L+tkAUvZ8/1nar3atha5reQLe6T8SVdVz76LzeScnMljDfzc4lXWurGsBu4NAHfedGD/AMjwCsXx9+1dsCan7cvuepphcl5DY48y45C466WH625KlSzu2pUYRibSx5kaFx0z6n5C6h7c2y+te2npARFpY3GL7z+IarlsjZjKeIRs83Hi53ElWaadvL6le23PCJjGAABoAAFgBoANAF9WalpXyOwxtLzyA/XkrtsTclos6qOI+4PDfqePlorJXKzsTYEtSe6MLOLzp+X3iuk7I2VHTMwxC3M8XHmSpjGACzQAOQyC9Lp0IiIAIiIAIiIAIiIAjVFBFJlJGx3m0Fa2fdOkd/dYfwuc35A2W7RAFSqNxIj4JHt87O/otTWbgyW7r45OjgRl810NEAcR2j9FhvcUxaeDoHgDzDb/ALBVut3HqYTeKWVh5SA+Wvx4L9JL4RfVccQyflSpi2lESTd33mNjfl/txfJRhvdVMydhGuRDmn0GK3yX6oqdkQSeOJjuuEX+K0u0dwqKYEPi1N9bj4OuB6KLri+qJKb8nMNibZZOwODr8L9bXII9kjjw5LZSS4S2+hNr8jwB81tqv6GqcOL6WaSndzabj1GhHSyxSbh1sYIEkVQ22mbHE+RNr9Wlo6KnZpXnMSzDUdmcjNY7Z1TUMa2+O1je1mXLhbrnbpZSaLZ1RtE9pUO7KnBJFrAH8N/Ecs3uVq2jupPJNC+roprtJa7u9o1wOhe6Mm5BA6G5XQtj7k4wHVfdbwhabZcMbgf+LcvNNxJ4wufIv2rq+PBQ939gtHdpInEcLXLj95ziLi/XIAcFfdkbjk2dUutp3Gn5Od/T4q50tKyMYY2ho5AWWZWIxwsCW8vJHoqGOFuGJgYOn7nUqQiKRwIiIAIiIAIiIAIiIAIiIAIiIAIiIAIiIAIiIAIiIAIiIAIiIAIiIAIiIAIiIAIiIAIiI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634089" y="962966"/>
            <a:ext cx="1692238" cy="1780234"/>
            <a:chOff x="634089" y="962966"/>
            <a:chExt cx="1692238" cy="1780234"/>
          </a:xfrm>
        </p:grpSpPr>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089" y="962966"/>
              <a:ext cx="1692238" cy="178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103785" y="1078467"/>
              <a:ext cx="333746" cy="369332"/>
            </a:xfrm>
            <a:prstGeom prst="rect">
              <a:avLst/>
            </a:prstGeom>
            <a:noFill/>
          </p:spPr>
          <p:txBody>
            <a:bodyPr wrap="none" rtlCol="0">
              <a:spAutoFit/>
            </a:bodyPr>
            <a:lstStyle/>
            <a:p>
              <a:r>
                <a:rPr lang="en-US" b="1" dirty="0" smtClean="0"/>
                <a:t>N</a:t>
              </a:r>
              <a:endParaRPr lang="en-US" b="1" dirty="0"/>
            </a:p>
          </p:txBody>
        </p:sp>
        <p:sp>
          <p:nvSpPr>
            <p:cNvPr id="15" name="TextBox 14"/>
            <p:cNvSpPr txBox="1"/>
            <p:nvPr/>
          </p:nvSpPr>
          <p:spPr>
            <a:xfrm>
              <a:off x="1571254" y="1230867"/>
              <a:ext cx="333746" cy="369332"/>
            </a:xfrm>
            <a:prstGeom prst="rect">
              <a:avLst/>
            </a:prstGeom>
            <a:noFill/>
          </p:spPr>
          <p:txBody>
            <a:bodyPr wrap="none" rtlCol="0">
              <a:spAutoFit/>
            </a:bodyPr>
            <a:lstStyle/>
            <a:p>
              <a:r>
                <a:rPr lang="en-US" b="1" dirty="0" smtClean="0"/>
                <a:t>N</a:t>
              </a:r>
              <a:endParaRPr lang="en-US" b="1" dirty="0"/>
            </a:p>
          </p:txBody>
        </p:sp>
      </p:grpSp>
      <p:grpSp>
        <p:nvGrpSpPr>
          <p:cNvPr id="17" name="Group 16"/>
          <p:cNvGrpSpPr/>
          <p:nvPr/>
        </p:nvGrpSpPr>
        <p:grpSpPr>
          <a:xfrm>
            <a:off x="1979096" y="1413690"/>
            <a:ext cx="6735623" cy="4829948"/>
            <a:chOff x="1979096" y="1413690"/>
            <a:chExt cx="6735623" cy="4829948"/>
          </a:xfrm>
        </p:grpSpPr>
        <p:sp>
          <p:nvSpPr>
            <p:cNvPr id="19" name="Down Arrow 18"/>
            <p:cNvSpPr/>
            <p:nvPr/>
          </p:nvSpPr>
          <p:spPr>
            <a:xfrm rot="18617573">
              <a:off x="2208664" y="1184122"/>
              <a:ext cx="1744619" cy="2203755"/>
            </a:xfrm>
            <a:prstGeom prst="down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048000"/>
              <a:ext cx="4828519" cy="3195638"/>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1272" name="Picture 8" descr="http://blog.mlive.com/chronicle/2008/04/large_07deadfis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641" y="4232894"/>
            <a:ext cx="3385611" cy="2257075"/>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4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72"/>
                                        </p:tgtEl>
                                        <p:attrNameLst>
                                          <p:attrName>style.visibility</p:attrName>
                                        </p:attrNameLst>
                                      </p:cBhvr>
                                      <p:to>
                                        <p:strVal val="visible"/>
                                      </p:to>
                                    </p:set>
                                    <p:animEffect transition="in" filter="fade">
                                      <p:cBhvr>
                                        <p:cTn id="27"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175302" y="76203"/>
            <a:ext cx="6782482" cy="181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r>
              <a:rPr lang="en-US" sz="2800" b="1" dirty="0">
                <a:solidFill>
                  <a:srgbClr val="FFC000"/>
                </a:solidFill>
                <a:latin typeface="Times New Roman" charset="0"/>
              </a:rPr>
              <a:t>Eutrophication - an increase in the supply</a:t>
            </a:r>
          </a:p>
          <a:p>
            <a:pPr algn="ctr"/>
            <a:r>
              <a:rPr lang="en-US" sz="2800" b="1" dirty="0">
                <a:solidFill>
                  <a:srgbClr val="FFC000"/>
                </a:solidFill>
                <a:latin typeface="Times New Roman" charset="0"/>
              </a:rPr>
              <a:t>of organic matter to a system. (Nixon 1995)</a:t>
            </a:r>
          </a:p>
          <a:p>
            <a:pPr algn="ctr"/>
            <a:endParaRPr lang="en-US" sz="2800" b="1" dirty="0">
              <a:solidFill>
                <a:srgbClr val="FFC000"/>
              </a:solidFill>
              <a:latin typeface="Times New Roman" charset="0"/>
            </a:endParaRPr>
          </a:p>
          <a:p>
            <a:pPr algn="ctr"/>
            <a:endParaRPr lang="en-US" sz="2800" b="1" dirty="0">
              <a:solidFill>
                <a:srgbClr val="FFC000"/>
              </a:solidFill>
              <a:latin typeface="Times New Roman" charset="0"/>
            </a:endParaRPr>
          </a:p>
        </p:txBody>
      </p:sp>
      <p:pic>
        <p:nvPicPr>
          <p:cNvPr id="3074" name="Picture 2" descr="http://www.ecology.com/wp-content/uploads/2012/08/eutrophication-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12" y="1719616"/>
            <a:ext cx="5029200" cy="336879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3075" name="Picture 3" descr="C:\Users\rwf\Dropbox\Photos\SQF Photos\Field Pics\Waquoit\Waquoit_2012\October2012\field\2012-10-02 13.09.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131624"/>
            <a:ext cx="3414889" cy="457200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8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reeform 121"/>
          <p:cNvSpPr>
            <a:spLocks/>
          </p:cNvSpPr>
          <p:nvPr/>
        </p:nvSpPr>
        <p:spPr bwMode="auto">
          <a:xfrm>
            <a:off x="1562100" y="2930768"/>
            <a:ext cx="7543800" cy="1818724"/>
          </a:xfrm>
          <a:custGeom>
            <a:avLst/>
            <a:gdLst/>
            <a:ahLst/>
            <a:cxnLst>
              <a:cxn ang="0">
                <a:pos x="0" y="19"/>
              </a:cxn>
              <a:cxn ang="0">
                <a:pos x="192" y="35"/>
              </a:cxn>
              <a:cxn ang="0">
                <a:pos x="216" y="51"/>
              </a:cxn>
              <a:cxn ang="0">
                <a:pos x="280" y="67"/>
              </a:cxn>
              <a:cxn ang="0">
                <a:pos x="472" y="139"/>
              </a:cxn>
              <a:cxn ang="0">
                <a:pos x="592" y="227"/>
              </a:cxn>
              <a:cxn ang="0">
                <a:pos x="640" y="363"/>
              </a:cxn>
              <a:cxn ang="0">
                <a:pos x="688" y="387"/>
              </a:cxn>
              <a:cxn ang="0">
                <a:pos x="808" y="451"/>
              </a:cxn>
              <a:cxn ang="0">
                <a:pos x="936" y="563"/>
              </a:cxn>
              <a:cxn ang="0">
                <a:pos x="960" y="571"/>
              </a:cxn>
              <a:cxn ang="0">
                <a:pos x="1008" y="603"/>
              </a:cxn>
              <a:cxn ang="0">
                <a:pos x="1096" y="707"/>
              </a:cxn>
              <a:cxn ang="0">
                <a:pos x="1184" y="779"/>
              </a:cxn>
              <a:cxn ang="0">
                <a:pos x="1344" y="931"/>
              </a:cxn>
              <a:cxn ang="0">
                <a:pos x="1608" y="1051"/>
              </a:cxn>
              <a:cxn ang="0">
                <a:pos x="1840" y="1107"/>
              </a:cxn>
              <a:cxn ang="0">
                <a:pos x="2136" y="1147"/>
              </a:cxn>
              <a:cxn ang="0">
                <a:pos x="2520" y="1195"/>
              </a:cxn>
              <a:cxn ang="0">
                <a:pos x="2696" y="1275"/>
              </a:cxn>
              <a:cxn ang="0">
                <a:pos x="3496" y="1235"/>
              </a:cxn>
              <a:cxn ang="0">
                <a:pos x="3736" y="1171"/>
              </a:cxn>
              <a:cxn ang="0">
                <a:pos x="3848" y="1115"/>
              </a:cxn>
              <a:cxn ang="0">
                <a:pos x="4000" y="1059"/>
              </a:cxn>
              <a:cxn ang="0">
                <a:pos x="4120" y="1027"/>
              </a:cxn>
              <a:cxn ang="0">
                <a:pos x="4304" y="907"/>
              </a:cxn>
              <a:cxn ang="0">
                <a:pos x="4384" y="843"/>
              </a:cxn>
              <a:cxn ang="0">
                <a:pos x="4472" y="795"/>
              </a:cxn>
              <a:cxn ang="0">
                <a:pos x="4632" y="675"/>
              </a:cxn>
              <a:cxn ang="0">
                <a:pos x="4864" y="387"/>
              </a:cxn>
              <a:cxn ang="0">
                <a:pos x="4944" y="331"/>
              </a:cxn>
              <a:cxn ang="0">
                <a:pos x="5008" y="283"/>
              </a:cxn>
              <a:cxn ang="0">
                <a:pos x="5136" y="219"/>
              </a:cxn>
              <a:cxn ang="0">
                <a:pos x="5336" y="115"/>
              </a:cxn>
              <a:cxn ang="0">
                <a:pos x="5392" y="75"/>
              </a:cxn>
              <a:cxn ang="0">
                <a:pos x="5488" y="51"/>
              </a:cxn>
              <a:cxn ang="0">
                <a:pos x="5512" y="35"/>
              </a:cxn>
              <a:cxn ang="0">
                <a:pos x="5608" y="35"/>
              </a:cxn>
            </a:cxnLst>
            <a:rect l="0" t="0" r="r" b="b"/>
            <a:pathLst>
              <a:path w="5608" h="1275">
                <a:moveTo>
                  <a:pt x="0" y="19"/>
                </a:moveTo>
                <a:cubicBezTo>
                  <a:pt x="57" y="0"/>
                  <a:pt x="133" y="27"/>
                  <a:pt x="192" y="35"/>
                </a:cubicBezTo>
                <a:cubicBezTo>
                  <a:pt x="200" y="40"/>
                  <a:pt x="207" y="48"/>
                  <a:pt x="216" y="51"/>
                </a:cubicBezTo>
                <a:cubicBezTo>
                  <a:pt x="237" y="59"/>
                  <a:pt x="280" y="67"/>
                  <a:pt x="280" y="67"/>
                </a:cubicBezTo>
                <a:cubicBezTo>
                  <a:pt x="350" y="114"/>
                  <a:pt x="386" y="129"/>
                  <a:pt x="472" y="139"/>
                </a:cubicBezTo>
                <a:cubicBezTo>
                  <a:pt x="514" y="167"/>
                  <a:pt x="551" y="199"/>
                  <a:pt x="592" y="227"/>
                </a:cubicBezTo>
                <a:cubicBezTo>
                  <a:pt x="617" y="265"/>
                  <a:pt x="619" y="337"/>
                  <a:pt x="640" y="363"/>
                </a:cubicBezTo>
                <a:cubicBezTo>
                  <a:pt x="651" y="377"/>
                  <a:pt x="672" y="382"/>
                  <a:pt x="688" y="387"/>
                </a:cubicBezTo>
                <a:cubicBezTo>
                  <a:pt x="720" y="419"/>
                  <a:pt x="764" y="440"/>
                  <a:pt x="808" y="451"/>
                </a:cubicBezTo>
                <a:cubicBezTo>
                  <a:pt x="854" y="486"/>
                  <a:pt x="895" y="522"/>
                  <a:pt x="936" y="563"/>
                </a:cubicBezTo>
                <a:cubicBezTo>
                  <a:pt x="942" y="569"/>
                  <a:pt x="953" y="567"/>
                  <a:pt x="960" y="571"/>
                </a:cubicBezTo>
                <a:cubicBezTo>
                  <a:pt x="977" y="580"/>
                  <a:pt x="992" y="592"/>
                  <a:pt x="1008" y="603"/>
                </a:cubicBezTo>
                <a:cubicBezTo>
                  <a:pt x="1046" y="629"/>
                  <a:pt x="1061" y="678"/>
                  <a:pt x="1096" y="707"/>
                </a:cubicBezTo>
                <a:cubicBezTo>
                  <a:pt x="1129" y="734"/>
                  <a:pt x="1158" y="748"/>
                  <a:pt x="1184" y="779"/>
                </a:cubicBezTo>
                <a:cubicBezTo>
                  <a:pt x="1242" y="848"/>
                  <a:pt x="1239" y="910"/>
                  <a:pt x="1344" y="931"/>
                </a:cubicBezTo>
                <a:cubicBezTo>
                  <a:pt x="1410" y="1030"/>
                  <a:pt x="1496" y="1029"/>
                  <a:pt x="1608" y="1051"/>
                </a:cubicBezTo>
                <a:cubicBezTo>
                  <a:pt x="1687" y="1067"/>
                  <a:pt x="1760" y="1096"/>
                  <a:pt x="1840" y="1107"/>
                </a:cubicBezTo>
                <a:cubicBezTo>
                  <a:pt x="1942" y="1141"/>
                  <a:pt x="2020" y="1142"/>
                  <a:pt x="2136" y="1147"/>
                </a:cubicBezTo>
                <a:cubicBezTo>
                  <a:pt x="2263" y="1168"/>
                  <a:pt x="2392" y="1185"/>
                  <a:pt x="2520" y="1195"/>
                </a:cubicBezTo>
                <a:cubicBezTo>
                  <a:pt x="2582" y="1210"/>
                  <a:pt x="2634" y="1254"/>
                  <a:pt x="2696" y="1275"/>
                </a:cubicBezTo>
                <a:cubicBezTo>
                  <a:pt x="2972" y="1236"/>
                  <a:pt x="3193" y="1239"/>
                  <a:pt x="3496" y="1235"/>
                </a:cubicBezTo>
                <a:cubicBezTo>
                  <a:pt x="3577" y="1215"/>
                  <a:pt x="3656" y="1195"/>
                  <a:pt x="3736" y="1171"/>
                </a:cubicBezTo>
                <a:cubicBezTo>
                  <a:pt x="3778" y="1158"/>
                  <a:pt x="3809" y="1131"/>
                  <a:pt x="3848" y="1115"/>
                </a:cubicBezTo>
                <a:cubicBezTo>
                  <a:pt x="3897" y="1094"/>
                  <a:pt x="3950" y="1080"/>
                  <a:pt x="4000" y="1059"/>
                </a:cubicBezTo>
                <a:cubicBezTo>
                  <a:pt x="4038" y="1043"/>
                  <a:pt x="4081" y="1040"/>
                  <a:pt x="4120" y="1027"/>
                </a:cubicBezTo>
                <a:cubicBezTo>
                  <a:pt x="4173" y="974"/>
                  <a:pt x="4242" y="949"/>
                  <a:pt x="4304" y="907"/>
                </a:cubicBezTo>
                <a:cubicBezTo>
                  <a:pt x="4332" y="889"/>
                  <a:pt x="4356" y="861"/>
                  <a:pt x="4384" y="843"/>
                </a:cubicBezTo>
                <a:cubicBezTo>
                  <a:pt x="4415" y="823"/>
                  <a:pt x="4445" y="818"/>
                  <a:pt x="4472" y="795"/>
                </a:cubicBezTo>
                <a:cubicBezTo>
                  <a:pt x="4526" y="750"/>
                  <a:pt x="4570" y="714"/>
                  <a:pt x="4632" y="675"/>
                </a:cubicBezTo>
                <a:cubicBezTo>
                  <a:pt x="4717" y="621"/>
                  <a:pt x="4805" y="469"/>
                  <a:pt x="4864" y="387"/>
                </a:cubicBezTo>
                <a:cubicBezTo>
                  <a:pt x="4884" y="359"/>
                  <a:pt x="4917" y="349"/>
                  <a:pt x="4944" y="331"/>
                </a:cubicBezTo>
                <a:cubicBezTo>
                  <a:pt x="4963" y="302"/>
                  <a:pt x="4980" y="302"/>
                  <a:pt x="5008" y="283"/>
                </a:cubicBezTo>
                <a:cubicBezTo>
                  <a:pt x="5049" y="222"/>
                  <a:pt x="5068" y="236"/>
                  <a:pt x="5136" y="219"/>
                </a:cubicBezTo>
                <a:cubicBezTo>
                  <a:pt x="5201" y="175"/>
                  <a:pt x="5267" y="149"/>
                  <a:pt x="5336" y="115"/>
                </a:cubicBezTo>
                <a:cubicBezTo>
                  <a:pt x="5357" y="105"/>
                  <a:pt x="5371" y="84"/>
                  <a:pt x="5392" y="75"/>
                </a:cubicBezTo>
                <a:cubicBezTo>
                  <a:pt x="5422" y="62"/>
                  <a:pt x="5458" y="66"/>
                  <a:pt x="5488" y="51"/>
                </a:cubicBezTo>
                <a:cubicBezTo>
                  <a:pt x="5497" y="47"/>
                  <a:pt x="5502" y="36"/>
                  <a:pt x="5512" y="35"/>
                </a:cubicBezTo>
                <a:cubicBezTo>
                  <a:pt x="5544" y="31"/>
                  <a:pt x="5576" y="35"/>
                  <a:pt x="5608" y="35"/>
                </a:cubicBezTo>
              </a:path>
            </a:pathLst>
          </a:custGeom>
          <a:solidFill>
            <a:srgbClr val="00B0F0">
              <a:alpha val="58000"/>
            </a:srgbClr>
          </a:solidFill>
          <a:ln w="9525">
            <a:solidFill>
              <a:schemeClr val="accent5">
                <a:lumMod val="75000"/>
              </a:schemeClr>
            </a:solidFill>
            <a:round/>
            <a:headEnd/>
            <a:tailEnd/>
          </a:ln>
          <a:effectLst/>
        </p:spPr>
        <p:txBody>
          <a:bodyPr/>
          <a:lstStyle/>
          <a:p>
            <a:pPr>
              <a:defRPr/>
            </a:pPr>
            <a:endParaRPr lang="en-US" dirty="0">
              <a:solidFill>
                <a:prstClr val="black"/>
              </a:solidFill>
              <a:latin typeface="Times New Roman" pitchFamily="18" charset="0"/>
              <a:cs typeface="Times New Roman" pitchFamily="18" charset="0"/>
            </a:endParaRPr>
          </a:p>
        </p:txBody>
      </p:sp>
      <p:sp>
        <p:nvSpPr>
          <p:cNvPr id="134" name="Rectangle 133"/>
          <p:cNvSpPr/>
          <p:nvPr/>
        </p:nvSpPr>
        <p:spPr>
          <a:xfrm>
            <a:off x="0" y="-47625"/>
            <a:ext cx="9144000" cy="3019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7" name="Rectangle 136"/>
          <p:cNvSpPr/>
          <p:nvPr/>
        </p:nvSpPr>
        <p:spPr>
          <a:xfrm>
            <a:off x="0" y="2895600"/>
            <a:ext cx="1377886" cy="21381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6"/>
          <p:cNvGrpSpPr>
            <a:grpSpLocks/>
          </p:cNvGrpSpPr>
          <p:nvPr/>
        </p:nvGrpSpPr>
        <p:grpSpPr bwMode="auto">
          <a:xfrm>
            <a:off x="1327150" y="3552825"/>
            <a:ext cx="1657350" cy="698500"/>
            <a:chOff x="576" y="2112"/>
            <a:chExt cx="1044" cy="440"/>
          </a:xfrm>
        </p:grpSpPr>
        <p:sp>
          <p:nvSpPr>
            <p:cNvPr id="27" name="Line 27"/>
            <p:cNvSpPr>
              <a:spLocks noChangeShapeType="1"/>
            </p:cNvSpPr>
            <p:nvPr/>
          </p:nvSpPr>
          <p:spPr bwMode="auto">
            <a:xfrm>
              <a:off x="804" y="2456"/>
              <a:ext cx="816" cy="96"/>
            </a:xfrm>
            <a:prstGeom prst="line">
              <a:avLst/>
            </a:prstGeom>
            <a:noFill/>
            <a:ln w="9525">
              <a:solidFill>
                <a:srgbClr val="FF0000"/>
              </a:solidFill>
              <a:round/>
              <a:headEnd/>
              <a:tailEnd type="triangle" w="med" len="med"/>
            </a:ln>
            <a:effectLst/>
          </p:spPr>
          <p:txBody>
            <a:bodyPr/>
            <a:lstStyle/>
            <a:p>
              <a:pPr>
                <a:defRPr/>
              </a:pPr>
              <a:endParaRPr lang="en-US">
                <a:solidFill>
                  <a:srgbClr val="FF0000"/>
                </a:solidFill>
              </a:endParaRPr>
            </a:p>
          </p:txBody>
        </p:sp>
        <p:grpSp>
          <p:nvGrpSpPr>
            <p:cNvPr id="28" name="Group 28"/>
            <p:cNvGrpSpPr>
              <a:grpSpLocks/>
            </p:cNvGrpSpPr>
            <p:nvPr/>
          </p:nvGrpSpPr>
          <p:grpSpPr bwMode="auto">
            <a:xfrm>
              <a:off x="576" y="2112"/>
              <a:ext cx="816" cy="289"/>
              <a:chOff x="672" y="3024"/>
              <a:chExt cx="816" cy="289"/>
            </a:xfrm>
          </p:grpSpPr>
          <p:sp>
            <p:nvSpPr>
              <p:cNvPr id="29" name="Line 29"/>
              <p:cNvSpPr>
                <a:spLocks noChangeShapeType="1"/>
              </p:cNvSpPr>
              <p:nvPr/>
            </p:nvSpPr>
            <p:spPr bwMode="auto">
              <a:xfrm>
                <a:off x="672" y="3024"/>
                <a:ext cx="816" cy="48"/>
              </a:xfrm>
              <a:prstGeom prst="line">
                <a:avLst/>
              </a:prstGeom>
              <a:noFill/>
              <a:ln w="9525">
                <a:solidFill>
                  <a:srgbClr val="FF0000"/>
                </a:solidFill>
                <a:round/>
                <a:headEnd/>
                <a:tailEnd type="triangle" w="med" len="med"/>
              </a:ln>
              <a:effectLst/>
            </p:spPr>
            <p:txBody>
              <a:bodyPr/>
              <a:lstStyle/>
              <a:p>
                <a:pPr>
                  <a:defRPr/>
                </a:pPr>
                <a:endParaRPr lang="en-US">
                  <a:solidFill>
                    <a:srgbClr val="FF0000"/>
                  </a:solidFill>
                </a:endParaRPr>
              </a:p>
            </p:txBody>
          </p:sp>
          <p:sp>
            <p:nvSpPr>
              <p:cNvPr id="30" name="Text Box 30"/>
              <p:cNvSpPr txBox="1">
                <a:spLocks noChangeArrowheads="1"/>
              </p:cNvSpPr>
              <p:nvPr/>
            </p:nvSpPr>
            <p:spPr bwMode="auto">
              <a:xfrm>
                <a:off x="756" y="3080"/>
                <a:ext cx="3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800" dirty="0" err="1">
                    <a:solidFill>
                      <a:srgbClr val="FF0000"/>
                    </a:solidFill>
                    <a:latin typeface="Calibri" pitchFamily="34" charset="0"/>
                  </a:rPr>
                  <a:t>DIN</a:t>
                </a:r>
                <a:r>
                  <a:rPr lang="en-US" sz="1800" baseline="-25000" dirty="0" err="1">
                    <a:solidFill>
                      <a:srgbClr val="FF0000"/>
                    </a:solidFill>
                    <a:latin typeface="Calibri" pitchFamily="34" charset="0"/>
                  </a:rPr>
                  <a:t>r</a:t>
                </a:r>
                <a:endParaRPr lang="en-US" sz="1800" dirty="0">
                  <a:solidFill>
                    <a:srgbClr val="FF0000"/>
                  </a:solidFill>
                  <a:latin typeface="Calibri" pitchFamily="34" charset="0"/>
                </a:endParaRPr>
              </a:p>
            </p:txBody>
          </p:sp>
        </p:grpSp>
      </p:grpSp>
      <p:grpSp>
        <p:nvGrpSpPr>
          <p:cNvPr id="31" name="Group 32"/>
          <p:cNvGrpSpPr>
            <a:grpSpLocks/>
          </p:cNvGrpSpPr>
          <p:nvPr/>
        </p:nvGrpSpPr>
        <p:grpSpPr bwMode="auto">
          <a:xfrm>
            <a:off x="2819400" y="3324225"/>
            <a:ext cx="228600" cy="381000"/>
            <a:chOff x="2352" y="1824"/>
            <a:chExt cx="432" cy="624"/>
          </a:xfrm>
        </p:grpSpPr>
        <p:sp>
          <p:nvSpPr>
            <p:cNvPr id="32" name="Line 33"/>
            <p:cNvSpPr>
              <a:spLocks noChangeShapeType="1"/>
            </p:cNvSpPr>
            <p:nvPr/>
          </p:nvSpPr>
          <p:spPr bwMode="auto">
            <a:xfrm flipV="1">
              <a:off x="2544" y="1824"/>
              <a:ext cx="0" cy="624"/>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3" name="Freeform 34"/>
            <p:cNvSpPr>
              <a:spLocks/>
            </p:cNvSpPr>
            <p:nvPr/>
          </p:nvSpPr>
          <p:spPr bwMode="auto">
            <a:xfrm>
              <a:off x="2544" y="2016"/>
              <a:ext cx="240" cy="432"/>
            </a:xfrm>
            <a:custGeom>
              <a:avLst/>
              <a:gdLst>
                <a:gd name="T0" fmla="*/ 0 w 384"/>
                <a:gd name="T1" fmla="*/ 432 h 264"/>
                <a:gd name="T2" fmla="*/ 180 w 384"/>
                <a:gd name="T3" fmla="*/ 39 h 264"/>
                <a:gd name="T4" fmla="*/ 240 w 384"/>
                <a:gd name="T5" fmla="*/ 196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4" name="Freeform 35"/>
            <p:cNvSpPr>
              <a:spLocks/>
            </p:cNvSpPr>
            <p:nvPr/>
          </p:nvSpPr>
          <p:spPr bwMode="auto">
            <a:xfrm rot="10800000" flipV="1">
              <a:off x="2352" y="1920"/>
              <a:ext cx="192" cy="528"/>
            </a:xfrm>
            <a:custGeom>
              <a:avLst/>
              <a:gdLst>
                <a:gd name="T0" fmla="*/ 0 w 384"/>
                <a:gd name="T1" fmla="*/ 528 h 264"/>
                <a:gd name="T2" fmla="*/ 144 w 384"/>
                <a:gd name="T3" fmla="*/ 48 h 264"/>
                <a:gd name="T4" fmla="*/ 192 w 384"/>
                <a:gd name="T5" fmla="*/ 240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35" name="Group 36"/>
          <p:cNvGrpSpPr>
            <a:grpSpLocks/>
          </p:cNvGrpSpPr>
          <p:nvPr/>
        </p:nvGrpSpPr>
        <p:grpSpPr bwMode="auto">
          <a:xfrm>
            <a:off x="8001000" y="3095625"/>
            <a:ext cx="228600" cy="381000"/>
            <a:chOff x="2352" y="1824"/>
            <a:chExt cx="432" cy="624"/>
          </a:xfrm>
        </p:grpSpPr>
        <p:sp>
          <p:nvSpPr>
            <p:cNvPr id="36" name="Line 37"/>
            <p:cNvSpPr>
              <a:spLocks noChangeShapeType="1"/>
            </p:cNvSpPr>
            <p:nvPr/>
          </p:nvSpPr>
          <p:spPr bwMode="auto">
            <a:xfrm flipV="1">
              <a:off x="2544" y="1824"/>
              <a:ext cx="0" cy="624"/>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7" name="Freeform 38"/>
            <p:cNvSpPr>
              <a:spLocks/>
            </p:cNvSpPr>
            <p:nvPr/>
          </p:nvSpPr>
          <p:spPr bwMode="auto">
            <a:xfrm>
              <a:off x="2544" y="2016"/>
              <a:ext cx="240" cy="432"/>
            </a:xfrm>
            <a:custGeom>
              <a:avLst/>
              <a:gdLst>
                <a:gd name="T0" fmla="*/ 0 w 384"/>
                <a:gd name="T1" fmla="*/ 432 h 264"/>
                <a:gd name="T2" fmla="*/ 180 w 384"/>
                <a:gd name="T3" fmla="*/ 39 h 264"/>
                <a:gd name="T4" fmla="*/ 240 w 384"/>
                <a:gd name="T5" fmla="*/ 196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 name="Freeform 39"/>
            <p:cNvSpPr>
              <a:spLocks/>
            </p:cNvSpPr>
            <p:nvPr/>
          </p:nvSpPr>
          <p:spPr bwMode="auto">
            <a:xfrm rot="10800000" flipV="1">
              <a:off x="2352" y="1920"/>
              <a:ext cx="192" cy="528"/>
            </a:xfrm>
            <a:custGeom>
              <a:avLst/>
              <a:gdLst>
                <a:gd name="T0" fmla="*/ 0 w 384"/>
                <a:gd name="T1" fmla="*/ 528 h 264"/>
                <a:gd name="T2" fmla="*/ 144 w 384"/>
                <a:gd name="T3" fmla="*/ 48 h 264"/>
                <a:gd name="T4" fmla="*/ 192 w 384"/>
                <a:gd name="T5" fmla="*/ 240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39" name="Group 40"/>
          <p:cNvGrpSpPr>
            <a:grpSpLocks/>
          </p:cNvGrpSpPr>
          <p:nvPr/>
        </p:nvGrpSpPr>
        <p:grpSpPr bwMode="auto">
          <a:xfrm>
            <a:off x="3048000" y="3324225"/>
            <a:ext cx="5029200" cy="1295400"/>
            <a:chOff x="1920" y="2880"/>
            <a:chExt cx="3168" cy="816"/>
          </a:xfrm>
        </p:grpSpPr>
        <p:grpSp>
          <p:nvGrpSpPr>
            <p:cNvPr id="40" name="Group 41"/>
            <p:cNvGrpSpPr>
              <a:grpSpLocks/>
            </p:cNvGrpSpPr>
            <p:nvPr/>
          </p:nvGrpSpPr>
          <p:grpSpPr bwMode="auto">
            <a:xfrm>
              <a:off x="1920" y="3024"/>
              <a:ext cx="144" cy="240"/>
              <a:chOff x="2352" y="1824"/>
              <a:chExt cx="432" cy="624"/>
            </a:xfrm>
          </p:grpSpPr>
          <p:sp>
            <p:nvSpPr>
              <p:cNvPr id="73" name="Line 42"/>
              <p:cNvSpPr>
                <a:spLocks noChangeShapeType="1"/>
              </p:cNvSpPr>
              <p:nvPr/>
            </p:nvSpPr>
            <p:spPr bwMode="auto">
              <a:xfrm flipV="1">
                <a:off x="2544" y="1824"/>
                <a:ext cx="0" cy="624"/>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4" name="Freeform 43"/>
              <p:cNvSpPr>
                <a:spLocks/>
              </p:cNvSpPr>
              <p:nvPr/>
            </p:nvSpPr>
            <p:spPr bwMode="auto">
              <a:xfrm>
                <a:off x="2544" y="2016"/>
                <a:ext cx="240" cy="432"/>
              </a:xfrm>
              <a:custGeom>
                <a:avLst/>
                <a:gdLst>
                  <a:gd name="T0" fmla="*/ 0 w 384"/>
                  <a:gd name="T1" fmla="*/ 432 h 264"/>
                  <a:gd name="T2" fmla="*/ 180 w 384"/>
                  <a:gd name="T3" fmla="*/ 39 h 264"/>
                  <a:gd name="T4" fmla="*/ 240 w 384"/>
                  <a:gd name="T5" fmla="*/ 196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75" name="Freeform 44"/>
              <p:cNvSpPr>
                <a:spLocks/>
              </p:cNvSpPr>
              <p:nvPr/>
            </p:nvSpPr>
            <p:spPr bwMode="auto">
              <a:xfrm rot="10800000" flipV="1">
                <a:off x="2352" y="1920"/>
                <a:ext cx="192" cy="528"/>
              </a:xfrm>
              <a:custGeom>
                <a:avLst/>
                <a:gdLst>
                  <a:gd name="T0" fmla="*/ 0 w 384"/>
                  <a:gd name="T1" fmla="*/ 528 h 264"/>
                  <a:gd name="T2" fmla="*/ 144 w 384"/>
                  <a:gd name="T3" fmla="*/ 48 h 264"/>
                  <a:gd name="T4" fmla="*/ 192 w 384"/>
                  <a:gd name="T5" fmla="*/ 240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41" name="Group 45"/>
            <p:cNvGrpSpPr>
              <a:grpSpLocks/>
            </p:cNvGrpSpPr>
            <p:nvPr/>
          </p:nvGrpSpPr>
          <p:grpSpPr bwMode="auto">
            <a:xfrm>
              <a:off x="2256" y="3264"/>
              <a:ext cx="144" cy="240"/>
              <a:chOff x="2352" y="1824"/>
              <a:chExt cx="432" cy="624"/>
            </a:xfrm>
          </p:grpSpPr>
          <p:sp>
            <p:nvSpPr>
              <p:cNvPr id="70" name="Line 46"/>
              <p:cNvSpPr>
                <a:spLocks noChangeShapeType="1"/>
              </p:cNvSpPr>
              <p:nvPr/>
            </p:nvSpPr>
            <p:spPr bwMode="auto">
              <a:xfrm flipV="1">
                <a:off x="2544" y="1824"/>
                <a:ext cx="0" cy="624"/>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1" name="Freeform 47"/>
              <p:cNvSpPr>
                <a:spLocks/>
              </p:cNvSpPr>
              <p:nvPr/>
            </p:nvSpPr>
            <p:spPr bwMode="auto">
              <a:xfrm>
                <a:off x="2544" y="2016"/>
                <a:ext cx="240" cy="432"/>
              </a:xfrm>
              <a:custGeom>
                <a:avLst/>
                <a:gdLst>
                  <a:gd name="T0" fmla="*/ 0 w 384"/>
                  <a:gd name="T1" fmla="*/ 432 h 264"/>
                  <a:gd name="T2" fmla="*/ 180 w 384"/>
                  <a:gd name="T3" fmla="*/ 39 h 264"/>
                  <a:gd name="T4" fmla="*/ 240 w 384"/>
                  <a:gd name="T5" fmla="*/ 196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72" name="Freeform 48"/>
              <p:cNvSpPr>
                <a:spLocks/>
              </p:cNvSpPr>
              <p:nvPr/>
            </p:nvSpPr>
            <p:spPr bwMode="auto">
              <a:xfrm rot="10800000" flipV="1">
                <a:off x="2352" y="1920"/>
                <a:ext cx="192" cy="528"/>
              </a:xfrm>
              <a:custGeom>
                <a:avLst/>
                <a:gdLst>
                  <a:gd name="T0" fmla="*/ 0 w 384"/>
                  <a:gd name="T1" fmla="*/ 528 h 264"/>
                  <a:gd name="T2" fmla="*/ 144 w 384"/>
                  <a:gd name="T3" fmla="*/ 48 h 264"/>
                  <a:gd name="T4" fmla="*/ 192 w 384"/>
                  <a:gd name="T5" fmla="*/ 240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42" name="Group 49"/>
            <p:cNvGrpSpPr>
              <a:grpSpLocks/>
            </p:cNvGrpSpPr>
            <p:nvPr/>
          </p:nvGrpSpPr>
          <p:grpSpPr bwMode="auto">
            <a:xfrm>
              <a:off x="3888" y="3456"/>
              <a:ext cx="144" cy="240"/>
              <a:chOff x="2352" y="1824"/>
              <a:chExt cx="432" cy="624"/>
            </a:xfrm>
          </p:grpSpPr>
          <p:sp>
            <p:nvSpPr>
              <p:cNvPr id="67" name="Line 50"/>
              <p:cNvSpPr>
                <a:spLocks noChangeShapeType="1"/>
              </p:cNvSpPr>
              <p:nvPr/>
            </p:nvSpPr>
            <p:spPr bwMode="auto">
              <a:xfrm flipV="1">
                <a:off x="2544" y="1824"/>
                <a:ext cx="0" cy="624"/>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8" name="Freeform 51"/>
              <p:cNvSpPr>
                <a:spLocks/>
              </p:cNvSpPr>
              <p:nvPr/>
            </p:nvSpPr>
            <p:spPr bwMode="auto">
              <a:xfrm>
                <a:off x="2544" y="2016"/>
                <a:ext cx="240" cy="432"/>
              </a:xfrm>
              <a:custGeom>
                <a:avLst/>
                <a:gdLst>
                  <a:gd name="T0" fmla="*/ 0 w 384"/>
                  <a:gd name="T1" fmla="*/ 432 h 264"/>
                  <a:gd name="T2" fmla="*/ 180 w 384"/>
                  <a:gd name="T3" fmla="*/ 39 h 264"/>
                  <a:gd name="T4" fmla="*/ 240 w 384"/>
                  <a:gd name="T5" fmla="*/ 196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69" name="Freeform 52"/>
              <p:cNvSpPr>
                <a:spLocks/>
              </p:cNvSpPr>
              <p:nvPr/>
            </p:nvSpPr>
            <p:spPr bwMode="auto">
              <a:xfrm rot="10800000" flipV="1">
                <a:off x="2352" y="1920"/>
                <a:ext cx="192" cy="528"/>
              </a:xfrm>
              <a:custGeom>
                <a:avLst/>
                <a:gdLst>
                  <a:gd name="T0" fmla="*/ 0 w 384"/>
                  <a:gd name="T1" fmla="*/ 528 h 264"/>
                  <a:gd name="T2" fmla="*/ 144 w 384"/>
                  <a:gd name="T3" fmla="*/ 48 h 264"/>
                  <a:gd name="T4" fmla="*/ 192 w 384"/>
                  <a:gd name="T5" fmla="*/ 240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43" name="Group 53"/>
            <p:cNvGrpSpPr>
              <a:grpSpLocks/>
            </p:cNvGrpSpPr>
            <p:nvPr/>
          </p:nvGrpSpPr>
          <p:grpSpPr bwMode="auto">
            <a:xfrm>
              <a:off x="3024" y="3408"/>
              <a:ext cx="144" cy="240"/>
              <a:chOff x="2352" y="1824"/>
              <a:chExt cx="432" cy="624"/>
            </a:xfrm>
          </p:grpSpPr>
          <p:sp>
            <p:nvSpPr>
              <p:cNvPr id="64" name="Line 54"/>
              <p:cNvSpPr>
                <a:spLocks noChangeShapeType="1"/>
              </p:cNvSpPr>
              <p:nvPr/>
            </p:nvSpPr>
            <p:spPr bwMode="auto">
              <a:xfrm flipV="1">
                <a:off x="2544" y="1824"/>
                <a:ext cx="0" cy="624"/>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5" name="Freeform 55"/>
              <p:cNvSpPr>
                <a:spLocks/>
              </p:cNvSpPr>
              <p:nvPr/>
            </p:nvSpPr>
            <p:spPr bwMode="auto">
              <a:xfrm>
                <a:off x="2544" y="2016"/>
                <a:ext cx="240" cy="432"/>
              </a:xfrm>
              <a:custGeom>
                <a:avLst/>
                <a:gdLst>
                  <a:gd name="T0" fmla="*/ 0 w 384"/>
                  <a:gd name="T1" fmla="*/ 432 h 264"/>
                  <a:gd name="T2" fmla="*/ 180 w 384"/>
                  <a:gd name="T3" fmla="*/ 39 h 264"/>
                  <a:gd name="T4" fmla="*/ 240 w 384"/>
                  <a:gd name="T5" fmla="*/ 196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66" name="Freeform 56"/>
              <p:cNvSpPr>
                <a:spLocks/>
              </p:cNvSpPr>
              <p:nvPr/>
            </p:nvSpPr>
            <p:spPr bwMode="auto">
              <a:xfrm rot="10800000" flipV="1">
                <a:off x="2352" y="1920"/>
                <a:ext cx="192" cy="528"/>
              </a:xfrm>
              <a:custGeom>
                <a:avLst/>
                <a:gdLst>
                  <a:gd name="T0" fmla="*/ 0 w 384"/>
                  <a:gd name="T1" fmla="*/ 528 h 264"/>
                  <a:gd name="T2" fmla="*/ 144 w 384"/>
                  <a:gd name="T3" fmla="*/ 48 h 264"/>
                  <a:gd name="T4" fmla="*/ 192 w 384"/>
                  <a:gd name="T5" fmla="*/ 240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44" name="Group 57"/>
            <p:cNvGrpSpPr>
              <a:grpSpLocks/>
            </p:cNvGrpSpPr>
            <p:nvPr/>
          </p:nvGrpSpPr>
          <p:grpSpPr bwMode="auto">
            <a:xfrm>
              <a:off x="3216" y="3456"/>
              <a:ext cx="144" cy="240"/>
              <a:chOff x="2352" y="1824"/>
              <a:chExt cx="432" cy="624"/>
            </a:xfrm>
          </p:grpSpPr>
          <p:sp>
            <p:nvSpPr>
              <p:cNvPr id="61" name="Line 58"/>
              <p:cNvSpPr>
                <a:spLocks noChangeShapeType="1"/>
              </p:cNvSpPr>
              <p:nvPr/>
            </p:nvSpPr>
            <p:spPr bwMode="auto">
              <a:xfrm flipV="1">
                <a:off x="2544" y="1824"/>
                <a:ext cx="0" cy="624"/>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 name="Freeform 59"/>
              <p:cNvSpPr>
                <a:spLocks/>
              </p:cNvSpPr>
              <p:nvPr/>
            </p:nvSpPr>
            <p:spPr bwMode="auto">
              <a:xfrm>
                <a:off x="2544" y="2016"/>
                <a:ext cx="240" cy="432"/>
              </a:xfrm>
              <a:custGeom>
                <a:avLst/>
                <a:gdLst>
                  <a:gd name="T0" fmla="*/ 0 w 384"/>
                  <a:gd name="T1" fmla="*/ 432 h 264"/>
                  <a:gd name="T2" fmla="*/ 180 w 384"/>
                  <a:gd name="T3" fmla="*/ 39 h 264"/>
                  <a:gd name="T4" fmla="*/ 240 w 384"/>
                  <a:gd name="T5" fmla="*/ 196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63" name="Freeform 60"/>
              <p:cNvSpPr>
                <a:spLocks/>
              </p:cNvSpPr>
              <p:nvPr/>
            </p:nvSpPr>
            <p:spPr bwMode="auto">
              <a:xfrm rot="10800000" flipV="1">
                <a:off x="2352" y="1920"/>
                <a:ext cx="192" cy="528"/>
              </a:xfrm>
              <a:custGeom>
                <a:avLst/>
                <a:gdLst>
                  <a:gd name="T0" fmla="*/ 0 w 384"/>
                  <a:gd name="T1" fmla="*/ 528 h 264"/>
                  <a:gd name="T2" fmla="*/ 144 w 384"/>
                  <a:gd name="T3" fmla="*/ 48 h 264"/>
                  <a:gd name="T4" fmla="*/ 192 w 384"/>
                  <a:gd name="T5" fmla="*/ 240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45" name="Group 61"/>
            <p:cNvGrpSpPr>
              <a:grpSpLocks/>
            </p:cNvGrpSpPr>
            <p:nvPr/>
          </p:nvGrpSpPr>
          <p:grpSpPr bwMode="auto">
            <a:xfrm>
              <a:off x="4944" y="2880"/>
              <a:ext cx="144" cy="240"/>
              <a:chOff x="2352" y="1824"/>
              <a:chExt cx="432" cy="624"/>
            </a:xfrm>
          </p:grpSpPr>
          <p:sp>
            <p:nvSpPr>
              <p:cNvPr id="58" name="Line 62"/>
              <p:cNvSpPr>
                <a:spLocks noChangeShapeType="1"/>
              </p:cNvSpPr>
              <p:nvPr/>
            </p:nvSpPr>
            <p:spPr bwMode="auto">
              <a:xfrm flipV="1">
                <a:off x="2544" y="1824"/>
                <a:ext cx="0" cy="624"/>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9" name="Freeform 63"/>
              <p:cNvSpPr>
                <a:spLocks/>
              </p:cNvSpPr>
              <p:nvPr/>
            </p:nvSpPr>
            <p:spPr bwMode="auto">
              <a:xfrm>
                <a:off x="2544" y="2016"/>
                <a:ext cx="240" cy="432"/>
              </a:xfrm>
              <a:custGeom>
                <a:avLst/>
                <a:gdLst>
                  <a:gd name="T0" fmla="*/ 0 w 384"/>
                  <a:gd name="T1" fmla="*/ 432 h 264"/>
                  <a:gd name="T2" fmla="*/ 180 w 384"/>
                  <a:gd name="T3" fmla="*/ 39 h 264"/>
                  <a:gd name="T4" fmla="*/ 240 w 384"/>
                  <a:gd name="T5" fmla="*/ 196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60" name="Freeform 64"/>
              <p:cNvSpPr>
                <a:spLocks/>
              </p:cNvSpPr>
              <p:nvPr/>
            </p:nvSpPr>
            <p:spPr bwMode="auto">
              <a:xfrm rot="10800000" flipV="1">
                <a:off x="2352" y="1920"/>
                <a:ext cx="192" cy="528"/>
              </a:xfrm>
              <a:custGeom>
                <a:avLst/>
                <a:gdLst>
                  <a:gd name="T0" fmla="*/ 0 w 384"/>
                  <a:gd name="T1" fmla="*/ 528 h 264"/>
                  <a:gd name="T2" fmla="*/ 144 w 384"/>
                  <a:gd name="T3" fmla="*/ 48 h 264"/>
                  <a:gd name="T4" fmla="*/ 192 w 384"/>
                  <a:gd name="T5" fmla="*/ 240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46" name="Group 65"/>
            <p:cNvGrpSpPr>
              <a:grpSpLocks/>
            </p:cNvGrpSpPr>
            <p:nvPr/>
          </p:nvGrpSpPr>
          <p:grpSpPr bwMode="auto">
            <a:xfrm>
              <a:off x="2448" y="3360"/>
              <a:ext cx="144" cy="240"/>
              <a:chOff x="2352" y="1824"/>
              <a:chExt cx="432" cy="624"/>
            </a:xfrm>
          </p:grpSpPr>
          <p:sp>
            <p:nvSpPr>
              <p:cNvPr id="55" name="Line 66"/>
              <p:cNvSpPr>
                <a:spLocks noChangeShapeType="1"/>
              </p:cNvSpPr>
              <p:nvPr/>
            </p:nvSpPr>
            <p:spPr bwMode="auto">
              <a:xfrm flipV="1">
                <a:off x="2544" y="1824"/>
                <a:ext cx="0" cy="624"/>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6" name="Freeform 67"/>
              <p:cNvSpPr>
                <a:spLocks/>
              </p:cNvSpPr>
              <p:nvPr/>
            </p:nvSpPr>
            <p:spPr bwMode="auto">
              <a:xfrm>
                <a:off x="2544" y="2016"/>
                <a:ext cx="240" cy="432"/>
              </a:xfrm>
              <a:custGeom>
                <a:avLst/>
                <a:gdLst>
                  <a:gd name="T0" fmla="*/ 0 w 384"/>
                  <a:gd name="T1" fmla="*/ 432 h 264"/>
                  <a:gd name="T2" fmla="*/ 180 w 384"/>
                  <a:gd name="T3" fmla="*/ 39 h 264"/>
                  <a:gd name="T4" fmla="*/ 240 w 384"/>
                  <a:gd name="T5" fmla="*/ 196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57" name="Freeform 68"/>
              <p:cNvSpPr>
                <a:spLocks/>
              </p:cNvSpPr>
              <p:nvPr/>
            </p:nvSpPr>
            <p:spPr bwMode="auto">
              <a:xfrm rot="10800000" flipV="1">
                <a:off x="2352" y="1920"/>
                <a:ext cx="192" cy="528"/>
              </a:xfrm>
              <a:custGeom>
                <a:avLst/>
                <a:gdLst>
                  <a:gd name="T0" fmla="*/ 0 w 384"/>
                  <a:gd name="T1" fmla="*/ 528 h 264"/>
                  <a:gd name="T2" fmla="*/ 144 w 384"/>
                  <a:gd name="T3" fmla="*/ 48 h 264"/>
                  <a:gd name="T4" fmla="*/ 192 w 384"/>
                  <a:gd name="T5" fmla="*/ 240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47" name="Group 69"/>
            <p:cNvGrpSpPr>
              <a:grpSpLocks/>
            </p:cNvGrpSpPr>
            <p:nvPr/>
          </p:nvGrpSpPr>
          <p:grpSpPr bwMode="auto">
            <a:xfrm>
              <a:off x="4704" y="3072"/>
              <a:ext cx="144" cy="240"/>
              <a:chOff x="2352" y="1824"/>
              <a:chExt cx="432" cy="624"/>
            </a:xfrm>
          </p:grpSpPr>
          <p:sp>
            <p:nvSpPr>
              <p:cNvPr id="52" name="Line 70"/>
              <p:cNvSpPr>
                <a:spLocks noChangeShapeType="1"/>
              </p:cNvSpPr>
              <p:nvPr/>
            </p:nvSpPr>
            <p:spPr bwMode="auto">
              <a:xfrm flipV="1">
                <a:off x="2544" y="1824"/>
                <a:ext cx="0" cy="624"/>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3" name="Freeform 71"/>
              <p:cNvSpPr>
                <a:spLocks/>
              </p:cNvSpPr>
              <p:nvPr/>
            </p:nvSpPr>
            <p:spPr bwMode="auto">
              <a:xfrm>
                <a:off x="2544" y="2016"/>
                <a:ext cx="240" cy="432"/>
              </a:xfrm>
              <a:custGeom>
                <a:avLst/>
                <a:gdLst>
                  <a:gd name="T0" fmla="*/ 0 w 384"/>
                  <a:gd name="T1" fmla="*/ 432 h 264"/>
                  <a:gd name="T2" fmla="*/ 180 w 384"/>
                  <a:gd name="T3" fmla="*/ 39 h 264"/>
                  <a:gd name="T4" fmla="*/ 240 w 384"/>
                  <a:gd name="T5" fmla="*/ 196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54" name="Freeform 72"/>
              <p:cNvSpPr>
                <a:spLocks/>
              </p:cNvSpPr>
              <p:nvPr/>
            </p:nvSpPr>
            <p:spPr bwMode="auto">
              <a:xfrm rot="10800000" flipV="1">
                <a:off x="2352" y="1920"/>
                <a:ext cx="192" cy="528"/>
              </a:xfrm>
              <a:custGeom>
                <a:avLst/>
                <a:gdLst>
                  <a:gd name="T0" fmla="*/ 0 w 384"/>
                  <a:gd name="T1" fmla="*/ 528 h 264"/>
                  <a:gd name="T2" fmla="*/ 144 w 384"/>
                  <a:gd name="T3" fmla="*/ 48 h 264"/>
                  <a:gd name="T4" fmla="*/ 192 w 384"/>
                  <a:gd name="T5" fmla="*/ 240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48" name="Group 73"/>
            <p:cNvGrpSpPr>
              <a:grpSpLocks/>
            </p:cNvGrpSpPr>
            <p:nvPr/>
          </p:nvGrpSpPr>
          <p:grpSpPr bwMode="auto">
            <a:xfrm>
              <a:off x="4800" y="2976"/>
              <a:ext cx="144" cy="240"/>
              <a:chOff x="2352" y="1824"/>
              <a:chExt cx="432" cy="624"/>
            </a:xfrm>
          </p:grpSpPr>
          <p:sp>
            <p:nvSpPr>
              <p:cNvPr id="49" name="Line 74"/>
              <p:cNvSpPr>
                <a:spLocks noChangeShapeType="1"/>
              </p:cNvSpPr>
              <p:nvPr/>
            </p:nvSpPr>
            <p:spPr bwMode="auto">
              <a:xfrm flipV="1">
                <a:off x="2544" y="1824"/>
                <a:ext cx="0" cy="624"/>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0" name="Freeform 75"/>
              <p:cNvSpPr>
                <a:spLocks/>
              </p:cNvSpPr>
              <p:nvPr/>
            </p:nvSpPr>
            <p:spPr bwMode="auto">
              <a:xfrm>
                <a:off x="2544" y="2016"/>
                <a:ext cx="240" cy="432"/>
              </a:xfrm>
              <a:custGeom>
                <a:avLst/>
                <a:gdLst>
                  <a:gd name="T0" fmla="*/ 0 w 384"/>
                  <a:gd name="T1" fmla="*/ 432 h 264"/>
                  <a:gd name="T2" fmla="*/ 180 w 384"/>
                  <a:gd name="T3" fmla="*/ 39 h 264"/>
                  <a:gd name="T4" fmla="*/ 240 w 384"/>
                  <a:gd name="T5" fmla="*/ 196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51" name="Freeform 76"/>
              <p:cNvSpPr>
                <a:spLocks/>
              </p:cNvSpPr>
              <p:nvPr/>
            </p:nvSpPr>
            <p:spPr bwMode="auto">
              <a:xfrm rot="10800000" flipV="1">
                <a:off x="2352" y="1920"/>
                <a:ext cx="192" cy="528"/>
              </a:xfrm>
              <a:custGeom>
                <a:avLst/>
                <a:gdLst>
                  <a:gd name="T0" fmla="*/ 0 w 384"/>
                  <a:gd name="T1" fmla="*/ 528 h 264"/>
                  <a:gd name="T2" fmla="*/ 144 w 384"/>
                  <a:gd name="T3" fmla="*/ 48 h 264"/>
                  <a:gd name="T4" fmla="*/ 192 w 384"/>
                  <a:gd name="T5" fmla="*/ 240 h 264"/>
                  <a:gd name="T6" fmla="*/ 0 60000 65536"/>
                  <a:gd name="T7" fmla="*/ 0 60000 65536"/>
                  <a:gd name="T8" fmla="*/ 0 60000 65536"/>
                  <a:gd name="T9" fmla="*/ 0 w 384"/>
                  <a:gd name="T10" fmla="*/ 0 h 264"/>
                  <a:gd name="T11" fmla="*/ 384 w 384"/>
                  <a:gd name="T12" fmla="*/ 264 h 264"/>
                </a:gdLst>
                <a:ahLst/>
                <a:cxnLst>
                  <a:cxn ang="T6">
                    <a:pos x="T0" y="T1"/>
                  </a:cxn>
                  <a:cxn ang="T7">
                    <a:pos x="T2" y="T3"/>
                  </a:cxn>
                  <a:cxn ang="T8">
                    <a:pos x="T4" y="T5"/>
                  </a:cxn>
                </a:cxnLst>
                <a:rect l="T9" t="T10" r="T11" b="T12"/>
                <a:pathLst>
                  <a:path w="384" h="264">
                    <a:moveTo>
                      <a:pt x="0" y="264"/>
                    </a:moveTo>
                    <a:cubicBezTo>
                      <a:pt x="112" y="156"/>
                      <a:pt x="224" y="48"/>
                      <a:pt x="288" y="24"/>
                    </a:cubicBezTo>
                    <a:cubicBezTo>
                      <a:pt x="352" y="0"/>
                      <a:pt x="368" y="104"/>
                      <a:pt x="384" y="120"/>
                    </a:cubicBezTo>
                  </a:path>
                </a:pathLst>
              </a:custGeom>
              <a:noFill/>
              <a:ln w="2540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sp>
        <p:nvSpPr>
          <p:cNvPr id="76" name="Text Box 77"/>
          <p:cNvSpPr txBox="1">
            <a:spLocks noChangeArrowheads="1"/>
          </p:cNvSpPr>
          <p:nvPr/>
        </p:nvSpPr>
        <p:spPr bwMode="auto">
          <a:xfrm>
            <a:off x="4440238" y="3324225"/>
            <a:ext cx="26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77" name="Text Box 78"/>
          <p:cNvSpPr txBox="1">
            <a:spLocks noChangeArrowheads="1"/>
          </p:cNvSpPr>
          <p:nvPr/>
        </p:nvSpPr>
        <p:spPr bwMode="auto">
          <a:xfrm>
            <a:off x="4308475" y="3324225"/>
            <a:ext cx="26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78" name="Text Box 79"/>
          <p:cNvSpPr txBox="1">
            <a:spLocks noChangeArrowheads="1"/>
          </p:cNvSpPr>
          <p:nvPr/>
        </p:nvSpPr>
        <p:spPr bwMode="auto">
          <a:xfrm>
            <a:off x="3276600" y="3324225"/>
            <a:ext cx="26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79" name="Text Box 80"/>
          <p:cNvSpPr txBox="1">
            <a:spLocks noChangeArrowheads="1"/>
          </p:cNvSpPr>
          <p:nvPr/>
        </p:nvSpPr>
        <p:spPr bwMode="auto">
          <a:xfrm>
            <a:off x="3733800" y="3324225"/>
            <a:ext cx="26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80" name="Text Box 81"/>
          <p:cNvSpPr txBox="1">
            <a:spLocks noChangeArrowheads="1"/>
          </p:cNvSpPr>
          <p:nvPr/>
        </p:nvSpPr>
        <p:spPr bwMode="auto">
          <a:xfrm>
            <a:off x="3810000" y="3324225"/>
            <a:ext cx="26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81" name="Text Box 82"/>
          <p:cNvSpPr txBox="1">
            <a:spLocks noChangeArrowheads="1"/>
          </p:cNvSpPr>
          <p:nvPr/>
        </p:nvSpPr>
        <p:spPr bwMode="auto">
          <a:xfrm>
            <a:off x="4038600" y="3400425"/>
            <a:ext cx="26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dirty="0">
                <a:solidFill>
                  <a:srgbClr val="008000"/>
                </a:solidFill>
                <a:latin typeface="Calibri" pitchFamily="34" charset="0"/>
              </a:rPr>
              <a:t>*</a:t>
            </a:r>
          </a:p>
        </p:txBody>
      </p:sp>
      <p:sp>
        <p:nvSpPr>
          <p:cNvPr id="83" name="Text Box 84"/>
          <p:cNvSpPr txBox="1">
            <a:spLocks noChangeArrowheads="1"/>
          </p:cNvSpPr>
          <p:nvPr/>
        </p:nvSpPr>
        <p:spPr bwMode="auto">
          <a:xfrm>
            <a:off x="6858000" y="324802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800" b="1">
                <a:solidFill>
                  <a:prstClr val="black"/>
                </a:solidFill>
                <a:latin typeface="Times New Roman" pitchFamily="18" charset="0"/>
                <a:cs typeface="Times New Roman" pitchFamily="18" charset="0"/>
              </a:rPr>
              <a:t>O</a:t>
            </a:r>
            <a:r>
              <a:rPr lang="en-US" sz="1800" b="1" baseline="-25000">
                <a:solidFill>
                  <a:prstClr val="black"/>
                </a:solidFill>
                <a:latin typeface="Times New Roman" pitchFamily="18" charset="0"/>
                <a:cs typeface="Times New Roman" pitchFamily="18" charset="0"/>
              </a:rPr>
              <a:t>2</a:t>
            </a:r>
            <a:endParaRPr lang="en-US" sz="1800" b="1">
              <a:solidFill>
                <a:prstClr val="black"/>
              </a:solidFill>
              <a:latin typeface="Times New Roman" pitchFamily="18" charset="0"/>
              <a:cs typeface="Times New Roman" pitchFamily="18" charset="0"/>
            </a:endParaRPr>
          </a:p>
        </p:txBody>
      </p:sp>
      <p:sp>
        <p:nvSpPr>
          <p:cNvPr id="84" name="Text Box 85"/>
          <p:cNvSpPr txBox="1">
            <a:spLocks noChangeArrowheads="1"/>
          </p:cNvSpPr>
          <p:nvPr/>
        </p:nvSpPr>
        <p:spPr bwMode="auto">
          <a:xfrm>
            <a:off x="4572000" y="317182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800" b="1">
                <a:solidFill>
                  <a:prstClr val="black"/>
                </a:solidFill>
                <a:latin typeface="Times New Roman" pitchFamily="18" charset="0"/>
                <a:cs typeface="Times New Roman" pitchFamily="18" charset="0"/>
              </a:rPr>
              <a:t>O</a:t>
            </a:r>
            <a:r>
              <a:rPr lang="en-US" sz="1800" b="1" baseline="-25000">
                <a:solidFill>
                  <a:prstClr val="black"/>
                </a:solidFill>
                <a:latin typeface="Times New Roman" pitchFamily="18" charset="0"/>
                <a:cs typeface="Times New Roman" pitchFamily="18" charset="0"/>
              </a:rPr>
              <a:t>2</a:t>
            </a:r>
            <a:endParaRPr lang="en-US" sz="1800" b="1">
              <a:solidFill>
                <a:prstClr val="black"/>
              </a:solidFill>
              <a:latin typeface="Times New Roman" pitchFamily="18" charset="0"/>
              <a:cs typeface="Times New Roman" pitchFamily="18" charset="0"/>
            </a:endParaRPr>
          </a:p>
        </p:txBody>
      </p:sp>
      <p:grpSp>
        <p:nvGrpSpPr>
          <p:cNvPr id="85" name="Group 86"/>
          <p:cNvGrpSpPr>
            <a:grpSpLocks/>
          </p:cNvGrpSpPr>
          <p:nvPr/>
        </p:nvGrpSpPr>
        <p:grpSpPr bwMode="auto">
          <a:xfrm>
            <a:off x="3352800" y="3400425"/>
            <a:ext cx="3565525" cy="750888"/>
            <a:chOff x="2016" y="2928"/>
            <a:chExt cx="2246" cy="473"/>
          </a:xfrm>
        </p:grpSpPr>
        <p:sp>
          <p:nvSpPr>
            <p:cNvPr id="86" name="Text Box 87"/>
            <p:cNvSpPr txBox="1">
              <a:spLocks noChangeArrowheads="1"/>
            </p:cNvSpPr>
            <p:nvPr/>
          </p:nvSpPr>
          <p:spPr bwMode="auto">
            <a:xfrm>
              <a:off x="2016" y="2928"/>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800" b="1" dirty="0">
                  <a:solidFill>
                    <a:prstClr val="black"/>
                  </a:solidFill>
                  <a:latin typeface="Times New Roman" pitchFamily="18" charset="0"/>
                  <a:cs typeface="Times New Roman" pitchFamily="18" charset="0"/>
                </a:rPr>
                <a:t>O</a:t>
              </a:r>
              <a:r>
                <a:rPr lang="en-US" sz="1800" b="1" baseline="-25000" dirty="0">
                  <a:solidFill>
                    <a:prstClr val="black"/>
                  </a:solidFill>
                  <a:latin typeface="Times New Roman" pitchFamily="18" charset="0"/>
                  <a:cs typeface="Times New Roman" pitchFamily="18" charset="0"/>
                </a:rPr>
                <a:t>2</a:t>
              </a:r>
              <a:endParaRPr lang="en-US" sz="1800" b="1" dirty="0">
                <a:solidFill>
                  <a:prstClr val="black"/>
                </a:solidFill>
                <a:latin typeface="Times New Roman" pitchFamily="18" charset="0"/>
                <a:cs typeface="Times New Roman" pitchFamily="18" charset="0"/>
              </a:endParaRPr>
            </a:p>
          </p:txBody>
        </p:sp>
        <p:sp>
          <p:nvSpPr>
            <p:cNvPr id="87" name="Text Box 88"/>
            <p:cNvSpPr txBox="1">
              <a:spLocks noChangeArrowheads="1"/>
            </p:cNvSpPr>
            <p:nvPr/>
          </p:nvSpPr>
          <p:spPr bwMode="auto">
            <a:xfrm>
              <a:off x="3984" y="3168"/>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800" b="1">
                  <a:solidFill>
                    <a:prstClr val="black"/>
                  </a:solidFill>
                  <a:latin typeface="Times New Roman" pitchFamily="18" charset="0"/>
                  <a:cs typeface="Times New Roman" pitchFamily="18" charset="0"/>
                </a:rPr>
                <a:t>O</a:t>
              </a:r>
              <a:r>
                <a:rPr lang="en-US" sz="1800" b="1" baseline="-25000">
                  <a:solidFill>
                    <a:prstClr val="black"/>
                  </a:solidFill>
                  <a:latin typeface="Times New Roman" pitchFamily="18" charset="0"/>
                  <a:cs typeface="Times New Roman" pitchFamily="18" charset="0"/>
                </a:rPr>
                <a:t>2</a:t>
              </a:r>
              <a:endParaRPr lang="en-US" sz="1800" b="1">
                <a:solidFill>
                  <a:prstClr val="black"/>
                </a:solidFill>
                <a:latin typeface="Times New Roman" pitchFamily="18" charset="0"/>
                <a:cs typeface="Times New Roman" pitchFamily="18" charset="0"/>
              </a:endParaRPr>
            </a:p>
          </p:txBody>
        </p:sp>
        <p:sp>
          <p:nvSpPr>
            <p:cNvPr id="88" name="Text Box 89"/>
            <p:cNvSpPr txBox="1">
              <a:spLocks noChangeArrowheads="1"/>
            </p:cNvSpPr>
            <p:nvPr/>
          </p:nvSpPr>
          <p:spPr bwMode="auto">
            <a:xfrm>
              <a:off x="2599" y="3168"/>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800" b="1">
                  <a:solidFill>
                    <a:prstClr val="black"/>
                  </a:solidFill>
                  <a:latin typeface="Times New Roman" pitchFamily="18" charset="0"/>
                  <a:cs typeface="Times New Roman" pitchFamily="18" charset="0"/>
                </a:rPr>
                <a:t>O</a:t>
              </a:r>
              <a:r>
                <a:rPr lang="en-US" sz="1800" b="1" baseline="-25000">
                  <a:solidFill>
                    <a:prstClr val="black"/>
                  </a:solidFill>
                  <a:latin typeface="Times New Roman" pitchFamily="18" charset="0"/>
                  <a:cs typeface="Times New Roman" pitchFamily="18" charset="0"/>
                </a:rPr>
                <a:t>2</a:t>
              </a:r>
              <a:endParaRPr lang="en-US" sz="1800" b="1">
                <a:solidFill>
                  <a:prstClr val="black"/>
                </a:solidFill>
                <a:latin typeface="Times New Roman" pitchFamily="18" charset="0"/>
                <a:cs typeface="Times New Roman" pitchFamily="18" charset="0"/>
              </a:endParaRPr>
            </a:p>
          </p:txBody>
        </p:sp>
        <p:sp>
          <p:nvSpPr>
            <p:cNvPr id="89" name="Text Box 90"/>
            <p:cNvSpPr txBox="1">
              <a:spLocks noChangeArrowheads="1"/>
            </p:cNvSpPr>
            <p:nvPr/>
          </p:nvSpPr>
          <p:spPr bwMode="auto">
            <a:xfrm>
              <a:off x="3264" y="3120"/>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800" b="1">
                  <a:solidFill>
                    <a:prstClr val="black"/>
                  </a:solidFill>
                  <a:latin typeface="Times New Roman" pitchFamily="18" charset="0"/>
                  <a:cs typeface="Times New Roman" pitchFamily="18" charset="0"/>
                </a:rPr>
                <a:t>O</a:t>
              </a:r>
              <a:r>
                <a:rPr lang="en-US" sz="1800" b="1" baseline="-25000">
                  <a:solidFill>
                    <a:prstClr val="black"/>
                  </a:solidFill>
                  <a:latin typeface="Times New Roman" pitchFamily="18" charset="0"/>
                  <a:cs typeface="Times New Roman" pitchFamily="18" charset="0"/>
                </a:rPr>
                <a:t>2</a:t>
              </a:r>
              <a:endParaRPr lang="en-US" sz="1800" b="1">
                <a:solidFill>
                  <a:prstClr val="black"/>
                </a:solidFill>
                <a:latin typeface="Times New Roman" pitchFamily="18" charset="0"/>
                <a:cs typeface="Times New Roman" pitchFamily="18" charset="0"/>
              </a:endParaRPr>
            </a:p>
          </p:txBody>
        </p:sp>
      </p:grpSp>
      <p:sp>
        <p:nvSpPr>
          <p:cNvPr id="90" name="Text Box 91"/>
          <p:cNvSpPr txBox="1">
            <a:spLocks noChangeArrowheads="1"/>
          </p:cNvSpPr>
          <p:nvPr/>
        </p:nvSpPr>
        <p:spPr bwMode="auto">
          <a:xfrm>
            <a:off x="3886200" y="3400425"/>
            <a:ext cx="26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grpSp>
        <p:nvGrpSpPr>
          <p:cNvPr id="91" name="Group 92"/>
          <p:cNvGrpSpPr>
            <a:grpSpLocks/>
          </p:cNvGrpSpPr>
          <p:nvPr/>
        </p:nvGrpSpPr>
        <p:grpSpPr bwMode="auto">
          <a:xfrm>
            <a:off x="2590800" y="2943225"/>
            <a:ext cx="5257800" cy="717550"/>
            <a:chOff x="1632" y="2688"/>
            <a:chExt cx="3312" cy="452"/>
          </a:xfrm>
        </p:grpSpPr>
        <p:sp>
          <p:nvSpPr>
            <p:cNvPr id="92" name="AutoShape 93"/>
            <p:cNvSpPr>
              <a:spLocks noChangeArrowheads="1"/>
            </p:cNvSpPr>
            <p:nvPr/>
          </p:nvSpPr>
          <p:spPr bwMode="auto">
            <a:xfrm>
              <a:off x="4608" y="2736"/>
              <a:ext cx="336" cy="96"/>
            </a:xfrm>
            <a:prstGeom prst="flowChartTerminator">
              <a:avLst/>
            </a:prstGeom>
            <a:solidFill>
              <a:srgbClr val="008000"/>
            </a:solidFill>
            <a:ln w="9525">
              <a:solidFill>
                <a:srgbClr val="008000"/>
              </a:solidFill>
              <a:miter lim="800000"/>
              <a:headEnd/>
              <a:tailEnd/>
            </a:ln>
          </p:spPr>
          <p:txBody>
            <a:bodyPr wrap="none" anchor="ctr"/>
            <a:lstStyle/>
            <a:p>
              <a:endParaRPr lang="en-US">
                <a:solidFill>
                  <a:srgbClr val="FFFFFF"/>
                </a:solidFill>
              </a:endParaRPr>
            </a:p>
          </p:txBody>
        </p:sp>
        <p:sp>
          <p:nvSpPr>
            <p:cNvPr id="93" name="AutoShape 94"/>
            <p:cNvSpPr>
              <a:spLocks noChangeArrowheads="1"/>
            </p:cNvSpPr>
            <p:nvPr/>
          </p:nvSpPr>
          <p:spPr bwMode="auto">
            <a:xfrm>
              <a:off x="1632" y="2736"/>
              <a:ext cx="528" cy="96"/>
            </a:xfrm>
            <a:prstGeom prst="flowChartTerminator">
              <a:avLst/>
            </a:prstGeom>
            <a:solidFill>
              <a:srgbClr val="008000"/>
            </a:solidFill>
            <a:ln w="9525">
              <a:solidFill>
                <a:srgbClr val="008000"/>
              </a:solidFill>
              <a:miter lim="800000"/>
              <a:headEnd/>
              <a:tailEnd/>
            </a:ln>
          </p:spPr>
          <p:txBody>
            <a:bodyPr wrap="none" anchor="ctr"/>
            <a:lstStyle/>
            <a:p>
              <a:endParaRPr lang="en-US">
                <a:solidFill>
                  <a:srgbClr val="FFFFFF"/>
                </a:solidFill>
              </a:endParaRPr>
            </a:p>
          </p:txBody>
        </p:sp>
        <p:sp>
          <p:nvSpPr>
            <p:cNvPr id="94" name="AutoShape 95"/>
            <p:cNvSpPr>
              <a:spLocks noChangeArrowheads="1"/>
            </p:cNvSpPr>
            <p:nvPr/>
          </p:nvSpPr>
          <p:spPr bwMode="auto">
            <a:xfrm>
              <a:off x="2736" y="2784"/>
              <a:ext cx="528" cy="96"/>
            </a:xfrm>
            <a:prstGeom prst="flowChartTerminator">
              <a:avLst/>
            </a:prstGeom>
            <a:solidFill>
              <a:srgbClr val="008000"/>
            </a:solidFill>
            <a:ln w="9525">
              <a:solidFill>
                <a:srgbClr val="008000"/>
              </a:solidFill>
              <a:miter lim="800000"/>
              <a:headEnd/>
              <a:tailEnd/>
            </a:ln>
          </p:spPr>
          <p:txBody>
            <a:bodyPr wrap="none" anchor="ctr"/>
            <a:lstStyle/>
            <a:p>
              <a:endParaRPr lang="en-US">
                <a:solidFill>
                  <a:srgbClr val="FFFFFF"/>
                </a:solidFill>
              </a:endParaRPr>
            </a:p>
          </p:txBody>
        </p:sp>
        <p:sp>
          <p:nvSpPr>
            <p:cNvPr id="95" name="AutoShape 96"/>
            <p:cNvSpPr>
              <a:spLocks noChangeArrowheads="1"/>
            </p:cNvSpPr>
            <p:nvPr/>
          </p:nvSpPr>
          <p:spPr bwMode="auto">
            <a:xfrm>
              <a:off x="3936" y="2832"/>
              <a:ext cx="336" cy="96"/>
            </a:xfrm>
            <a:prstGeom prst="flowChartTerminator">
              <a:avLst/>
            </a:prstGeom>
            <a:solidFill>
              <a:srgbClr val="008000"/>
            </a:solidFill>
            <a:ln w="9525">
              <a:solidFill>
                <a:srgbClr val="008000"/>
              </a:solidFill>
              <a:miter lim="800000"/>
              <a:headEnd/>
              <a:tailEnd/>
            </a:ln>
          </p:spPr>
          <p:txBody>
            <a:bodyPr wrap="none" anchor="ctr"/>
            <a:lstStyle/>
            <a:p>
              <a:endParaRPr lang="en-US">
                <a:solidFill>
                  <a:srgbClr val="FFFFFF"/>
                </a:solidFill>
              </a:endParaRPr>
            </a:p>
          </p:txBody>
        </p:sp>
        <p:grpSp>
          <p:nvGrpSpPr>
            <p:cNvPr id="96" name="Group 97"/>
            <p:cNvGrpSpPr>
              <a:grpSpLocks/>
            </p:cNvGrpSpPr>
            <p:nvPr/>
          </p:nvGrpSpPr>
          <p:grpSpPr bwMode="auto">
            <a:xfrm>
              <a:off x="2016" y="2688"/>
              <a:ext cx="722" cy="356"/>
              <a:chOff x="2016" y="2688"/>
              <a:chExt cx="722" cy="356"/>
            </a:xfrm>
          </p:grpSpPr>
          <p:sp>
            <p:nvSpPr>
              <p:cNvPr id="108" name="Text Box 98"/>
              <p:cNvSpPr txBox="1">
                <a:spLocks noChangeArrowheads="1"/>
              </p:cNvSpPr>
              <p:nvPr/>
            </p:nvSpPr>
            <p:spPr bwMode="auto">
              <a:xfrm>
                <a:off x="2208" y="2784"/>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109" name="Text Box 99"/>
              <p:cNvSpPr txBox="1">
                <a:spLocks noChangeArrowheads="1"/>
              </p:cNvSpPr>
              <p:nvPr/>
            </p:nvSpPr>
            <p:spPr bwMode="auto">
              <a:xfrm>
                <a:off x="2208" y="2832"/>
                <a:ext cx="1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110" name="Text Box 100"/>
              <p:cNvSpPr txBox="1">
                <a:spLocks noChangeArrowheads="1"/>
              </p:cNvSpPr>
              <p:nvPr/>
            </p:nvSpPr>
            <p:spPr bwMode="auto">
              <a:xfrm>
                <a:off x="2304" y="2784"/>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111" name="Text Box 101"/>
              <p:cNvSpPr txBox="1">
                <a:spLocks noChangeArrowheads="1"/>
              </p:cNvSpPr>
              <p:nvPr/>
            </p:nvSpPr>
            <p:spPr bwMode="auto">
              <a:xfrm>
                <a:off x="2256" y="2736"/>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112" name="Text Box 102"/>
              <p:cNvSpPr txBox="1">
                <a:spLocks noChangeArrowheads="1"/>
              </p:cNvSpPr>
              <p:nvPr/>
            </p:nvSpPr>
            <p:spPr bwMode="auto">
              <a:xfrm>
                <a:off x="2016" y="2736"/>
                <a:ext cx="1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2200" b="1">
                    <a:solidFill>
                      <a:srgbClr val="008000"/>
                    </a:solidFill>
                    <a:latin typeface="Calibri" pitchFamily="34" charset="0"/>
                  </a:rPr>
                  <a:t>*</a:t>
                </a:r>
              </a:p>
            </p:txBody>
          </p:sp>
          <p:sp>
            <p:nvSpPr>
              <p:cNvPr id="113" name="Text Box 103"/>
              <p:cNvSpPr txBox="1">
                <a:spLocks noChangeArrowheads="1"/>
              </p:cNvSpPr>
              <p:nvPr/>
            </p:nvSpPr>
            <p:spPr bwMode="auto">
              <a:xfrm>
                <a:off x="2448" y="2832"/>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114" name="Text Box 104"/>
              <p:cNvSpPr txBox="1">
                <a:spLocks noChangeArrowheads="1"/>
              </p:cNvSpPr>
              <p:nvPr/>
            </p:nvSpPr>
            <p:spPr bwMode="auto">
              <a:xfrm>
                <a:off x="2544" y="2714"/>
                <a:ext cx="19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2500" b="1">
                    <a:solidFill>
                      <a:srgbClr val="008000"/>
                    </a:solidFill>
                    <a:latin typeface="Calibri" pitchFamily="34" charset="0"/>
                  </a:rPr>
                  <a:t>*</a:t>
                </a:r>
              </a:p>
            </p:txBody>
          </p:sp>
          <p:sp>
            <p:nvSpPr>
              <p:cNvPr id="115" name="Text Box 105"/>
              <p:cNvSpPr txBox="1">
                <a:spLocks noChangeArrowheads="1"/>
              </p:cNvSpPr>
              <p:nvPr/>
            </p:nvSpPr>
            <p:spPr bwMode="auto">
              <a:xfrm>
                <a:off x="2352" y="2688"/>
                <a:ext cx="19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2500" b="1">
                    <a:solidFill>
                      <a:srgbClr val="008000"/>
                    </a:solidFill>
                    <a:latin typeface="Calibri" pitchFamily="34" charset="0"/>
                  </a:rPr>
                  <a:t>*</a:t>
                </a:r>
              </a:p>
            </p:txBody>
          </p:sp>
          <p:sp>
            <p:nvSpPr>
              <p:cNvPr id="116" name="Text Box 106"/>
              <p:cNvSpPr txBox="1">
                <a:spLocks noChangeArrowheads="1"/>
              </p:cNvSpPr>
              <p:nvPr/>
            </p:nvSpPr>
            <p:spPr bwMode="auto">
              <a:xfrm>
                <a:off x="2352" y="2832"/>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117" name="Text Box 107"/>
              <p:cNvSpPr txBox="1">
                <a:spLocks noChangeArrowheads="1"/>
              </p:cNvSpPr>
              <p:nvPr/>
            </p:nvSpPr>
            <p:spPr bwMode="auto">
              <a:xfrm>
                <a:off x="2112" y="2736"/>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grpSp>
        <p:grpSp>
          <p:nvGrpSpPr>
            <p:cNvPr id="97" name="Group 108"/>
            <p:cNvGrpSpPr>
              <a:grpSpLocks/>
            </p:cNvGrpSpPr>
            <p:nvPr/>
          </p:nvGrpSpPr>
          <p:grpSpPr bwMode="auto">
            <a:xfrm>
              <a:off x="3120" y="2784"/>
              <a:ext cx="722" cy="356"/>
              <a:chOff x="2016" y="2688"/>
              <a:chExt cx="722" cy="356"/>
            </a:xfrm>
          </p:grpSpPr>
          <p:sp>
            <p:nvSpPr>
              <p:cNvPr id="98" name="Text Box 109"/>
              <p:cNvSpPr txBox="1">
                <a:spLocks noChangeArrowheads="1"/>
              </p:cNvSpPr>
              <p:nvPr/>
            </p:nvSpPr>
            <p:spPr bwMode="auto">
              <a:xfrm>
                <a:off x="2208" y="2784"/>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99" name="Text Box 110"/>
              <p:cNvSpPr txBox="1">
                <a:spLocks noChangeArrowheads="1"/>
              </p:cNvSpPr>
              <p:nvPr/>
            </p:nvSpPr>
            <p:spPr bwMode="auto">
              <a:xfrm>
                <a:off x="2208" y="2832"/>
                <a:ext cx="1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100" name="Text Box 111"/>
              <p:cNvSpPr txBox="1">
                <a:spLocks noChangeArrowheads="1"/>
              </p:cNvSpPr>
              <p:nvPr/>
            </p:nvSpPr>
            <p:spPr bwMode="auto">
              <a:xfrm>
                <a:off x="2304" y="2784"/>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101" name="Text Box 112"/>
              <p:cNvSpPr txBox="1">
                <a:spLocks noChangeArrowheads="1"/>
              </p:cNvSpPr>
              <p:nvPr/>
            </p:nvSpPr>
            <p:spPr bwMode="auto">
              <a:xfrm>
                <a:off x="2256" y="2736"/>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102" name="Text Box 113"/>
              <p:cNvSpPr txBox="1">
                <a:spLocks noChangeArrowheads="1"/>
              </p:cNvSpPr>
              <p:nvPr/>
            </p:nvSpPr>
            <p:spPr bwMode="auto">
              <a:xfrm>
                <a:off x="2016" y="2736"/>
                <a:ext cx="1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2200" b="1">
                    <a:solidFill>
                      <a:srgbClr val="008000"/>
                    </a:solidFill>
                    <a:latin typeface="Calibri" pitchFamily="34" charset="0"/>
                  </a:rPr>
                  <a:t>*</a:t>
                </a:r>
              </a:p>
            </p:txBody>
          </p:sp>
          <p:sp>
            <p:nvSpPr>
              <p:cNvPr id="103" name="Text Box 114"/>
              <p:cNvSpPr txBox="1">
                <a:spLocks noChangeArrowheads="1"/>
              </p:cNvSpPr>
              <p:nvPr/>
            </p:nvSpPr>
            <p:spPr bwMode="auto">
              <a:xfrm>
                <a:off x="2448" y="2832"/>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104" name="Text Box 115"/>
              <p:cNvSpPr txBox="1">
                <a:spLocks noChangeArrowheads="1"/>
              </p:cNvSpPr>
              <p:nvPr/>
            </p:nvSpPr>
            <p:spPr bwMode="auto">
              <a:xfrm>
                <a:off x="2544" y="2714"/>
                <a:ext cx="19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2500" b="1">
                    <a:solidFill>
                      <a:srgbClr val="008000"/>
                    </a:solidFill>
                    <a:latin typeface="Calibri" pitchFamily="34" charset="0"/>
                  </a:rPr>
                  <a:t>*</a:t>
                </a:r>
              </a:p>
            </p:txBody>
          </p:sp>
          <p:sp>
            <p:nvSpPr>
              <p:cNvPr id="105" name="Text Box 116"/>
              <p:cNvSpPr txBox="1">
                <a:spLocks noChangeArrowheads="1"/>
              </p:cNvSpPr>
              <p:nvPr/>
            </p:nvSpPr>
            <p:spPr bwMode="auto">
              <a:xfrm>
                <a:off x="2352" y="2688"/>
                <a:ext cx="19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2500" b="1">
                    <a:solidFill>
                      <a:srgbClr val="008000"/>
                    </a:solidFill>
                    <a:latin typeface="Calibri" pitchFamily="34" charset="0"/>
                  </a:rPr>
                  <a:t>*</a:t>
                </a:r>
              </a:p>
            </p:txBody>
          </p:sp>
          <p:sp>
            <p:nvSpPr>
              <p:cNvPr id="106" name="Text Box 117"/>
              <p:cNvSpPr txBox="1">
                <a:spLocks noChangeArrowheads="1"/>
              </p:cNvSpPr>
              <p:nvPr/>
            </p:nvSpPr>
            <p:spPr bwMode="auto">
              <a:xfrm>
                <a:off x="2352" y="2832"/>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sp>
            <p:nvSpPr>
              <p:cNvPr id="107" name="Text Box 118"/>
              <p:cNvSpPr txBox="1">
                <a:spLocks noChangeArrowheads="1"/>
              </p:cNvSpPr>
              <p:nvPr/>
            </p:nvSpPr>
            <p:spPr bwMode="auto">
              <a:xfrm>
                <a:off x="2112" y="2736"/>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600" b="1">
                    <a:solidFill>
                      <a:srgbClr val="008000"/>
                    </a:solidFill>
                    <a:latin typeface="Calibri" pitchFamily="34" charset="0"/>
                  </a:rPr>
                  <a:t>*</a:t>
                </a:r>
              </a:p>
            </p:txBody>
          </p:sp>
        </p:grpSp>
      </p:grpSp>
      <p:sp>
        <p:nvSpPr>
          <p:cNvPr id="120" name="Freeform 122"/>
          <p:cNvSpPr>
            <a:spLocks/>
          </p:cNvSpPr>
          <p:nvPr/>
        </p:nvSpPr>
        <p:spPr bwMode="auto">
          <a:xfrm>
            <a:off x="0" y="2866417"/>
            <a:ext cx="1612900" cy="92075"/>
          </a:xfrm>
          <a:custGeom>
            <a:avLst/>
            <a:gdLst>
              <a:gd name="T0" fmla="*/ 0 w 1016"/>
              <a:gd name="T1" fmla="*/ 8 h 58"/>
              <a:gd name="T2" fmla="*/ 472 w 1016"/>
              <a:gd name="T3" fmla="*/ 0 h 58"/>
              <a:gd name="T4" fmla="*/ 888 w 1016"/>
              <a:gd name="T5" fmla="*/ 8 h 58"/>
              <a:gd name="T6" fmla="*/ 960 w 1016"/>
              <a:gd name="T7" fmla="*/ 48 h 58"/>
              <a:gd name="T8" fmla="*/ 1016 w 1016"/>
              <a:gd name="T9" fmla="*/ 48 h 58"/>
              <a:gd name="T10" fmla="*/ 0 60000 65536"/>
              <a:gd name="T11" fmla="*/ 0 60000 65536"/>
              <a:gd name="T12" fmla="*/ 0 60000 65536"/>
              <a:gd name="T13" fmla="*/ 0 60000 65536"/>
              <a:gd name="T14" fmla="*/ 0 60000 65536"/>
              <a:gd name="T15" fmla="*/ 0 w 1016"/>
              <a:gd name="T16" fmla="*/ 0 h 58"/>
              <a:gd name="T17" fmla="*/ 1016 w 1016"/>
              <a:gd name="T18" fmla="*/ 58 h 58"/>
            </a:gdLst>
            <a:ahLst/>
            <a:cxnLst>
              <a:cxn ang="T10">
                <a:pos x="T0" y="T1"/>
              </a:cxn>
              <a:cxn ang="T11">
                <a:pos x="T2" y="T3"/>
              </a:cxn>
              <a:cxn ang="T12">
                <a:pos x="T4" y="T5"/>
              </a:cxn>
              <a:cxn ang="T13">
                <a:pos x="T6" y="T7"/>
              </a:cxn>
              <a:cxn ang="T14">
                <a:pos x="T8" y="T9"/>
              </a:cxn>
            </a:cxnLst>
            <a:rect l="T15" t="T16" r="T17" b="T18"/>
            <a:pathLst>
              <a:path w="1016" h="58">
                <a:moveTo>
                  <a:pt x="0" y="8"/>
                </a:moveTo>
                <a:cubicBezTo>
                  <a:pt x="159" y="13"/>
                  <a:pt x="314" y="23"/>
                  <a:pt x="472" y="0"/>
                </a:cubicBezTo>
                <a:cubicBezTo>
                  <a:pt x="611" y="3"/>
                  <a:pt x="749" y="3"/>
                  <a:pt x="888" y="8"/>
                </a:cubicBezTo>
                <a:cubicBezTo>
                  <a:pt x="910" y="9"/>
                  <a:pt x="950" y="42"/>
                  <a:pt x="960" y="48"/>
                </a:cubicBezTo>
                <a:cubicBezTo>
                  <a:pt x="976" y="58"/>
                  <a:pt x="997" y="48"/>
                  <a:pt x="1016" y="48"/>
                </a:cubicBezTo>
              </a:path>
            </a:pathLst>
          </a:custGeom>
          <a:solidFill>
            <a:schemeClr val="bg2">
              <a:alpha val="58038"/>
            </a:schemeClr>
          </a:solidFill>
          <a:ln w="9525">
            <a:solidFill>
              <a:srgbClr val="00B050"/>
            </a:solidFill>
            <a:round/>
            <a:headEnd/>
            <a:tailEnd/>
          </a:ln>
        </p:spPr>
        <p:txBody>
          <a:bodyPr/>
          <a:lstStyle/>
          <a:p>
            <a:endParaRPr lang="en-US">
              <a:solidFill>
                <a:prstClr val="black"/>
              </a:solidFill>
            </a:endParaRPr>
          </a:p>
        </p:txBody>
      </p:sp>
      <p:sp>
        <p:nvSpPr>
          <p:cNvPr id="123" name="Line 125"/>
          <p:cNvSpPr>
            <a:spLocks noChangeShapeType="1"/>
          </p:cNvSpPr>
          <p:nvPr/>
        </p:nvSpPr>
        <p:spPr bwMode="auto">
          <a:xfrm flipV="1">
            <a:off x="9144000" y="2943225"/>
            <a:ext cx="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nvGrpSpPr>
          <p:cNvPr id="124" name="Group 126"/>
          <p:cNvGrpSpPr>
            <a:grpSpLocks/>
          </p:cNvGrpSpPr>
          <p:nvPr/>
        </p:nvGrpSpPr>
        <p:grpSpPr bwMode="auto">
          <a:xfrm>
            <a:off x="3200400" y="3857625"/>
            <a:ext cx="4114800" cy="747713"/>
            <a:chOff x="2112" y="3120"/>
            <a:chExt cx="2592" cy="471"/>
          </a:xfrm>
        </p:grpSpPr>
        <p:sp>
          <p:nvSpPr>
            <p:cNvPr id="125" name="Oval 127"/>
            <p:cNvSpPr>
              <a:spLocks noChangeArrowheads="1"/>
            </p:cNvSpPr>
            <p:nvPr/>
          </p:nvSpPr>
          <p:spPr bwMode="auto">
            <a:xfrm>
              <a:off x="2112" y="3264"/>
              <a:ext cx="336" cy="48"/>
            </a:xfrm>
            <a:prstGeom prst="ellipse">
              <a:avLst/>
            </a:prstGeom>
            <a:solidFill>
              <a:srgbClr val="996633"/>
            </a:solidFill>
            <a:ln w="9525">
              <a:solidFill>
                <a:srgbClr val="996633"/>
              </a:solidFill>
              <a:round/>
              <a:headEnd/>
              <a:tailEnd/>
            </a:ln>
          </p:spPr>
          <p:txBody>
            <a:bodyPr wrap="none" anchor="ctr"/>
            <a:lstStyle/>
            <a:p>
              <a:endParaRPr lang="en-US">
                <a:solidFill>
                  <a:srgbClr val="FFFFFF"/>
                </a:solidFill>
              </a:endParaRPr>
            </a:p>
          </p:txBody>
        </p:sp>
        <p:grpSp>
          <p:nvGrpSpPr>
            <p:cNvPr id="126" name="Group 128"/>
            <p:cNvGrpSpPr>
              <a:grpSpLocks/>
            </p:cNvGrpSpPr>
            <p:nvPr/>
          </p:nvGrpSpPr>
          <p:grpSpPr bwMode="auto">
            <a:xfrm>
              <a:off x="2160" y="3120"/>
              <a:ext cx="2544" cy="471"/>
              <a:chOff x="1848" y="3129"/>
              <a:chExt cx="2544" cy="471"/>
            </a:xfrm>
          </p:grpSpPr>
          <p:sp>
            <p:nvSpPr>
              <p:cNvPr id="127" name="Oval 129"/>
              <p:cNvSpPr>
                <a:spLocks noChangeArrowheads="1"/>
              </p:cNvSpPr>
              <p:nvPr/>
            </p:nvSpPr>
            <p:spPr bwMode="auto">
              <a:xfrm>
                <a:off x="3120" y="3552"/>
                <a:ext cx="336" cy="48"/>
              </a:xfrm>
              <a:prstGeom prst="ellipse">
                <a:avLst/>
              </a:prstGeom>
              <a:solidFill>
                <a:srgbClr val="996633"/>
              </a:solidFill>
              <a:ln w="9525">
                <a:solidFill>
                  <a:srgbClr val="996633"/>
                </a:solidFill>
                <a:round/>
                <a:headEnd/>
                <a:tailEnd/>
              </a:ln>
            </p:spPr>
            <p:txBody>
              <a:bodyPr wrap="none" anchor="ctr"/>
              <a:lstStyle/>
              <a:p>
                <a:endParaRPr lang="en-US">
                  <a:solidFill>
                    <a:srgbClr val="FFFFFF"/>
                  </a:solidFill>
                </a:endParaRPr>
              </a:p>
            </p:txBody>
          </p:sp>
          <p:sp>
            <p:nvSpPr>
              <p:cNvPr id="128" name="Oval 130"/>
              <p:cNvSpPr>
                <a:spLocks noChangeArrowheads="1"/>
              </p:cNvSpPr>
              <p:nvPr/>
            </p:nvSpPr>
            <p:spPr bwMode="auto">
              <a:xfrm>
                <a:off x="3552" y="3552"/>
                <a:ext cx="336" cy="48"/>
              </a:xfrm>
              <a:prstGeom prst="ellipse">
                <a:avLst/>
              </a:prstGeom>
              <a:solidFill>
                <a:srgbClr val="996633"/>
              </a:solidFill>
              <a:ln w="9525">
                <a:solidFill>
                  <a:srgbClr val="996633"/>
                </a:solidFill>
                <a:round/>
                <a:headEnd/>
                <a:tailEnd/>
              </a:ln>
            </p:spPr>
            <p:txBody>
              <a:bodyPr wrap="none" anchor="ctr"/>
              <a:lstStyle/>
              <a:p>
                <a:endParaRPr lang="en-US">
                  <a:solidFill>
                    <a:srgbClr val="FFFFFF"/>
                  </a:solidFill>
                </a:endParaRPr>
              </a:p>
            </p:txBody>
          </p:sp>
          <p:sp>
            <p:nvSpPr>
              <p:cNvPr id="129" name="Oval 131"/>
              <p:cNvSpPr>
                <a:spLocks noChangeArrowheads="1"/>
              </p:cNvSpPr>
              <p:nvPr/>
            </p:nvSpPr>
            <p:spPr bwMode="auto">
              <a:xfrm>
                <a:off x="4056" y="3321"/>
                <a:ext cx="336" cy="48"/>
              </a:xfrm>
              <a:prstGeom prst="ellipse">
                <a:avLst/>
              </a:prstGeom>
              <a:solidFill>
                <a:srgbClr val="996633"/>
              </a:solidFill>
              <a:ln w="9525">
                <a:solidFill>
                  <a:srgbClr val="996633"/>
                </a:solidFill>
                <a:round/>
                <a:headEnd/>
                <a:tailEnd/>
              </a:ln>
            </p:spPr>
            <p:txBody>
              <a:bodyPr wrap="none" anchor="ctr"/>
              <a:lstStyle/>
              <a:p>
                <a:endParaRPr lang="en-US">
                  <a:solidFill>
                    <a:srgbClr val="FFFFFF"/>
                  </a:solidFill>
                </a:endParaRPr>
              </a:p>
            </p:txBody>
          </p:sp>
          <p:sp>
            <p:nvSpPr>
              <p:cNvPr id="130" name="Oval 132"/>
              <p:cNvSpPr>
                <a:spLocks noChangeArrowheads="1"/>
              </p:cNvSpPr>
              <p:nvPr/>
            </p:nvSpPr>
            <p:spPr bwMode="auto">
              <a:xfrm>
                <a:off x="2304" y="3408"/>
                <a:ext cx="336" cy="48"/>
              </a:xfrm>
              <a:prstGeom prst="ellipse">
                <a:avLst/>
              </a:prstGeom>
              <a:solidFill>
                <a:srgbClr val="996633"/>
              </a:solidFill>
              <a:ln w="9525">
                <a:solidFill>
                  <a:srgbClr val="996633"/>
                </a:solidFill>
                <a:round/>
                <a:headEnd/>
                <a:tailEnd/>
              </a:ln>
            </p:spPr>
            <p:txBody>
              <a:bodyPr wrap="none" anchor="ctr"/>
              <a:lstStyle/>
              <a:p>
                <a:endParaRPr lang="en-US">
                  <a:solidFill>
                    <a:srgbClr val="FFFFFF"/>
                  </a:solidFill>
                </a:endParaRPr>
              </a:p>
            </p:txBody>
          </p:sp>
          <p:sp>
            <p:nvSpPr>
              <p:cNvPr id="131" name="Oval 133"/>
              <p:cNvSpPr>
                <a:spLocks noChangeArrowheads="1"/>
              </p:cNvSpPr>
              <p:nvPr/>
            </p:nvSpPr>
            <p:spPr bwMode="auto">
              <a:xfrm>
                <a:off x="1848" y="3129"/>
                <a:ext cx="336" cy="87"/>
              </a:xfrm>
              <a:prstGeom prst="ellipse">
                <a:avLst/>
              </a:prstGeom>
              <a:solidFill>
                <a:srgbClr val="996633"/>
              </a:solidFill>
              <a:ln w="9525">
                <a:solidFill>
                  <a:srgbClr val="996633"/>
                </a:solidFill>
                <a:round/>
                <a:headEnd/>
                <a:tailEnd/>
              </a:ln>
            </p:spPr>
            <p:txBody>
              <a:bodyPr wrap="none" anchor="ctr"/>
              <a:lstStyle/>
              <a:p>
                <a:endParaRPr lang="en-US">
                  <a:solidFill>
                    <a:srgbClr val="FFFFFF"/>
                  </a:solidFill>
                </a:endParaRPr>
              </a:p>
            </p:txBody>
          </p:sp>
        </p:grpSp>
      </p:grpSp>
      <p:sp>
        <p:nvSpPr>
          <p:cNvPr id="133" name="TextBox 133"/>
          <p:cNvSpPr txBox="1">
            <a:spLocks noChangeArrowheads="1"/>
          </p:cNvSpPr>
          <p:nvPr/>
        </p:nvSpPr>
        <p:spPr bwMode="auto">
          <a:xfrm>
            <a:off x="169863" y="6540500"/>
            <a:ext cx="21707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200" dirty="0">
                <a:solidFill>
                  <a:schemeClr val="bg1"/>
                </a:solidFill>
                <a:latin typeface="Times New Roman" pitchFamily="18" charset="0"/>
                <a:cs typeface="Times New Roman" pitchFamily="18" charset="0"/>
              </a:rPr>
              <a:t>Slide </a:t>
            </a:r>
            <a:r>
              <a:rPr lang="en-US" sz="1200" dirty="0" smtClean="0">
                <a:solidFill>
                  <a:schemeClr val="bg1"/>
                </a:solidFill>
                <a:latin typeface="Times New Roman" pitchFamily="18" charset="0"/>
                <a:cs typeface="Times New Roman" pitchFamily="18" charset="0"/>
              </a:rPr>
              <a:t>modified from S.Q</a:t>
            </a:r>
            <a:r>
              <a:rPr lang="en-US" sz="1200" dirty="0">
                <a:solidFill>
                  <a:schemeClr val="bg1"/>
                </a:solidFill>
                <a:latin typeface="Times New Roman" pitchFamily="18" charset="0"/>
                <a:cs typeface="Times New Roman" pitchFamily="18" charset="0"/>
              </a:rPr>
              <a:t>. Foster</a:t>
            </a:r>
          </a:p>
        </p:txBody>
      </p:sp>
      <p:grpSp>
        <p:nvGrpSpPr>
          <p:cNvPr id="9" name="Group 9"/>
          <p:cNvGrpSpPr>
            <a:grpSpLocks/>
          </p:cNvGrpSpPr>
          <p:nvPr/>
        </p:nvGrpSpPr>
        <p:grpSpPr bwMode="auto">
          <a:xfrm>
            <a:off x="169864" y="1447800"/>
            <a:ext cx="1795462" cy="2640013"/>
            <a:chOff x="144" y="1632"/>
            <a:chExt cx="624" cy="1663"/>
          </a:xfrm>
        </p:grpSpPr>
        <p:grpSp>
          <p:nvGrpSpPr>
            <p:cNvPr id="10" name="Group 10"/>
            <p:cNvGrpSpPr>
              <a:grpSpLocks/>
            </p:cNvGrpSpPr>
            <p:nvPr/>
          </p:nvGrpSpPr>
          <p:grpSpPr bwMode="auto">
            <a:xfrm>
              <a:off x="144" y="1632"/>
              <a:ext cx="624" cy="995"/>
              <a:chOff x="528" y="1632"/>
              <a:chExt cx="768" cy="1144"/>
            </a:xfrm>
          </p:grpSpPr>
          <p:sp>
            <p:nvSpPr>
              <p:cNvPr id="14" name="Rectangle 11"/>
              <p:cNvSpPr>
                <a:spLocks noChangeArrowheads="1"/>
              </p:cNvSpPr>
              <p:nvPr/>
            </p:nvSpPr>
            <p:spPr bwMode="auto">
              <a:xfrm rot="-5400000">
                <a:off x="504" y="1800"/>
                <a:ext cx="432" cy="96"/>
              </a:xfrm>
              <a:prstGeom prst="rect">
                <a:avLst/>
              </a:prstGeom>
              <a:solidFill>
                <a:schemeClr val="bg1"/>
              </a:solidFill>
              <a:ln w="9525">
                <a:solidFill>
                  <a:schemeClr val="tx1"/>
                </a:solidFill>
                <a:miter lim="800000"/>
                <a:headEnd/>
                <a:tailEnd/>
              </a:ln>
            </p:spPr>
            <p:txBody>
              <a:bodyPr wrap="none" anchor="ctr"/>
              <a:lstStyle/>
              <a:p>
                <a:endParaRPr lang="en-US">
                  <a:solidFill>
                    <a:srgbClr val="953735"/>
                  </a:solidFill>
                </a:endParaRPr>
              </a:p>
            </p:txBody>
          </p:sp>
          <p:sp>
            <p:nvSpPr>
              <p:cNvPr id="15" name="Rectangle 12"/>
              <p:cNvSpPr>
                <a:spLocks noChangeArrowheads="1"/>
              </p:cNvSpPr>
              <p:nvPr/>
            </p:nvSpPr>
            <p:spPr bwMode="auto">
              <a:xfrm>
                <a:off x="624" y="2160"/>
                <a:ext cx="576" cy="616"/>
              </a:xfrm>
              <a:prstGeom prst="rect">
                <a:avLst/>
              </a:prstGeom>
              <a:solidFill>
                <a:schemeClr val="bg1"/>
              </a:solidFill>
              <a:ln w="9525">
                <a:solidFill>
                  <a:schemeClr val="tx1"/>
                </a:solidFill>
                <a:miter lim="800000"/>
                <a:headEnd/>
                <a:tailEnd/>
              </a:ln>
            </p:spPr>
            <p:txBody>
              <a:bodyPr wrap="none" anchor="ctr"/>
              <a:lstStyle/>
              <a:p>
                <a:endParaRPr lang="en-US">
                  <a:solidFill>
                    <a:srgbClr val="953735"/>
                  </a:solidFill>
                </a:endParaRPr>
              </a:p>
            </p:txBody>
          </p:sp>
          <p:sp>
            <p:nvSpPr>
              <p:cNvPr id="16" name="AutoShape 13"/>
              <p:cNvSpPr>
                <a:spLocks noChangeArrowheads="1"/>
              </p:cNvSpPr>
              <p:nvPr/>
            </p:nvSpPr>
            <p:spPr bwMode="auto">
              <a:xfrm>
                <a:off x="528" y="1728"/>
                <a:ext cx="768" cy="43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solidFill>
                    <a:srgbClr val="953735"/>
                  </a:solidFill>
                </a:endParaRPr>
              </a:p>
            </p:txBody>
          </p:sp>
          <p:sp>
            <p:nvSpPr>
              <p:cNvPr id="17" name="Line 14"/>
              <p:cNvSpPr>
                <a:spLocks noChangeShapeType="1"/>
              </p:cNvSpPr>
              <p:nvPr/>
            </p:nvSpPr>
            <p:spPr bwMode="auto">
              <a:xfrm>
                <a:off x="864" y="254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8" name="Line 15"/>
              <p:cNvSpPr>
                <a:spLocks noChangeShapeType="1"/>
              </p:cNvSpPr>
              <p:nvPr/>
            </p:nvSpPr>
            <p:spPr bwMode="auto">
              <a:xfrm>
                <a:off x="864" y="254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9" name="Line 16"/>
              <p:cNvSpPr>
                <a:spLocks noChangeShapeType="1"/>
              </p:cNvSpPr>
              <p:nvPr/>
            </p:nvSpPr>
            <p:spPr bwMode="auto">
              <a:xfrm>
                <a:off x="960" y="254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 name="Rectangle 17"/>
              <p:cNvSpPr>
                <a:spLocks noChangeArrowheads="1"/>
              </p:cNvSpPr>
              <p:nvPr/>
            </p:nvSpPr>
            <p:spPr bwMode="auto">
              <a:xfrm>
                <a:off x="720" y="2256"/>
                <a:ext cx="144" cy="144"/>
              </a:xfrm>
              <a:prstGeom prst="rect">
                <a:avLst/>
              </a:prstGeom>
              <a:solidFill>
                <a:schemeClr val="bg1"/>
              </a:solidFill>
              <a:ln w="9525">
                <a:solidFill>
                  <a:schemeClr val="tx1"/>
                </a:solidFill>
                <a:miter lim="800000"/>
                <a:headEnd/>
                <a:tailEnd/>
              </a:ln>
            </p:spPr>
            <p:txBody>
              <a:bodyPr wrap="none" anchor="ctr"/>
              <a:lstStyle/>
              <a:p>
                <a:endParaRPr lang="en-US">
                  <a:solidFill>
                    <a:srgbClr val="953735"/>
                  </a:solidFill>
                </a:endParaRPr>
              </a:p>
            </p:txBody>
          </p:sp>
          <p:sp>
            <p:nvSpPr>
              <p:cNvPr id="21" name="Rectangle 18"/>
              <p:cNvSpPr>
                <a:spLocks noChangeArrowheads="1"/>
              </p:cNvSpPr>
              <p:nvPr/>
            </p:nvSpPr>
            <p:spPr bwMode="auto">
              <a:xfrm>
                <a:off x="960" y="2256"/>
                <a:ext cx="144" cy="144"/>
              </a:xfrm>
              <a:prstGeom prst="rect">
                <a:avLst/>
              </a:prstGeom>
              <a:solidFill>
                <a:schemeClr val="bg1"/>
              </a:solidFill>
              <a:ln w="9525">
                <a:solidFill>
                  <a:schemeClr val="tx1"/>
                </a:solidFill>
                <a:miter lim="800000"/>
                <a:headEnd/>
                <a:tailEnd/>
              </a:ln>
            </p:spPr>
            <p:txBody>
              <a:bodyPr wrap="none" anchor="ctr"/>
              <a:lstStyle/>
              <a:p>
                <a:endParaRPr lang="en-US">
                  <a:solidFill>
                    <a:srgbClr val="953735"/>
                  </a:solidFill>
                </a:endParaRPr>
              </a:p>
            </p:txBody>
          </p:sp>
          <p:sp>
            <p:nvSpPr>
              <p:cNvPr id="22" name="Line 19"/>
              <p:cNvSpPr>
                <a:spLocks noChangeShapeType="1"/>
              </p:cNvSpPr>
              <p:nvPr/>
            </p:nvSpPr>
            <p:spPr bwMode="auto">
              <a:xfrm>
                <a:off x="792"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3" name="Line 20"/>
              <p:cNvSpPr>
                <a:spLocks noChangeShapeType="1"/>
              </p:cNvSpPr>
              <p:nvPr/>
            </p:nvSpPr>
            <p:spPr bwMode="auto">
              <a:xfrm rot="-5400000">
                <a:off x="792"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4" name="Line 21"/>
              <p:cNvSpPr>
                <a:spLocks noChangeShapeType="1"/>
              </p:cNvSpPr>
              <p:nvPr/>
            </p:nvSpPr>
            <p:spPr bwMode="auto">
              <a:xfrm rot="-5400000">
                <a:off x="1032" y="224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5" name="Line 22"/>
              <p:cNvSpPr>
                <a:spLocks noChangeShapeType="1"/>
              </p:cNvSpPr>
              <p:nvPr/>
            </p:nvSpPr>
            <p:spPr bwMode="auto">
              <a:xfrm rot="10800000">
                <a:off x="1032" y="224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11" name="Group 23"/>
            <p:cNvGrpSpPr>
              <a:grpSpLocks/>
            </p:cNvGrpSpPr>
            <p:nvPr/>
          </p:nvGrpSpPr>
          <p:grpSpPr bwMode="auto">
            <a:xfrm>
              <a:off x="222" y="2626"/>
              <a:ext cx="354" cy="669"/>
              <a:chOff x="222" y="2626"/>
              <a:chExt cx="354" cy="669"/>
            </a:xfrm>
          </p:grpSpPr>
          <p:sp>
            <p:nvSpPr>
              <p:cNvPr id="12" name="Rectangle 24"/>
              <p:cNvSpPr>
                <a:spLocks noChangeArrowheads="1"/>
              </p:cNvSpPr>
              <p:nvPr/>
            </p:nvSpPr>
            <p:spPr bwMode="auto">
              <a:xfrm>
                <a:off x="222" y="2880"/>
                <a:ext cx="354" cy="415"/>
              </a:xfrm>
              <a:prstGeom prst="rect">
                <a:avLst/>
              </a:prstGeom>
              <a:solidFill>
                <a:schemeClr val="accent1"/>
              </a:solidFill>
              <a:ln w="9525">
                <a:solidFill>
                  <a:schemeClr val="tx1"/>
                </a:solidFill>
                <a:miter lim="800000"/>
                <a:headEnd/>
                <a:tailEnd/>
              </a:ln>
            </p:spPr>
            <p:txBody>
              <a:bodyPr wrap="none" anchor="ctr"/>
              <a:lstStyle/>
              <a:p>
                <a:r>
                  <a:rPr lang="en-US" sz="1600" dirty="0">
                    <a:solidFill>
                      <a:prstClr val="white"/>
                    </a:solidFill>
                    <a:latin typeface="Times New Roman" pitchFamily="18" charset="0"/>
                    <a:cs typeface="Times New Roman" pitchFamily="18" charset="0"/>
                  </a:rPr>
                  <a:t>Septic tank</a:t>
                </a:r>
              </a:p>
            </p:txBody>
          </p:sp>
          <p:cxnSp>
            <p:nvCxnSpPr>
              <p:cNvPr id="13" name="AutoShape 25"/>
              <p:cNvCxnSpPr>
                <a:cxnSpLocks noChangeShapeType="1"/>
                <a:endCxn id="12" idx="1"/>
              </p:cNvCxnSpPr>
              <p:nvPr/>
            </p:nvCxnSpPr>
            <p:spPr bwMode="auto">
              <a:xfrm rot="5400000">
                <a:off x="-5" y="2854"/>
                <a:ext cx="461" cy="6"/>
              </a:xfrm>
              <a:prstGeom prst="curvedConnector4">
                <a:avLst>
                  <a:gd name="adj1" fmla="val 27470"/>
                  <a:gd name="adj2" fmla="val 1424143"/>
                </a:avLst>
              </a:prstGeom>
              <a:noFill/>
              <a:ln w="28575">
                <a:solidFill>
                  <a:schemeClr val="accent2">
                    <a:lumMod val="75000"/>
                  </a:schemeClr>
                </a:solidFill>
                <a:round/>
                <a:headEnd/>
                <a:tailEnd/>
              </a:ln>
              <a:effectLst/>
            </p:spPr>
          </p:cxnSp>
        </p:gr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854" y="228600"/>
            <a:ext cx="92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AutoShape 83"/>
          <p:cNvSpPr>
            <a:spLocks noChangeArrowheads="1"/>
          </p:cNvSpPr>
          <p:nvPr/>
        </p:nvSpPr>
        <p:spPr bwMode="auto">
          <a:xfrm>
            <a:off x="4114800" y="4038600"/>
            <a:ext cx="2590800" cy="457200"/>
          </a:xfrm>
          <a:prstGeom prst="flowChartTerminator">
            <a:avLst/>
          </a:prstGeom>
          <a:solidFill>
            <a:srgbClr val="FF0000">
              <a:alpha val="56862"/>
            </a:srgbClr>
          </a:solidFill>
          <a:ln w="9525">
            <a:solidFill>
              <a:srgbClr val="FF0000"/>
            </a:solidFill>
            <a:miter lim="800000"/>
            <a:headEnd/>
            <a:tailEnd/>
          </a:ln>
        </p:spPr>
        <p:txBody>
          <a:bodyPr wrap="none" anchor="ctr"/>
          <a:lstStyle/>
          <a:p>
            <a:pPr algn="ctr"/>
            <a:r>
              <a:rPr lang="en-US" b="1" dirty="0">
                <a:solidFill>
                  <a:prstClr val="white"/>
                </a:solidFill>
                <a:latin typeface="Times New Roman" pitchFamily="18" charset="0"/>
                <a:cs typeface="Times New Roman" pitchFamily="18" charset="0"/>
              </a:rPr>
              <a:t>ANOXIA</a:t>
            </a:r>
          </a:p>
        </p:txBody>
      </p:sp>
      <p:cxnSp>
        <p:nvCxnSpPr>
          <p:cNvPr id="132" name="Straight Arrow Connector 131"/>
          <p:cNvCxnSpPr/>
          <p:nvPr/>
        </p:nvCxnSpPr>
        <p:spPr>
          <a:xfrm rot="16200000" flipV="1">
            <a:off x="5257800" y="4772025"/>
            <a:ext cx="1219200" cy="457200"/>
          </a:xfrm>
          <a:prstGeom prst="straightConnector1">
            <a:avLst/>
          </a:prstGeom>
          <a:ln w="4762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52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lide(fromBottom)">
                                      <p:cBhvr>
                                        <p:cTn id="11" dur="1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3000"/>
                                        <p:tgtEl>
                                          <p:spTgt spid="9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2000"/>
                                        <p:tgtEl>
                                          <p:spTgt spid="39"/>
                                        </p:tgtEl>
                                      </p:cBhvr>
                                    </p:animEffect>
                                    <p:set>
                                      <p:cBhvr>
                                        <p:cTn id="21" dur="1" fill="hold">
                                          <p:stCondLst>
                                            <p:cond delay="1999"/>
                                          </p:stCondLst>
                                        </p:cTn>
                                        <p:tgtEl>
                                          <p:spTgt spid="3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2000"/>
                                        <p:tgtEl>
                                          <p:spTgt spid="12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2000"/>
                                        <p:tgtEl>
                                          <p:spTgt spid="85"/>
                                        </p:tgtEl>
                                      </p:cBhvr>
                                    </p:animEffect>
                                    <p:set>
                                      <p:cBhvr>
                                        <p:cTn id="31" dur="1" fill="hold">
                                          <p:stCondLst>
                                            <p:cond delay="1999"/>
                                          </p:stCondLst>
                                        </p:cTn>
                                        <p:tgtEl>
                                          <p:spTgt spid="8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2000"/>
                                        <p:tgtEl>
                                          <p:spTgt spid="8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additive="base">
                                        <p:cTn id="41" dur="1000" fill="hold"/>
                                        <p:tgtEl>
                                          <p:spTgt spid="132"/>
                                        </p:tgtEl>
                                        <p:attrNameLst>
                                          <p:attrName>ppt_x</p:attrName>
                                        </p:attrNameLst>
                                      </p:cBhvr>
                                      <p:tavLst>
                                        <p:tav tm="0">
                                          <p:val>
                                            <p:strVal val="#ppt_x"/>
                                          </p:val>
                                        </p:tav>
                                        <p:tav tm="100000">
                                          <p:val>
                                            <p:strVal val="#ppt_x"/>
                                          </p:val>
                                        </p:tav>
                                      </p:tavLst>
                                    </p:anim>
                                    <p:anim calcmode="lin" valueType="num">
                                      <p:cBhvr additive="base">
                                        <p:cTn id="42" dur="10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533404"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2" rIns="91400" bIns="45702" anchor="ctr"/>
          <a:lstStyle/>
          <a:p>
            <a:pPr algn="ctr"/>
            <a:r>
              <a:rPr lang="en-US" sz="2800" b="1" dirty="0">
                <a:solidFill>
                  <a:srgbClr val="FFCE23"/>
                </a:solidFill>
                <a:latin typeface="Times New Roman" pitchFamily="18" charset="0"/>
                <a:cs typeface="Times New Roman" pitchFamily="18" charset="0"/>
              </a:rPr>
              <a:t>N Loading and Aquatic ecosystem response</a:t>
            </a:r>
          </a:p>
        </p:txBody>
      </p:sp>
      <p:pic>
        <p:nvPicPr>
          <p:cNvPr id="36867" name="Picture 4" descr="phytobloom- bram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4" y="4038600"/>
            <a:ext cx="3238500" cy="2286000"/>
          </a:xfrm>
          <a:prstGeom prst="rect">
            <a:avLst/>
          </a:prstGeom>
          <a:noFill/>
          <a:ln w="57150">
            <a:solidFill>
              <a:srgbClr val="2302C8"/>
            </a:solidFill>
            <a:miter lim="800000"/>
            <a:headEnd/>
            <a:tailEnd/>
          </a:ln>
          <a:extLst>
            <a:ext uri="{909E8E84-426E-40DD-AFC4-6F175D3DCCD1}">
              <a14:hiddenFill xmlns:a14="http://schemas.microsoft.com/office/drawing/2010/main">
                <a:solidFill>
                  <a:srgbClr val="FFFFFF"/>
                </a:solidFill>
              </a14:hiddenFill>
            </a:ext>
          </a:extLst>
        </p:spPr>
      </p:pic>
      <p:sp>
        <p:nvSpPr>
          <p:cNvPr id="70661" name="Text Box 5"/>
          <p:cNvSpPr txBox="1">
            <a:spLocks noChangeArrowheads="1"/>
          </p:cNvSpPr>
          <p:nvPr/>
        </p:nvSpPr>
        <p:spPr bwMode="auto">
          <a:xfrm>
            <a:off x="3581400" y="1206500"/>
            <a:ext cx="5530850" cy="874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2" rIns="91400" bIns="45702">
            <a:spAutoFit/>
          </a:bodyPr>
          <a:lstStyle>
            <a:lvl1pPr marL="228600" indent="-228600">
              <a:tabLst>
                <a:tab pos="228600" algn="l"/>
              </a:tabLst>
              <a:defRPr sz="2400">
                <a:solidFill>
                  <a:schemeClr val="tx1"/>
                </a:solidFill>
                <a:latin typeface="Times" charset="0"/>
              </a:defRPr>
            </a:lvl1pPr>
            <a:lvl2pPr marL="742950" indent="-285750">
              <a:tabLst>
                <a:tab pos="228600" algn="l"/>
              </a:tabLst>
              <a:defRPr sz="2400">
                <a:solidFill>
                  <a:schemeClr val="tx1"/>
                </a:solidFill>
                <a:latin typeface="Times" charset="0"/>
              </a:defRPr>
            </a:lvl2pPr>
            <a:lvl3pPr marL="1143000" indent="-228600">
              <a:tabLst>
                <a:tab pos="228600" algn="l"/>
              </a:tabLst>
              <a:defRPr sz="2400">
                <a:solidFill>
                  <a:schemeClr val="tx1"/>
                </a:solidFill>
                <a:latin typeface="Times" charset="0"/>
              </a:defRPr>
            </a:lvl3pPr>
            <a:lvl4pPr marL="1600200" indent="-228600">
              <a:tabLst>
                <a:tab pos="228600" algn="l"/>
              </a:tabLst>
              <a:defRPr sz="2400">
                <a:solidFill>
                  <a:schemeClr val="tx1"/>
                </a:solidFill>
                <a:latin typeface="Times" charset="0"/>
              </a:defRPr>
            </a:lvl4pPr>
            <a:lvl5pPr marL="2057400" indent="-228600">
              <a:tabLst>
                <a:tab pos="228600" algn="l"/>
              </a:tabLst>
              <a:defRPr sz="2400">
                <a:solidFill>
                  <a:schemeClr val="tx1"/>
                </a:solidFill>
                <a:latin typeface="Times" charset="0"/>
              </a:defRPr>
            </a:lvl5pPr>
            <a:lvl6pPr marL="2514600" indent="-228600" eaLnBrk="0" fontAlgn="base" hangingPunct="0">
              <a:spcBef>
                <a:spcPct val="0"/>
              </a:spcBef>
              <a:spcAft>
                <a:spcPct val="0"/>
              </a:spcAft>
              <a:tabLst>
                <a:tab pos="228600" algn="l"/>
              </a:tabLst>
              <a:defRPr sz="2400">
                <a:solidFill>
                  <a:schemeClr val="tx1"/>
                </a:solidFill>
                <a:latin typeface="Times" charset="0"/>
              </a:defRPr>
            </a:lvl6pPr>
            <a:lvl7pPr marL="2971800" indent="-228600" eaLnBrk="0" fontAlgn="base" hangingPunct="0">
              <a:spcBef>
                <a:spcPct val="0"/>
              </a:spcBef>
              <a:spcAft>
                <a:spcPct val="0"/>
              </a:spcAft>
              <a:tabLst>
                <a:tab pos="228600" algn="l"/>
              </a:tabLst>
              <a:defRPr sz="2400">
                <a:solidFill>
                  <a:schemeClr val="tx1"/>
                </a:solidFill>
                <a:latin typeface="Times" charset="0"/>
              </a:defRPr>
            </a:lvl7pPr>
            <a:lvl8pPr marL="3429000" indent="-228600" eaLnBrk="0" fontAlgn="base" hangingPunct="0">
              <a:spcBef>
                <a:spcPct val="0"/>
              </a:spcBef>
              <a:spcAft>
                <a:spcPct val="0"/>
              </a:spcAft>
              <a:tabLst>
                <a:tab pos="228600" algn="l"/>
              </a:tabLst>
              <a:defRPr sz="2400">
                <a:solidFill>
                  <a:schemeClr val="tx1"/>
                </a:solidFill>
                <a:latin typeface="Times" charset="0"/>
              </a:defRPr>
            </a:lvl8pPr>
            <a:lvl9pPr marL="3886200" indent="-228600" eaLnBrk="0" fontAlgn="base" hangingPunct="0">
              <a:spcBef>
                <a:spcPct val="0"/>
              </a:spcBef>
              <a:spcAft>
                <a:spcPct val="0"/>
              </a:spcAft>
              <a:tabLst>
                <a:tab pos="228600" algn="l"/>
              </a:tabLst>
              <a:defRPr sz="2400">
                <a:solidFill>
                  <a:schemeClr val="tx1"/>
                </a:solidFill>
                <a:latin typeface="Times" charset="0"/>
              </a:defRPr>
            </a:lvl9pPr>
          </a:lstStyle>
          <a:p>
            <a:pPr>
              <a:spcBef>
                <a:spcPct val="50000"/>
              </a:spcBef>
            </a:pPr>
            <a:r>
              <a:rPr lang="en-US" sz="2800" b="1" dirty="0">
                <a:solidFill>
                  <a:srgbClr val="FFCE23"/>
                </a:solidFill>
                <a:latin typeface="Times New Roman" pitchFamily="18" charset="0"/>
                <a:cs typeface="Times New Roman" pitchFamily="18" charset="0"/>
              </a:rPr>
              <a:t>• Increased algal productivity</a:t>
            </a:r>
          </a:p>
          <a:p>
            <a:pPr>
              <a:spcBef>
                <a:spcPct val="50000"/>
              </a:spcBef>
            </a:pPr>
            <a:r>
              <a:rPr lang="en-US" sz="2800" b="1" dirty="0">
                <a:solidFill>
                  <a:srgbClr val="FFCE23"/>
                </a:solidFill>
                <a:latin typeface="Times New Roman" pitchFamily="18" charset="0"/>
                <a:cs typeface="Times New Roman" pitchFamily="18" charset="0"/>
              </a:rPr>
              <a:t>• Harmful algal blooms</a:t>
            </a:r>
          </a:p>
          <a:p>
            <a:pPr>
              <a:spcBef>
                <a:spcPct val="50000"/>
              </a:spcBef>
            </a:pPr>
            <a:r>
              <a:rPr lang="en-US" sz="2800" b="1" dirty="0">
                <a:solidFill>
                  <a:srgbClr val="FFCE23"/>
                </a:solidFill>
                <a:latin typeface="Times New Roman" pitchFamily="18" charset="0"/>
                <a:cs typeface="Times New Roman" pitchFamily="18" charset="0"/>
              </a:rPr>
              <a:t>• Formation of nuisance algal mats</a:t>
            </a:r>
          </a:p>
          <a:p>
            <a:pPr>
              <a:spcBef>
                <a:spcPct val="50000"/>
              </a:spcBef>
              <a:buFont typeface="Times" charset="0"/>
              <a:buChar char="•"/>
            </a:pPr>
            <a:r>
              <a:rPr lang="en-US" sz="2800" b="1" dirty="0">
                <a:solidFill>
                  <a:srgbClr val="FFCE23"/>
                </a:solidFill>
                <a:latin typeface="Times New Roman" pitchFamily="18" charset="0"/>
                <a:cs typeface="Times New Roman" pitchFamily="18" charset="0"/>
              </a:rPr>
              <a:t>Low Oxygen Conditions</a:t>
            </a:r>
          </a:p>
          <a:p>
            <a:pPr>
              <a:spcBef>
                <a:spcPct val="50000"/>
              </a:spcBef>
              <a:buFont typeface="Times" charset="0"/>
              <a:buChar char="•"/>
            </a:pPr>
            <a:r>
              <a:rPr lang="en-US" sz="2800" b="1" dirty="0">
                <a:solidFill>
                  <a:srgbClr val="FFCE23"/>
                </a:solidFill>
                <a:latin typeface="Times New Roman" pitchFamily="18" charset="0"/>
                <a:cs typeface="Times New Roman" pitchFamily="18" charset="0"/>
              </a:rPr>
              <a:t>Fish kills - fin and shell</a:t>
            </a:r>
          </a:p>
          <a:p>
            <a:pPr>
              <a:spcBef>
                <a:spcPct val="50000"/>
              </a:spcBef>
              <a:buFont typeface="Times" charset="0"/>
              <a:buChar char="•"/>
            </a:pPr>
            <a:r>
              <a:rPr lang="en-US" sz="2800" b="1" dirty="0">
                <a:solidFill>
                  <a:srgbClr val="FFCE23"/>
                </a:solidFill>
                <a:latin typeface="Times New Roman" pitchFamily="18" charset="0"/>
                <a:cs typeface="Times New Roman" pitchFamily="18" charset="0"/>
              </a:rPr>
              <a:t>Loss of biodiversity</a:t>
            </a:r>
          </a:p>
          <a:p>
            <a:pPr>
              <a:spcBef>
                <a:spcPct val="50000"/>
              </a:spcBef>
              <a:buFont typeface="Times" charset="0"/>
              <a:buChar char="•"/>
            </a:pPr>
            <a:r>
              <a:rPr lang="en-US" sz="2800" b="1" dirty="0">
                <a:solidFill>
                  <a:srgbClr val="FFCE23"/>
                </a:solidFill>
                <a:latin typeface="Times New Roman" pitchFamily="18" charset="0"/>
                <a:cs typeface="Times New Roman" pitchFamily="18" charset="0"/>
              </a:rPr>
              <a:t>Loss of submerged aquatic vegetation</a:t>
            </a:r>
          </a:p>
          <a:p>
            <a:pPr>
              <a:spcBef>
                <a:spcPct val="50000"/>
              </a:spcBef>
              <a:buFont typeface="Times" charset="0"/>
              <a:buChar char="•"/>
            </a:pPr>
            <a:endParaRPr lang="en-US" sz="2800" b="1" dirty="0">
              <a:solidFill>
                <a:srgbClr val="FFCE23"/>
              </a:solidFill>
              <a:latin typeface="Times New Roman" pitchFamily="18" charset="0"/>
              <a:cs typeface="Times New Roman" pitchFamily="18" charset="0"/>
            </a:endParaRPr>
          </a:p>
          <a:p>
            <a:pPr>
              <a:spcBef>
                <a:spcPct val="50000"/>
              </a:spcBef>
            </a:pPr>
            <a:endParaRPr lang="en-US" sz="2800" b="1" dirty="0">
              <a:solidFill>
                <a:srgbClr val="FFCE23"/>
              </a:solidFill>
              <a:latin typeface="Times New Roman" pitchFamily="18" charset="0"/>
              <a:cs typeface="Times New Roman" pitchFamily="18" charset="0"/>
            </a:endParaRPr>
          </a:p>
          <a:p>
            <a:pPr>
              <a:spcBef>
                <a:spcPct val="50000"/>
              </a:spcBef>
            </a:pPr>
            <a:endParaRPr lang="en-US" sz="2800" b="1" dirty="0">
              <a:solidFill>
                <a:srgbClr val="FFCE23"/>
              </a:solidFill>
              <a:latin typeface="Times New Roman" pitchFamily="18" charset="0"/>
              <a:cs typeface="Times New Roman" pitchFamily="18" charset="0"/>
            </a:endParaRPr>
          </a:p>
          <a:p>
            <a:pPr>
              <a:spcBef>
                <a:spcPct val="50000"/>
              </a:spcBef>
            </a:pPr>
            <a:r>
              <a:rPr lang="en-US" sz="2800" b="1" dirty="0">
                <a:solidFill>
                  <a:srgbClr val="FFCE23"/>
                </a:solidFill>
                <a:latin typeface="Times New Roman" pitchFamily="18" charset="0"/>
                <a:cs typeface="Times New Roman" pitchFamily="18" charset="0"/>
              </a:rPr>
              <a:t> </a:t>
            </a:r>
          </a:p>
          <a:p>
            <a:pPr>
              <a:spcBef>
                <a:spcPct val="50000"/>
              </a:spcBef>
            </a:pPr>
            <a:endParaRPr lang="en-US" sz="2800" b="1" dirty="0">
              <a:solidFill>
                <a:srgbClr val="FFCE23"/>
              </a:solidFill>
              <a:latin typeface="Times New Roman" pitchFamily="18" charset="0"/>
              <a:cs typeface="Times New Roman" pitchFamily="18" charset="0"/>
            </a:endParaRPr>
          </a:p>
          <a:p>
            <a:pPr>
              <a:spcBef>
                <a:spcPct val="50000"/>
              </a:spcBef>
            </a:pPr>
            <a:endParaRPr lang="en-US" sz="2800" b="1" dirty="0">
              <a:solidFill>
                <a:srgbClr val="FFCE23"/>
              </a:solidFill>
              <a:latin typeface="Times New Roman" pitchFamily="18" charset="0"/>
              <a:cs typeface="Times New Roman" pitchFamily="18" charset="0"/>
            </a:endParaRPr>
          </a:p>
        </p:txBody>
      </p:sp>
      <p:sp>
        <p:nvSpPr>
          <p:cNvPr id="36869" name="Text Box 6"/>
          <p:cNvSpPr txBox="1">
            <a:spLocks noChangeArrowheads="1"/>
          </p:cNvSpPr>
          <p:nvPr/>
        </p:nvSpPr>
        <p:spPr bwMode="auto">
          <a:xfrm>
            <a:off x="7593017" y="6564313"/>
            <a:ext cx="1553887" cy="27699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1200">
                <a:solidFill>
                  <a:prstClr val="white"/>
                </a:solidFill>
                <a:latin typeface="Times New Roman" pitchFamily="18" charset="0"/>
                <a:cs typeface="Times New Roman" pitchFamily="18" charset="0"/>
              </a:rPr>
              <a:t>Sybil Seitzinger, 2003</a:t>
            </a:r>
          </a:p>
        </p:txBody>
      </p:sp>
      <p:pic>
        <p:nvPicPr>
          <p:cNvPr id="36870" name="Picture 7" descr="algae_o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7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11" y="914400"/>
            <a:ext cx="1913261" cy="14859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descr="http://www.global-greenhouse-warming.com/images/CO2CH4N2OGasesConcentrations.jpg?aba0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199" y="914400"/>
            <a:ext cx="6049995" cy="541020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711" y="2638425"/>
            <a:ext cx="1962150" cy="196215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3"/>
          <p:cNvSpPr>
            <a:spLocks noChangeArrowheads="1"/>
          </p:cNvSpPr>
          <p:nvPr/>
        </p:nvSpPr>
        <p:spPr bwMode="auto">
          <a:xfrm>
            <a:off x="673925"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2" rIns="91400" bIns="45702" anchor="ctr"/>
          <a:lstStyle/>
          <a:p>
            <a:pPr algn="ctr"/>
            <a:r>
              <a:rPr lang="en-US" sz="2800" b="1" dirty="0" smtClean="0">
                <a:solidFill>
                  <a:srgbClr val="FFCE23"/>
                </a:solidFill>
                <a:latin typeface="Times New Roman" pitchFamily="18" charset="0"/>
                <a:cs typeface="Times New Roman" pitchFamily="18" charset="0"/>
              </a:rPr>
              <a:t>Excess N and Nitrous Oxide (N</a:t>
            </a:r>
            <a:r>
              <a:rPr lang="en-US" sz="2800" b="1" baseline="-25000" dirty="0" smtClean="0">
                <a:solidFill>
                  <a:srgbClr val="FFCE23"/>
                </a:solidFill>
                <a:latin typeface="Times New Roman" pitchFamily="18" charset="0"/>
                <a:cs typeface="Times New Roman" pitchFamily="18" charset="0"/>
              </a:rPr>
              <a:t>2</a:t>
            </a:r>
            <a:r>
              <a:rPr lang="en-US" sz="2800" b="1" dirty="0" smtClean="0">
                <a:solidFill>
                  <a:srgbClr val="FFCE23"/>
                </a:solidFill>
                <a:latin typeface="Times New Roman" pitchFamily="18" charset="0"/>
                <a:cs typeface="Times New Roman" pitchFamily="18" charset="0"/>
              </a:rPr>
              <a:t>O)</a:t>
            </a:r>
            <a:endParaRPr lang="en-US" sz="2800" b="1" dirty="0">
              <a:solidFill>
                <a:srgbClr val="FFCE23"/>
              </a:solidFill>
              <a:latin typeface="Times New Roman" pitchFamily="18" charset="0"/>
              <a:cs typeface="Times New Roman" pitchFamily="18" charset="0"/>
            </a:endParaRPr>
          </a:p>
        </p:txBody>
      </p:sp>
    </p:spTree>
    <p:extLst>
      <p:ext uri="{BB962C8B-B14F-4D97-AF65-F5344CB8AC3E}">
        <p14:creationId xmlns:p14="http://schemas.microsoft.com/office/powerpoint/2010/main" val="3276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525" y="533400"/>
            <a:ext cx="7239000" cy="1815882"/>
          </a:xfrm>
          <a:prstGeom prst="rect">
            <a:avLst/>
          </a:prstGeom>
        </p:spPr>
        <p:txBody>
          <a:bodyPr wrap="square">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We are currently faced with a grand challenge: how do we feed an increasing population while protecting and even restoring our environment?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5025" y="4038600"/>
            <a:ext cx="4572000" cy="646331"/>
          </a:xfrm>
          <a:prstGeom prst="rect">
            <a:avLst/>
          </a:prstGeom>
        </p:spPr>
        <p:txBody>
          <a:bodyPr>
            <a:spAutoFit/>
          </a:bodyPr>
          <a:lstStyle/>
          <a:p>
            <a:pPr algn="ctr"/>
            <a:r>
              <a:rPr lang="en-US" b="1" dirty="0">
                <a:solidFill>
                  <a:srgbClr val="00B050"/>
                </a:solidFill>
                <a:latin typeface="Times New Roman" panose="02020603050405020304" pitchFamily="18" charset="0"/>
                <a:cs typeface="Times New Roman" panose="02020603050405020304" pitchFamily="18" charset="0"/>
              </a:rPr>
              <a:t> The goal of this course is to take on this grand challenge. </a:t>
            </a:r>
          </a:p>
        </p:txBody>
      </p:sp>
    </p:spTree>
    <p:extLst>
      <p:ext uri="{BB962C8B-B14F-4D97-AF65-F5344CB8AC3E}">
        <p14:creationId xmlns:p14="http://schemas.microsoft.com/office/powerpoint/2010/main" val="40657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30175"/>
            <a:ext cx="868680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228600" y="1447800"/>
            <a:ext cx="8534400" cy="762000"/>
            <a:chOff x="228600" y="1447800"/>
            <a:chExt cx="8534400" cy="762000"/>
          </a:xfrm>
        </p:grpSpPr>
        <p:sp>
          <p:nvSpPr>
            <p:cNvPr id="5" name="Oval 4"/>
            <p:cNvSpPr/>
            <p:nvPr/>
          </p:nvSpPr>
          <p:spPr>
            <a:xfrm>
              <a:off x="228600" y="1447800"/>
              <a:ext cx="609600" cy="762000"/>
            </a:xfrm>
            <a:prstGeom prst="ellipse">
              <a:avLst/>
            </a:prstGeom>
            <a:solidFill>
              <a:srgbClr val="FF0000">
                <a:alpha val="4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8153400" y="1447800"/>
              <a:ext cx="609600" cy="762000"/>
            </a:xfrm>
            <a:prstGeom prst="ellipse">
              <a:avLst/>
            </a:prstGeom>
            <a:solidFill>
              <a:srgbClr val="FF0000">
                <a:alpha val="4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7" name="Rectangle 6"/>
          <p:cNvSpPr/>
          <p:nvPr/>
        </p:nvSpPr>
        <p:spPr>
          <a:xfrm>
            <a:off x="304800" y="2133600"/>
            <a:ext cx="8534400" cy="42672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1019163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38200" y="609600"/>
            <a:ext cx="7429500" cy="5646420"/>
            <a:chOff x="1066800" y="381000"/>
            <a:chExt cx="7429500" cy="5646420"/>
          </a:xfrm>
        </p:grpSpPr>
        <p:pic>
          <p:nvPicPr>
            <p:cNvPr id="7" name="Picture 2" descr="Major transformations in the nitrogen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
              <a:ext cx="7429500" cy="564642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8" name="TextBox 133"/>
            <p:cNvSpPr txBox="1">
              <a:spLocks noChangeArrowheads="1"/>
            </p:cNvSpPr>
            <p:nvPr/>
          </p:nvSpPr>
          <p:spPr bwMode="auto">
            <a:xfrm>
              <a:off x="1274653" y="5562600"/>
              <a:ext cx="1104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Bernhard 2008</a:t>
              </a:r>
              <a:endParaRPr lang="en-US" sz="1200" i="1" dirty="0">
                <a:latin typeface="Times New Roman" pitchFamily="18" charset="0"/>
                <a:cs typeface="Times New Roman" pitchFamily="18" charset="0"/>
              </a:endParaRPr>
            </a:p>
          </p:txBody>
        </p:sp>
      </p:grpSp>
    </p:spTree>
    <p:extLst>
      <p:ext uri="{BB962C8B-B14F-4D97-AF65-F5344CB8AC3E}">
        <p14:creationId xmlns:p14="http://schemas.microsoft.com/office/powerpoint/2010/main" val="98007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640" y="68760"/>
            <a:ext cx="6349752" cy="776394"/>
          </a:xfrm>
          <a:prstGeom prst="rect">
            <a:avLst/>
          </a:prstGeom>
          <a:noFill/>
        </p:spPr>
        <p:txBody>
          <a:bodyPr wrap="none" lIns="91400" tIns="45702" rIns="91400" bIns="45702" rtlCol="0">
            <a:spAutoFit/>
          </a:bodyPr>
          <a:lstStyle/>
          <a:p>
            <a:r>
              <a:rPr lang="en-US" sz="4400" b="1" dirty="0">
                <a:solidFill>
                  <a:srgbClr val="FFC000"/>
                </a:solidFill>
                <a:latin typeface="Times New Roman" pitchFamily="18" charset="0"/>
                <a:cs typeface="Times New Roman" pitchFamily="18" charset="0"/>
              </a:rPr>
              <a:t>Some Nitrogen Language</a:t>
            </a:r>
          </a:p>
        </p:txBody>
      </p:sp>
      <p:sp>
        <p:nvSpPr>
          <p:cNvPr id="4" name="TextBox 3"/>
          <p:cNvSpPr txBox="1"/>
          <p:nvPr/>
        </p:nvSpPr>
        <p:spPr>
          <a:xfrm>
            <a:off x="57152" y="5029202"/>
            <a:ext cx="9055684" cy="523220"/>
          </a:xfrm>
          <a:prstGeom prst="rect">
            <a:avLst/>
          </a:prstGeom>
          <a:noFill/>
        </p:spPr>
        <p:txBody>
          <a:bodyPr wrap="none" lIns="91400" tIns="45702" rIns="91400" bIns="45702" rtlCol="0">
            <a:spAutoFit/>
          </a:bodyPr>
          <a:lstStyle/>
          <a:p>
            <a:r>
              <a:rPr lang="en-US" sz="2800" dirty="0">
                <a:solidFill>
                  <a:srgbClr val="FFC000"/>
                </a:solidFill>
                <a:latin typeface="Times New Roman" pitchFamily="18" charset="0"/>
                <a:cs typeface="Times New Roman" pitchFamily="18" charset="0"/>
              </a:rPr>
              <a:t>NO</a:t>
            </a:r>
            <a:r>
              <a:rPr lang="en-US" sz="2800" baseline="-25000" dirty="0">
                <a:solidFill>
                  <a:srgbClr val="FFC000"/>
                </a:solidFill>
                <a:latin typeface="Times New Roman" pitchFamily="18" charset="0"/>
                <a:cs typeface="Times New Roman" pitchFamily="18" charset="0"/>
              </a:rPr>
              <a:t>3</a:t>
            </a:r>
            <a:r>
              <a:rPr lang="en-US" sz="2800" baseline="30000" dirty="0">
                <a:solidFill>
                  <a:srgbClr val="FFC000"/>
                </a:solidFill>
                <a:latin typeface="Times New Roman" pitchFamily="18" charset="0"/>
                <a:cs typeface="Times New Roman" pitchFamily="18" charset="0"/>
              </a:rPr>
              <a:t>- </a:t>
            </a:r>
            <a:r>
              <a:rPr lang="en-US" sz="2800" dirty="0">
                <a:solidFill>
                  <a:srgbClr val="FFC000"/>
                </a:solidFill>
                <a:latin typeface="Times New Roman" pitchFamily="18" charset="0"/>
                <a:cs typeface="Times New Roman" pitchFamily="18" charset="0"/>
                <a:sym typeface="Wingdings" pitchFamily="2" charset="2"/>
              </a:rPr>
              <a:t> N</a:t>
            </a:r>
            <a:r>
              <a:rPr lang="en-US" sz="2800" baseline="-25000" dirty="0">
                <a:solidFill>
                  <a:srgbClr val="FFC000"/>
                </a:solidFill>
                <a:latin typeface="Times New Roman" pitchFamily="18" charset="0"/>
                <a:cs typeface="Times New Roman" pitchFamily="18" charset="0"/>
                <a:sym typeface="Wingdings" pitchFamily="2" charset="2"/>
              </a:rPr>
              <a:t>2 </a:t>
            </a:r>
            <a:r>
              <a:rPr lang="en-US" sz="2800" dirty="0">
                <a:solidFill>
                  <a:srgbClr val="FFC000"/>
                </a:solidFill>
                <a:latin typeface="Times New Roman" pitchFamily="18" charset="0"/>
                <a:cs typeface="Times New Roman" pitchFamily="18" charset="0"/>
                <a:sym typeface="Wingdings" pitchFamily="2" charset="2"/>
              </a:rPr>
              <a:t>            Denitrification      anaerobic, heterotrophic</a:t>
            </a:r>
          </a:p>
        </p:txBody>
      </p:sp>
      <p:sp>
        <p:nvSpPr>
          <p:cNvPr id="6" name="TextBox 5"/>
          <p:cNvSpPr txBox="1"/>
          <p:nvPr/>
        </p:nvSpPr>
        <p:spPr>
          <a:xfrm>
            <a:off x="57154" y="1371604"/>
            <a:ext cx="8919621" cy="954107"/>
          </a:xfrm>
          <a:prstGeom prst="rect">
            <a:avLst/>
          </a:prstGeom>
          <a:noFill/>
        </p:spPr>
        <p:txBody>
          <a:bodyPr wrap="none" lIns="91400" tIns="45702" rIns="91400" bIns="45702" rtlCol="0">
            <a:spAutoFit/>
          </a:bodyPr>
          <a:lstStyle/>
          <a:p>
            <a:r>
              <a:rPr lang="en-US" sz="2800" dirty="0">
                <a:solidFill>
                  <a:srgbClr val="FFC000"/>
                </a:solidFill>
                <a:latin typeface="Times New Roman" pitchFamily="18" charset="0"/>
                <a:cs typeface="Times New Roman" pitchFamily="18" charset="0"/>
              </a:rPr>
              <a:t>N</a:t>
            </a:r>
            <a:r>
              <a:rPr lang="en-US" sz="2800" baseline="-25000" dirty="0">
                <a:solidFill>
                  <a:srgbClr val="FFC000"/>
                </a:solidFill>
                <a:latin typeface="Times New Roman" pitchFamily="18" charset="0"/>
                <a:cs typeface="Times New Roman" pitchFamily="18" charset="0"/>
              </a:rPr>
              <a:t>2</a:t>
            </a:r>
            <a:r>
              <a:rPr lang="en-US" sz="2800" dirty="0">
                <a:solidFill>
                  <a:srgbClr val="FFC000"/>
                </a:solidFill>
                <a:latin typeface="Times New Roman" pitchFamily="18" charset="0"/>
                <a:cs typeface="Times New Roman" pitchFamily="18" charset="0"/>
              </a:rPr>
              <a:t> </a:t>
            </a:r>
            <a:r>
              <a:rPr lang="en-US" sz="2800" dirty="0">
                <a:solidFill>
                  <a:srgbClr val="FFC000"/>
                </a:solidFill>
                <a:latin typeface="Times New Roman" pitchFamily="18" charset="0"/>
                <a:cs typeface="Times New Roman" pitchFamily="18" charset="0"/>
                <a:sym typeface="Wingdings" pitchFamily="2" charset="2"/>
              </a:rPr>
              <a:t> NH</a:t>
            </a:r>
            <a:r>
              <a:rPr lang="en-US" sz="2800" baseline="-25000" dirty="0">
                <a:solidFill>
                  <a:srgbClr val="FFC000"/>
                </a:solidFill>
                <a:latin typeface="Times New Roman" pitchFamily="18" charset="0"/>
                <a:cs typeface="Times New Roman" pitchFamily="18" charset="0"/>
                <a:sym typeface="Wingdings" pitchFamily="2" charset="2"/>
              </a:rPr>
              <a:t>4</a:t>
            </a:r>
            <a:r>
              <a:rPr lang="en-US" sz="2800" baseline="30000" dirty="0">
                <a:solidFill>
                  <a:srgbClr val="FFC000"/>
                </a:solidFill>
                <a:latin typeface="Times New Roman" pitchFamily="18" charset="0"/>
                <a:cs typeface="Times New Roman" pitchFamily="18" charset="0"/>
                <a:sym typeface="Wingdings" pitchFamily="2" charset="2"/>
              </a:rPr>
              <a:t>+</a:t>
            </a:r>
            <a:r>
              <a:rPr lang="en-US" sz="2800" dirty="0">
                <a:solidFill>
                  <a:srgbClr val="FFC000"/>
                </a:solidFill>
                <a:latin typeface="Times New Roman" pitchFamily="18" charset="0"/>
                <a:cs typeface="Times New Roman" pitchFamily="18" charset="0"/>
                <a:sym typeface="Wingdings" pitchFamily="2" charset="2"/>
              </a:rPr>
              <a:t>               N Fixation       Very sensitive to oxygen</a:t>
            </a:r>
          </a:p>
          <a:p>
            <a:r>
              <a:rPr lang="en-US" sz="2800" dirty="0">
                <a:solidFill>
                  <a:srgbClr val="FFC000"/>
                </a:solidFill>
                <a:latin typeface="Times New Roman" pitchFamily="18" charset="0"/>
                <a:cs typeface="Times New Roman" pitchFamily="18" charset="0"/>
                <a:sym typeface="Wingdings" pitchFamily="2" charset="2"/>
              </a:rPr>
              <a:t>					       Auto or hetero-trophic</a:t>
            </a:r>
          </a:p>
        </p:txBody>
      </p:sp>
      <p:sp>
        <p:nvSpPr>
          <p:cNvPr id="7" name="TextBox 6"/>
          <p:cNvSpPr txBox="1"/>
          <p:nvPr/>
        </p:nvSpPr>
        <p:spPr>
          <a:xfrm>
            <a:off x="142741" y="2819404"/>
            <a:ext cx="8499443" cy="1241365"/>
          </a:xfrm>
          <a:prstGeom prst="rect">
            <a:avLst/>
          </a:prstGeom>
          <a:noFill/>
        </p:spPr>
        <p:txBody>
          <a:bodyPr wrap="none" lIns="91400" tIns="45702" rIns="91400" bIns="45702" rtlCol="0">
            <a:spAutoFit/>
          </a:bodyPr>
          <a:lstStyle/>
          <a:p>
            <a:r>
              <a:rPr lang="en-US" sz="2800" dirty="0">
                <a:solidFill>
                  <a:srgbClr val="FFC000"/>
                </a:solidFill>
                <a:latin typeface="Times New Roman" pitchFamily="18" charset="0"/>
                <a:cs typeface="Times New Roman" pitchFamily="18" charset="0"/>
              </a:rPr>
              <a:t>1. NH</a:t>
            </a:r>
            <a:r>
              <a:rPr lang="en-US" sz="2800" baseline="-25000" dirty="0">
                <a:solidFill>
                  <a:srgbClr val="FFC000"/>
                </a:solidFill>
                <a:latin typeface="Times New Roman" pitchFamily="18" charset="0"/>
                <a:cs typeface="Times New Roman" pitchFamily="18" charset="0"/>
              </a:rPr>
              <a:t>4</a:t>
            </a:r>
            <a:r>
              <a:rPr lang="en-US" sz="2800" baseline="30000" dirty="0">
                <a:solidFill>
                  <a:srgbClr val="FFC000"/>
                </a:solidFill>
                <a:latin typeface="Times New Roman" pitchFamily="18" charset="0"/>
                <a:cs typeface="Times New Roman" pitchFamily="18" charset="0"/>
              </a:rPr>
              <a:t>+</a:t>
            </a:r>
            <a:r>
              <a:rPr lang="en-US" sz="2800" dirty="0">
                <a:solidFill>
                  <a:srgbClr val="FFC000"/>
                </a:solidFill>
                <a:latin typeface="Times New Roman" pitchFamily="18" charset="0"/>
                <a:cs typeface="Times New Roman" pitchFamily="18" charset="0"/>
              </a:rPr>
              <a:t> </a:t>
            </a:r>
            <a:r>
              <a:rPr lang="en-US" sz="2800" dirty="0">
                <a:solidFill>
                  <a:srgbClr val="FFC000"/>
                </a:solidFill>
                <a:latin typeface="Times New Roman" pitchFamily="18" charset="0"/>
                <a:cs typeface="Times New Roman" pitchFamily="18" charset="0"/>
                <a:sym typeface="Wingdings" pitchFamily="2" charset="2"/>
              </a:rPr>
              <a:t> </a:t>
            </a:r>
            <a:r>
              <a:rPr lang="en-US" sz="2800" dirty="0">
                <a:solidFill>
                  <a:srgbClr val="FFC000"/>
                </a:solidFill>
                <a:latin typeface="Times New Roman" pitchFamily="18" charset="0"/>
                <a:cs typeface="Times New Roman" pitchFamily="18" charset="0"/>
              </a:rPr>
              <a:t>NO</a:t>
            </a:r>
            <a:r>
              <a:rPr lang="en-US" sz="2800" baseline="-25000" dirty="0">
                <a:solidFill>
                  <a:srgbClr val="FFC000"/>
                </a:solidFill>
                <a:latin typeface="Times New Roman" pitchFamily="18" charset="0"/>
                <a:cs typeface="Times New Roman" pitchFamily="18" charset="0"/>
              </a:rPr>
              <a:t>2</a:t>
            </a:r>
            <a:r>
              <a:rPr lang="en-US" sz="2800" baseline="30000" dirty="0">
                <a:solidFill>
                  <a:srgbClr val="FFC000"/>
                </a:solidFill>
                <a:latin typeface="Times New Roman" pitchFamily="18" charset="0"/>
                <a:cs typeface="Times New Roman" pitchFamily="18" charset="0"/>
              </a:rPr>
              <a:t>- </a:t>
            </a:r>
          </a:p>
          <a:p>
            <a:endParaRPr lang="en-US" sz="2800" baseline="30000" dirty="0">
              <a:solidFill>
                <a:srgbClr val="FFC000"/>
              </a:solidFill>
              <a:latin typeface="Times New Roman" pitchFamily="18" charset="0"/>
              <a:cs typeface="Times New Roman" pitchFamily="18" charset="0"/>
            </a:endParaRPr>
          </a:p>
          <a:p>
            <a:r>
              <a:rPr lang="en-US" sz="2800" dirty="0">
                <a:solidFill>
                  <a:srgbClr val="FFC000"/>
                </a:solidFill>
                <a:latin typeface="Times New Roman" pitchFamily="18" charset="0"/>
                <a:cs typeface="Times New Roman" pitchFamily="18" charset="0"/>
              </a:rPr>
              <a:t>2. NO</a:t>
            </a:r>
            <a:r>
              <a:rPr lang="en-US" sz="2800" baseline="-25000" dirty="0">
                <a:solidFill>
                  <a:srgbClr val="FFC000"/>
                </a:solidFill>
                <a:latin typeface="Times New Roman" pitchFamily="18" charset="0"/>
                <a:cs typeface="Times New Roman" pitchFamily="18" charset="0"/>
              </a:rPr>
              <a:t>2</a:t>
            </a:r>
            <a:r>
              <a:rPr lang="en-US" sz="2800" baseline="30000" dirty="0">
                <a:solidFill>
                  <a:srgbClr val="FFC000"/>
                </a:solidFill>
                <a:latin typeface="Times New Roman" pitchFamily="18" charset="0"/>
                <a:cs typeface="Times New Roman" pitchFamily="18" charset="0"/>
              </a:rPr>
              <a:t>-  </a:t>
            </a:r>
            <a:r>
              <a:rPr lang="en-US" sz="2800" dirty="0">
                <a:solidFill>
                  <a:srgbClr val="FFC000"/>
                </a:solidFill>
                <a:latin typeface="Times New Roman" pitchFamily="18" charset="0"/>
                <a:cs typeface="Times New Roman" pitchFamily="18" charset="0"/>
                <a:sym typeface="Wingdings" pitchFamily="2" charset="2"/>
              </a:rPr>
              <a:t> NO</a:t>
            </a:r>
            <a:r>
              <a:rPr lang="en-US" sz="2800" baseline="-25000" dirty="0">
                <a:solidFill>
                  <a:srgbClr val="FFC000"/>
                </a:solidFill>
                <a:latin typeface="Times New Roman" pitchFamily="18" charset="0"/>
                <a:cs typeface="Times New Roman" pitchFamily="18" charset="0"/>
                <a:sym typeface="Wingdings" pitchFamily="2" charset="2"/>
              </a:rPr>
              <a:t>3</a:t>
            </a:r>
            <a:r>
              <a:rPr lang="en-US" sz="2800" baseline="30000" dirty="0">
                <a:solidFill>
                  <a:srgbClr val="FFC000"/>
                </a:solidFill>
                <a:latin typeface="Times New Roman" pitchFamily="18" charset="0"/>
                <a:cs typeface="Times New Roman" pitchFamily="18" charset="0"/>
                <a:sym typeface="Wingdings" pitchFamily="2" charset="2"/>
              </a:rPr>
              <a:t>-</a:t>
            </a:r>
            <a:r>
              <a:rPr lang="en-US" sz="2800" baseline="-25000" dirty="0">
                <a:solidFill>
                  <a:srgbClr val="FFC000"/>
                </a:solidFill>
                <a:latin typeface="Times New Roman" pitchFamily="18" charset="0"/>
                <a:cs typeface="Times New Roman" pitchFamily="18" charset="0"/>
                <a:sym typeface="Wingdings" pitchFamily="2" charset="2"/>
              </a:rPr>
              <a:t> </a:t>
            </a:r>
            <a:r>
              <a:rPr lang="en-US" sz="2800" dirty="0">
                <a:solidFill>
                  <a:srgbClr val="FFC000"/>
                </a:solidFill>
                <a:latin typeface="Times New Roman" pitchFamily="18" charset="0"/>
                <a:cs typeface="Times New Roman" pitchFamily="18" charset="0"/>
                <a:sym typeface="Wingdings" pitchFamily="2" charset="2"/>
              </a:rPr>
              <a:t>     Nitrification      aerobic, autotrophic</a:t>
            </a:r>
          </a:p>
        </p:txBody>
      </p:sp>
      <p:sp>
        <p:nvSpPr>
          <p:cNvPr id="2" name="TextBox 1"/>
          <p:cNvSpPr txBox="1"/>
          <p:nvPr/>
        </p:nvSpPr>
        <p:spPr>
          <a:xfrm>
            <a:off x="76200" y="5867400"/>
            <a:ext cx="3823483" cy="584775"/>
          </a:xfrm>
          <a:prstGeom prst="rect">
            <a:avLst/>
          </a:prstGeom>
          <a:noFill/>
        </p:spPr>
        <p:txBody>
          <a:bodyPr wrap="none" rtlCol="0">
            <a:spAutoFit/>
          </a:bodyPr>
          <a:lstStyle/>
          <a:p>
            <a:r>
              <a:rPr lang="en-US" sz="3200" dirty="0" smtClean="0">
                <a:solidFill>
                  <a:srgbClr val="FFC000"/>
                </a:solidFill>
                <a:latin typeface="Times New Roman" pitchFamily="18" charset="0"/>
                <a:cs typeface="Times New Roman" pitchFamily="18" charset="0"/>
              </a:rPr>
              <a:t>Nr = reactive nitrogen</a:t>
            </a:r>
          </a:p>
        </p:txBody>
      </p:sp>
    </p:spTree>
    <p:extLst>
      <p:ext uri="{BB962C8B-B14F-4D97-AF65-F5344CB8AC3E}">
        <p14:creationId xmlns:p14="http://schemas.microsoft.com/office/powerpoint/2010/main" val="358399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8429" y="3235818"/>
            <a:ext cx="774571" cy="369332"/>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Extras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672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1143000"/>
          </a:xfrm>
        </p:spPr>
        <p:txBody>
          <a:bodyPr/>
          <a:lstStyle/>
          <a:p>
            <a:pPr eaLnBrk="1" hangingPunct="1"/>
            <a:r>
              <a:rPr lang="en-US" altLang="en-US" smtClean="0">
                <a:solidFill>
                  <a:schemeClr val="bg1"/>
                </a:solidFill>
                <a:latin typeface="Arial" charset="0"/>
                <a:cs typeface="Arial" charset="0"/>
              </a:rPr>
              <a:t>Chemistry 101</a:t>
            </a:r>
          </a:p>
        </p:txBody>
      </p:sp>
      <p:sp>
        <p:nvSpPr>
          <p:cNvPr id="3" name="Content Placeholder 2"/>
          <p:cNvSpPr>
            <a:spLocks noGrp="1"/>
          </p:cNvSpPr>
          <p:nvPr>
            <p:ph idx="1"/>
          </p:nvPr>
        </p:nvSpPr>
        <p:spPr>
          <a:xfrm>
            <a:off x="457200" y="1295400"/>
            <a:ext cx="8229600" cy="1219200"/>
          </a:xfrm>
        </p:spPr>
        <p:txBody>
          <a:bodyPr/>
          <a:lstStyle/>
          <a:p>
            <a:pPr eaLnBrk="1" hangingPunct="1"/>
            <a:r>
              <a:rPr lang="en-US" altLang="en-US" u="sng" smtClean="0">
                <a:solidFill>
                  <a:schemeClr val="bg1"/>
                </a:solidFill>
                <a:latin typeface="Arial" charset="0"/>
                <a:cs typeface="Arial" charset="0"/>
              </a:rPr>
              <a:t>Atomic Number</a:t>
            </a:r>
            <a:r>
              <a:rPr lang="en-US" altLang="en-US" smtClean="0">
                <a:solidFill>
                  <a:schemeClr val="bg1"/>
                </a:solidFill>
                <a:latin typeface="Arial" charset="0"/>
                <a:cs typeface="Arial" charset="0"/>
              </a:rPr>
              <a:t>: number of protons </a:t>
            </a:r>
          </a:p>
          <a:p>
            <a:pPr lvl="3" eaLnBrk="1" hangingPunct="1">
              <a:buFont typeface="Arial" charset="0"/>
              <a:buNone/>
            </a:pPr>
            <a:r>
              <a:rPr lang="en-US" altLang="en-US" smtClean="0">
                <a:solidFill>
                  <a:schemeClr val="bg1"/>
                </a:solidFill>
                <a:latin typeface="Arial" charset="0"/>
                <a:cs typeface="Arial" charset="0"/>
              </a:rPr>
              <a:t>Hydrogen has 1 proton; Carbon has 6 protons</a:t>
            </a:r>
          </a:p>
        </p:txBody>
      </p:sp>
      <p:sp>
        <p:nvSpPr>
          <p:cNvPr id="4" name="Content Placeholder 2"/>
          <p:cNvSpPr txBox="1">
            <a:spLocks/>
          </p:cNvSpPr>
          <p:nvPr/>
        </p:nvSpPr>
        <p:spPr bwMode="auto">
          <a:xfrm>
            <a:off x="381000" y="2819400"/>
            <a:ext cx="822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Aft>
                <a:spcPct val="0"/>
              </a:spcAft>
            </a:pPr>
            <a:r>
              <a:rPr lang="en-US" altLang="en-US" u="sng">
                <a:solidFill>
                  <a:prstClr val="white"/>
                </a:solidFill>
                <a:latin typeface="Arial" charset="0"/>
                <a:cs typeface="Arial" charset="0"/>
              </a:rPr>
              <a:t>Atomic Weight:</a:t>
            </a:r>
            <a:r>
              <a:rPr lang="en-US" altLang="en-US">
                <a:solidFill>
                  <a:prstClr val="white"/>
                </a:solidFill>
                <a:latin typeface="Arial" charset="0"/>
                <a:cs typeface="Arial" charset="0"/>
              </a:rPr>
              <a:t> average mass of atoms of </a:t>
            </a:r>
          </a:p>
          <a:p>
            <a:pPr eaLnBrk="1" fontAlgn="base" hangingPunct="1">
              <a:spcAft>
                <a:spcPct val="0"/>
              </a:spcAft>
              <a:buFontTx/>
              <a:buNone/>
            </a:pPr>
            <a:r>
              <a:rPr lang="en-US" altLang="en-US">
                <a:solidFill>
                  <a:prstClr val="white"/>
                </a:solidFill>
                <a:latin typeface="Arial" charset="0"/>
                <a:cs typeface="Arial" charset="0"/>
              </a:rPr>
              <a:t>	an element, calculated using the relative abundance of isotopes in a naturally occurring element.</a:t>
            </a:r>
          </a:p>
          <a:p>
            <a:pPr eaLnBrk="1" fontAlgn="base" hangingPunct="1">
              <a:spcAft>
                <a:spcPct val="0"/>
              </a:spcAft>
              <a:buFontTx/>
              <a:buNone/>
            </a:pPr>
            <a:r>
              <a:rPr lang="en-US" altLang="en-US" sz="2000">
                <a:solidFill>
                  <a:prstClr val="white"/>
                </a:solidFill>
                <a:latin typeface="Arial" charset="0"/>
                <a:cs typeface="Arial" charset="0"/>
              </a:rPr>
              <a:t>		      </a:t>
            </a:r>
            <a:r>
              <a:rPr lang="en-US" altLang="en-US" sz="2000">
                <a:solidFill>
                  <a:srgbClr val="FFFF00"/>
                </a:solidFill>
                <a:latin typeface="Arial" charset="0"/>
                <a:cs typeface="Arial" charset="0"/>
              </a:rPr>
              <a:t>Carbon = 12.001; 	Nitrogen = 14.007</a:t>
            </a:r>
          </a:p>
          <a:p>
            <a:pPr eaLnBrk="1" fontAlgn="base" hangingPunct="1">
              <a:spcAft>
                <a:spcPct val="0"/>
              </a:spcAft>
              <a:buFontTx/>
              <a:buNone/>
            </a:pPr>
            <a:endParaRPr lang="en-US" altLang="en-US">
              <a:solidFill>
                <a:prstClr val="white"/>
              </a:solidFill>
              <a:latin typeface="Arial" charset="0"/>
              <a:cs typeface="Arial" charset="0"/>
            </a:endParaRPr>
          </a:p>
          <a:p>
            <a:pPr eaLnBrk="1" fontAlgn="base" hangingPunct="1">
              <a:spcAft>
                <a:spcPct val="0"/>
              </a:spcAft>
              <a:buFontTx/>
              <a:buNone/>
            </a:pPr>
            <a:endParaRPr lang="en-US" altLang="en-US">
              <a:solidFill>
                <a:prstClr val="white"/>
              </a:solidFill>
              <a:latin typeface="Arial" charset="0"/>
              <a:cs typeface="Arial" charset="0"/>
            </a:endParaRPr>
          </a:p>
        </p:txBody>
      </p:sp>
    </p:spTree>
    <p:extLst>
      <p:ext uri="{BB962C8B-B14F-4D97-AF65-F5344CB8AC3E}">
        <p14:creationId xmlns:p14="http://schemas.microsoft.com/office/powerpoint/2010/main" val="3323548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129540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800100" indent="-3429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Aft>
                <a:spcPct val="0"/>
              </a:spcAft>
            </a:pPr>
            <a:r>
              <a:rPr lang="en-US" altLang="en-US" u="sng">
                <a:solidFill>
                  <a:prstClr val="white"/>
                </a:solidFill>
                <a:latin typeface="Arial" charset="0"/>
                <a:cs typeface="Arial" charset="0"/>
              </a:rPr>
              <a:t>Isotope:</a:t>
            </a:r>
            <a:r>
              <a:rPr lang="en-US" altLang="en-US">
                <a:solidFill>
                  <a:prstClr val="white"/>
                </a:solidFill>
                <a:latin typeface="Arial" charset="0"/>
                <a:cs typeface="Arial" charset="0"/>
              </a:rPr>
              <a:t> Atoms with the same number of protons but different number of neutrons.</a:t>
            </a:r>
          </a:p>
          <a:p>
            <a:pPr lvl="1" eaLnBrk="1" fontAlgn="base" hangingPunct="1">
              <a:spcAft>
                <a:spcPct val="0"/>
              </a:spcAft>
              <a:buFont typeface="Arial" charset="0"/>
              <a:buChar char="•"/>
            </a:pPr>
            <a:endParaRPr lang="en-US" altLang="en-US" sz="3200">
              <a:solidFill>
                <a:prstClr val="white"/>
              </a:solidFill>
              <a:latin typeface="Arial" charset="0"/>
              <a:cs typeface="Arial" charset="0"/>
            </a:endParaRPr>
          </a:p>
          <a:p>
            <a:pPr eaLnBrk="1" fontAlgn="base" hangingPunct="1">
              <a:spcAft>
                <a:spcPct val="0"/>
              </a:spcAft>
              <a:buFontTx/>
              <a:buNone/>
            </a:pPr>
            <a:r>
              <a:rPr lang="en-US" altLang="en-US" sz="2000">
                <a:solidFill>
                  <a:prstClr val="white"/>
                </a:solidFill>
                <a:latin typeface="Arial" charset="0"/>
                <a:cs typeface="Arial" charset="0"/>
              </a:rPr>
              <a:t>		</a:t>
            </a:r>
            <a:r>
              <a:rPr lang="en-US" altLang="en-US" sz="2800">
                <a:solidFill>
                  <a:prstClr val="white"/>
                </a:solidFill>
                <a:latin typeface="Arial" charset="0"/>
                <a:cs typeface="Arial" charset="0"/>
              </a:rPr>
              <a:t>      </a:t>
            </a:r>
            <a:r>
              <a:rPr lang="en-US" altLang="en-US" sz="2800">
                <a:solidFill>
                  <a:srgbClr val="FFFF00"/>
                </a:solidFill>
                <a:latin typeface="Arial" charset="0"/>
                <a:cs typeface="Arial" charset="0"/>
              </a:rPr>
              <a:t>Carbon-12 = 6 protons + 6 neutrons </a:t>
            </a:r>
          </a:p>
          <a:p>
            <a:pPr eaLnBrk="1" fontAlgn="base" hangingPunct="1">
              <a:spcAft>
                <a:spcPct val="0"/>
              </a:spcAft>
              <a:buFontTx/>
              <a:buNone/>
            </a:pPr>
            <a:endParaRPr lang="en-US" altLang="en-US" sz="2800">
              <a:solidFill>
                <a:srgbClr val="FFFF00"/>
              </a:solidFill>
              <a:latin typeface="Arial" charset="0"/>
              <a:cs typeface="Arial" charset="0"/>
            </a:endParaRPr>
          </a:p>
          <a:p>
            <a:pPr eaLnBrk="1" fontAlgn="base" hangingPunct="1">
              <a:spcAft>
                <a:spcPct val="0"/>
              </a:spcAft>
              <a:buFontTx/>
              <a:buNone/>
            </a:pPr>
            <a:r>
              <a:rPr lang="en-US" altLang="en-US" sz="2800">
                <a:solidFill>
                  <a:srgbClr val="FFFF00"/>
                </a:solidFill>
                <a:latin typeface="Arial" charset="0"/>
                <a:cs typeface="Arial" charset="0"/>
              </a:rPr>
              <a:t>		      Carbon-14 = 6 protons + 8 neutrons</a:t>
            </a:r>
          </a:p>
          <a:p>
            <a:pPr eaLnBrk="1" fontAlgn="base" hangingPunct="1">
              <a:spcAft>
                <a:spcPct val="0"/>
              </a:spcAft>
              <a:buFontTx/>
              <a:buNone/>
            </a:pPr>
            <a:endParaRPr lang="en-US" altLang="en-US">
              <a:solidFill>
                <a:prstClr val="white"/>
              </a:solidFill>
              <a:latin typeface="Arial" charset="0"/>
              <a:cs typeface="Arial" charset="0"/>
            </a:endParaRPr>
          </a:p>
          <a:p>
            <a:pPr eaLnBrk="1" fontAlgn="base" hangingPunct="1">
              <a:spcAft>
                <a:spcPct val="0"/>
              </a:spcAft>
              <a:buFontTx/>
              <a:buNone/>
            </a:pPr>
            <a:endParaRPr lang="en-US" altLang="en-US">
              <a:solidFill>
                <a:prstClr val="white"/>
              </a:solidFill>
              <a:latin typeface="Arial" charset="0"/>
              <a:cs typeface="Arial" charset="0"/>
            </a:endParaRPr>
          </a:p>
        </p:txBody>
      </p:sp>
    </p:spTree>
    <p:extLst>
      <p:ext uri="{BB962C8B-B14F-4D97-AF65-F5344CB8AC3E}">
        <p14:creationId xmlns:p14="http://schemas.microsoft.com/office/powerpoint/2010/main" val="10843982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1946275" y="101600"/>
            <a:ext cx="5240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a:solidFill>
                  <a:prstClr val="white"/>
                </a:solidFill>
                <a:latin typeface="Times New Roman" pitchFamily="18" charset="0"/>
                <a:cs typeface="Times New Roman" pitchFamily="18" charset="0"/>
              </a:rPr>
              <a:t>~ 13.7  billion years ago (bya) </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6108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7"/>
          <p:cNvSpPr txBox="1">
            <a:spLocks noChangeArrowheads="1"/>
          </p:cNvSpPr>
          <p:nvPr/>
        </p:nvSpPr>
        <p:spPr bwMode="auto">
          <a:xfrm>
            <a:off x="7010400" y="4495800"/>
            <a:ext cx="17033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dirty="0">
                <a:solidFill>
                  <a:prstClr val="white"/>
                </a:solidFill>
                <a:latin typeface="Times New Roman" pitchFamily="18" charset="0"/>
                <a:cs typeface="Times New Roman" pitchFamily="18" charset="0"/>
              </a:rPr>
              <a:t>Just seconds old</a:t>
            </a:r>
          </a:p>
          <a:p>
            <a:pPr algn="ctr" eaLnBrk="1" fontAlgn="base" hangingPunct="1">
              <a:spcBef>
                <a:spcPct val="0"/>
              </a:spcBef>
              <a:spcAft>
                <a:spcPct val="0"/>
              </a:spcAft>
              <a:buFontTx/>
              <a:buNone/>
            </a:pPr>
            <a:r>
              <a:rPr lang="en-US" altLang="en-US" sz="1800" dirty="0">
                <a:solidFill>
                  <a:prstClr val="white"/>
                </a:solidFill>
                <a:latin typeface="Times New Roman" pitchFamily="18" charset="0"/>
                <a:cs typeface="Times New Roman" pitchFamily="18" charset="0"/>
              </a:rPr>
              <a:t>…began to form</a:t>
            </a:r>
          </a:p>
          <a:p>
            <a:pPr algn="ctr" eaLnBrk="1" fontAlgn="base" hangingPunct="1">
              <a:spcBef>
                <a:spcPct val="0"/>
              </a:spcBef>
              <a:spcAft>
                <a:spcPct val="0"/>
              </a:spcAft>
              <a:buFontTx/>
              <a:buNone/>
            </a:pPr>
            <a:r>
              <a:rPr lang="en-US" altLang="en-US" sz="1800" dirty="0">
                <a:solidFill>
                  <a:prstClr val="white"/>
                </a:solidFill>
                <a:latin typeface="Times New Roman" pitchFamily="18" charset="0"/>
                <a:cs typeface="Times New Roman" pitchFamily="18" charset="0"/>
              </a:rPr>
              <a:t>H and </a:t>
            </a:r>
            <a:r>
              <a:rPr lang="en-US" altLang="en-US" sz="1800" dirty="0" smtClean="0">
                <a:solidFill>
                  <a:prstClr val="white"/>
                </a:solidFill>
                <a:latin typeface="Times New Roman" pitchFamily="18" charset="0"/>
                <a:cs typeface="Times New Roman" pitchFamily="18" charset="0"/>
              </a:rPr>
              <a:t>He nuclei</a:t>
            </a:r>
            <a:endParaRPr lang="en-US" altLang="en-US" sz="1800" dirty="0">
              <a:solidFill>
                <a:prstClr val="white"/>
              </a:solidFill>
              <a:latin typeface="Times New Roman" pitchFamily="18" charset="0"/>
              <a:cs typeface="Times New Roman" pitchFamily="18" charset="0"/>
            </a:endParaRPr>
          </a:p>
        </p:txBody>
      </p:sp>
      <p:sp>
        <p:nvSpPr>
          <p:cNvPr id="12" name="Freeform 11"/>
          <p:cNvSpPr/>
          <p:nvPr/>
        </p:nvSpPr>
        <p:spPr>
          <a:xfrm>
            <a:off x="6367463" y="3867150"/>
            <a:ext cx="2741612" cy="2111375"/>
          </a:xfrm>
          <a:custGeom>
            <a:avLst/>
            <a:gdLst>
              <a:gd name="connsiteX0" fmla="*/ 1030381 w 2741232"/>
              <a:gd name="connsiteY0" fmla="*/ 531567 h 2111820"/>
              <a:gd name="connsiteX1" fmla="*/ 516504 w 2741232"/>
              <a:gd name="connsiteY1" fmla="*/ 652480 h 2111820"/>
              <a:gd name="connsiteX2" fmla="*/ 592074 w 2741232"/>
              <a:gd name="connsiteY2" fmla="*/ 697822 h 2111820"/>
              <a:gd name="connsiteX3" fmla="*/ 418262 w 2741232"/>
              <a:gd name="connsiteY3" fmla="*/ 690265 h 2111820"/>
              <a:gd name="connsiteX4" fmla="*/ 236894 w 2741232"/>
              <a:gd name="connsiteY4" fmla="*/ 932090 h 2111820"/>
              <a:gd name="connsiteX5" fmla="*/ 252008 w 2741232"/>
              <a:gd name="connsiteY5" fmla="*/ 1022774 h 2111820"/>
              <a:gd name="connsiteX6" fmla="*/ 191552 w 2741232"/>
              <a:gd name="connsiteY6" fmla="*/ 954761 h 2111820"/>
              <a:gd name="connsiteX7" fmla="*/ 47968 w 2741232"/>
              <a:gd name="connsiteY7" fmla="*/ 1204143 h 2111820"/>
              <a:gd name="connsiteX8" fmla="*/ 728100 w 2741232"/>
              <a:gd name="connsiteY8" fmla="*/ 1423296 h 2111820"/>
              <a:gd name="connsiteX9" fmla="*/ 826342 w 2741232"/>
              <a:gd name="connsiteY9" fmla="*/ 1718020 h 2111820"/>
              <a:gd name="connsiteX10" fmla="*/ 1612272 w 2741232"/>
              <a:gd name="connsiteY10" fmla="*/ 1748248 h 2111820"/>
              <a:gd name="connsiteX11" fmla="*/ 2428431 w 2741232"/>
              <a:gd name="connsiteY11" fmla="*/ 1566880 h 2111820"/>
              <a:gd name="connsiteX12" fmla="*/ 2405760 w 2741232"/>
              <a:gd name="connsiteY12" fmla="*/ 1498867 h 2111820"/>
              <a:gd name="connsiteX13" fmla="*/ 2420874 w 2741232"/>
              <a:gd name="connsiteY13" fmla="*/ 750721 h 2111820"/>
              <a:gd name="connsiteX14" fmla="*/ 2466216 w 2741232"/>
              <a:gd name="connsiteY14" fmla="*/ 478668 h 2111820"/>
              <a:gd name="connsiteX15" fmla="*/ 2088365 w 2741232"/>
              <a:gd name="connsiteY15" fmla="*/ 146159 h 2111820"/>
              <a:gd name="connsiteX16" fmla="*/ 1816312 w 2741232"/>
              <a:gd name="connsiteY16" fmla="*/ 191501 h 2111820"/>
              <a:gd name="connsiteX17" fmla="*/ 1302434 w 2741232"/>
              <a:gd name="connsiteY17" fmla="*/ 357756 h 2111820"/>
              <a:gd name="connsiteX18" fmla="*/ 1264649 w 2741232"/>
              <a:gd name="connsiteY18" fmla="*/ 471111 h 2111820"/>
              <a:gd name="connsiteX19" fmla="*/ 1121066 w 2741232"/>
              <a:gd name="connsiteY19" fmla="*/ 251958 h 2111820"/>
              <a:gd name="connsiteX20" fmla="*/ 796114 w 2741232"/>
              <a:gd name="connsiteY20" fmla="*/ 584467 h 211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1232" h="2111820">
                <a:moveTo>
                  <a:pt x="1030381" y="531567"/>
                </a:moveTo>
                <a:cubicBezTo>
                  <a:pt x="921470" y="368201"/>
                  <a:pt x="982656" y="444376"/>
                  <a:pt x="516504" y="652480"/>
                </a:cubicBezTo>
                <a:cubicBezTo>
                  <a:pt x="489679" y="664455"/>
                  <a:pt x="619492" y="687277"/>
                  <a:pt x="592074" y="697822"/>
                </a:cubicBezTo>
                <a:cubicBezTo>
                  <a:pt x="537947" y="718640"/>
                  <a:pt x="476199" y="692784"/>
                  <a:pt x="418262" y="690265"/>
                </a:cubicBezTo>
                <a:cubicBezTo>
                  <a:pt x="357806" y="770873"/>
                  <a:pt x="281955" y="841967"/>
                  <a:pt x="236894" y="932090"/>
                </a:cubicBezTo>
                <a:cubicBezTo>
                  <a:pt x="223189" y="959500"/>
                  <a:pt x="279418" y="1009069"/>
                  <a:pt x="252008" y="1022774"/>
                </a:cubicBezTo>
                <a:cubicBezTo>
                  <a:pt x="224878" y="1036339"/>
                  <a:pt x="211704" y="977432"/>
                  <a:pt x="191552" y="954761"/>
                </a:cubicBezTo>
                <a:cubicBezTo>
                  <a:pt x="143691" y="1037888"/>
                  <a:pt x="0" y="1121077"/>
                  <a:pt x="47968" y="1204143"/>
                </a:cubicBezTo>
                <a:cubicBezTo>
                  <a:pt x="286883" y="1617874"/>
                  <a:pt x="454026" y="1505519"/>
                  <a:pt x="728100" y="1423296"/>
                </a:cubicBezTo>
                <a:cubicBezTo>
                  <a:pt x="760847" y="1521537"/>
                  <a:pt x="732152" y="1674985"/>
                  <a:pt x="826342" y="1718020"/>
                </a:cubicBezTo>
                <a:cubicBezTo>
                  <a:pt x="1605138" y="2073850"/>
                  <a:pt x="1581045" y="2060519"/>
                  <a:pt x="1612272" y="1748248"/>
                </a:cubicBezTo>
                <a:cubicBezTo>
                  <a:pt x="2100905" y="2053644"/>
                  <a:pt x="1935388" y="2111820"/>
                  <a:pt x="2428431" y="1566880"/>
                </a:cubicBezTo>
                <a:cubicBezTo>
                  <a:pt x="2444464" y="1549159"/>
                  <a:pt x="2413317" y="1521538"/>
                  <a:pt x="2405760" y="1498867"/>
                </a:cubicBezTo>
                <a:cubicBezTo>
                  <a:pt x="2741232" y="1213713"/>
                  <a:pt x="2496874" y="1498053"/>
                  <a:pt x="2420874" y="750721"/>
                </a:cubicBezTo>
                <a:cubicBezTo>
                  <a:pt x="2411573" y="659258"/>
                  <a:pt x="2451102" y="569352"/>
                  <a:pt x="2466216" y="478668"/>
                </a:cubicBezTo>
                <a:cubicBezTo>
                  <a:pt x="2340266" y="367832"/>
                  <a:pt x="2249428" y="193136"/>
                  <a:pt x="2088365" y="146159"/>
                </a:cubicBezTo>
                <a:cubicBezTo>
                  <a:pt x="1587246" y="0"/>
                  <a:pt x="2178248" y="630998"/>
                  <a:pt x="1816312" y="191501"/>
                </a:cubicBezTo>
                <a:cubicBezTo>
                  <a:pt x="1645019" y="246919"/>
                  <a:pt x="1463019" y="276363"/>
                  <a:pt x="1302434" y="357756"/>
                </a:cubicBezTo>
                <a:cubicBezTo>
                  <a:pt x="1266908" y="375762"/>
                  <a:pt x="1299052" y="491180"/>
                  <a:pt x="1264649" y="471111"/>
                </a:cubicBezTo>
                <a:cubicBezTo>
                  <a:pt x="1189212" y="427106"/>
                  <a:pt x="1168927" y="325009"/>
                  <a:pt x="1121066" y="251958"/>
                </a:cubicBezTo>
                <a:cubicBezTo>
                  <a:pt x="1011482" y="361542"/>
                  <a:pt x="796114" y="429492"/>
                  <a:pt x="796114" y="584467"/>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FF00"/>
              </a:solidFill>
            </a:endParaRPr>
          </a:p>
        </p:txBody>
      </p:sp>
      <p:sp>
        <p:nvSpPr>
          <p:cNvPr id="6" name="TextBox 5"/>
          <p:cNvSpPr txBox="1">
            <a:spLocks noChangeArrowheads="1"/>
          </p:cNvSpPr>
          <p:nvPr/>
        </p:nvSpPr>
        <p:spPr bwMode="auto">
          <a:xfrm>
            <a:off x="0" y="6411913"/>
            <a:ext cx="4884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prstClr val="white"/>
                </a:solidFill>
                <a:latin typeface="Times New Roman" pitchFamily="18" charset="0"/>
                <a:cs typeface="Times New Roman" pitchFamily="18" charset="0"/>
              </a:rPr>
              <a:t>Big Bang Nucleosynthesis…. 100-300 seconds…..</a:t>
            </a:r>
          </a:p>
        </p:txBody>
      </p:sp>
    </p:spTree>
    <p:extLst>
      <p:ext uri="{BB962C8B-B14F-4D97-AF65-F5344CB8AC3E}">
        <p14:creationId xmlns:p14="http://schemas.microsoft.com/office/powerpoint/2010/main" val="309597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dailygalaxy.com/.a/6a00d8341bf7f753ef017ee9a6a0ea97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286" y="1140372"/>
            <a:ext cx="6358077" cy="449580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19743" y="4572000"/>
            <a:ext cx="2634054" cy="2264268"/>
            <a:chOff x="2019743" y="4572000"/>
            <a:chExt cx="2634054" cy="2264268"/>
          </a:xfrm>
        </p:grpSpPr>
        <p:sp>
          <p:nvSpPr>
            <p:cNvPr id="2" name="Down Arrow 1"/>
            <p:cNvSpPr/>
            <p:nvPr/>
          </p:nvSpPr>
          <p:spPr>
            <a:xfrm>
              <a:off x="3200400" y="4572000"/>
              <a:ext cx="304800" cy="1828800"/>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19743" y="6466936"/>
              <a:ext cx="2634054" cy="369332"/>
            </a:xfrm>
            <a:prstGeom prst="rect">
              <a:avLst/>
            </a:prstGeom>
            <a:noFill/>
          </p:spPr>
          <p:txBody>
            <a:bodyPr wrap="none" rtlCol="0">
              <a:spAutoFit/>
            </a:bodyPr>
            <a:lstStyle/>
            <a:p>
              <a:r>
                <a:rPr lang="en-US" dirty="0" smtClean="0">
                  <a:solidFill>
                    <a:srgbClr val="FFC000"/>
                  </a:solidFill>
                  <a:latin typeface="Times New Roman" panose="02020603050405020304" pitchFamily="18" charset="0"/>
                  <a:cs typeface="Times New Roman" panose="02020603050405020304" pitchFamily="18" charset="0"/>
                </a:rPr>
                <a:t>Big Bang Nucleosynthesis</a:t>
              </a:r>
              <a:endParaRPr lang="en-US" dirty="0">
                <a:solidFill>
                  <a:srgbClr val="FFC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267200" y="4191000"/>
            <a:ext cx="2358338" cy="2198132"/>
            <a:chOff x="4267200" y="4191000"/>
            <a:chExt cx="2358338" cy="2198132"/>
          </a:xfrm>
        </p:grpSpPr>
        <p:sp>
          <p:nvSpPr>
            <p:cNvPr id="9" name="Down Arrow 8"/>
            <p:cNvSpPr/>
            <p:nvPr/>
          </p:nvSpPr>
          <p:spPr>
            <a:xfrm>
              <a:off x="4267200" y="4191000"/>
              <a:ext cx="304800" cy="1828800"/>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67200" y="6019800"/>
              <a:ext cx="2358338" cy="369332"/>
            </a:xfrm>
            <a:prstGeom prst="rect">
              <a:avLst/>
            </a:prstGeom>
            <a:noFill/>
          </p:spPr>
          <p:txBody>
            <a:bodyPr wrap="none" rtlCol="0">
              <a:spAutoFit/>
            </a:bodyPr>
            <a:lstStyle/>
            <a:p>
              <a:r>
                <a:rPr lang="en-US" dirty="0" smtClean="0">
                  <a:solidFill>
                    <a:srgbClr val="FFC000"/>
                  </a:solidFill>
                  <a:latin typeface="Times New Roman" panose="02020603050405020304" pitchFamily="18" charset="0"/>
                  <a:cs typeface="Times New Roman" panose="02020603050405020304" pitchFamily="18" charset="0"/>
                </a:rPr>
                <a:t>Stellar Nucleosynthesis</a:t>
              </a:r>
              <a:endParaRPr lang="en-US" dirty="0">
                <a:solidFill>
                  <a:srgbClr val="FFC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277751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5800" y="990600"/>
            <a:ext cx="77485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a:solidFill>
                  <a:prstClr val="white"/>
                </a:solidFill>
                <a:latin typeface="Arial" charset="0"/>
              </a:rPr>
              <a:t>One BILLION years later……..</a:t>
            </a:r>
          </a:p>
          <a:p>
            <a:pPr eaLnBrk="1" fontAlgn="base" hangingPunct="1">
              <a:spcBef>
                <a:spcPct val="0"/>
              </a:spcBef>
              <a:spcAft>
                <a:spcPct val="0"/>
              </a:spcAft>
              <a:buFontTx/>
              <a:buNone/>
            </a:pPr>
            <a:endParaRPr lang="en-US" altLang="en-US">
              <a:solidFill>
                <a:prstClr val="white"/>
              </a:solidFill>
              <a:latin typeface="Arial" charset="0"/>
            </a:endParaRPr>
          </a:p>
          <a:p>
            <a:pPr eaLnBrk="1" fontAlgn="base" hangingPunct="1">
              <a:spcBef>
                <a:spcPct val="0"/>
              </a:spcBef>
              <a:spcAft>
                <a:spcPct val="0"/>
              </a:spcAft>
              <a:buFontTx/>
              <a:buNone/>
            </a:pPr>
            <a:endParaRPr lang="en-US" altLang="en-US">
              <a:solidFill>
                <a:prstClr val="white"/>
              </a:solidFill>
              <a:latin typeface="Arial" charset="0"/>
            </a:endParaRPr>
          </a:p>
          <a:p>
            <a:pPr eaLnBrk="1" fontAlgn="base" hangingPunct="1">
              <a:spcBef>
                <a:spcPct val="0"/>
              </a:spcBef>
              <a:spcAft>
                <a:spcPct val="0"/>
              </a:spcAft>
              <a:buFontTx/>
              <a:buNone/>
            </a:pPr>
            <a:r>
              <a:rPr lang="en-US" altLang="en-US">
                <a:solidFill>
                  <a:prstClr val="white"/>
                </a:solidFill>
                <a:latin typeface="Arial" charset="0"/>
              </a:rPr>
              <a:t>Stars Formed…. And with them – other, </a:t>
            </a:r>
          </a:p>
          <a:p>
            <a:pPr eaLnBrk="1" fontAlgn="base" hangingPunct="1">
              <a:spcBef>
                <a:spcPct val="0"/>
              </a:spcBef>
              <a:spcAft>
                <a:spcPct val="0"/>
              </a:spcAft>
              <a:buFontTx/>
              <a:buNone/>
            </a:pPr>
            <a:r>
              <a:rPr lang="en-US" altLang="en-US">
                <a:solidFill>
                  <a:prstClr val="white"/>
                </a:solidFill>
                <a:latin typeface="Arial" charset="0"/>
              </a:rPr>
              <a:t>heavier elements……..</a:t>
            </a:r>
          </a:p>
          <a:p>
            <a:pPr eaLnBrk="1" fontAlgn="base" hangingPunct="1">
              <a:spcBef>
                <a:spcPct val="0"/>
              </a:spcBef>
              <a:spcAft>
                <a:spcPct val="0"/>
              </a:spcAft>
              <a:buFontTx/>
              <a:buNone/>
            </a:pPr>
            <a:endParaRPr lang="en-US" altLang="en-US">
              <a:solidFill>
                <a:prstClr val="white"/>
              </a:solidFill>
              <a:latin typeface="Arial" charset="0"/>
            </a:endParaRPr>
          </a:p>
          <a:p>
            <a:pPr eaLnBrk="1" fontAlgn="base" hangingPunct="1">
              <a:spcBef>
                <a:spcPct val="0"/>
              </a:spcBef>
              <a:spcAft>
                <a:spcPct val="0"/>
              </a:spcAft>
              <a:buFontTx/>
              <a:buNone/>
            </a:pPr>
            <a:endParaRPr lang="en-US" altLang="en-US">
              <a:solidFill>
                <a:prstClr val="white"/>
              </a:solidFill>
              <a:latin typeface="Arial" charset="0"/>
            </a:endParaRPr>
          </a:p>
          <a:p>
            <a:pPr eaLnBrk="1" fontAlgn="base" hangingPunct="1">
              <a:spcBef>
                <a:spcPct val="0"/>
              </a:spcBef>
              <a:spcAft>
                <a:spcPct val="0"/>
              </a:spcAft>
              <a:buFontTx/>
              <a:buNone/>
            </a:pPr>
            <a:endParaRPr lang="en-US" altLang="en-US">
              <a:solidFill>
                <a:prstClr val="white"/>
              </a:solidFill>
              <a:latin typeface="Arial" charset="0"/>
            </a:endParaRPr>
          </a:p>
          <a:p>
            <a:pPr eaLnBrk="1" fontAlgn="base" hangingPunct="1">
              <a:spcBef>
                <a:spcPct val="0"/>
              </a:spcBef>
              <a:spcAft>
                <a:spcPct val="0"/>
              </a:spcAft>
              <a:buFontTx/>
              <a:buNone/>
            </a:pPr>
            <a:r>
              <a:rPr lang="en-US" altLang="en-US">
                <a:solidFill>
                  <a:prstClr val="white"/>
                </a:solidFill>
                <a:latin typeface="Arial" charset="0"/>
              </a:rPr>
              <a:t>This is called </a:t>
            </a:r>
            <a:r>
              <a:rPr lang="en-US" altLang="en-US">
                <a:solidFill>
                  <a:srgbClr val="FFFF00"/>
                </a:solidFill>
                <a:latin typeface="Arial" charset="0"/>
              </a:rPr>
              <a:t>Stellar Nucleosynthesis……</a:t>
            </a:r>
          </a:p>
        </p:txBody>
      </p:sp>
    </p:spTree>
    <p:extLst>
      <p:ext uri="{BB962C8B-B14F-4D97-AF65-F5344CB8AC3E}">
        <p14:creationId xmlns:p14="http://schemas.microsoft.com/office/powerpoint/2010/main" val="6347039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3810000" y="685800"/>
            <a:ext cx="4813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800" b="1">
                <a:solidFill>
                  <a:prstClr val="white"/>
                </a:solidFill>
                <a:latin typeface="Arial" charset="0"/>
                <a:cs typeface="Arial" charset="0"/>
              </a:rPr>
              <a:t>Temperature and Pressure </a:t>
            </a:r>
          </a:p>
        </p:txBody>
      </p:sp>
      <p:sp>
        <p:nvSpPr>
          <p:cNvPr id="6" name="Up Arrow 5"/>
          <p:cNvSpPr/>
          <p:nvPr/>
        </p:nvSpPr>
        <p:spPr>
          <a:xfrm>
            <a:off x="3200400" y="457200"/>
            <a:ext cx="609600" cy="68580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7" name="TextBox 6"/>
          <p:cNvSpPr txBox="1">
            <a:spLocks noChangeArrowheads="1"/>
          </p:cNvSpPr>
          <p:nvPr/>
        </p:nvSpPr>
        <p:spPr bwMode="auto">
          <a:xfrm>
            <a:off x="1965325" y="2057400"/>
            <a:ext cx="62928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742950" indent="-7429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AutoNum type="arabicPeriod"/>
            </a:pPr>
            <a:r>
              <a:rPr lang="en-US" altLang="en-US" sz="4400" baseline="30000">
                <a:solidFill>
                  <a:prstClr val="white"/>
                </a:solidFill>
                <a:latin typeface="Arial" charset="0"/>
                <a:cs typeface="Arial" charset="0"/>
              </a:rPr>
              <a:t>4</a:t>
            </a:r>
            <a:r>
              <a:rPr lang="en-US" altLang="en-US" sz="4400">
                <a:solidFill>
                  <a:prstClr val="white"/>
                </a:solidFill>
                <a:latin typeface="Arial" charset="0"/>
                <a:cs typeface="Arial" charset="0"/>
              </a:rPr>
              <a:t>He + </a:t>
            </a:r>
            <a:r>
              <a:rPr lang="en-US" altLang="en-US" sz="4400" baseline="30000">
                <a:solidFill>
                  <a:prstClr val="white"/>
                </a:solidFill>
                <a:latin typeface="Arial" charset="0"/>
                <a:cs typeface="Arial" charset="0"/>
              </a:rPr>
              <a:t>4</a:t>
            </a:r>
            <a:r>
              <a:rPr lang="en-US" altLang="en-US" sz="4400">
                <a:solidFill>
                  <a:prstClr val="white"/>
                </a:solidFill>
                <a:latin typeface="Arial" charset="0"/>
                <a:cs typeface="Arial" charset="0"/>
              </a:rPr>
              <a:t>He </a:t>
            </a:r>
            <a:r>
              <a:rPr lang="en-US" altLang="en-US" sz="4400">
                <a:solidFill>
                  <a:prstClr val="white"/>
                </a:solidFill>
                <a:latin typeface="Arial" charset="0"/>
                <a:cs typeface="Arial" charset="0"/>
                <a:sym typeface="Wingdings" pitchFamily="2" charset="2"/>
              </a:rPr>
              <a:t> </a:t>
            </a:r>
            <a:r>
              <a:rPr lang="en-US" altLang="en-US" sz="4400" baseline="30000">
                <a:solidFill>
                  <a:prstClr val="white"/>
                </a:solidFill>
                <a:latin typeface="Arial" charset="0"/>
                <a:cs typeface="Arial" charset="0"/>
                <a:sym typeface="Wingdings" pitchFamily="2" charset="2"/>
              </a:rPr>
              <a:t>8</a:t>
            </a:r>
            <a:r>
              <a:rPr lang="en-US" altLang="en-US" sz="4400">
                <a:solidFill>
                  <a:prstClr val="white"/>
                </a:solidFill>
                <a:latin typeface="Arial" charset="0"/>
                <a:cs typeface="Arial" charset="0"/>
                <a:sym typeface="Wingdings" pitchFamily="2" charset="2"/>
              </a:rPr>
              <a:t>Be</a:t>
            </a:r>
          </a:p>
          <a:p>
            <a:pPr eaLnBrk="1" fontAlgn="base" hangingPunct="1">
              <a:spcBef>
                <a:spcPct val="0"/>
              </a:spcBef>
              <a:spcAft>
                <a:spcPct val="0"/>
              </a:spcAft>
              <a:buFontTx/>
              <a:buAutoNum type="arabicPeriod"/>
            </a:pPr>
            <a:endParaRPr lang="en-US" altLang="en-US" sz="4400">
              <a:solidFill>
                <a:prstClr val="white"/>
              </a:solidFill>
              <a:latin typeface="Arial" charset="0"/>
              <a:cs typeface="Arial" charset="0"/>
              <a:sym typeface="Wingdings" pitchFamily="2" charset="2"/>
            </a:endParaRPr>
          </a:p>
          <a:p>
            <a:pPr eaLnBrk="1" fontAlgn="base" hangingPunct="1">
              <a:spcBef>
                <a:spcPct val="0"/>
              </a:spcBef>
              <a:spcAft>
                <a:spcPct val="0"/>
              </a:spcAft>
              <a:buFontTx/>
              <a:buNone/>
            </a:pPr>
            <a:r>
              <a:rPr lang="en-US" altLang="en-US" sz="4400">
                <a:solidFill>
                  <a:prstClr val="white"/>
                </a:solidFill>
                <a:latin typeface="Arial" charset="0"/>
                <a:cs typeface="Arial" charset="0"/>
                <a:sym typeface="Wingdings" pitchFamily="2" charset="2"/>
              </a:rPr>
              <a:t>			 </a:t>
            </a:r>
            <a:r>
              <a:rPr lang="en-US" altLang="en-US" sz="4400" baseline="30000">
                <a:solidFill>
                  <a:prstClr val="white"/>
                </a:solidFill>
                <a:latin typeface="Arial" charset="0"/>
                <a:cs typeface="Arial" charset="0"/>
                <a:sym typeface="Wingdings" pitchFamily="2" charset="2"/>
              </a:rPr>
              <a:t>8</a:t>
            </a:r>
            <a:r>
              <a:rPr lang="en-US" altLang="en-US" sz="4400">
                <a:solidFill>
                  <a:prstClr val="white"/>
                </a:solidFill>
                <a:latin typeface="Arial" charset="0"/>
                <a:cs typeface="Arial" charset="0"/>
                <a:sym typeface="Wingdings" pitchFamily="2" charset="2"/>
              </a:rPr>
              <a:t>Be + </a:t>
            </a:r>
            <a:r>
              <a:rPr lang="en-US" altLang="en-US" sz="4400" baseline="30000">
                <a:solidFill>
                  <a:prstClr val="white"/>
                </a:solidFill>
                <a:latin typeface="Arial" charset="0"/>
                <a:cs typeface="Arial" charset="0"/>
                <a:sym typeface="Wingdings" pitchFamily="2" charset="2"/>
              </a:rPr>
              <a:t>4</a:t>
            </a:r>
            <a:r>
              <a:rPr lang="en-US" altLang="en-US" sz="4400">
                <a:solidFill>
                  <a:prstClr val="white"/>
                </a:solidFill>
                <a:latin typeface="Arial" charset="0"/>
                <a:cs typeface="Arial" charset="0"/>
                <a:sym typeface="Wingdings" pitchFamily="2" charset="2"/>
              </a:rPr>
              <a:t>He  </a:t>
            </a:r>
            <a:endParaRPr lang="en-US" altLang="en-US" sz="4400">
              <a:solidFill>
                <a:prstClr val="white"/>
              </a:solidFill>
              <a:latin typeface="Arial" charset="0"/>
              <a:cs typeface="Arial" charset="0"/>
            </a:endParaRPr>
          </a:p>
        </p:txBody>
      </p:sp>
      <p:sp>
        <p:nvSpPr>
          <p:cNvPr id="8" name="TextBox 7"/>
          <p:cNvSpPr txBox="1">
            <a:spLocks noChangeArrowheads="1"/>
          </p:cNvSpPr>
          <p:nvPr/>
        </p:nvSpPr>
        <p:spPr bwMode="auto">
          <a:xfrm>
            <a:off x="7756525" y="3276600"/>
            <a:ext cx="1311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6000" baseline="30000">
                <a:solidFill>
                  <a:srgbClr val="FFFF00"/>
                </a:solidFill>
                <a:latin typeface="Arial" charset="0"/>
                <a:cs typeface="Arial" charset="0"/>
              </a:rPr>
              <a:t>12</a:t>
            </a:r>
            <a:r>
              <a:rPr lang="en-US" altLang="en-US" sz="6000">
                <a:solidFill>
                  <a:srgbClr val="FFFF00"/>
                </a:solidFill>
                <a:latin typeface="Arial" charset="0"/>
                <a:cs typeface="Arial" charset="0"/>
              </a:rPr>
              <a:t>C</a:t>
            </a:r>
          </a:p>
        </p:txBody>
      </p:sp>
      <p:sp>
        <p:nvSpPr>
          <p:cNvPr id="9" name="Rectangle 8"/>
          <p:cNvSpPr>
            <a:spLocks noChangeArrowheads="1"/>
          </p:cNvSpPr>
          <p:nvPr/>
        </p:nvSpPr>
        <p:spPr bwMode="auto">
          <a:xfrm>
            <a:off x="1295400" y="5638800"/>
            <a:ext cx="4852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4800" baseline="30000">
                <a:solidFill>
                  <a:prstClr val="white"/>
                </a:solidFill>
                <a:latin typeface="Arial" charset="0"/>
                <a:cs typeface="Arial" charset="0"/>
                <a:sym typeface="Wingdings" pitchFamily="2" charset="2"/>
              </a:rPr>
              <a:t>12</a:t>
            </a:r>
            <a:r>
              <a:rPr lang="en-US" altLang="en-US" sz="4800">
                <a:solidFill>
                  <a:prstClr val="white"/>
                </a:solidFill>
                <a:latin typeface="Arial" charset="0"/>
                <a:cs typeface="Arial" charset="0"/>
                <a:sym typeface="Wingdings" pitchFamily="2" charset="2"/>
              </a:rPr>
              <a:t>C + </a:t>
            </a:r>
            <a:r>
              <a:rPr lang="en-US" altLang="en-US" sz="4800" baseline="30000">
                <a:solidFill>
                  <a:prstClr val="white"/>
                </a:solidFill>
                <a:latin typeface="Arial" charset="0"/>
                <a:cs typeface="Arial" charset="0"/>
                <a:sym typeface="Wingdings" pitchFamily="2" charset="2"/>
              </a:rPr>
              <a:t>4</a:t>
            </a:r>
            <a:r>
              <a:rPr lang="en-US" altLang="en-US" sz="4800">
                <a:solidFill>
                  <a:prstClr val="white"/>
                </a:solidFill>
                <a:latin typeface="Arial" charset="0"/>
                <a:cs typeface="Arial" charset="0"/>
                <a:sym typeface="Wingdings" pitchFamily="2" charset="2"/>
              </a:rPr>
              <a:t>He  </a:t>
            </a:r>
            <a:r>
              <a:rPr lang="en-US" altLang="en-US" sz="4800" baseline="30000">
                <a:solidFill>
                  <a:srgbClr val="FFFF00"/>
                </a:solidFill>
                <a:latin typeface="Arial" charset="0"/>
                <a:cs typeface="Arial" charset="0"/>
                <a:sym typeface="Wingdings" pitchFamily="2" charset="2"/>
              </a:rPr>
              <a:t>16</a:t>
            </a:r>
            <a:r>
              <a:rPr lang="en-US" altLang="en-US" sz="4800">
                <a:solidFill>
                  <a:srgbClr val="FFFF00"/>
                </a:solidFill>
                <a:latin typeface="Arial" charset="0"/>
                <a:cs typeface="Arial" charset="0"/>
                <a:sym typeface="Wingdings" pitchFamily="2" charset="2"/>
              </a:rPr>
              <a:t>O</a:t>
            </a:r>
            <a:r>
              <a:rPr lang="en-US" altLang="en-US" sz="4800">
                <a:solidFill>
                  <a:prstClr val="white"/>
                </a:solidFill>
                <a:latin typeface="Arial" charset="0"/>
                <a:cs typeface="Arial" charset="0"/>
                <a:sym typeface="Wingdings" pitchFamily="2" charset="2"/>
              </a:rPr>
              <a:t> </a:t>
            </a:r>
            <a:endParaRPr lang="en-US" altLang="en-US" sz="4800">
              <a:solidFill>
                <a:prstClr val="black"/>
              </a:solidFill>
            </a:endParaRPr>
          </a:p>
        </p:txBody>
      </p:sp>
      <p:sp>
        <p:nvSpPr>
          <p:cNvPr id="12" name="Freeform 11"/>
          <p:cNvSpPr/>
          <p:nvPr/>
        </p:nvSpPr>
        <p:spPr>
          <a:xfrm>
            <a:off x="334963" y="4135438"/>
            <a:ext cx="8164512" cy="1893887"/>
          </a:xfrm>
          <a:custGeom>
            <a:avLst/>
            <a:gdLst>
              <a:gd name="connsiteX0" fmla="*/ 8164829 w 8164829"/>
              <a:gd name="connsiteY0" fmla="*/ 0 h 1894571"/>
              <a:gd name="connsiteX1" fmla="*/ 3902930 w 8164829"/>
              <a:gd name="connsiteY1" fmla="*/ 373712 h 1894571"/>
              <a:gd name="connsiteX2" fmla="*/ 1438026 w 8164829"/>
              <a:gd name="connsiteY2" fmla="*/ 397565 h 1894571"/>
              <a:gd name="connsiteX3" fmla="*/ 945045 w 8164829"/>
              <a:gd name="connsiteY3" fmla="*/ 413468 h 1894571"/>
              <a:gd name="connsiteX4" fmla="*/ 754214 w 8164829"/>
              <a:gd name="connsiteY4" fmla="*/ 469127 h 1894571"/>
              <a:gd name="connsiteX5" fmla="*/ 404356 w 8164829"/>
              <a:gd name="connsiteY5" fmla="*/ 628153 h 1894571"/>
              <a:gd name="connsiteX6" fmla="*/ 221476 w 8164829"/>
              <a:gd name="connsiteY6" fmla="*/ 747423 h 1894571"/>
              <a:gd name="connsiteX7" fmla="*/ 102207 w 8164829"/>
              <a:gd name="connsiteY7" fmla="*/ 890546 h 1894571"/>
              <a:gd name="connsiteX8" fmla="*/ 30645 w 8164829"/>
              <a:gd name="connsiteY8" fmla="*/ 1351722 h 1894571"/>
              <a:gd name="connsiteX9" fmla="*/ 86304 w 8164829"/>
              <a:gd name="connsiteY9" fmla="*/ 1606164 h 1894571"/>
              <a:gd name="connsiteX10" fmla="*/ 181720 w 8164829"/>
              <a:gd name="connsiteY10" fmla="*/ 1701579 h 1894571"/>
              <a:gd name="connsiteX11" fmla="*/ 356648 w 8164829"/>
              <a:gd name="connsiteY11" fmla="*/ 1717482 h 1894571"/>
              <a:gd name="connsiteX12" fmla="*/ 611090 w 8164829"/>
              <a:gd name="connsiteY12" fmla="*/ 1709531 h 1894571"/>
              <a:gd name="connsiteX13" fmla="*/ 579285 w 8164829"/>
              <a:gd name="connsiteY13" fmla="*/ 1622066 h 1894571"/>
              <a:gd name="connsiteX14" fmla="*/ 515675 w 8164829"/>
              <a:gd name="connsiteY14" fmla="*/ 1542553 h 1894571"/>
              <a:gd name="connsiteX15" fmla="*/ 483869 w 8164829"/>
              <a:gd name="connsiteY15" fmla="*/ 1447138 h 1894571"/>
              <a:gd name="connsiteX16" fmla="*/ 475918 w 8164829"/>
              <a:gd name="connsiteY16" fmla="*/ 1367625 h 1894571"/>
              <a:gd name="connsiteX17" fmla="*/ 499772 w 8164829"/>
              <a:gd name="connsiteY17" fmla="*/ 1645920 h 1894571"/>
              <a:gd name="connsiteX18" fmla="*/ 571334 w 8164829"/>
              <a:gd name="connsiteY18" fmla="*/ 1789044 h 1894571"/>
              <a:gd name="connsiteX19" fmla="*/ 634944 w 8164829"/>
              <a:gd name="connsiteY19" fmla="*/ 1836752 h 1894571"/>
              <a:gd name="connsiteX20" fmla="*/ 539528 w 8164829"/>
              <a:gd name="connsiteY20" fmla="*/ 1828800 h 1894571"/>
              <a:gd name="connsiteX21" fmla="*/ 372551 w 8164829"/>
              <a:gd name="connsiteY21" fmla="*/ 1860605 h 1894571"/>
              <a:gd name="connsiteX22" fmla="*/ 285087 w 8164829"/>
              <a:gd name="connsiteY22" fmla="*/ 1884459 h 1894571"/>
              <a:gd name="connsiteX23" fmla="*/ 126061 w 8164829"/>
              <a:gd name="connsiteY23" fmla="*/ 1892411 h 189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64829" h="1894571">
                <a:moveTo>
                  <a:pt x="8164829" y="0"/>
                </a:moveTo>
                <a:cubicBezTo>
                  <a:pt x="6744196" y="124571"/>
                  <a:pt x="5326530" y="289575"/>
                  <a:pt x="3902930" y="373712"/>
                </a:cubicBezTo>
                <a:cubicBezTo>
                  <a:pt x="3082688" y="422190"/>
                  <a:pt x="2259625" y="386522"/>
                  <a:pt x="1438026" y="397565"/>
                </a:cubicBezTo>
                <a:cubicBezTo>
                  <a:pt x="1273628" y="399775"/>
                  <a:pt x="1109372" y="408167"/>
                  <a:pt x="945045" y="413468"/>
                </a:cubicBezTo>
                <a:cubicBezTo>
                  <a:pt x="881435" y="432021"/>
                  <a:pt x="817074" y="448173"/>
                  <a:pt x="754214" y="469127"/>
                </a:cubicBezTo>
                <a:cubicBezTo>
                  <a:pt x="618900" y="514232"/>
                  <a:pt x="529314" y="554808"/>
                  <a:pt x="404356" y="628153"/>
                </a:cubicBezTo>
                <a:cubicBezTo>
                  <a:pt x="341591" y="664994"/>
                  <a:pt x="276426" y="699703"/>
                  <a:pt x="221476" y="747423"/>
                </a:cubicBezTo>
                <a:cubicBezTo>
                  <a:pt x="174587" y="788142"/>
                  <a:pt x="141963" y="842838"/>
                  <a:pt x="102207" y="890546"/>
                </a:cubicBezTo>
                <a:cubicBezTo>
                  <a:pt x="48724" y="1119757"/>
                  <a:pt x="34977" y="1122167"/>
                  <a:pt x="30645" y="1351722"/>
                </a:cubicBezTo>
                <a:cubicBezTo>
                  <a:pt x="27197" y="1534459"/>
                  <a:pt x="0" y="1515066"/>
                  <a:pt x="86304" y="1606164"/>
                </a:cubicBezTo>
                <a:cubicBezTo>
                  <a:pt x="117238" y="1638817"/>
                  <a:pt x="140129" y="1684453"/>
                  <a:pt x="181720" y="1701579"/>
                </a:cubicBezTo>
                <a:cubicBezTo>
                  <a:pt x="235860" y="1723872"/>
                  <a:pt x="298339" y="1712181"/>
                  <a:pt x="356648" y="1717482"/>
                </a:cubicBezTo>
                <a:cubicBezTo>
                  <a:pt x="441462" y="1714832"/>
                  <a:pt x="533096" y="1742957"/>
                  <a:pt x="611090" y="1709531"/>
                </a:cubicBezTo>
                <a:cubicBezTo>
                  <a:pt x="639604" y="1697311"/>
                  <a:pt x="594676" y="1649001"/>
                  <a:pt x="579285" y="1622066"/>
                </a:cubicBezTo>
                <a:cubicBezTo>
                  <a:pt x="562445" y="1592596"/>
                  <a:pt x="536878" y="1569057"/>
                  <a:pt x="515675" y="1542553"/>
                </a:cubicBezTo>
                <a:cubicBezTo>
                  <a:pt x="505073" y="1510748"/>
                  <a:pt x="491299" y="1479830"/>
                  <a:pt x="483869" y="1447138"/>
                </a:cubicBezTo>
                <a:cubicBezTo>
                  <a:pt x="477966" y="1421164"/>
                  <a:pt x="473794" y="1341073"/>
                  <a:pt x="475918" y="1367625"/>
                </a:cubicBezTo>
                <a:cubicBezTo>
                  <a:pt x="483343" y="1460434"/>
                  <a:pt x="479212" y="1555113"/>
                  <a:pt x="499772" y="1645920"/>
                </a:cubicBezTo>
                <a:cubicBezTo>
                  <a:pt x="511551" y="1697942"/>
                  <a:pt x="540503" y="1745518"/>
                  <a:pt x="571334" y="1789044"/>
                </a:cubicBezTo>
                <a:cubicBezTo>
                  <a:pt x="586654" y="1810672"/>
                  <a:pt x="651501" y="1816056"/>
                  <a:pt x="634944" y="1836752"/>
                </a:cubicBezTo>
                <a:cubicBezTo>
                  <a:pt x="615006" y="1861674"/>
                  <a:pt x="571333" y="1831451"/>
                  <a:pt x="539528" y="1828800"/>
                </a:cubicBezTo>
                <a:cubicBezTo>
                  <a:pt x="483869" y="1839402"/>
                  <a:pt x="427902" y="1848497"/>
                  <a:pt x="372551" y="1860605"/>
                </a:cubicBezTo>
                <a:cubicBezTo>
                  <a:pt x="343030" y="1867063"/>
                  <a:pt x="314819" y="1879053"/>
                  <a:pt x="285087" y="1884459"/>
                </a:cubicBezTo>
                <a:cubicBezTo>
                  <a:pt x="229473" y="1894571"/>
                  <a:pt x="181588" y="1892411"/>
                  <a:pt x="126061" y="1892411"/>
                </a:cubicBezTo>
              </a:path>
            </a:pathLst>
          </a:custGeom>
          <a:ln w="317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Tree>
    <p:extLst>
      <p:ext uri="{BB962C8B-B14F-4D97-AF65-F5344CB8AC3E}">
        <p14:creationId xmlns:p14="http://schemas.microsoft.com/office/powerpoint/2010/main" val="18423140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mph" presetSubtype="0" fill="hold" grpId="1"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8"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3810000" y="685800"/>
            <a:ext cx="4813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800" b="1">
                <a:solidFill>
                  <a:prstClr val="white"/>
                </a:solidFill>
                <a:latin typeface="Arial" charset="0"/>
                <a:cs typeface="Arial" charset="0"/>
              </a:rPr>
              <a:t>Temperature and Pressure </a:t>
            </a:r>
          </a:p>
        </p:txBody>
      </p:sp>
      <p:sp>
        <p:nvSpPr>
          <p:cNvPr id="6" name="Up Arrow 5"/>
          <p:cNvSpPr/>
          <p:nvPr/>
        </p:nvSpPr>
        <p:spPr>
          <a:xfrm>
            <a:off x="3200400" y="457200"/>
            <a:ext cx="609600" cy="68580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9" name="Rectangle 8"/>
          <p:cNvSpPr>
            <a:spLocks noChangeArrowheads="1"/>
          </p:cNvSpPr>
          <p:nvPr/>
        </p:nvSpPr>
        <p:spPr bwMode="auto">
          <a:xfrm>
            <a:off x="457200" y="2667000"/>
            <a:ext cx="4589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4800" baseline="30000" dirty="0">
                <a:solidFill>
                  <a:prstClr val="white"/>
                </a:solidFill>
                <a:latin typeface="Arial" charset="0"/>
                <a:cs typeface="Arial" charset="0"/>
                <a:sym typeface="Wingdings" pitchFamily="2" charset="2"/>
              </a:rPr>
              <a:t>12</a:t>
            </a:r>
            <a:r>
              <a:rPr lang="en-US" altLang="en-US" sz="4800" dirty="0">
                <a:solidFill>
                  <a:prstClr val="white"/>
                </a:solidFill>
                <a:latin typeface="Arial" charset="0"/>
                <a:cs typeface="Arial" charset="0"/>
                <a:sym typeface="Wingdings" pitchFamily="2" charset="2"/>
              </a:rPr>
              <a:t>C + </a:t>
            </a:r>
            <a:r>
              <a:rPr lang="en-US" altLang="en-US" sz="4800" dirty="0" smtClean="0">
                <a:solidFill>
                  <a:prstClr val="white"/>
                </a:solidFill>
                <a:latin typeface="Arial" charset="0"/>
                <a:cs typeface="Arial" charset="0"/>
                <a:sym typeface="Wingdings" pitchFamily="2" charset="2"/>
              </a:rPr>
              <a:t>He </a:t>
            </a:r>
            <a:r>
              <a:rPr lang="en-US" altLang="en-US" sz="4800" dirty="0">
                <a:solidFill>
                  <a:prstClr val="white"/>
                </a:solidFill>
                <a:latin typeface="Arial" charset="0"/>
                <a:cs typeface="Arial" charset="0"/>
                <a:sym typeface="Wingdings" pitchFamily="2" charset="2"/>
              </a:rPr>
              <a:t> </a:t>
            </a:r>
            <a:r>
              <a:rPr lang="en-US" altLang="en-US" sz="4800" baseline="30000" dirty="0" smtClean="0">
                <a:solidFill>
                  <a:srgbClr val="00B0F0"/>
                </a:solidFill>
                <a:latin typeface="Arial" charset="0"/>
                <a:cs typeface="Arial" charset="0"/>
                <a:sym typeface="Wingdings" pitchFamily="2" charset="2"/>
              </a:rPr>
              <a:t>13</a:t>
            </a:r>
            <a:r>
              <a:rPr lang="en-US" altLang="en-US" sz="4800" dirty="0" smtClean="0">
                <a:solidFill>
                  <a:srgbClr val="00B0F0"/>
                </a:solidFill>
                <a:latin typeface="Arial" charset="0"/>
                <a:cs typeface="Arial" charset="0"/>
                <a:sym typeface="Wingdings" pitchFamily="2" charset="2"/>
              </a:rPr>
              <a:t>N</a:t>
            </a:r>
            <a:r>
              <a:rPr lang="en-US" altLang="en-US" sz="4800" dirty="0" smtClean="0">
                <a:solidFill>
                  <a:prstClr val="white"/>
                </a:solidFill>
                <a:latin typeface="Arial" charset="0"/>
                <a:cs typeface="Arial" charset="0"/>
                <a:sym typeface="Wingdings" pitchFamily="2" charset="2"/>
              </a:rPr>
              <a:t> </a:t>
            </a:r>
            <a:endParaRPr lang="en-US" altLang="en-US" sz="4800" dirty="0">
              <a:solidFill>
                <a:prstClr val="black"/>
              </a:solidFill>
            </a:endParaRPr>
          </a:p>
        </p:txBody>
      </p:sp>
      <p:grpSp>
        <p:nvGrpSpPr>
          <p:cNvPr id="5" name="Group 4"/>
          <p:cNvGrpSpPr/>
          <p:nvPr/>
        </p:nvGrpSpPr>
        <p:grpSpPr>
          <a:xfrm>
            <a:off x="3603945" y="2399323"/>
            <a:ext cx="5174907" cy="2622674"/>
            <a:chOff x="3603945" y="2399323"/>
            <a:chExt cx="5174907" cy="2622674"/>
          </a:xfrm>
        </p:grpSpPr>
        <p:sp>
          <p:nvSpPr>
            <p:cNvPr id="2" name="Freeform 1"/>
            <p:cNvSpPr/>
            <p:nvPr/>
          </p:nvSpPr>
          <p:spPr>
            <a:xfrm>
              <a:off x="3603945" y="2399323"/>
              <a:ext cx="1655995" cy="2360246"/>
            </a:xfrm>
            <a:custGeom>
              <a:avLst/>
              <a:gdLst>
                <a:gd name="connsiteX0" fmla="*/ 960240 w 1655995"/>
                <a:gd name="connsiteY0" fmla="*/ 109415 h 2360246"/>
                <a:gd name="connsiteX1" fmla="*/ 866455 w 1655995"/>
                <a:gd name="connsiteY1" fmla="*/ 93785 h 2360246"/>
                <a:gd name="connsiteX2" fmla="*/ 796117 w 1655995"/>
                <a:gd name="connsiteY2" fmla="*/ 85969 h 2360246"/>
                <a:gd name="connsiteX3" fmla="*/ 694517 w 1655995"/>
                <a:gd name="connsiteY3" fmla="*/ 78154 h 2360246"/>
                <a:gd name="connsiteX4" fmla="*/ 585101 w 1655995"/>
                <a:gd name="connsiteY4" fmla="*/ 62523 h 2360246"/>
                <a:gd name="connsiteX5" fmla="*/ 209963 w 1655995"/>
                <a:gd name="connsiteY5" fmla="*/ 78154 h 2360246"/>
                <a:gd name="connsiteX6" fmla="*/ 178701 w 1655995"/>
                <a:gd name="connsiteY6" fmla="*/ 85969 h 2360246"/>
                <a:gd name="connsiteX7" fmla="*/ 123993 w 1655995"/>
                <a:gd name="connsiteY7" fmla="*/ 140677 h 2360246"/>
                <a:gd name="connsiteX8" fmla="*/ 92732 w 1655995"/>
                <a:gd name="connsiteY8" fmla="*/ 164123 h 2360246"/>
                <a:gd name="connsiteX9" fmla="*/ 61470 w 1655995"/>
                <a:gd name="connsiteY9" fmla="*/ 218831 h 2360246"/>
                <a:gd name="connsiteX10" fmla="*/ 22393 w 1655995"/>
                <a:gd name="connsiteY10" fmla="*/ 304800 h 2360246"/>
                <a:gd name="connsiteX11" fmla="*/ 14578 w 1655995"/>
                <a:gd name="connsiteY11" fmla="*/ 679939 h 2360246"/>
                <a:gd name="connsiteX12" fmla="*/ 38024 w 1655995"/>
                <a:gd name="connsiteY12" fmla="*/ 726831 h 2360246"/>
                <a:gd name="connsiteX13" fmla="*/ 45840 w 1655995"/>
                <a:gd name="connsiteY13" fmla="*/ 750277 h 2360246"/>
                <a:gd name="connsiteX14" fmla="*/ 69286 w 1655995"/>
                <a:gd name="connsiteY14" fmla="*/ 789354 h 2360246"/>
                <a:gd name="connsiteX15" fmla="*/ 108363 w 1655995"/>
                <a:gd name="connsiteY15" fmla="*/ 867508 h 2360246"/>
                <a:gd name="connsiteX16" fmla="*/ 131809 w 1655995"/>
                <a:gd name="connsiteY16" fmla="*/ 945662 h 2360246"/>
                <a:gd name="connsiteX17" fmla="*/ 155255 w 1655995"/>
                <a:gd name="connsiteY17" fmla="*/ 969108 h 2360246"/>
                <a:gd name="connsiteX18" fmla="*/ 178701 w 1655995"/>
                <a:gd name="connsiteY18" fmla="*/ 1008185 h 2360246"/>
                <a:gd name="connsiteX19" fmla="*/ 186517 w 1655995"/>
                <a:gd name="connsiteY19" fmla="*/ 1031631 h 2360246"/>
                <a:gd name="connsiteX20" fmla="*/ 217778 w 1655995"/>
                <a:gd name="connsiteY20" fmla="*/ 1070708 h 2360246"/>
                <a:gd name="connsiteX21" fmla="*/ 241224 w 1655995"/>
                <a:gd name="connsiteY21" fmla="*/ 1117600 h 2360246"/>
                <a:gd name="connsiteX22" fmla="*/ 272486 w 1655995"/>
                <a:gd name="connsiteY22" fmla="*/ 1148862 h 2360246"/>
                <a:gd name="connsiteX23" fmla="*/ 303747 w 1655995"/>
                <a:gd name="connsiteY23" fmla="*/ 1203569 h 2360246"/>
                <a:gd name="connsiteX24" fmla="*/ 358455 w 1655995"/>
                <a:gd name="connsiteY24" fmla="*/ 1250462 h 2360246"/>
                <a:gd name="connsiteX25" fmla="*/ 444424 w 1655995"/>
                <a:gd name="connsiteY25" fmla="*/ 1320800 h 2360246"/>
                <a:gd name="connsiteX26" fmla="*/ 475686 w 1655995"/>
                <a:gd name="connsiteY26" fmla="*/ 1328615 h 2360246"/>
                <a:gd name="connsiteX27" fmla="*/ 514763 w 1655995"/>
                <a:gd name="connsiteY27" fmla="*/ 1344246 h 2360246"/>
                <a:gd name="connsiteX28" fmla="*/ 577286 w 1655995"/>
                <a:gd name="connsiteY28" fmla="*/ 1352062 h 2360246"/>
                <a:gd name="connsiteX29" fmla="*/ 608547 w 1655995"/>
                <a:gd name="connsiteY29" fmla="*/ 1367692 h 2360246"/>
                <a:gd name="connsiteX30" fmla="*/ 788301 w 1655995"/>
                <a:gd name="connsiteY30" fmla="*/ 1391139 h 2360246"/>
                <a:gd name="connsiteX31" fmla="*/ 1132178 w 1655995"/>
                <a:gd name="connsiteY31" fmla="*/ 1367692 h 2360246"/>
                <a:gd name="connsiteX32" fmla="*/ 1155624 w 1655995"/>
                <a:gd name="connsiteY32" fmla="*/ 1352062 h 2360246"/>
                <a:gd name="connsiteX33" fmla="*/ 1186886 w 1655995"/>
                <a:gd name="connsiteY33" fmla="*/ 1336431 h 2360246"/>
                <a:gd name="connsiteX34" fmla="*/ 1210332 w 1655995"/>
                <a:gd name="connsiteY34" fmla="*/ 1305169 h 2360246"/>
                <a:gd name="connsiteX35" fmla="*/ 1280670 w 1655995"/>
                <a:gd name="connsiteY35" fmla="*/ 1227015 h 2360246"/>
                <a:gd name="connsiteX36" fmla="*/ 1304117 w 1655995"/>
                <a:gd name="connsiteY36" fmla="*/ 1187939 h 2360246"/>
                <a:gd name="connsiteX37" fmla="*/ 1358824 w 1655995"/>
                <a:gd name="connsiteY37" fmla="*/ 1109785 h 2360246"/>
                <a:gd name="connsiteX38" fmla="*/ 1374455 w 1655995"/>
                <a:gd name="connsiteY38" fmla="*/ 1055077 h 2360246"/>
                <a:gd name="connsiteX39" fmla="*/ 1390086 w 1655995"/>
                <a:gd name="connsiteY39" fmla="*/ 1008185 h 2360246"/>
                <a:gd name="connsiteX40" fmla="*/ 1382270 w 1655995"/>
                <a:gd name="connsiteY40" fmla="*/ 593969 h 2360246"/>
                <a:gd name="connsiteX41" fmla="*/ 1374455 w 1655995"/>
                <a:gd name="connsiteY41" fmla="*/ 570523 h 2360246"/>
                <a:gd name="connsiteX42" fmla="*/ 1358824 w 1655995"/>
                <a:gd name="connsiteY42" fmla="*/ 476739 h 2360246"/>
                <a:gd name="connsiteX43" fmla="*/ 1335378 w 1655995"/>
                <a:gd name="connsiteY43" fmla="*/ 445477 h 2360246"/>
                <a:gd name="connsiteX44" fmla="*/ 1304117 w 1655995"/>
                <a:gd name="connsiteY44" fmla="*/ 351692 h 2360246"/>
                <a:gd name="connsiteX45" fmla="*/ 1296301 w 1655995"/>
                <a:gd name="connsiteY45" fmla="*/ 320431 h 2360246"/>
                <a:gd name="connsiteX46" fmla="*/ 1272855 w 1655995"/>
                <a:gd name="connsiteY46" fmla="*/ 257908 h 2360246"/>
                <a:gd name="connsiteX47" fmla="*/ 1257224 w 1655995"/>
                <a:gd name="connsiteY47" fmla="*/ 211015 h 2360246"/>
                <a:gd name="connsiteX48" fmla="*/ 1233778 w 1655995"/>
                <a:gd name="connsiteY48" fmla="*/ 179754 h 2360246"/>
                <a:gd name="connsiteX49" fmla="*/ 1171255 w 1655995"/>
                <a:gd name="connsiteY49" fmla="*/ 93785 h 2360246"/>
                <a:gd name="connsiteX50" fmla="*/ 1155624 w 1655995"/>
                <a:gd name="connsiteY50" fmla="*/ 70339 h 2360246"/>
                <a:gd name="connsiteX51" fmla="*/ 1132178 w 1655995"/>
                <a:gd name="connsiteY51" fmla="*/ 46892 h 2360246"/>
                <a:gd name="connsiteX52" fmla="*/ 1069655 w 1655995"/>
                <a:gd name="connsiteY52" fmla="*/ 0 h 2360246"/>
                <a:gd name="connsiteX53" fmla="*/ 858640 w 1655995"/>
                <a:gd name="connsiteY53" fmla="*/ 7815 h 2360246"/>
                <a:gd name="connsiteX54" fmla="*/ 827378 w 1655995"/>
                <a:gd name="connsiteY54" fmla="*/ 15631 h 2360246"/>
                <a:gd name="connsiteX55" fmla="*/ 780486 w 1655995"/>
                <a:gd name="connsiteY55" fmla="*/ 23446 h 2360246"/>
                <a:gd name="connsiteX56" fmla="*/ 694517 w 1655995"/>
                <a:gd name="connsiteY56" fmla="*/ 31262 h 2360246"/>
                <a:gd name="connsiteX57" fmla="*/ 608547 w 1655995"/>
                <a:gd name="connsiteY57" fmla="*/ 46892 h 2360246"/>
                <a:gd name="connsiteX58" fmla="*/ 569470 w 1655995"/>
                <a:gd name="connsiteY58" fmla="*/ 54708 h 2360246"/>
                <a:gd name="connsiteX59" fmla="*/ 483501 w 1655995"/>
                <a:gd name="connsiteY59" fmla="*/ 70339 h 2360246"/>
                <a:gd name="connsiteX60" fmla="*/ 436609 w 1655995"/>
                <a:gd name="connsiteY60" fmla="*/ 85969 h 2360246"/>
                <a:gd name="connsiteX61" fmla="*/ 358455 w 1655995"/>
                <a:gd name="connsiteY61" fmla="*/ 140677 h 2360246"/>
                <a:gd name="connsiteX62" fmla="*/ 327193 w 1655995"/>
                <a:gd name="connsiteY62" fmla="*/ 156308 h 2360246"/>
                <a:gd name="connsiteX63" fmla="*/ 272486 w 1655995"/>
                <a:gd name="connsiteY63" fmla="*/ 195385 h 2360246"/>
                <a:gd name="connsiteX64" fmla="*/ 241224 w 1655995"/>
                <a:gd name="connsiteY64" fmla="*/ 242277 h 2360246"/>
                <a:gd name="connsiteX65" fmla="*/ 170886 w 1655995"/>
                <a:gd name="connsiteY65" fmla="*/ 328246 h 2360246"/>
                <a:gd name="connsiteX66" fmla="*/ 155255 w 1655995"/>
                <a:gd name="connsiteY66" fmla="*/ 359508 h 2360246"/>
                <a:gd name="connsiteX67" fmla="*/ 131809 w 1655995"/>
                <a:gd name="connsiteY67" fmla="*/ 422031 h 2360246"/>
                <a:gd name="connsiteX68" fmla="*/ 123993 w 1655995"/>
                <a:gd name="connsiteY68" fmla="*/ 461108 h 2360246"/>
                <a:gd name="connsiteX69" fmla="*/ 100547 w 1655995"/>
                <a:gd name="connsiteY69" fmla="*/ 492369 h 2360246"/>
                <a:gd name="connsiteX70" fmla="*/ 84917 w 1655995"/>
                <a:gd name="connsiteY70" fmla="*/ 578339 h 2360246"/>
                <a:gd name="connsiteX71" fmla="*/ 77101 w 1655995"/>
                <a:gd name="connsiteY71" fmla="*/ 633046 h 2360246"/>
                <a:gd name="connsiteX72" fmla="*/ 61470 w 1655995"/>
                <a:gd name="connsiteY72" fmla="*/ 711200 h 2360246"/>
                <a:gd name="connsiteX73" fmla="*/ 53655 w 1655995"/>
                <a:gd name="connsiteY73" fmla="*/ 758092 h 2360246"/>
                <a:gd name="connsiteX74" fmla="*/ 45840 w 1655995"/>
                <a:gd name="connsiteY74" fmla="*/ 859692 h 2360246"/>
                <a:gd name="connsiteX75" fmla="*/ 53655 w 1655995"/>
                <a:gd name="connsiteY75" fmla="*/ 1516185 h 2360246"/>
                <a:gd name="connsiteX76" fmla="*/ 69286 w 1655995"/>
                <a:gd name="connsiteY76" fmla="*/ 1609969 h 2360246"/>
                <a:gd name="connsiteX77" fmla="*/ 77101 w 1655995"/>
                <a:gd name="connsiteY77" fmla="*/ 1680308 h 2360246"/>
                <a:gd name="connsiteX78" fmla="*/ 92732 w 1655995"/>
                <a:gd name="connsiteY78" fmla="*/ 1735015 h 2360246"/>
                <a:gd name="connsiteX79" fmla="*/ 100547 w 1655995"/>
                <a:gd name="connsiteY79" fmla="*/ 1774092 h 2360246"/>
                <a:gd name="connsiteX80" fmla="*/ 155255 w 1655995"/>
                <a:gd name="connsiteY80" fmla="*/ 1860062 h 2360246"/>
                <a:gd name="connsiteX81" fmla="*/ 202147 w 1655995"/>
                <a:gd name="connsiteY81" fmla="*/ 1891323 h 2360246"/>
                <a:gd name="connsiteX82" fmla="*/ 233409 w 1655995"/>
                <a:gd name="connsiteY82" fmla="*/ 1899139 h 2360246"/>
                <a:gd name="connsiteX83" fmla="*/ 256855 w 1655995"/>
                <a:gd name="connsiteY83" fmla="*/ 1906954 h 2360246"/>
                <a:gd name="connsiteX84" fmla="*/ 319378 w 1655995"/>
                <a:gd name="connsiteY84" fmla="*/ 1914769 h 2360246"/>
                <a:gd name="connsiteX85" fmla="*/ 405347 w 1655995"/>
                <a:gd name="connsiteY85" fmla="*/ 1930400 h 2360246"/>
                <a:gd name="connsiteX86" fmla="*/ 436609 w 1655995"/>
                <a:gd name="connsiteY86" fmla="*/ 1938215 h 2360246"/>
                <a:gd name="connsiteX87" fmla="*/ 499132 w 1655995"/>
                <a:gd name="connsiteY87" fmla="*/ 1946031 h 2360246"/>
                <a:gd name="connsiteX88" fmla="*/ 546024 w 1655995"/>
                <a:gd name="connsiteY88" fmla="*/ 1953846 h 2360246"/>
                <a:gd name="connsiteX89" fmla="*/ 655440 w 1655995"/>
                <a:gd name="connsiteY89" fmla="*/ 1961662 h 2360246"/>
                <a:gd name="connsiteX90" fmla="*/ 772670 w 1655995"/>
                <a:gd name="connsiteY90" fmla="*/ 1985108 h 2360246"/>
                <a:gd name="connsiteX91" fmla="*/ 1046209 w 1655995"/>
                <a:gd name="connsiteY91" fmla="*/ 2000739 h 2360246"/>
                <a:gd name="connsiteX92" fmla="*/ 1116547 w 1655995"/>
                <a:gd name="connsiteY92" fmla="*/ 2016369 h 2360246"/>
                <a:gd name="connsiteX93" fmla="*/ 1366640 w 1655995"/>
                <a:gd name="connsiteY93" fmla="*/ 2032000 h 2360246"/>
                <a:gd name="connsiteX94" fmla="*/ 1413532 w 1655995"/>
                <a:gd name="connsiteY94" fmla="*/ 2039815 h 2360246"/>
                <a:gd name="connsiteX95" fmla="*/ 1476055 w 1655995"/>
                <a:gd name="connsiteY95" fmla="*/ 2055446 h 2360246"/>
                <a:gd name="connsiteX96" fmla="*/ 1499501 w 1655995"/>
                <a:gd name="connsiteY96" fmla="*/ 2047631 h 2360246"/>
                <a:gd name="connsiteX97" fmla="*/ 1468240 w 1655995"/>
                <a:gd name="connsiteY97" fmla="*/ 2016369 h 2360246"/>
                <a:gd name="connsiteX98" fmla="*/ 1421347 w 1655995"/>
                <a:gd name="connsiteY98" fmla="*/ 1985108 h 2360246"/>
                <a:gd name="connsiteX99" fmla="*/ 1366640 w 1655995"/>
                <a:gd name="connsiteY99" fmla="*/ 1946031 h 2360246"/>
                <a:gd name="connsiteX100" fmla="*/ 1319747 w 1655995"/>
                <a:gd name="connsiteY100" fmla="*/ 1914769 h 2360246"/>
                <a:gd name="connsiteX101" fmla="*/ 1366640 w 1655995"/>
                <a:gd name="connsiteY101" fmla="*/ 1953846 h 2360246"/>
                <a:gd name="connsiteX102" fmla="*/ 1390086 w 1655995"/>
                <a:gd name="connsiteY102" fmla="*/ 1977292 h 2360246"/>
                <a:gd name="connsiteX103" fmla="*/ 1413532 w 1655995"/>
                <a:gd name="connsiteY103" fmla="*/ 1992923 h 2360246"/>
                <a:gd name="connsiteX104" fmla="*/ 1476055 w 1655995"/>
                <a:gd name="connsiteY104" fmla="*/ 2039815 h 2360246"/>
                <a:gd name="connsiteX105" fmla="*/ 1538578 w 1655995"/>
                <a:gd name="connsiteY105" fmla="*/ 2086708 h 2360246"/>
                <a:gd name="connsiteX106" fmla="*/ 1562024 w 1655995"/>
                <a:gd name="connsiteY106" fmla="*/ 2094523 h 2360246"/>
                <a:gd name="connsiteX107" fmla="*/ 1585470 w 1655995"/>
                <a:gd name="connsiteY107" fmla="*/ 2117969 h 2360246"/>
                <a:gd name="connsiteX108" fmla="*/ 1640178 w 1655995"/>
                <a:gd name="connsiteY108" fmla="*/ 2157046 h 2360246"/>
                <a:gd name="connsiteX109" fmla="*/ 1655809 w 1655995"/>
                <a:gd name="connsiteY109" fmla="*/ 2180492 h 2360246"/>
                <a:gd name="connsiteX110" fmla="*/ 1608917 w 1655995"/>
                <a:gd name="connsiteY110" fmla="*/ 2203939 h 2360246"/>
                <a:gd name="connsiteX111" fmla="*/ 1530763 w 1655995"/>
                <a:gd name="connsiteY111" fmla="*/ 2266462 h 2360246"/>
                <a:gd name="connsiteX112" fmla="*/ 1483870 w 1655995"/>
                <a:gd name="connsiteY112" fmla="*/ 2313354 h 2360246"/>
                <a:gd name="connsiteX113" fmla="*/ 1460424 w 1655995"/>
                <a:gd name="connsiteY113" fmla="*/ 2360246 h 2360246"/>
                <a:gd name="connsiteX114" fmla="*/ 1436978 w 1655995"/>
                <a:gd name="connsiteY114" fmla="*/ 2297723 h 2360246"/>
                <a:gd name="connsiteX115" fmla="*/ 1421347 w 1655995"/>
                <a:gd name="connsiteY115" fmla="*/ 2203939 h 2360246"/>
                <a:gd name="connsiteX116" fmla="*/ 1397901 w 1655995"/>
                <a:gd name="connsiteY116" fmla="*/ 2141415 h 2360246"/>
                <a:gd name="connsiteX117" fmla="*/ 1390086 w 1655995"/>
                <a:gd name="connsiteY117" fmla="*/ 2110154 h 2360246"/>
                <a:gd name="connsiteX118" fmla="*/ 1374455 w 1655995"/>
                <a:gd name="connsiteY118" fmla="*/ 2063262 h 2360246"/>
                <a:gd name="connsiteX119" fmla="*/ 1366640 w 1655995"/>
                <a:gd name="connsiteY119" fmla="*/ 2032000 h 2360246"/>
                <a:gd name="connsiteX120" fmla="*/ 1351009 w 1655995"/>
                <a:gd name="connsiteY120" fmla="*/ 1985108 h 2360246"/>
                <a:gd name="connsiteX121" fmla="*/ 1343193 w 1655995"/>
                <a:gd name="connsiteY121" fmla="*/ 1953846 h 2360246"/>
                <a:gd name="connsiteX122" fmla="*/ 1335378 w 1655995"/>
                <a:gd name="connsiteY122" fmla="*/ 1930400 h 2360246"/>
                <a:gd name="connsiteX123" fmla="*/ 1311932 w 1655995"/>
                <a:gd name="connsiteY123" fmla="*/ 1906954 h 2360246"/>
                <a:gd name="connsiteX124" fmla="*/ 1335378 w 1655995"/>
                <a:gd name="connsiteY124" fmla="*/ 1914769 h 2360246"/>
                <a:gd name="connsiteX125" fmla="*/ 1358824 w 1655995"/>
                <a:gd name="connsiteY125" fmla="*/ 1938215 h 2360246"/>
                <a:gd name="connsiteX126" fmla="*/ 1382270 w 1655995"/>
                <a:gd name="connsiteY126" fmla="*/ 1953846 h 2360246"/>
                <a:gd name="connsiteX127" fmla="*/ 1390086 w 1655995"/>
                <a:gd name="connsiteY127" fmla="*/ 1977292 h 2360246"/>
                <a:gd name="connsiteX128" fmla="*/ 1421347 w 1655995"/>
                <a:gd name="connsiteY128" fmla="*/ 2024185 h 2360246"/>
                <a:gd name="connsiteX129" fmla="*/ 1429163 w 1655995"/>
                <a:gd name="connsiteY129" fmla="*/ 2047631 h 2360246"/>
                <a:gd name="connsiteX130" fmla="*/ 1444793 w 1655995"/>
                <a:gd name="connsiteY130" fmla="*/ 2071077 h 2360246"/>
                <a:gd name="connsiteX131" fmla="*/ 1460424 w 1655995"/>
                <a:gd name="connsiteY131" fmla="*/ 2117969 h 2360246"/>
                <a:gd name="connsiteX132" fmla="*/ 1476055 w 1655995"/>
                <a:gd name="connsiteY132" fmla="*/ 2164862 h 2360246"/>
                <a:gd name="connsiteX133" fmla="*/ 1483870 w 1655995"/>
                <a:gd name="connsiteY133" fmla="*/ 2196123 h 2360246"/>
                <a:gd name="connsiteX134" fmla="*/ 1491686 w 1655995"/>
                <a:gd name="connsiteY134" fmla="*/ 2289908 h 2360246"/>
                <a:gd name="connsiteX135" fmla="*/ 1499501 w 1655995"/>
                <a:gd name="connsiteY135" fmla="*/ 2313354 h 2360246"/>
                <a:gd name="connsiteX136" fmla="*/ 1476055 w 1655995"/>
                <a:gd name="connsiteY136" fmla="*/ 2297723 h 2360246"/>
                <a:gd name="connsiteX137" fmla="*/ 1468240 w 1655995"/>
                <a:gd name="connsiteY137" fmla="*/ 2274277 h 2360246"/>
                <a:gd name="connsiteX138" fmla="*/ 1460424 w 1655995"/>
                <a:gd name="connsiteY138" fmla="*/ 2243015 h 2360246"/>
                <a:gd name="connsiteX139" fmla="*/ 1444793 w 1655995"/>
                <a:gd name="connsiteY139" fmla="*/ 2219569 h 2360246"/>
                <a:gd name="connsiteX140" fmla="*/ 1429163 w 1655995"/>
                <a:gd name="connsiteY140" fmla="*/ 2102339 h 2360246"/>
                <a:gd name="connsiteX141" fmla="*/ 1421347 w 1655995"/>
                <a:gd name="connsiteY141" fmla="*/ 2078892 h 2360246"/>
                <a:gd name="connsiteX142" fmla="*/ 1413532 w 1655995"/>
                <a:gd name="connsiteY142" fmla="*/ 2047631 h 2360246"/>
                <a:gd name="connsiteX143" fmla="*/ 1436978 w 1655995"/>
                <a:gd name="connsiteY143" fmla="*/ 2133600 h 2360246"/>
                <a:gd name="connsiteX144" fmla="*/ 1452609 w 1655995"/>
                <a:gd name="connsiteY144" fmla="*/ 2180492 h 2360246"/>
                <a:gd name="connsiteX145" fmla="*/ 1460424 w 1655995"/>
                <a:gd name="connsiteY145" fmla="*/ 2203939 h 2360246"/>
                <a:gd name="connsiteX146" fmla="*/ 1452609 w 1655995"/>
                <a:gd name="connsiteY146" fmla="*/ 2141415 h 2360246"/>
                <a:gd name="connsiteX147" fmla="*/ 1460424 w 1655995"/>
                <a:gd name="connsiteY147" fmla="*/ 2117969 h 2360246"/>
                <a:gd name="connsiteX148" fmla="*/ 1483870 w 1655995"/>
                <a:gd name="connsiteY148" fmla="*/ 2235200 h 2360246"/>
                <a:gd name="connsiteX149" fmla="*/ 1491686 w 1655995"/>
                <a:gd name="connsiteY149" fmla="*/ 2282092 h 2360246"/>
                <a:gd name="connsiteX150" fmla="*/ 1499501 w 1655995"/>
                <a:gd name="connsiteY150" fmla="*/ 2258646 h 2360246"/>
                <a:gd name="connsiteX151" fmla="*/ 1483870 w 1655995"/>
                <a:gd name="connsiteY151" fmla="*/ 2211754 h 2360246"/>
                <a:gd name="connsiteX152" fmla="*/ 1476055 w 1655995"/>
                <a:gd name="connsiteY152" fmla="*/ 2125785 h 2360246"/>
                <a:gd name="connsiteX153" fmla="*/ 1507317 w 1655995"/>
                <a:gd name="connsiteY153" fmla="*/ 2188308 h 2360246"/>
                <a:gd name="connsiteX154" fmla="*/ 1499501 w 1655995"/>
                <a:gd name="connsiteY154" fmla="*/ 2086708 h 2360246"/>
                <a:gd name="connsiteX155" fmla="*/ 1530763 w 1655995"/>
                <a:gd name="connsiteY155" fmla="*/ 2133600 h 2360246"/>
                <a:gd name="connsiteX156" fmla="*/ 1538578 w 1655995"/>
                <a:gd name="connsiteY156" fmla="*/ 2164862 h 2360246"/>
                <a:gd name="connsiteX157" fmla="*/ 1546393 w 1655995"/>
                <a:gd name="connsiteY157" fmla="*/ 2203939 h 2360246"/>
                <a:gd name="connsiteX158" fmla="*/ 1562024 w 1655995"/>
                <a:gd name="connsiteY158" fmla="*/ 2227385 h 2360246"/>
                <a:gd name="connsiteX159" fmla="*/ 1522947 w 1655995"/>
                <a:gd name="connsiteY159" fmla="*/ 2164862 h 2360246"/>
                <a:gd name="connsiteX160" fmla="*/ 1515132 w 1655995"/>
                <a:gd name="connsiteY160" fmla="*/ 2141415 h 2360246"/>
                <a:gd name="connsiteX161" fmla="*/ 1507317 w 1655995"/>
                <a:gd name="connsiteY161" fmla="*/ 2164862 h 2360246"/>
                <a:gd name="connsiteX162" fmla="*/ 1515132 w 1655995"/>
                <a:gd name="connsiteY162" fmla="*/ 2203939 h 2360246"/>
                <a:gd name="connsiteX163" fmla="*/ 1538578 w 1655995"/>
                <a:gd name="connsiteY163" fmla="*/ 2196123 h 2360246"/>
                <a:gd name="connsiteX164" fmla="*/ 1530763 w 1655995"/>
                <a:gd name="connsiteY164" fmla="*/ 2227385 h 2360246"/>
                <a:gd name="connsiteX165" fmla="*/ 1515132 w 1655995"/>
                <a:gd name="connsiteY165" fmla="*/ 2250831 h 2360246"/>
                <a:gd name="connsiteX166" fmla="*/ 1538578 w 1655995"/>
                <a:gd name="connsiteY166" fmla="*/ 2243015 h 2360246"/>
                <a:gd name="connsiteX167" fmla="*/ 1585470 w 1655995"/>
                <a:gd name="connsiteY167" fmla="*/ 2219569 h 2360246"/>
                <a:gd name="connsiteX168" fmla="*/ 1577655 w 1655995"/>
                <a:gd name="connsiteY168" fmla="*/ 2157046 h 2360246"/>
                <a:gd name="connsiteX169" fmla="*/ 1554209 w 1655995"/>
                <a:gd name="connsiteY169" fmla="*/ 2172677 h 2360246"/>
                <a:gd name="connsiteX170" fmla="*/ 1507317 w 1655995"/>
                <a:gd name="connsiteY170" fmla="*/ 2110154 h 2360246"/>
                <a:gd name="connsiteX171" fmla="*/ 1491686 w 1655995"/>
                <a:gd name="connsiteY171" fmla="*/ 2086708 h 2360246"/>
                <a:gd name="connsiteX172" fmla="*/ 1468240 w 1655995"/>
                <a:gd name="connsiteY172" fmla="*/ 2078892 h 2360246"/>
                <a:gd name="connsiteX173" fmla="*/ 1491686 w 1655995"/>
                <a:gd name="connsiteY173" fmla="*/ 2164862 h 2360246"/>
                <a:gd name="connsiteX174" fmla="*/ 1499501 w 1655995"/>
                <a:gd name="connsiteY174" fmla="*/ 2188308 h 2360246"/>
                <a:gd name="connsiteX175" fmla="*/ 1515132 w 1655995"/>
                <a:gd name="connsiteY175" fmla="*/ 2219569 h 2360246"/>
                <a:gd name="connsiteX176" fmla="*/ 1491686 w 1655995"/>
                <a:gd name="connsiteY176" fmla="*/ 2211754 h 2360246"/>
                <a:gd name="connsiteX177" fmla="*/ 1460424 w 1655995"/>
                <a:gd name="connsiteY177" fmla="*/ 2164862 h 2360246"/>
                <a:gd name="connsiteX178" fmla="*/ 1436978 w 1655995"/>
                <a:gd name="connsiteY178" fmla="*/ 2141415 h 2360246"/>
                <a:gd name="connsiteX179" fmla="*/ 1405717 w 1655995"/>
                <a:gd name="connsiteY179" fmla="*/ 2094523 h 2360246"/>
                <a:gd name="connsiteX180" fmla="*/ 1390086 w 1655995"/>
                <a:gd name="connsiteY180" fmla="*/ 2071077 h 2360246"/>
                <a:gd name="connsiteX181" fmla="*/ 1366640 w 1655995"/>
                <a:gd name="connsiteY181" fmla="*/ 2055446 h 2360246"/>
                <a:gd name="connsiteX182" fmla="*/ 1366640 w 1655995"/>
                <a:gd name="connsiteY182" fmla="*/ 2024185 h 23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655995" h="2360246">
                  <a:moveTo>
                    <a:pt x="960240" y="109415"/>
                  </a:moveTo>
                  <a:cubicBezTo>
                    <a:pt x="928978" y="104205"/>
                    <a:pt x="897954" y="97285"/>
                    <a:pt x="866455" y="93785"/>
                  </a:cubicBezTo>
                  <a:cubicBezTo>
                    <a:pt x="843009" y="91180"/>
                    <a:pt x="819610" y="88105"/>
                    <a:pt x="796117" y="85969"/>
                  </a:cubicBezTo>
                  <a:cubicBezTo>
                    <a:pt x="762290" y="82894"/>
                    <a:pt x="728276" y="81905"/>
                    <a:pt x="694517" y="78154"/>
                  </a:cubicBezTo>
                  <a:cubicBezTo>
                    <a:pt x="657900" y="74085"/>
                    <a:pt x="621573" y="67733"/>
                    <a:pt x="585101" y="62523"/>
                  </a:cubicBezTo>
                  <a:lnTo>
                    <a:pt x="209963" y="78154"/>
                  </a:lnTo>
                  <a:cubicBezTo>
                    <a:pt x="199239" y="78773"/>
                    <a:pt x="187388" y="79651"/>
                    <a:pt x="178701" y="85969"/>
                  </a:cubicBezTo>
                  <a:cubicBezTo>
                    <a:pt x="157844" y="101138"/>
                    <a:pt x="144625" y="125203"/>
                    <a:pt x="123993" y="140677"/>
                  </a:cubicBezTo>
                  <a:lnTo>
                    <a:pt x="92732" y="164123"/>
                  </a:lnTo>
                  <a:cubicBezTo>
                    <a:pt x="75478" y="215886"/>
                    <a:pt x="98271" y="155743"/>
                    <a:pt x="61470" y="218831"/>
                  </a:cubicBezTo>
                  <a:cubicBezTo>
                    <a:pt x="34293" y="265420"/>
                    <a:pt x="34832" y="267488"/>
                    <a:pt x="22393" y="304800"/>
                  </a:cubicBezTo>
                  <a:cubicBezTo>
                    <a:pt x="-4121" y="463891"/>
                    <a:pt x="-7555" y="447537"/>
                    <a:pt x="14578" y="679939"/>
                  </a:cubicBezTo>
                  <a:cubicBezTo>
                    <a:pt x="16235" y="697336"/>
                    <a:pt x="30926" y="710862"/>
                    <a:pt x="38024" y="726831"/>
                  </a:cubicBezTo>
                  <a:cubicBezTo>
                    <a:pt x="41370" y="734359"/>
                    <a:pt x="42156" y="742909"/>
                    <a:pt x="45840" y="750277"/>
                  </a:cubicBezTo>
                  <a:cubicBezTo>
                    <a:pt x="52633" y="763864"/>
                    <a:pt x="63000" y="775525"/>
                    <a:pt x="69286" y="789354"/>
                  </a:cubicBezTo>
                  <a:cubicBezTo>
                    <a:pt x="107267" y="872911"/>
                    <a:pt x="60619" y="803848"/>
                    <a:pt x="108363" y="867508"/>
                  </a:cubicBezTo>
                  <a:cubicBezTo>
                    <a:pt x="116178" y="893559"/>
                    <a:pt x="120411" y="920967"/>
                    <a:pt x="131809" y="945662"/>
                  </a:cubicBezTo>
                  <a:cubicBezTo>
                    <a:pt x="136441" y="955697"/>
                    <a:pt x="148623" y="960266"/>
                    <a:pt x="155255" y="969108"/>
                  </a:cubicBezTo>
                  <a:cubicBezTo>
                    <a:pt x="164369" y="981260"/>
                    <a:pt x="171908" y="994598"/>
                    <a:pt x="178701" y="1008185"/>
                  </a:cubicBezTo>
                  <a:cubicBezTo>
                    <a:pt x="182385" y="1015553"/>
                    <a:pt x="182151" y="1024645"/>
                    <a:pt x="186517" y="1031631"/>
                  </a:cubicBezTo>
                  <a:cubicBezTo>
                    <a:pt x="195358" y="1045776"/>
                    <a:pt x="208823" y="1056635"/>
                    <a:pt x="217778" y="1070708"/>
                  </a:cubicBezTo>
                  <a:cubicBezTo>
                    <a:pt x="227160" y="1085452"/>
                    <a:pt x="231202" y="1103283"/>
                    <a:pt x="241224" y="1117600"/>
                  </a:cubicBezTo>
                  <a:cubicBezTo>
                    <a:pt x="249675" y="1129673"/>
                    <a:pt x="263644" y="1137072"/>
                    <a:pt x="272486" y="1148862"/>
                  </a:cubicBezTo>
                  <a:cubicBezTo>
                    <a:pt x="329817" y="1225302"/>
                    <a:pt x="251422" y="1140778"/>
                    <a:pt x="303747" y="1203569"/>
                  </a:cubicBezTo>
                  <a:cubicBezTo>
                    <a:pt x="346275" y="1254604"/>
                    <a:pt x="306717" y="1198724"/>
                    <a:pt x="358455" y="1250462"/>
                  </a:cubicBezTo>
                  <a:cubicBezTo>
                    <a:pt x="396083" y="1288090"/>
                    <a:pt x="347172" y="1296489"/>
                    <a:pt x="444424" y="1320800"/>
                  </a:cubicBezTo>
                  <a:cubicBezTo>
                    <a:pt x="454845" y="1323405"/>
                    <a:pt x="465496" y="1325218"/>
                    <a:pt x="475686" y="1328615"/>
                  </a:cubicBezTo>
                  <a:cubicBezTo>
                    <a:pt x="488995" y="1333051"/>
                    <a:pt x="501093" y="1341091"/>
                    <a:pt x="514763" y="1344246"/>
                  </a:cubicBezTo>
                  <a:cubicBezTo>
                    <a:pt x="535228" y="1348969"/>
                    <a:pt x="556445" y="1349457"/>
                    <a:pt x="577286" y="1352062"/>
                  </a:cubicBezTo>
                  <a:cubicBezTo>
                    <a:pt x="587706" y="1357272"/>
                    <a:pt x="597245" y="1364866"/>
                    <a:pt x="608547" y="1367692"/>
                  </a:cubicBezTo>
                  <a:cubicBezTo>
                    <a:pt x="666722" y="1382236"/>
                    <a:pt x="728870" y="1385736"/>
                    <a:pt x="788301" y="1391139"/>
                  </a:cubicBezTo>
                  <a:cubicBezTo>
                    <a:pt x="902927" y="1383323"/>
                    <a:pt x="1017931" y="1379846"/>
                    <a:pt x="1132178" y="1367692"/>
                  </a:cubicBezTo>
                  <a:cubicBezTo>
                    <a:pt x="1141518" y="1366698"/>
                    <a:pt x="1147469" y="1356722"/>
                    <a:pt x="1155624" y="1352062"/>
                  </a:cubicBezTo>
                  <a:cubicBezTo>
                    <a:pt x="1165740" y="1346282"/>
                    <a:pt x="1176465" y="1341641"/>
                    <a:pt x="1186886" y="1336431"/>
                  </a:cubicBezTo>
                  <a:cubicBezTo>
                    <a:pt x="1194701" y="1326010"/>
                    <a:pt x="1201755" y="1314972"/>
                    <a:pt x="1210332" y="1305169"/>
                  </a:cubicBezTo>
                  <a:cubicBezTo>
                    <a:pt x="1257594" y="1251154"/>
                    <a:pt x="1229931" y="1296780"/>
                    <a:pt x="1280670" y="1227015"/>
                  </a:cubicBezTo>
                  <a:cubicBezTo>
                    <a:pt x="1289605" y="1214730"/>
                    <a:pt x="1295003" y="1200091"/>
                    <a:pt x="1304117" y="1187939"/>
                  </a:cubicBezTo>
                  <a:cubicBezTo>
                    <a:pt x="1343897" y="1134899"/>
                    <a:pt x="1319261" y="1202100"/>
                    <a:pt x="1358824" y="1109785"/>
                  </a:cubicBezTo>
                  <a:cubicBezTo>
                    <a:pt x="1366295" y="1092353"/>
                    <a:pt x="1368877" y="1073204"/>
                    <a:pt x="1374455" y="1055077"/>
                  </a:cubicBezTo>
                  <a:cubicBezTo>
                    <a:pt x="1379300" y="1039329"/>
                    <a:pt x="1390086" y="1008185"/>
                    <a:pt x="1390086" y="1008185"/>
                  </a:cubicBezTo>
                  <a:cubicBezTo>
                    <a:pt x="1409690" y="831738"/>
                    <a:pt x="1403260" y="922818"/>
                    <a:pt x="1382270" y="593969"/>
                  </a:cubicBezTo>
                  <a:cubicBezTo>
                    <a:pt x="1381745" y="585748"/>
                    <a:pt x="1377060" y="578338"/>
                    <a:pt x="1374455" y="570523"/>
                  </a:cubicBezTo>
                  <a:cubicBezTo>
                    <a:pt x="1373721" y="564649"/>
                    <a:pt x="1367432" y="493955"/>
                    <a:pt x="1358824" y="476739"/>
                  </a:cubicBezTo>
                  <a:cubicBezTo>
                    <a:pt x="1352999" y="465088"/>
                    <a:pt x="1343193" y="455898"/>
                    <a:pt x="1335378" y="445477"/>
                  </a:cubicBezTo>
                  <a:cubicBezTo>
                    <a:pt x="1319490" y="318368"/>
                    <a:pt x="1344169" y="431796"/>
                    <a:pt x="1304117" y="351692"/>
                  </a:cubicBezTo>
                  <a:cubicBezTo>
                    <a:pt x="1299313" y="342085"/>
                    <a:pt x="1299698" y="330621"/>
                    <a:pt x="1296301" y="320431"/>
                  </a:cubicBezTo>
                  <a:cubicBezTo>
                    <a:pt x="1289262" y="299315"/>
                    <a:pt x="1280341" y="278869"/>
                    <a:pt x="1272855" y="257908"/>
                  </a:cubicBezTo>
                  <a:cubicBezTo>
                    <a:pt x="1267313" y="242391"/>
                    <a:pt x="1264593" y="225752"/>
                    <a:pt x="1257224" y="211015"/>
                  </a:cubicBezTo>
                  <a:cubicBezTo>
                    <a:pt x="1251399" y="199365"/>
                    <a:pt x="1241248" y="190425"/>
                    <a:pt x="1233778" y="179754"/>
                  </a:cubicBezTo>
                  <a:cubicBezTo>
                    <a:pt x="1120524" y="17963"/>
                    <a:pt x="1278843" y="237233"/>
                    <a:pt x="1171255" y="93785"/>
                  </a:cubicBezTo>
                  <a:cubicBezTo>
                    <a:pt x="1165619" y="86271"/>
                    <a:pt x="1161637" y="77555"/>
                    <a:pt x="1155624" y="70339"/>
                  </a:cubicBezTo>
                  <a:cubicBezTo>
                    <a:pt x="1148548" y="61848"/>
                    <a:pt x="1140496" y="54170"/>
                    <a:pt x="1132178" y="46892"/>
                  </a:cubicBezTo>
                  <a:cubicBezTo>
                    <a:pt x="1102480" y="20906"/>
                    <a:pt x="1097569" y="18610"/>
                    <a:pt x="1069655" y="0"/>
                  </a:cubicBezTo>
                  <a:cubicBezTo>
                    <a:pt x="999317" y="2605"/>
                    <a:pt x="928881" y="3283"/>
                    <a:pt x="858640" y="7815"/>
                  </a:cubicBezTo>
                  <a:cubicBezTo>
                    <a:pt x="847921" y="8507"/>
                    <a:pt x="837911" y="13524"/>
                    <a:pt x="827378" y="15631"/>
                  </a:cubicBezTo>
                  <a:cubicBezTo>
                    <a:pt x="811839" y="18739"/>
                    <a:pt x="796224" y="21594"/>
                    <a:pt x="780486" y="23446"/>
                  </a:cubicBezTo>
                  <a:cubicBezTo>
                    <a:pt x="751909" y="26808"/>
                    <a:pt x="723173" y="28657"/>
                    <a:pt x="694517" y="31262"/>
                  </a:cubicBezTo>
                  <a:cubicBezTo>
                    <a:pt x="646686" y="47204"/>
                    <a:pt x="690612" y="34266"/>
                    <a:pt x="608547" y="46892"/>
                  </a:cubicBezTo>
                  <a:cubicBezTo>
                    <a:pt x="595418" y="48912"/>
                    <a:pt x="582573" y="52524"/>
                    <a:pt x="569470" y="54708"/>
                  </a:cubicBezTo>
                  <a:cubicBezTo>
                    <a:pt x="524044" y="62279"/>
                    <a:pt x="521022" y="59083"/>
                    <a:pt x="483501" y="70339"/>
                  </a:cubicBezTo>
                  <a:cubicBezTo>
                    <a:pt x="467720" y="75073"/>
                    <a:pt x="450737" y="77492"/>
                    <a:pt x="436609" y="85969"/>
                  </a:cubicBezTo>
                  <a:cubicBezTo>
                    <a:pt x="290465" y="173655"/>
                    <a:pt x="511260" y="38806"/>
                    <a:pt x="358455" y="140677"/>
                  </a:cubicBezTo>
                  <a:cubicBezTo>
                    <a:pt x="348761" y="147140"/>
                    <a:pt x="337309" y="150528"/>
                    <a:pt x="327193" y="156308"/>
                  </a:cubicBezTo>
                  <a:cubicBezTo>
                    <a:pt x="317750" y="161704"/>
                    <a:pt x="276814" y="190516"/>
                    <a:pt x="272486" y="195385"/>
                  </a:cubicBezTo>
                  <a:cubicBezTo>
                    <a:pt x="260005" y="209426"/>
                    <a:pt x="252678" y="227387"/>
                    <a:pt x="241224" y="242277"/>
                  </a:cubicBezTo>
                  <a:cubicBezTo>
                    <a:pt x="223302" y="265576"/>
                    <a:pt x="188435" y="300168"/>
                    <a:pt x="170886" y="328246"/>
                  </a:cubicBezTo>
                  <a:cubicBezTo>
                    <a:pt x="164711" y="338126"/>
                    <a:pt x="159987" y="348862"/>
                    <a:pt x="155255" y="359508"/>
                  </a:cubicBezTo>
                  <a:cubicBezTo>
                    <a:pt x="151154" y="368734"/>
                    <a:pt x="135493" y="407296"/>
                    <a:pt x="131809" y="422031"/>
                  </a:cubicBezTo>
                  <a:cubicBezTo>
                    <a:pt x="128587" y="434918"/>
                    <a:pt x="129388" y="448969"/>
                    <a:pt x="123993" y="461108"/>
                  </a:cubicBezTo>
                  <a:cubicBezTo>
                    <a:pt x="118703" y="473011"/>
                    <a:pt x="108362" y="481949"/>
                    <a:pt x="100547" y="492369"/>
                  </a:cubicBezTo>
                  <a:cubicBezTo>
                    <a:pt x="92416" y="533025"/>
                    <a:pt x="91585" y="534996"/>
                    <a:pt x="84917" y="578339"/>
                  </a:cubicBezTo>
                  <a:cubicBezTo>
                    <a:pt x="82116" y="596546"/>
                    <a:pt x="80302" y="614905"/>
                    <a:pt x="77101" y="633046"/>
                  </a:cubicBezTo>
                  <a:cubicBezTo>
                    <a:pt x="72484" y="659209"/>
                    <a:pt x="66366" y="685088"/>
                    <a:pt x="61470" y="711200"/>
                  </a:cubicBezTo>
                  <a:cubicBezTo>
                    <a:pt x="58550" y="726775"/>
                    <a:pt x="56260" y="742461"/>
                    <a:pt x="53655" y="758092"/>
                  </a:cubicBezTo>
                  <a:cubicBezTo>
                    <a:pt x="51050" y="791959"/>
                    <a:pt x="45840" y="825725"/>
                    <a:pt x="45840" y="859692"/>
                  </a:cubicBezTo>
                  <a:cubicBezTo>
                    <a:pt x="45840" y="1078539"/>
                    <a:pt x="48847" y="1297391"/>
                    <a:pt x="53655" y="1516185"/>
                  </a:cubicBezTo>
                  <a:cubicBezTo>
                    <a:pt x="54478" y="1553655"/>
                    <a:pt x="64254" y="1574742"/>
                    <a:pt x="69286" y="1609969"/>
                  </a:cubicBezTo>
                  <a:cubicBezTo>
                    <a:pt x="72622" y="1633323"/>
                    <a:pt x="73514" y="1656992"/>
                    <a:pt x="77101" y="1680308"/>
                  </a:cubicBezTo>
                  <a:cubicBezTo>
                    <a:pt x="82947" y="1718306"/>
                    <a:pt x="84564" y="1702341"/>
                    <a:pt x="92732" y="1735015"/>
                  </a:cubicBezTo>
                  <a:cubicBezTo>
                    <a:pt x="95954" y="1747902"/>
                    <a:pt x="97325" y="1761205"/>
                    <a:pt x="100547" y="1774092"/>
                  </a:cubicBezTo>
                  <a:cubicBezTo>
                    <a:pt x="108506" y="1805928"/>
                    <a:pt x="129019" y="1842571"/>
                    <a:pt x="155255" y="1860062"/>
                  </a:cubicBezTo>
                  <a:cubicBezTo>
                    <a:pt x="170886" y="1870482"/>
                    <a:pt x="183922" y="1886767"/>
                    <a:pt x="202147" y="1891323"/>
                  </a:cubicBezTo>
                  <a:cubicBezTo>
                    <a:pt x="212568" y="1893928"/>
                    <a:pt x="223081" y="1896188"/>
                    <a:pt x="233409" y="1899139"/>
                  </a:cubicBezTo>
                  <a:cubicBezTo>
                    <a:pt x="241330" y="1901402"/>
                    <a:pt x="248750" y="1905480"/>
                    <a:pt x="256855" y="1906954"/>
                  </a:cubicBezTo>
                  <a:cubicBezTo>
                    <a:pt x="277519" y="1910711"/>
                    <a:pt x="298537" y="1912164"/>
                    <a:pt x="319378" y="1914769"/>
                  </a:cubicBezTo>
                  <a:cubicBezTo>
                    <a:pt x="390273" y="1932494"/>
                    <a:pt x="302686" y="1911735"/>
                    <a:pt x="405347" y="1930400"/>
                  </a:cubicBezTo>
                  <a:cubicBezTo>
                    <a:pt x="415915" y="1932321"/>
                    <a:pt x="426014" y="1936449"/>
                    <a:pt x="436609" y="1938215"/>
                  </a:cubicBezTo>
                  <a:cubicBezTo>
                    <a:pt x="457326" y="1941668"/>
                    <a:pt x="478340" y="1943061"/>
                    <a:pt x="499132" y="1946031"/>
                  </a:cubicBezTo>
                  <a:cubicBezTo>
                    <a:pt x="514819" y="1948272"/>
                    <a:pt x="530256" y="1952269"/>
                    <a:pt x="546024" y="1953846"/>
                  </a:cubicBezTo>
                  <a:cubicBezTo>
                    <a:pt x="582407" y="1957484"/>
                    <a:pt x="618968" y="1959057"/>
                    <a:pt x="655440" y="1961662"/>
                  </a:cubicBezTo>
                  <a:cubicBezTo>
                    <a:pt x="711552" y="1977694"/>
                    <a:pt x="712137" y="1980885"/>
                    <a:pt x="772670" y="1985108"/>
                  </a:cubicBezTo>
                  <a:cubicBezTo>
                    <a:pt x="863777" y="1991465"/>
                    <a:pt x="1046209" y="2000739"/>
                    <a:pt x="1046209" y="2000739"/>
                  </a:cubicBezTo>
                  <a:cubicBezTo>
                    <a:pt x="1069655" y="2005949"/>
                    <a:pt x="1092643" y="2014037"/>
                    <a:pt x="1116547" y="2016369"/>
                  </a:cubicBezTo>
                  <a:cubicBezTo>
                    <a:pt x="1199679" y="2024479"/>
                    <a:pt x="1366640" y="2032000"/>
                    <a:pt x="1366640" y="2032000"/>
                  </a:cubicBezTo>
                  <a:cubicBezTo>
                    <a:pt x="1382271" y="2034605"/>
                    <a:pt x="1398037" y="2036495"/>
                    <a:pt x="1413532" y="2039815"/>
                  </a:cubicBezTo>
                  <a:cubicBezTo>
                    <a:pt x="1434538" y="2044316"/>
                    <a:pt x="1454661" y="2053501"/>
                    <a:pt x="1476055" y="2055446"/>
                  </a:cubicBezTo>
                  <a:cubicBezTo>
                    <a:pt x="1484259" y="2056192"/>
                    <a:pt x="1491686" y="2050236"/>
                    <a:pt x="1499501" y="2047631"/>
                  </a:cubicBezTo>
                  <a:cubicBezTo>
                    <a:pt x="1489081" y="2037210"/>
                    <a:pt x="1479748" y="2025575"/>
                    <a:pt x="1468240" y="2016369"/>
                  </a:cubicBezTo>
                  <a:cubicBezTo>
                    <a:pt x="1453571" y="2004634"/>
                    <a:pt x="1436978" y="1995528"/>
                    <a:pt x="1421347" y="1985108"/>
                  </a:cubicBezTo>
                  <a:cubicBezTo>
                    <a:pt x="1345156" y="1934315"/>
                    <a:pt x="1463530" y="2013854"/>
                    <a:pt x="1366640" y="1946031"/>
                  </a:cubicBezTo>
                  <a:cubicBezTo>
                    <a:pt x="1351250" y="1935258"/>
                    <a:pt x="1319747" y="1914769"/>
                    <a:pt x="1319747" y="1914769"/>
                  </a:cubicBezTo>
                  <a:cubicBezTo>
                    <a:pt x="1350562" y="1960990"/>
                    <a:pt x="1316159" y="1917788"/>
                    <a:pt x="1366640" y="1953846"/>
                  </a:cubicBezTo>
                  <a:cubicBezTo>
                    <a:pt x="1375634" y="1960270"/>
                    <a:pt x="1381595" y="1970216"/>
                    <a:pt x="1390086" y="1977292"/>
                  </a:cubicBezTo>
                  <a:cubicBezTo>
                    <a:pt x="1397302" y="1983305"/>
                    <a:pt x="1405936" y="1987398"/>
                    <a:pt x="1413532" y="1992923"/>
                  </a:cubicBezTo>
                  <a:cubicBezTo>
                    <a:pt x="1434601" y="2008246"/>
                    <a:pt x="1455406" y="2023931"/>
                    <a:pt x="1476055" y="2039815"/>
                  </a:cubicBezTo>
                  <a:cubicBezTo>
                    <a:pt x="1486734" y="2048030"/>
                    <a:pt x="1521373" y="2078106"/>
                    <a:pt x="1538578" y="2086708"/>
                  </a:cubicBezTo>
                  <a:cubicBezTo>
                    <a:pt x="1545946" y="2090392"/>
                    <a:pt x="1554209" y="2091918"/>
                    <a:pt x="1562024" y="2094523"/>
                  </a:cubicBezTo>
                  <a:cubicBezTo>
                    <a:pt x="1569839" y="2102338"/>
                    <a:pt x="1577078" y="2110776"/>
                    <a:pt x="1585470" y="2117969"/>
                  </a:cubicBezTo>
                  <a:cubicBezTo>
                    <a:pt x="1602431" y="2132507"/>
                    <a:pt x="1621625" y="2144677"/>
                    <a:pt x="1640178" y="2157046"/>
                  </a:cubicBezTo>
                  <a:cubicBezTo>
                    <a:pt x="1645388" y="2164861"/>
                    <a:pt x="1657651" y="2171281"/>
                    <a:pt x="1655809" y="2180492"/>
                  </a:cubicBezTo>
                  <a:cubicBezTo>
                    <a:pt x="1653645" y="2191313"/>
                    <a:pt x="1616597" y="2201379"/>
                    <a:pt x="1608917" y="2203939"/>
                  </a:cubicBezTo>
                  <a:cubicBezTo>
                    <a:pt x="1548384" y="2264471"/>
                    <a:pt x="1578675" y="2250490"/>
                    <a:pt x="1530763" y="2266462"/>
                  </a:cubicBezTo>
                  <a:cubicBezTo>
                    <a:pt x="1515132" y="2282093"/>
                    <a:pt x="1490860" y="2292383"/>
                    <a:pt x="1483870" y="2313354"/>
                  </a:cubicBezTo>
                  <a:cubicBezTo>
                    <a:pt x="1473085" y="2345711"/>
                    <a:pt x="1480625" y="2329946"/>
                    <a:pt x="1460424" y="2360246"/>
                  </a:cubicBezTo>
                  <a:cubicBezTo>
                    <a:pt x="1452609" y="2339405"/>
                    <a:pt x="1443524" y="2318997"/>
                    <a:pt x="1436978" y="2297723"/>
                  </a:cubicBezTo>
                  <a:cubicBezTo>
                    <a:pt x="1429781" y="2274332"/>
                    <a:pt x="1425175" y="2224995"/>
                    <a:pt x="1421347" y="2203939"/>
                  </a:cubicBezTo>
                  <a:cubicBezTo>
                    <a:pt x="1415266" y="2170493"/>
                    <a:pt x="1413390" y="2172394"/>
                    <a:pt x="1397901" y="2141415"/>
                  </a:cubicBezTo>
                  <a:cubicBezTo>
                    <a:pt x="1395296" y="2130995"/>
                    <a:pt x="1393172" y="2120442"/>
                    <a:pt x="1390086" y="2110154"/>
                  </a:cubicBezTo>
                  <a:cubicBezTo>
                    <a:pt x="1385352" y="2094373"/>
                    <a:pt x="1378451" y="2079246"/>
                    <a:pt x="1374455" y="2063262"/>
                  </a:cubicBezTo>
                  <a:cubicBezTo>
                    <a:pt x="1371850" y="2052841"/>
                    <a:pt x="1369726" y="2042288"/>
                    <a:pt x="1366640" y="2032000"/>
                  </a:cubicBezTo>
                  <a:cubicBezTo>
                    <a:pt x="1361906" y="2016219"/>
                    <a:pt x="1355005" y="2001092"/>
                    <a:pt x="1351009" y="1985108"/>
                  </a:cubicBezTo>
                  <a:cubicBezTo>
                    <a:pt x="1348404" y="1974687"/>
                    <a:pt x="1346144" y="1964174"/>
                    <a:pt x="1343193" y="1953846"/>
                  </a:cubicBezTo>
                  <a:cubicBezTo>
                    <a:pt x="1340930" y="1945925"/>
                    <a:pt x="1339948" y="1937254"/>
                    <a:pt x="1335378" y="1930400"/>
                  </a:cubicBezTo>
                  <a:cubicBezTo>
                    <a:pt x="1329247" y="1921204"/>
                    <a:pt x="1311932" y="1918007"/>
                    <a:pt x="1311932" y="1906954"/>
                  </a:cubicBezTo>
                  <a:cubicBezTo>
                    <a:pt x="1311932" y="1898716"/>
                    <a:pt x="1327563" y="1912164"/>
                    <a:pt x="1335378" y="1914769"/>
                  </a:cubicBezTo>
                  <a:cubicBezTo>
                    <a:pt x="1343193" y="1922584"/>
                    <a:pt x="1350333" y="1931139"/>
                    <a:pt x="1358824" y="1938215"/>
                  </a:cubicBezTo>
                  <a:cubicBezTo>
                    <a:pt x="1366040" y="1944228"/>
                    <a:pt x="1376402" y="1946511"/>
                    <a:pt x="1382270" y="1953846"/>
                  </a:cubicBezTo>
                  <a:cubicBezTo>
                    <a:pt x="1387416" y="1960279"/>
                    <a:pt x="1386085" y="1970091"/>
                    <a:pt x="1390086" y="1977292"/>
                  </a:cubicBezTo>
                  <a:cubicBezTo>
                    <a:pt x="1399209" y="1993714"/>
                    <a:pt x="1415406" y="2006363"/>
                    <a:pt x="1421347" y="2024185"/>
                  </a:cubicBezTo>
                  <a:cubicBezTo>
                    <a:pt x="1423952" y="2032000"/>
                    <a:pt x="1425479" y="2040263"/>
                    <a:pt x="1429163" y="2047631"/>
                  </a:cubicBezTo>
                  <a:cubicBezTo>
                    <a:pt x="1433364" y="2056032"/>
                    <a:pt x="1440978" y="2062494"/>
                    <a:pt x="1444793" y="2071077"/>
                  </a:cubicBezTo>
                  <a:cubicBezTo>
                    <a:pt x="1451485" y="2086133"/>
                    <a:pt x="1455214" y="2102338"/>
                    <a:pt x="1460424" y="2117969"/>
                  </a:cubicBezTo>
                  <a:lnTo>
                    <a:pt x="1476055" y="2164862"/>
                  </a:lnTo>
                  <a:lnTo>
                    <a:pt x="1483870" y="2196123"/>
                  </a:lnTo>
                  <a:cubicBezTo>
                    <a:pt x="1486475" y="2227385"/>
                    <a:pt x="1487540" y="2258813"/>
                    <a:pt x="1491686" y="2289908"/>
                  </a:cubicBezTo>
                  <a:cubicBezTo>
                    <a:pt x="1492775" y="2298074"/>
                    <a:pt x="1506869" y="2309670"/>
                    <a:pt x="1499501" y="2313354"/>
                  </a:cubicBezTo>
                  <a:cubicBezTo>
                    <a:pt x="1491100" y="2317554"/>
                    <a:pt x="1483870" y="2302933"/>
                    <a:pt x="1476055" y="2297723"/>
                  </a:cubicBezTo>
                  <a:cubicBezTo>
                    <a:pt x="1473450" y="2289908"/>
                    <a:pt x="1470503" y="2282198"/>
                    <a:pt x="1468240" y="2274277"/>
                  </a:cubicBezTo>
                  <a:cubicBezTo>
                    <a:pt x="1465289" y="2263949"/>
                    <a:pt x="1464655" y="2252888"/>
                    <a:pt x="1460424" y="2243015"/>
                  </a:cubicBezTo>
                  <a:cubicBezTo>
                    <a:pt x="1456724" y="2234382"/>
                    <a:pt x="1450003" y="2227384"/>
                    <a:pt x="1444793" y="2219569"/>
                  </a:cubicBezTo>
                  <a:cubicBezTo>
                    <a:pt x="1439583" y="2180492"/>
                    <a:pt x="1435644" y="2141225"/>
                    <a:pt x="1429163" y="2102339"/>
                  </a:cubicBezTo>
                  <a:cubicBezTo>
                    <a:pt x="1427809" y="2094213"/>
                    <a:pt x="1423610" y="2086813"/>
                    <a:pt x="1421347" y="2078892"/>
                  </a:cubicBezTo>
                  <a:cubicBezTo>
                    <a:pt x="1418396" y="2068564"/>
                    <a:pt x="1408728" y="2038024"/>
                    <a:pt x="1413532" y="2047631"/>
                  </a:cubicBezTo>
                  <a:cubicBezTo>
                    <a:pt x="1432427" y="2085418"/>
                    <a:pt x="1426687" y="2095867"/>
                    <a:pt x="1436978" y="2133600"/>
                  </a:cubicBezTo>
                  <a:cubicBezTo>
                    <a:pt x="1441313" y="2149496"/>
                    <a:pt x="1447399" y="2164861"/>
                    <a:pt x="1452609" y="2180492"/>
                  </a:cubicBezTo>
                  <a:lnTo>
                    <a:pt x="1460424" y="2203939"/>
                  </a:lnTo>
                  <a:cubicBezTo>
                    <a:pt x="1457819" y="2183098"/>
                    <a:pt x="1452609" y="2162419"/>
                    <a:pt x="1452609" y="2141415"/>
                  </a:cubicBezTo>
                  <a:cubicBezTo>
                    <a:pt x="1452609" y="2133177"/>
                    <a:pt x="1458426" y="2109977"/>
                    <a:pt x="1460424" y="2117969"/>
                  </a:cubicBezTo>
                  <a:cubicBezTo>
                    <a:pt x="1500340" y="2277634"/>
                    <a:pt x="1442802" y="2153062"/>
                    <a:pt x="1483870" y="2235200"/>
                  </a:cubicBezTo>
                  <a:cubicBezTo>
                    <a:pt x="1486475" y="2250831"/>
                    <a:pt x="1482896" y="2268907"/>
                    <a:pt x="1491686" y="2282092"/>
                  </a:cubicBezTo>
                  <a:cubicBezTo>
                    <a:pt x="1496256" y="2288946"/>
                    <a:pt x="1500411" y="2266834"/>
                    <a:pt x="1499501" y="2258646"/>
                  </a:cubicBezTo>
                  <a:cubicBezTo>
                    <a:pt x="1497681" y="2242271"/>
                    <a:pt x="1483870" y="2211754"/>
                    <a:pt x="1483870" y="2211754"/>
                  </a:cubicBezTo>
                  <a:cubicBezTo>
                    <a:pt x="1481265" y="2183098"/>
                    <a:pt x="1463186" y="2100048"/>
                    <a:pt x="1476055" y="2125785"/>
                  </a:cubicBezTo>
                  <a:lnTo>
                    <a:pt x="1507317" y="2188308"/>
                  </a:lnTo>
                  <a:cubicBezTo>
                    <a:pt x="1504712" y="2154441"/>
                    <a:pt x="1486121" y="2117928"/>
                    <a:pt x="1499501" y="2086708"/>
                  </a:cubicBezTo>
                  <a:cubicBezTo>
                    <a:pt x="1506901" y="2069441"/>
                    <a:pt x="1530763" y="2133600"/>
                    <a:pt x="1530763" y="2133600"/>
                  </a:cubicBezTo>
                  <a:cubicBezTo>
                    <a:pt x="1533368" y="2144021"/>
                    <a:pt x="1536248" y="2154376"/>
                    <a:pt x="1538578" y="2164862"/>
                  </a:cubicBezTo>
                  <a:cubicBezTo>
                    <a:pt x="1541459" y="2177829"/>
                    <a:pt x="1541729" y="2191501"/>
                    <a:pt x="1546393" y="2203939"/>
                  </a:cubicBezTo>
                  <a:cubicBezTo>
                    <a:pt x="1549691" y="2212734"/>
                    <a:pt x="1566224" y="2235786"/>
                    <a:pt x="1562024" y="2227385"/>
                  </a:cubicBezTo>
                  <a:cubicBezTo>
                    <a:pt x="1552598" y="2208532"/>
                    <a:pt x="1535347" y="2183461"/>
                    <a:pt x="1522947" y="2164862"/>
                  </a:cubicBezTo>
                  <a:cubicBezTo>
                    <a:pt x="1520342" y="2157046"/>
                    <a:pt x="1523370" y="2141415"/>
                    <a:pt x="1515132" y="2141415"/>
                  </a:cubicBezTo>
                  <a:cubicBezTo>
                    <a:pt x="1506894" y="2141415"/>
                    <a:pt x="1507317" y="2156624"/>
                    <a:pt x="1507317" y="2164862"/>
                  </a:cubicBezTo>
                  <a:cubicBezTo>
                    <a:pt x="1507317" y="2178146"/>
                    <a:pt x="1512527" y="2190913"/>
                    <a:pt x="1515132" y="2203939"/>
                  </a:cubicBezTo>
                  <a:cubicBezTo>
                    <a:pt x="1522947" y="2201334"/>
                    <a:pt x="1534008" y="2189268"/>
                    <a:pt x="1538578" y="2196123"/>
                  </a:cubicBezTo>
                  <a:cubicBezTo>
                    <a:pt x="1544536" y="2205060"/>
                    <a:pt x="1534994" y="2217512"/>
                    <a:pt x="1530763" y="2227385"/>
                  </a:cubicBezTo>
                  <a:cubicBezTo>
                    <a:pt x="1527063" y="2236018"/>
                    <a:pt x="1510931" y="2242430"/>
                    <a:pt x="1515132" y="2250831"/>
                  </a:cubicBezTo>
                  <a:cubicBezTo>
                    <a:pt x="1518816" y="2258199"/>
                    <a:pt x="1531210" y="2246699"/>
                    <a:pt x="1538578" y="2243015"/>
                  </a:cubicBezTo>
                  <a:cubicBezTo>
                    <a:pt x="1599179" y="2212714"/>
                    <a:pt x="1526537" y="2239215"/>
                    <a:pt x="1585470" y="2219569"/>
                  </a:cubicBezTo>
                  <a:lnTo>
                    <a:pt x="1577655" y="2157046"/>
                  </a:lnTo>
                  <a:cubicBezTo>
                    <a:pt x="1569840" y="2162256"/>
                    <a:pt x="1562024" y="2177887"/>
                    <a:pt x="1554209" y="2172677"/>
                  </a:cubicBezTo>
                  <a:cubicBezTo>
                    <a:pt x="1532533" y="2158226"/>
                    <a:pt x="1521768" y="2131830"/>
                    <a:pt x="1507317" y="2110154"/>
                  </a:cubicBezTo>
                  <a:cubicBezTo>
                    <a:pt x="1502107" y="2102339"/>
                    <a:pt x="1499021" y="2092576"/>
                    <a:pt x="1491686" y="2086708"/>
                  </a:cubicBezTo>
                  <a:cubicBezTo>
                    <a:pt x="1485253" y="2081562"/>
                    <a:pt x="1476055" y="2081497"/>
                    <a:pt x="1468240" y="2078892"/>
                  </a:cubicBezTo>
                  <a:cubicBezTo>
                    <a:pt x="1479286" y="2134127"/>
                    <a:pt x="1471854" y="2105365"/>
                    <a:pt x="1491686" y="2164862"/>
                  </a:cubicBezTo>
                  <a:cubicBezTo>
                    <a:pt x="1494291" y="2172677"/>
                    <a:pt x="1495817" y="2180940"/>
                    <a:pt x="1499501" y="2188308"/>
                  </a:cubicBezTo>
                  <a:cubicBezTo>
                    <a:pt x="1504711" y="2198728"/>
                    <a:pt x="1518816" y="2208516"/>
                    <a:pt x="1515132" y="2219569"/>
                  </a:cubicBezTo>
                  <a:cubicBezTo>
                    <a:pt x="1512527" y="2227384"/>
                    <a:pt x="1499501" y="2214359"/>
                    <a:pt x="1491686" y="2211754"/>
                  </a:cubicBezTo>
                  <a:cubicBezTo>
                    <a:pt x="1416895" y="2136963"/>
                    <a:pt x="1505664" y="2232722"/>
                    <a:pt x="1460424" y="2164862"/>
                  </a:cubicBezTo>
                  <a:cubicBezTo>
                    <a:pt x="1454293" y="2155666"/>
                    <a:pt x="1443764" y="2150140"/>
                    <a:pt x="1436978" y="2141415"/>
                  </a:cubicBezTo>
                  <a:cubicBezTo>
                    <a:pt x="1425445" y="2126586"/>
                    <a:pt x="1416137" y="2110154"/>
                    <a:pt x="1405717" y="2094523"/>
                  </a:cubicBezTo>
                  <a:cubicBezTo>
                    <a:pt x="1400507" y="2086708"/>
                    <a:pt x="1397901" y="2076287"/>
                    <a:pt x="1390086" y="2071077"/>
                  </a:cubicBezTo>
                  <a:cubicBezTo>
                    <a:pt x="1382271" y="2065867"/>
                    <a:pt x="1370841" y="2063847"/>
                    <a:pt x="1366640" y="2055446"/>
                  </a:cubicBezTo>
                  <a:cubicBezTo>
                    <a:pt x="1361980" y="2046126"/>
                    <a:pt x="1366640" y="2034605"/>
                    <a:pt x="1366640" y="202418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59940" y="4191000"/>
              <a:ext cx="3518912" cy="830997"/>
            </a:xfrm>
            <a:prstGeom prst="rect">
              <a:avLst/>
            </a:prstGeom>
          </p:spPr>
          <p:txBody>
            <a:bodyPr wrap="none">
              <a:spAutoFit/>
            </a:bodyPr>
            <a:lstStyle/>
            <a:p>
              <a:r>
                <a:rPr lang="en-US" altLang="en-US" sz="4800" dirty="0">
                  <a:solidFill>
                    <a:prstClr val="white"/>
                  </a:solidFill>
                  <a:latin typeface="Arial" charset="0"/>
                  <a:cs typeface="Arial" charset="0"/>
                  <a:sym typeface="Wingdings" pitchFamily="2" charset="2"/>
                </a:rPr>
                <a:t>+ He  </a:t>
              </a:r>
              <a:r>
                <a:rPr lang="en-US" altLang="en-US" sz="4800" baseline="30000" dirty="0" smtClean="0">
                  <a:solidFill>
                    <a:srgbClr val="00B0F0"/>
                  </a:solidFill>
                  <a:latin typeface="Arial" charset="0"/>
                  <a:cs typeface="Arial" charset="0"/>
                  <a:sym typeface="Wingdings" pitchFamily="2" charset="2"/>
                </a:rPr>
                <a:t>14</a:t>
              </a:r>
              <a:r>
                <a:rPr lang="en-US" altLang="en-US" sz="4800" dirty="0" smtClean="0">
                  <a:solidFill>
                    <a:srgbClr val="00B0F0"/>
                  </a:solidFill>
                  <a:latin typeface="Arial" charset="0"/>
                  <a:cs typeface="Arial" charset="0"/>
                  <a:sym typeface="Wingdings" pitchFamily="2" charset="2"/>
                </a:rPr>
                <a:t>N</a:t>
              </a:r>
              <a:r>
                <a:rPr lang="en-US" altLang="en-US" sz="4800" dirty="0" smtClean="0">
                  <a:solidFill>
                    <a:prstClr val="white"/>
                  </a:solidFill>
                  <a:latin typeface="Arial" charset="0"/>
                  <a:cs typeface="Arial" charset="0"/>
                  <a:sym typeface="Wingdings" pitchFamily="2" charset="2"/>
                </a:rPr>
                <a:t> </a:t>
              </a:r>
              <a:endParaRPr lang="en-US" dirty="0"/>
            </a:p>
          </p:txBody>
        </p:sp>
      </p:grpSp>
    </p:spTree>
    <p:extLst>
      <p:ext uri="{BB962C8B-B14F-4D97-AF65-F5344CB8AC3E}">
        <p14:creationId xmlns:p14="http://schemas.microsoft.com/office/powerpoint/2010/main" val="14245100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1207</Words>
  <Application>Microsoft Office PowerPoint</Application>
  <PresentationFormat>On-screen Show (4:3)</PresentationFormat>
  <Paragraphs>312</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Fate of Haber-Bosch Nitrogen</vt:lpstr>
      <vt:lpstr>The Fate of Haber-Bosch Nitrogen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Chemistry 101</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Fulweiler, Robinson W</dc:creator>
  <cp:lastModifiedBy>Wally Fulweiler</cp:lastModifiedBy>
  <cp:revision>21</cp:revision>
  <dcterms:created xsi:type="dcterms:W3CDTF">2015-01-21T17:19:11Z</dcterms:created>
  <dcterms:modified xsi:type="dcterms:W3CDTF">2015-01-22T12:07:29Z</dcterms:modified>
</cp:coreProperties>
</file>