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tags/tag3.xml" ContentType="application/vnd.openxmlformats-officedocument.presentationml.tags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</p:sldMasterIdLst>
  <p:notesMasterIdLst>
    <p:notesMasterId r:id="rId76"/>
  </p:notesMasterIdLst>
  <p:sldIdLst>
    <p:sldId id="341" r:id="rId12"/>
    <p:sldId id="256" r:id="rId13"/>
    <p:sldId id="334" r:id="rId14"/>
    <p:sldId id="335" r:id="rId15"/>
    <p:sldId id="294" r:id="rId16"/>
    <p:sldId id="332" r:id="rId17"/>
    <p:sldId id="319" r:id="rId18"/>
    <p:sldId id="320" r:id="rId19"/>
    <p:sldId id="297" r:id="rId20"/>
    <p:sldId id="299" r:id="rId21"/>
    <p:sldId id="300" r:id="rId22"/>
    <p:sldId id="340" r:id="rId23"/>
    <p:sldId id="321" r:id="rId24"/>
    <p:sldId id="322" r:id="rId25"/>
    <p:sldId id="303" r:id="rId26"/>
    <p:sldId id="323" r:id="rId27"/>
    <p:sldId id="329" r:id="rId28"/>
    <p:sldId id="305" r:id="rId29"/>
    <p:sldId id="304" r:id="rId30"/>
    <p:sldId id="306" r:id="rId31"/>
    <p:sldId id="307" r:id="rId32"/>
    <p:sldId id="324" r:id="rId33"/>
    <p:sldId id="309" r:id="rId34"/>
    <p:sldId id="310" r:id="rId35"/>
    <p:sldId id="326" r:id="rId36"/>
    <p:sldId id="327" r:id="rId37"/>
    <p:sldId id="311" r:id="rId38"/>
    <p:sldId id="312" r:id="rId39"/>
    <p:sldId id="313" r:id="rId40"/>
    <p:sldId id="315" r:id="rId41"/>
    <p:sldId id="328" r:id="rId42"/>
    <p:sldId id="330" r:id="rId43"/>
    <p:sldId id="331" r:id="rId44"/>
    <p:sldId id="333" r:id="rId45"/>
    <p:sldId id="339" r:id="rId46"/>
    <p:sldId id="336" r:id="rId47"/>
    <p:sldId id="273" r:id="rId48"/>
    <p:sldId id="266" r:id="rId49"/>
    <p:sldId id="268" r:id="rId50"/>
    <p:sldId id="272" r:id="rId51"/>
    <p:sldId id="269" r:id="rId52"/>
    <p:sldId id="270" r:id="rId53"/>
    <p:sldId id="271" r:id="rId54"/>
    <p:sldId id="260" r:id="rId55"/>
    <p:sldId id="274" r:id="rId56"/>
    <p:sldId id="275" r:id="rId57"/>
    <p:sldId id="257" r:id="rId58"/>
    <p:sldId id="276" r:id="rId59"/>
    <p:sldId id="259" r:id="rId60"/>
    <p:sldId id="278" r:id="rId61"/>
    <p:sldId id="277" r:id="rId62"/>
    <p:sldId id="279" r:id="rId63"/>
    <p:sldId id="280" r:id="rId64"/>
    <p:sldId id="281" r:id="rId65"/>
    <p:sldId id="282" r:id="rId66"/>
    <p:sldId id="283" r:id="rId67"/>
    <p:sldId id="284" r:id="rId68"/>
    <p:sldId id="285" r:id="rId69"/>
    <p:sldId id="286" r:id="rId70"/>
    <p:sldId id="288" r:id="rId71"/>
    <p:sldId id="287" r:id="rId72"/>
    <p:sldId id="292" r:id="rId73"/>
    <p:sldId id="289" r:id="rId74"/>
    <p:sldId id="291" r:id="rId7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9966"/>
    <a:srgbClr val="4C2600"/>
    <a:srgbClr val="663300"/>
    <a:srgbClr val="000026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18"/>
    <p:restoredTop sz="85249" autoAdjust="0"/>
  </p:normalViewPr>
  <p:slideViewPr>
    <p:cSldViewPr showGuides="1">
      <p:cViewPr varScale="1">
        <p:scale>
          <a:sx n="104" d="100"/>
          <a:sy n="104" d="100"/>
        </p:scale>
        <p:origin x="396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678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slide" Target="slides/slide57.xml"/><Relationship Id="rId16" Type="http://schemas.openxmlformats.org/officeDocument/2006/relationships/slide" Target="slides/slide5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slide" Target="slides/slide55.xml"/><Relationship Id="rId74" Type="http://schemas.openxmlformats.org/officeDocument/2006/relationships/slide" Target="slides/slide63.xml"/><Relationship Id="rId79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0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slide" Target="slides/slide58.xml"/><Relationship Id="rId77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slide" Target="slides/slide56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73" Type="http://schemas.openxmlformats.org/officeDocument/2006/relationships/slide" Target="slides/slide62.xml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D1D052-74BE-4894-B1D0-953D0B007446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0313A5-FCD2-4D64-8F8C-D3865D611E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60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313A5-FCD2-4D64-8F8C-D3865D611EE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4859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5950" y="4049713"/>
            <a:ext cx="5646738" cy="4741862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200" tIns="36512" rIns="76200" bIns="36512"/>
          <a:lstStyle/>
          <a:p>
            <a:r>
              <a:rPr lang="en-US" altLang="en-US" sz="1600">
                <a:latin typeface="Calibri" pitchFamily="-1" charset="0"/>
                <a:ea typeface="ＭＳ Ｐゴシック" pitchFamily="-1" charset="-128"/>
              </a:rPr>
              <a:t>Thanks to the work of Team Capone, information on the spatial extend and magnitude has increased dramatically.</a:t>
            </a:r>
          </a:p>
          <a:p>
            <a:r>
              <a:rPr lang="en-US" altLang="en-US" sz="1600">
                <a:latin typeface="Calibri" pitchFamily="-1" charset="0"/>
                <a:ea typeface="ＭＳ Ｐゴシック" pitchFamily="-1" charset="-128"/>
              </a:rPr>
              <a:t>One of the big questions now is…who is doing it?</a:t>
            </a:r>
          </a:p>
          <a:p>
            <a:r>
              <a:rPr lang="en-US" altLang="en-US" sz="1600">
                <a:latin typeface="Calibri" pitchFamily="-1" charset="0"/>
                <a:ea typeface="ＭＳ Ｐゴシック" pitchFamily="-1" charset="-128"/>
              </a:rPr>
              <a:t>Jon Zehr et al. (2001) and Joe Montoya et al. (2004) have both recently published evidence for significant N2 fixation by single celled N fixers.</a:t>
            </a:r>
          </a:p>
          <a:p>
            <a:r>
              <a:rPr lang="en-US" altLang="en-US" sz="1600">
                <a:latin typeface="Calibri" pitchFamily="-1" charset="0"/>
                <a:ea typeface="ＭＳ Ｐゴシック" pitchFamily="-1" charset="-128"/>
              </a:rPr>
              <a:t>Regardless of whose doing it - we still are relatively in the dark with regard to where the N goes?</a:t>
            </a:r>
          </a:p>
        </p:txBody>
      </p:sp>
      <p:sp useBgFill="1">
        <p:nvSpPr>
          <p:cNvPr id="67587" name="Rectangle 3"/>
          <p:cNvSpPr>
            <a:spLocks noGrp="1" noRot="1" noChangeAspect="1" noChangeArrowheads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5950" y="4049713"/>
            <a:ext cx="5646738" cy="4741862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200" tIns="36512" rIns="76200" bIns="36512"/>
          <a:lstStyle/>
          <a:p>
            <a:pPr>
              <a:spcBef>
                <a:spcPct val="0"/>
              </a:spcBef>
              <a:buClr>
                <a:schemeClr val="tx2"/>
              </a:buClr>
              <a:buFont typeface="Symbol" pitchFamily="-1" charset="2"/>
              <a:buNone/>
            </a:pPr>
            <a:r>
              <a:rPr lang="en-US" altLang="en-US" sz="1600">
                <a:latin typeface="Calibri" pitchFamily="-1" charset="0"/>
                <a:ea typeface="ＭＳ Ｐゴシック" pitchFamily="-1" charset="-128"/>
              </a:rPr>
              <a:t>Now we have a deep ocean filled with NO3, which can diffuse into the surface waters.</a:t>
            </a:r>
          </a:p>
          <a:p>
            <a:pPr>
              <a:spcBef>
                <a:spcPct val="0"/>
              </a:spcBef>
              <a:buClr>
                <a:schemeClr val="tx2"/>
              </a:buClr>
              <a:buFont typeface="Symbol" pitchFamily="-1" charset="2"/>
              <a:buNone/>
            </a:pPr>
            <a:r>
              <a:rPr lang="en-US" altLang="en-US" sz="1600">
                <a:latin typeface="Calibri" pitchFamily="-1" charset="0"/>
                <a:ea typeface="ＭＳ Ｐゴシック" pitchFamily="-1" charset="-128"/>
              </a:rPr>
              <a:t>Because there is so little labile N in the surface, as soon as it enters surface waters it gets taken up.</a:t>
            </a:r>
          </a:p>
        </p:txBody>
      </p:sp>
      <p:sp useBgFill="1">
        <p:nvSpPr>
          <p:cNvPr id="71683" name="Rectangle 3"/>
          <p:cNvSpPr>
            <a:spLocks noGrp="1" noRot="1" noChangeAspect="1" noChangeArrowheads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9350" y="690563"/>
            <a:ext cx="4557713" cy="3417887"/>
          </a:xfrm>
          <a:solidFill>
            <a:srgbClr val="FFFFFF"/>
          </a:solidFill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7613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6493" tIns="43247" rIns="86493" bIns="43247"/>
          <a:lstStyle/>
          <a:p>
            <a:endParaRPr lang="en-US" altLang="en-US">
              <a:latin typeface="Book Antiqua" pitchFamily="-1" charset="0"/>
              <a:ea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5950" y="4049713"/>
            <a:ext cx="5646738" cy="4741862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200" tIns="36512" rIns="76200" bIns="36512"/>
          <a:lstStyle/>
          <a:p>
            <a:pPr>
              <a:spcBef>
                <a:spcPct val="0"/>
              </a:spcBef>
              <a:buClr>
                <a:schemeClr val="tx2"/>
              </a:buClr>
              <a:buFont typeface="Symbol" pitchFamily="-1" charset="2"/>
              <a:buNone/>
            </a:pPr>
            <a:r>
              <a:rPr lang="en-US" altLang="en-US">
                <a:latin typeface="Calibri" pitchFamily="-1" charset="0"/>
                <a:ea typeface="ＭＳ Ｐゴシック" pitchFamily="-1" charset="-128"/>
              </a:rPr>
              <a:t>There have been a number of studies that have come along that have really thrown how we think about the deep ocean out of wack.</a:t>
            </a:r>
          </a:p>
        </p:txBody>
      </p:sp>
      <p:sp useBgFill="1">
        <p:nvSpPr>
          <p:cNvPr id="79875" name="Rectangle 3"/>
          <p:cNvSpPr>
            <a:spLocks noGrp="1" noRot="1" noChangeAspect="1" noChangeArrowheads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9350" y="690563"/>
            <a:ext cx="4557713" cy="3417887"/>
          </a:xfrm>
          <a:solidFill>
            <a:srgbClr val="FFFFFF"/>
          </a:solidFill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7613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6493" tIns="43247" rIns="86493" bIns="43247"/>
          <a:lstStyle/>
          <a:p>
            <a:pPr>
              <a:lnSpc>
                <a:spcPct val="98000"/>
              </a:lnSpc>
              <a:spcBef>
                <a:spcPct val="0"/>
              </a:spcBef>
            </a:pPr>
            <a:r>
              <a:rPr lang="en-US" altLang="en-US" sz="1600">
                <a:latin typeface="Calibri" pitchFamily="-1" charset="0"/>
                <a:ea typeface="ＭＳ Ｐゴシック" pitchFamily="-1" charset="-128"/>
              </a:rPr>
              <a:t>Deeper in the water column there is 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5950" y="4049713"/>
            <a:ext cx="5646738" cy="4741862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200" tIns="36512" rIns="76200" bIns="36512"/>
          <a:lstStyle/>
          <a:p>
            <a:pPr>
              <a:spcBef>
                <a:spcPct val="0"/>
              </a:spcBef>
              <a:buClr>
                <a:schemeClr val="tx2"/>
              </a:buClr>
              <a:buFont typeface="Symbol" pitchFamily="-1" charset="2"/>
              <a:buNone/>
            </a:pPr>
            <a:r>
              <a:rPr lang="en-US" altLang="en-US">
                <a:latin typeface="Calibri" pitchFamily="-1" charset="0"/>
                <a:ea typeface="ＭＳ Ｐゴシック" pitchFamily="-1" charset="-128"/>
              </a:rPr>
              <a:t>There have been a number of studies that have come along that have really thrown how we think about the deep ocean out of wack.</a:t>
            </a:r>
          </a:p>
        </p:txBody>
      </p:sp>
      <p:sp useBgFill="1">
        <p:nvSpPr>
          <p:cNvPr id="79875" name="Rectangle 3"/>
          <p:cNvSpPr>
            <a:spLocks noGrp="1" noRot="1" noChangeAspect="1" noChangeArrowheads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5950" y="4049713"/>
            <a:ext cx="5646738" cy="4741862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200" tIns="36512" rIns="76200" bIns="36512"/>
          <a:lstStyle/>
          <a:p>
            <a:pPr>
              <a:spcBef>
                <a:spcPct val="0"/>
              </a:spcBef>
              <a:buClr>
                <a:schemeClr val="tx2"/>
              </a:buClr>
              <a:buFont typeface="Symbol" pitchFamily="-1" charset="2"/>
              <a:buNone/>
            </a:pPr>
            <a:r>
              <a:rPr lang="en-US" altLang="en-US" sz="1600">
                <a:latin typeface="Calibri" pitchFamily="-1" charset="0"/>
                <a:ea typeface="ＭＳ Ｐゴシック" pitchFamily="-1" charset="-128"/>
              </a:rPr>
              <a:t>In the vertical in the ocean, you generally see these classic profiles.</a:t>
            </a:r>
          </a:p>
          <a:p>
            <a:pPr>
              <a:spcBef>
                <a:spcPct val="0"/>
              </a:spcBef>
              <a:buClr>
                <a:schemeClr val="tx2"/>
              </a:buClr>
              <a:buFont typeface="Symbol" pitchFamily="-1" charset="2"/>
              <a:buNone/>
            </a:pPr>
            <a:r>
              <a:rPr lang="en-US" altLang="en-US" sz="1600">
                <a:latin typeface="Calibri" pitchFamily="-1" charset="0"/>
                <a:ea typeface="ＭＳ Ｐゴシック" pitchFamily="-1" charset="-128"/>
              </a:rPr>
              <a:t>The zone of increasing N concentration is termed the nitracline.</a:t>
            </a:r>
          </a:p>
          <a:p>
            <a:pPr>
              <a:spcBef>
                <a:spcPct val="0"/>
              </a:spcBef>
              <a:buClr>
                <a:schemeClr val="tx2"/>
              </a:buClr>
              <a:buFont typeface="Symbol" pitchFamily="-1" charset="2"/>
              <a:buNone/>
            </a:pPr>
            <a:r>
              <a:rPr lang="en-US" altLang="en-US" sz="1600">
                <a:latin typeface="Calibri" pitchFamily="-1" charset="0"/>
                <a:ea typeface="ＭＳ Ｐゴシック" pitchFamily="-1" charset="-128"/>
              </a:rPr>
              <a:t>Organic N tends to accumulate in the surface water then falling off to a low background level in the deep ocean.</a:t>
            </a:r>
          </a:p>
        </p:txBody>
      </p:sp>
      <p:sp useBgFill="1">
        <p:nvSpPr>
          <p:cNvPr id="81923" name="Rectangle 3"/>
          <p:cNvSpPr>
            <a:spLocks noGrp="1" noRot="1" noChangeAspect="1" noChangeArrowheads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9350" y="690563"/>
            <a:ext cx="4557713" cy="3417887"/>
          </a:xfrm>
          <a:solidFill>
            <a:srgbClr val="FFFFFF"/>
          </a:solidFill>
          <a:ln/>
        </p:spPr>
      </p:sp>
      <p:sp>
        <p:nvSpPr>
          <p:cNvPr id="83971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7613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6493" tIns="43247" rIns="86493" bIns="43247"/>
          <a:lstStyle/>
          <a:p>
            <a:r>
              <a:rPr lang="en-US" altLang="en-US">
                <a:latin typeface="Calibri" pitchFamily="-1" charset="0"/>
                <a:ea typeface="ＭＳ Ｐゴシック" pitchFamily="-1" charset="-128"/>
              </a:rPr>
              <a:t>A study near here at the HOT site found that 39%....</a:t>
            </a:r>
          </a:p>
          <a:p>
            <a:r>
              <a:rPr lang="en-US" altLang="en-US">
                <a:latin typeface="Calibri" pitchFamily="-1" charset="0"/>
                <a:ea typeface="ＭＳ Ｐゴシック" pitchFamily="-1" charset="-128"/>
              </a:rPr>
              <a:t>Now archaea were believed to live only in really extreme environments like hydrothermal vents.</a:t>
            </a:r>
          </a:p>
          <a:p>
            <a:r>
              <a:rPr lang="en-US" altLang="en-US">
                <a:latin typeface="Calibri" pitchFamily="-1" charset="0"/>
                <a:ea typeface="ＭＳ Ｐゴシック" pitchFamily="-1" charset="-128"/>
              </a:rPr>
              <a:t>Two other papers provide evidence that archaea are nitrifiers in the ocean.</a:t>
            </a: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5950" y="4049713"/>
            <a:ext cx="5646738" cy="4741862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200" tIns="36512" rIns="76200" bIns="36512"/>
          <a:lstStyle/>
          <a:p>
            <a:r>
              <a:rPr lang="en-US" altLang="en-US" sz="1600">
                <a:latin typeface="Calibri" pitchFamily="-1" charset="0"/>
                <a:ea typeface="ＭＳ Ｐゴシック" pitchFamily="-1" charset="-128"/>
              </a:rPr>
              <a:t>This is the ultimate sink for N, along with sediment burial.</a:t>
            </a:r>
          </a:p>
        </p:txBody>
      </p:sp>
      <p:sp useBgFill="1">
        <p:nvSpPr>
          <p:cNvPr id="92163" name="Rectangle 3"/>
          <p:cNvSpPr>
            <a:spLocks noGrp="1" noRot="1" noChangeAspect="1" noChangeArrowheads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Book Antiqua" pitchFamily="-1" charset="0"/>
              <a:ea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EA115-D2F0-4D61-9FF8-A0245FA8CA0B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6812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5950" y="4049713"/>
            <a:ext cx="5646738" cy="4741862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200" tIns="36512" rIns="76200" bIns="36512"/>
          <a:lstStyle/>
          <a:p>
            <a:endParaRPr lang="en-US" altLang="en-US">
              <a:latin typeface="Book Antiqua" pitchFamily="-1" charset="0"/>
              <a:ea typeface="ＭＳ Ｐゴシック" pitchFamily="-1" charset="-128"/>
            </a:endParaRPr>
          </a:p>
        </p:txBody>
      </p:sp>
      <p:sp useBgFill="1">
        <p:nvSpPr>
          <p:cNvPr id="100355" name="Rectangle 3"/>
          <p:cNvSpPr>
            <a:spLocks noGrp="1" noRot="1" noChangeAspect="1" noChangeArrowheads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5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r>
              <a:rPr lang="en-US" altLang="en-US" sz="1600" dirty="0">
                <a:latin typeface="Calibri" pitchFamily="-1" charset="0"/>
                <a:ea typeface="ＭＳ Ｐゴシック" pitchFamily="-1" charset="-128"/>
              </a:rPr>
              <a:t>In 1995 the anammox reaction was discovered in a fluidized bed reactor.</a:t>
            </a:r>
          </a:p>
          <a:p>
            <a:r>
              <a:rPr lang="en-US" altLang="en-US" sz="1600" dirty="0" err="1">
                <a:latin typeface="Calibri" pitchFamily="-1" charset="0"/>
                <a:ea typeface="ＭＳ Ｐゴシック" pitchFamily="-1" charset="-128"/>
              </a:rPr>
              <a:t>Thamdrup</a:t>
            </a:r>
            <a:r>
              <a:rPr lang="en-US" altLang="en-US" sz="1600" dirty="0">
                <a:latin typeface="Calibri" pitchFamily="-1" charset="0"/>
                <a:ea typeface="ＭＳ Ｐゴシック" pitchFamily="-1" charset="-128"/>
              </a:rPr>
              <a:t> and Dalsgaard (2002) published the first marine data on anammox in a study using isotope pairing in sediments.</a:t>
            </a:r>
          </a:p>
          <a:p>
            <a:r>
              <a:rPr lang="en-US" altLang="en-US" sz="1600" dirty="0">
                <a:latin typeface="Calibri" pitchFamily="-1" charset="0"/>
                <a:ea typeface="ＭＳ Ｐゴシック" pitchFamily="-1" charset="-128"/>
              </a:rPr>
              <a:t>Anammox bacteria are hearty - able to withstand exposure to oxygen</a:t>
            </a:r>
          </a:p>
          <a:p>
            <a:r>
              <a:rPr lang="en-US" altLang="en-US" sz="1600" dirty="0">
                <a:latin typeface="Calibri" pitchFamily="-1" charset="0"/>
                <a:ea typeface="ＭＳ Ｐゴシック" pitchFamily="-1" charset="-128"/>
              </a:rPr>
              <a:t>Since its discover, anammox has been found in many marine sediments where its been investigated and it can account for 0-80% of the measured N2 production.</a:t>
            </a:r>
          </a:p>
          <a:p>
            <a:r>
              <a:rPr lang="en-US" altLang="en-US" sz="1600" dirty="0">
                <a:latin typeface="Calibri" pitchFamily="-1" charset="0"/>
                <a:ea typeface="ＭＳ Ｐゴシック" pitchFamily="-1" charset="-128"/>
              </a:rPr>
              <a:t>In the oxygen minimum zones of the three oceans…if denitrifiers are undertaking the heterotrophic remineralization of OM and anammox bacteria are responsible for the remineralized ammonium - anammox could be responsible for an estimated 29% of N2 production (and this is conservative).</a:t>
            </a:r>
          </a:p>
          <a:p>
            <a:endParaRPr lang="en-US" altLang="en-US" dirty="0">
              <a:latin typeface="Book Antiqua" pitchFamily="-1" charset="0"/>
              <a:ea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Ladderpane</a:t>
            </a:r>
            <a:r>
              <a:rPr lang="en-US" dirty="0"/>
              <a:t> lipid membranes,</a:t>
            </a:r>
            <a:r>
              <a:rPr lang="en-US" baseline="0" dirty="0"/>
              <a:t> hold rocket fuel!</a:t>
            </a:r>
          </a:p>
          <a:p>
            <a:r>
              <a:rPr lang="en-US" baseline="0" dirty="0"/>
              <a:t>Slow growing 7-22 days</a:t>
            </a:r>
          </a:p>
          <a:p>
            <a:r>
              <a:rPr lang="en-US" baseline="0" dirty="0"/>
              <a:t>Only known organism to make rocket fuel!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313A5-FCD2-4D64-8F8C-D3865D611EE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897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1026"/>
          <p:cNvSpPr>
            <a:spLocks noGrp="1" noChangeArrowheads="1"/>
          </p:cNvSpPr>
          <p:nvPr>
            <p:ph type="body" idx="1"/>
          </p:nvPr>
        </p:nvSpPr>
        <p:spPr>
          <a:xfrm>
            <a:off x="615950" y="4049713"/>
            <a:ext cx="5646738" cy="4741862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200" tIns="36512" rIns="76200" bIns="36512"/>
          <a:lstStyle/>
          <a:p>
            <a:r>
              <a:rPr lang="en-US" altLang="en-US">
                <a:latin typeface="Calibri" pitchFamily="-1" charset="0"/>
                <a:ea typeface="ＭＳ Ｐゴシック" pitchFamily="-1" charset="-128"/>
              </a:rPr>
              <a:t>Does it really matter which process is occurring?</a:t>
            </a:r>
          </a:p>
          <a:p>
            <a:r>
              <a:rPr lang="en-US" altLang="en-US">
                <a:latin typeface="Calibri" pitchFamily="-1" charset="0"/>
                <a:ea typeface="ＭＳ Ｐゴシック" pitchFamily="-1" charset="-128"/>
              </a:rPr>
              <a:t>Yes!  Because denitrification involves the production of greenhouse gas and anammox does not!</a:t>
            </a:r>
          </a:p>
          <a:p>
            <a:r>
              <a:rPr lang="en-US" altLang="en-US">
                <a:latin typeface="Calibri" pitchFamily="-1" charset="0"/>
                <a:ea typeface="ＭＳ Ｐゴシック" pitchFamily="-1" charset="-128"/>
              </a:rPr>
              <a:t>Canonical = standard or typical</a:t>
            </a:r>
          </a:p>
        </p:txBody>
      </p:sp>
      <p:sp useBgFill="1">
        <p:nvSpPr>
          <p:cNvPr id="102403" name="Rectangle 1027"/>
          <p:cNvSpPr>
            <a:spLocks noGrp="1" noRot="1" noChangeAspect="1" noChangeArrowheads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1026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59" name="Rectangle 1027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endParaRPr lang="en-US" altLang="en-US" dirty="0">
              <a:latin typeface="Book Antiqua" pitchFamily="-1" charset="0"/>
              <a:ea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1026"/>
          <p:cNvSpPr>
            <a:spLocks noGrp="1" noChangeArrowheads="1"/>
          </p:cNvSpPr>
          <p:nvPr>
            <p:ph type="body" idx="1"/>
          </p:nvPr>
        </p:nvSpPr>
        <p:spPr>
          <a:xfrm>
            <a:off x="615950" y="4049713"/>
            <a:ext cx="5646738" cy="4741862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200" tIns="36512" rIns="76200" bIns="36512"/>
          <a:lstStyle/>
          <a:p>
            <a:r>
              <a:rPr lang="en-US" altLang="en-US" dirty="0">
                <a:latin typeface="Calibri" pitchFamily="-1" charset="0"/>
                <a:ea typeface="ＭＳ Ｐゴシック" pitchFamily="-1" charset="-128"/>
              </a:rPr>
              <a:t>Does it really matter which process is occurring?</a:t>
            </a:r>
          </a:p>
        </p:txBody>
      </p:sp>
      <p:sp useBgFill="1">
        <p:nvSpPr>
          <p:cNvPr id="102403" name="Rectangle 1027"/>
          <p:cNvSpPr>
            <a:spLocks noGrp="1" noRot="1" noChangeAspect="1" noChangeArrowheads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313A5-FCD2-4D64-8F8C-D3865D611EE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0686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313A5-FCD2-4D64-8F8C-D3865D611EE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7564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A2BB3-BA1E-4E0F-BC93-1FC775D7A4A6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985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987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798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883" indent="-285724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2898" indent="-22858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057" indent="-22858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217" indent="-22858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376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53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869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5854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F84FDC52-A40F-4862-B981-7B5405A450E5}" type="slidenum">
              <a:rPr lang="en-US" sz="1200">
                <a:solidFill>
                  <a:prstClr val="black"/>
                </a:solidFill>
              </a:rPr>
              <a:pPr/>
              <a:t>39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EA115-D2F0-4D61-9FF8-A0245FA8CA0B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8615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313A5-FCD2-4D64-8F8C-D3865D611EE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9481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883" indent="-285724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2898" indent="-22858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057" indent="-22858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217" indent="-22858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376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53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869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5854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2D43685F-1E7C-4955-86CE-E37A84DD913B}" type="slidenum">
              <a:rPr lang="en-US" sz="1200">
                <a:solidFill>
                  <a:prstClr val="black"/>
                </a:solidFill>
              </a:rPr>
              <a:pPr/>
              <a:t>41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2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19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883" indent="-285724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2898" indent="-22858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057" indent="-22858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217" indent="-22858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376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53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869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5854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8ED57558-4B94-47D7-8699-F81F1C3B3286}" type="slidenum">
              <a:rPr lang="en-US" sz="1200">
                <a:solidFill>
                  <a:prstClr val="black"/>
                </a:solidFill>
              </a:rPr>
              <a:pPr/>
              <a:t>42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883" indent="-285724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2898" indent="-22858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057" indent="-22858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217" indent="-22858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376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53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869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5854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7E7B08FF-9986-4CDC-BA0C-34DDC34153F5}" type="slidenum">
              <a:rPr lang="en-US" sz="1200">
                <a:solidFill>
                  <a:prstClr val="black"/>
                </a:solidFill>
              </a:rPr>
              <a:pPr/>
              <a:t>43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883" indent="-285724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2898" indent="-22858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057" indent="-22858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217" indent="-22858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376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53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869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5854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2990FC17-A084-4EDE-BB58-54039F5614D2}" type="slidenum">
              <a:rPr lang="en-US" sz="1200"/>
              <a:pPr/>
              <a:t>44</a:t>
            </a:fld>
            <a:endParaRPr lang="en-US" sz="12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313A5-FCD2-4D64-8F8C-D3865D611EE8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9095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/>
              <a:t>22-26 million (if it’s 140)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883" indent="-285724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2898" indent="-22858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057" indent="-22858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217" indent="-22858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376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53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869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5854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98C721DD-E987-43EC-ABC6-09A2DD4C4850}" type="slidenum">
              <a:rPr lang="en-US" sz="1200">
                <a:solidFill>
                  <a:prstClr val="black"/>
                </a:solidFill>
              </a:rPr>
              <a:pPr/>
              <a:t>46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313A5-FCD2-4D64-8F8C-D3865D611EE8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30106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/>
              <a:t>Guesses on the %</a:t>
            </a:r>
            <a:r>
              <a:rPr lang="en-US" baseline="0" dirty="0"/>
              <a:t> of the population that is alive today because of this process?</a:t>
            </a:r>
            <a:endParaRPr lang="en-US" dirty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883" indent="-285724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2898" indent="-22858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057" indent="-22858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217" indent="-22858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376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53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869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5854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A8D22316-BEFD-487E-B8D2-69801E067E0A}" type="slidenum">
              <a:rPr lang="en-US" sz="1200">
                <a:solidFill>
                  <a:prstClr val="black"/>
                </a:solidFill>
              </a:rPr>
              <a:pPr/>
              <a:t>48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313A5-FCD2-4D64-8F8C-D3865D611EE8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004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D1480F-DA70-4971-A072-BB5266EE1F4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dirty="0"/>
              <a:t>One nitrogen element can impact</a:t>
            </a:r>
            <a:r>
              <a:rPr lang="en-US" baseline="0" dirty="0"/>
              <a:t> the ozone layer, land, freshwater, and marine waters….. It keeps going….</a:t>
            </a:r>
            <a:endParaRPr lang="en-US" dirty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883" indent="-285724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2898" indent="-22858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057" indent="-22858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217" indent="-22858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376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53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869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5854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12896DF7-AFFA-4C92-BAB4-104BDEA6E7B1}" type="slidenum">
              <a:rPr lang="en-US" sz="1200"/>
              <a:pPr/>
              <a:t>50</a:t>
            </a:fld>
            <a:endParaRPr lang="en-US" sz="120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313A5-FCD2-4D64-8F8C-D3865D611EE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18249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313A5-FCD2-4D64-8F8C-D3865D611EE8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73837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0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24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883" indent="-285724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2898" indent="-22858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057" indent="-22858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217" indent="-22858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376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53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869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5854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45F058EF-BA8F-4F6B-ACD0-09DF04BF4590}" type="slidenum">
              <a:rPr lang="en-US" sz="1200">
                <a:solidFill>
                  <a:prstClr val="black"/>
                </a:solidFill>
              </a:rPr>
              <a:pPr/>
              <a:t>53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A2BB3-BA1E-4E0F-BC93-1FC775D7A4A6}" type="slidenum">
              <a:rPr lang="en-US" smtClean="0">
                <a:solidFill>
                  <a:prstClr val="black"/>
                </a:solidFill>
              </a:rPr>
              <a:pPr/>
              <a:t>54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6329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342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1034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883" indent="-285724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2898" indent="-22858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057" indent="-22858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217" indent="-22858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376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53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8695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5854" indent="-22858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fld id="{70BA4E0F-8A8E-4D09-B1BF-CF789A0F527C}" type="slidenum">
              <a:rPr lang="en-US" sz="1200">
                <a:solidFill>
                  <a:prstClr val="black"/>
                </a:solidFill>
              </a:rPr>
              <a:pPr/>
              <a:t>55</a:t>
            </a:fld>
            <a:endParaRPr lang="en-US" sz="120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F8D66ABF-F35F-45C4-A5D1-189C56913684}" type="slidenum">
              <a:rPr lang="en-US" sz="1200" smtClean="0">
                <a:solidFill>
                  <a:srgbClr val="000000"/>
                </a:solidFill>
              </a:rPr>
              <a:pPr eaLnBrk="1" hangingPunct="1"/>
              <a:t>56</a:t>
            </a:fld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724" tIns="44362" rIns="88724" bIns="44362"/>
          <a:lstStyle/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Dead zones in the coastal oceans have spread exponentially since the 1960s and have serious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consequences for ecosystem functioning. The formation of dead zones has been exacerbated by the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increase in primary production and consequent worldwide coastal eutrophication fueled by riverine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runoff of fertilizers and the burning of fossil fuels. Enhanced primary production results in an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accumulation of particulate organic matter, which encourages microbial activity and the consumption of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dissolved oxygen in bottom waters. Dead zones have now been reported from more than 400 systems,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affecting a total area of more than 245,000 square kilometers, and are probably a key stressor</a:t>
            </a:r>
          </a:p>
          <a:p>
            <a:r>
              <a:rPr lang="en-US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 marine ecosystems.</a:t>
            </a:r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313A5-FCD2-4D64-8F8C-D3865D611EE8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3536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313A5-FCD2-4D64-8F8C-D3865D611EE8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27239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313A5-FCD2-4D64-8F8C-D3865D611EE8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9796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D1480F-DA70-4971-A072-BB5266EE1F48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Galloway and Cowling – humans require 2 kg N y-1 – but we create about ~ 20 kg per person</a:t>
            </a:r>
            <a:r>
              <a:rPr lang="en-US" baseline="0" dirty="0"/>
              <a:t> per year.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A2BB3-BA1E-4E0F-BC93-1FC775D7A4A6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55810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313A5-FCD2-4D64-8F8C-D3865D611EE8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725375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9A2BB3-BA1E-4E0F-BC93-1FC775D7A4A6}" type="slidenum">
              <a:rPr lang="en-US" smtClean="0">
                <a:solidFill>
                  <a:prstClr val="black"/>
                </a:solidFill>
              </a:rPr>
              <a:pPr/>
              <a:t>62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11214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Releases </a:t>
            </a:r>
            <a:r>
              <a:rPr lang="en-US" dirty="0" err="1"/>
              <a:t>NOx</a:t>
            </a:r>
            <a:r>
              <a:rPr lang="en-US" baseline="0" dirty="0"/>
              <a:t> (NO and NO2 </a:t>
            </a:r>
            <a:r>
              <a:rPr lang="en-US" baseline="0" dirty="0">
                <a:sym typeface="Wingdings" panose="05000000000000000000" pitchFamily="2" charset="2"/>
              </a:rPr>
              <a:t> comes down other places)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313A5-FCD2-4D64-8F8C-D3865D611EE8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96010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Questions – what adds</a:t>
            </a:r>
            <a:r>
              <a:rPr lang="en-US" baseline="0" dirty="0"/>
              <a:t> the most N? your diet? Your transport? …let’s look at mine.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EEA115-D2F0-4D61-9FF8-A0245FA8CA0B}" type="slidenum">
              <a:rPr lang="en-US" smtClean="0">
                <a:solidFill>
                  <a:prstClr val="black"/>
                </a:solidFill>
              </a:rPr>
              <a:pPr/>
              <a:t>64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463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5950" y="4049713"/>
            <a:ext cx="5646738" cy="4741862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200" tIns="36512" rIns="76200" bIns="36512"/>
          <a:lstStyle/>
          <a:p>
            <a:r>
              <a:rPr lang="en-US" altLang="en-US" sz="1600">
                <a:latin typeface="Calibri" pitchFamily="-1" charset="0"/>
                <a:ea typeface="ＭＳ Ｐゴシック" pitchFamily="-1" charset="-128"/>
              </a:rPr>
              <a:t>Thanks to the work of Team Capone, information on the spatial extend and magnitude has increased dramatically.</a:t>
            </a:r>
          </a:p>
          <a:p>
            <a:r>
              <a:rPr lang="en-US" altLang="en-US" sz="1600">
                <a:latin typeface="Calibri" pitchFamily="-1" charset="0"/>
                <a:ea typeface="ＭＳ Ｐゴシック" pitchFamily="-1" charset="-128"/>
              </a:rPr>
              <a:t>One of the big questions now is…who is doing it?</a:t>
            </a:r>
          </a:p>
          <a:p>
            <a:r>
              <a:rPr lang="en-US" altLang="en-US" sz="1600">
                <a:latin typeface="Calibri" pitchFamily="-1" charset="0"/>
                <a:ea typeface="ＭＳ Ｐゴシック" pitchFamily="-1" charset="-128"/>
              </a:rPr>
              <a:t>Jon Zehr et al. (2001) and Joe Montoya et al. (2004) have both recently published evidence for significant N2 fixation by single celled N fixers.</a:t>
            </a:r>
          </a:p>
          <a:p>
            <a:r>
              <a:rPr lang="en-US" altLang="en-US" sz="1600">
                <a:latin typeface="Calibri" pitchFamily="-1" charset="0"/>
                <a:ea typeface="ＭＳ Ｐゴシック" pitchFamily="-1" charset="-128"/>
              </a:rPr>
              <a:t>Regardless of whose doing it - we still are relatively in the dark with regard to where the N goes?</a:t>
            </a:r>
          </a:p>
        </p:txBody>
      </p:sp>
      <p:sp useBgFill="1">
        <p:nvSpPr>
          <p:cNvPr id="67587" name="Rectangle 3"/>
          <p:cNvSpPr>
            <a:spLocks noGrp="1" noRot="1" noChangeAspect="1" noChangeArrowheads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9350" y="690563"/>
            <a:ext cx="4557713" cy="3417887"/>
          </a:xfrm>
          <a:solidFill>
            <a:srgbClr val="FFFFFF"/>
          </a:solidFill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7613" cy="4114800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6493" tIns="43247" rIns="86493" bIns="43247"/>
          <a:lstStyle/>
          <a:p>
            <a:pPr>
              <a:lnSpc>
                <a:spcPct val="98000"/>
              </a:lnSpc>
              <a:spcBef>
                <a:spcPct val="0"/>
              </a:spcBef>
            </a:pPr>
            <a:r>
              <a:rPr lang="en-US" altLang="en-US" sz="1600" dirty="0">
                <a:latin typeface="Calibri" pitchFamily="-1" charset="0"/>
                <a:ea typeface="ＭＳ Ｐゴシック" pitchFamily="-1" charset="-128"/>
              </a:rPr>
              <a:t>N fixation is the reduction  of N</a:t>
            </a:r>
            <a:r>
              <a:rPr lang="en-US" altLang="en-US" sz="1600" baseline="-25000" dirty="0">
                <a:latin typeface="Calibri" pitchFamily="-1" charset="0"/>
                <a:ea typeface="ＭＳ Ｐゴシック" pitchFamily="-1" charset="-128"/>
              </a:rPr>
              <a:t>2</a:t>
            </a:r>
            <a:r>
              <a:rPr lang="en-US" altLang="en-US" sz="1600" dirty="0">
                <a:latin typeface="Calibri" pitchFamily="-1" charset="0"/>
                <a:ea typeface="ＭＳ Ｐゴシック" pitchFamily="-1" charset="-128"/>
              </a:rPr>
              <a:t> to NH</a:t>
            </a:r>
            <a:r>
              <a:rPr lang="en-US" altLang="en-US" sz="1600" baseline="-25000" dirty="0">
                <a:latin typeface="Calibri" pitchFamily="-1" charset="0"/>
                <a:ea typeface="ＭＳ Ｐゴシック" pitchFamily="-1" charset="-128"/>
              </a:rPr>
              <a:t>3</a:t>
            </a:r>
            <a:r>
              <a:rPr lang="en-US" altLang="en-US" sz="1600" dirty="0">
                <a:latin typeface="Calibri" pitchFamily="-1" charset="0"/>
                <a:ea typeface="ＭＳ Ｐゴシック" pitchFamily="-1" charset="-128"/>
              </a:rPr>
              <a:t> (amino form in proteins) involves breaking triple bond, which requires a high activation energy</a:t>
            </a:r>
          </a:p>
          <a:p>
            <a:pPr>
              <a:lnSpc>
                <a:spcPct val="98000"/>
              </a:lnSpc>
              <a:spcBef>
                <a:spcPct val="0"/>
              </a:spcBef>
            </a:pPr>
            <a:r>
              <a:rPr lang="en-US" altLang="en-US" sz="1600" dirty="0">
                <a:latin typeface="Calibri" pitchFamily="-1" charset="0"/>
                <a:ea typeface="ＭＳ Ｐゴシック" pitchFamily="-1" charset="-128"/>
              </a:rPr>
              <a:t>Also requires P, Fe, and trace metals (Mo, Co, and V).</a:t>
            </a:r>
          </a:p>
          <a:p>
            <a:pPr>
              <a:lnSpc>
                <a:spcPct val="98000"/>
              </a:lnSpc>
              <a:spcBef>
                <a:spcPct val="0"/>
              </a:spcBef>
            </a:pPr>
            <a:r>
              <a:rPr lang="en-US" altLang="en-US" sz="1600" dirty="0">
                <a:latin typeface="Calibri" pitchFamily="-1" charset="0"/>
                <a:ea typeface="ＭＳ Ｐゴシック" pitchFamily="-1" charset="-128"/>
              </a:rPr>
              <a:t>Reaction is catalyzed by nitrogenase</a:t>
            </a:r>
          </a:p>
          <a:p>
            <a:pPr>
              <a:lnSpc>
                <a:spcPct val="98000"/>
              </a:lnSpc>
              <a:spcBef>
                <a:spcPct val="0"/>
              </a:spcBef>
            </a:pPr>
            <a:r>
              <a:rPr lang="en-US" altLang="en-US" sz="1600" dirty="0" err="1">
                <a:latin typeface="Calibri" pitchFamily="-1" charset="0"/>
                <a:ea typeface="ＭＳ Ｐゴシック" pitchFamily="-1" charset="-128"/>
              </a:rPr>
              <a:t>Nase</a:t>
            </a:r>
            <a:r>
              <a:rPr lang="en-US" altLang="en-US" sz="1600" dirty="0">
                <a:latin typeface="Calibri" pitchFamily="-1" charset="0"/>
                <a:ea typeface="ＭＳ Ｐゴシック" pitchFamily="-1" charset="-128"/>
              </a:rPr>
              <a:t> is irreversibly inactivated by oxygen.  So.... N fixation is an anaerobic process, even when it is performed by normally aerobic bacteria </a:t>
            </a:r>
          </a:p>
          <a:p>
            <a:pPr>
              <a:lnSpc>
                <a:spcPct val="98000"/>
              </a:lnSpc>
              <a:spcBef>
                <a:spcPct val="0"/>
              </a:spcBef>
            </a:pPr>
            <a:r>
              <a:rPr lang="en-US" altLang="en-US" sz="1600" dirty="0">
                <a:latin typeface="Calibri" pitchFamily="-1" charset="0"/>
                <a:ea typeface="ＭＳ Ｐゴシック" pitchFamily="-1" charset="-128"/>
              </a:rPr>
              <a:t>Mechanism of damage:  from oxygen radicals, superoxide, etc., destroys ability of </a:t>
            </a:r>
            <a:r>
              <a:rPr lang="en-US" altLang="en-US" sz="1600" dirty="0" err="1">
                <a:latin typeface="Calibri" pitchFamily="-1" charset="0"/>
                <a:ea typeface="ＭＳ Ｐゴシック" pitchFamily="-1" charset="-128"/>
              </a:rPr>
              <a:t>Nase</a:t>
            </a:r>
            <a:r>
              <a:rPr lang="en-US" altLang="en-US" sz="1600" dirty="0">
                <a:latin typeface="Calibri" pitchFamily="-1" charset="0"/>
                <a:ea typeface="ＭＳ Ｐゴシック" pitchFamily="-1" charset="-128"/>
              </a:rPr>
              <a:t> enzyme to transfer electrons</a:t>
            </a:r>
          </a:p>
          <a:p>
            <a:pPr>
              <a:lnSpc>
                <a:spcPct val="98000"/>
              </a:lnSpc>
              <a:spcBef>
                <a:spcPct val="0"/>
              </a:spcBef>
            </a:pPr>
            <a:r>
              <a:rPr lang="en-US" altLang="en-US" sz="1600" dirty="0">
                <a:latin typeface="Calibri" pitchFamily="-1" charset="0"/>
                <a:ea typeface="ＭＳ Ｐゴシック" pitchFamily="-1" charset="-128"/>
              </a:rPr>
              <a:t>Enzyme must be physically or metabolically protected</a:t>
            </a:r>
          </a:p>
          <a:p>
            <a:pPr>
              <a:lnSpc>
                <a:spcPct val="98000"/>
              </a:lnSpc>
              <a:spcBef>
                <a:spcPct val="0"/>
              </a:spcBef>
            </a:pPr>
            <a:r>
              <a:rPr lang="en-US" altLang="en-US" sz="1600" dirty="0">
                <a:latin typeface="Calibri" pitchFamily="-1" charset="0"/>
                <a:ea typeface="ＭＳ Ｐゴシック" pitchFamily="-1" charset="-128"/>
              </a:rPr>
              <a:t>	In </a:t>
            </a:r>
            <a:r>
              <a:rPr lang="en-US" altLang="en-US" sz="1600" dirty="0" err="1">
                <a:latin typeface="Calibri" pitchFamily="-1" charset="0"/>
                <a:ea typeface="ＭＳ Ｐゴシック" pitchFamily="-1" charset="-128"/>
              </a:rPr>
              <a:t>heterocystous</a:t>
            </a:r>
            <a:r>
              <a:rPr lang="en-US" altLang="en-US" sz="1600" dirty="0">
                <a:latin typeface="Calibri" pitchFamily="-1" charset="0"/>
                <a:ea typeface="ＭＳ Ｐゴシック" pitchFamily="-1" charset="-128"/>
              </a:rPr>
              <a:t> forms and anaerobic bacteria, protection is less an issue than in non-</a:t>
            </a:r>
            <a:r>
              <a:rPr lang="en-US" altLang="en-US" sz="1600" dirty="0" err="1">
                <a:latin typeface="Calibri" pitchFamily="-1" charset="0"/>
                <a:ea typeface="ＭＳ Ｐゴシック" pitchFamily="-1" charset="-128"/>
              </a:rPr>
              <a:t>heterocystous</a:t>
            </a:r>
            <a:r>
              <a:rPr lang="en-US" altLang="en-US" sz="1600" dirty="0">
                <a:latin typeface="Calibri" pitchFamily="-1" charset="0"/>
                <a:ea typeface="ＭＳ Ｐゴシック" pitchFamily="-1" charset="-128"/>
              </a:rPr>
              <a:t> or unicellular aerobes.</a:t>
            </a:r>
          </a:p>
          <a:p>
            <a:pPr>
              <a:lnSpc>
                <a:spcPct val="98000"/>
              </a:lnSpc>
              <a:spcBef>
                <a:spcPct val="0"/>
              </a:spcBef>
            </a:pPr>
            <a:r>
              <a:rPr lang="en-US" altLang="en-US" sz="1600" dirty="0">
                <a:latin typeface="Calibri" pitchFamily="-1" charset="0"/>
                <a:ea typeface="ＭＳ Ｐゴシック" pitchFamily="-1" charset="-128"/>
              </a:rPr>
              <a:t>	</a:t>
            </a:r>
            <a:r>
              <a:rPr lang="en-US" altLang="en-US" sz="1600" dirty="0" err="1">
                <a:latin typeface="Calibri" pitchFamily="-1" charset="0"/>
                <a:ea typeface="ＭＳ Ｐゴシック" pitchFamily="-1" charset="-128"/>
              </a:rPr>
              <a:t>Heterocysts</a:t>
            </a:r>
            <a:r>
              <a:rPr lang="en-US" altLang="en-US" sz="1600" dirty="0">
                <a:latin typeface="Calibri" pitchFamily="-1" charset="0"/>
                <a:ea typeface="ＭＳ Ｐゴシック" pitchFamily="-1" charset="-128"/>
              </a:rPr>
              <a:t> are differentiated cells with thickened cell walls, act as selective gaseous diffusion barriers--oxygen and N cannot diffuse in.</a:t>
            </a:r>
          </a:p>
          <a:p>
            <a:pPr>
              <a:lnSpc>
                <a:spcPct val="98000"/>
              </a:lnSpc>
              <a:spcBef>
                <a:spcPct val="0"/>
              </a:spcBef>
            </a:pPr>
            <a:r>
              <a:rPr lang="en-US" altLang="en-US" sz="1600" dirty="0">
                <a:latin typeface="Calibri" pitchFamily="-1" charset="0"/>
                <a:ea typeface="ＭＳ Ｐゴシック" pitchFamily="-1" charset="-128"/>
              </a:rPr>
              <a:t>	</a:t>
            </a:r>
            <a:r>
              <a:rPr lang="en-US" altLang="en-US" sz="1600" dirty="0" err="1">
                <a:latin typeface="Calibri" pitchFamily="-1" charset="0"/>
                <a:ea typeface="ＭＳ Ｐゴシック" pitchFamily="-1" charset="-128"/>
              </a:rPr>
              <a:t>Heterocysts</a:t>
            </a:r>
            <a:r>
              <a:rPr lang="en-US" altLang="en-US" sz="1600" dirty="0">
                <a:latin typeface="Calibri" pitchFamily="-1" charset="0"/>
                <a:ea typeface="ＭＳ Ｐゴシック" pitchFamily="-1" charset="-128"/>
              </a:rPr>
              <a:t> contain only PSI (no PS II, which produces O</a:t>
            </a:r>
            <a:r>
              <a:rPr lang="en-US" altLang="en-US" sz="1600" baseline="-25000" dirty="0">
                <a:latin typeface="Calibri" pitchFamily="-1" charset="0"/>
                <a:ea typeface="ＭＳ Ｐゴシック" pitchFamily="-1" charset="-128"/>
              </a:rPr>
              <a:t>2</a:t>
            </a:r>
            <a:r>
              <a:rPr lang="en-US" altLang="en-US" sz="1600" dirty="0">
                <a:latin typeface="Calibri" pitchFamily="-1" charset="0"/>
                <a:ea typeface="ＭＳ Ｐゴシック" pitchFamily="-1" charset="-128"/>
              </a:rPr>
              <a:t> during photosynthesis).</a:t>
            </a:r>
          </a:p>
          <a:p>
            <a:pPr>
              <a:lnSpc>
                <a:spcPct val="98000"/>
              </a:lnSpc>
              <a:spcBef>
                <a:spcPct val="0"/>
              </a:spcBef>
            </a:pPr>
            <a:r>
              <a:rPr lang="en-US" altLang="en-US" sz="1600" dirty="0">
                <a:latin typeface="Calibri" pitchFamily="-1" charset="0"/>
                <a:ea typeface="ＭＳ Ｐゴシック" pitchFamily="-1" charset="-128"/>
              </a:rPr>
              <a:t>Energy and reducing power comes from aerobic respiration - simultaneously consumes oxygen, to protect </a:t>
            </a:r>
            <a:r>
              <a:rPr lang="en-US" altLang="en-US" sz="1600" dirty="0" err="1">
                <a:latin typeface="Calibri" pitchFamily="-1" charset="0"/>
                <a:ea typeface="ＭＳ Ｐゴシック" pitchFamily="-1" charset="-128"/>
              </a:rPr>
              <a:t>Nase</a:t>
            </a:r>
            <a:r>
              <a:rPr lang="en-US" altLang="en-US" sz="1600" dirty="0">
                <a:latin typeface="Calibri" pitchFamily="-1" charset="0"/>
                <a:ea typeface="ＭＳ Ｐゴシック" pitchFamily="-1" charset="-128"/>
              </a:rPr>
              <a:t>, rather than</a:t>
            </a:r>
          </a:p>
          <a:p>
            <a:pPr>
              <a:lnSpc>
                <a:spcPct val="98000"/>
              </a:lnSpc>
              <a:spcBef>
                <a:spcPct val="0"/>
              </a:spcBef>
            </a:pPr>
            <a:r>
              <a:rPr lang="en-US" altLang="en-US" sz="1600" dirty="0">
                <a:latin typeface="Calibri" pitchFamily="-1" charset="0"/>
                <a:ea typeface="ＭＳ Ｐゴシック" pitchFamily="-1" charset="-128"/>
              </a:rPr>
              <a:t>directly from photosynthesis</a:t>
            </a:r>
          </a:p>
          <a:p>
            <a:pPr>
              <a:lnSpc>
                <a:spcPct val="98000"/>
              </a:lnSpc>
              <a:spcBef>
                <a:spcPct val="0"/>
              </a:spcBef>
            </a:pPr>
            <a:r>
              <a:rPr lang="en-US" altLang="en-US" sz="1600" dirty="0">
                <a:latin typeface="Calibri" pitchFamily="-1" charset="0"/>
                <a:ea typeface="ＭＳ Ｐゴシック" pitchFamily="-1" charset="-128"/>
              </a:rPr>
              <a:t>Generally, N fixation is enhanced by low light levels, due to increased respiratory substrate supply, but inhibited at high light levels due to </a:t>
            </a:r>
          </a:p>
          <a:p>
            <a:pPr>
              <a:lnSpc>
                <a:spcPct val="98000"/>
              </a:lnSpc>
              <a:spcBef>
                <a:spcPct val="0"/>
              </a:spcBef>
            </a:pPr>
            <a:r>
              <a:rPr lang="en-US" altLang="en-US" sz="1600" dirty="0">
                <a:latin typeface="Calibri" pitchFamily="-1" charset="0"/>
                <a:ea typeface="ＭＳ Ｐゴシック" pitchFamily="-1" charset="-128"/>
              </a:rPr>
              <a:t>    high resulting oxygen levels during high photosynthesis</a:t>
            </a:r>
          </a:p>
          <a:p>
            <a:pPr>
              <a:lnSpc>
                <a:spcPct val="98000"/>
              </a:lnSpc>
              <a:spcBef>
                <a:spcPct val="0"/>
              </a:spcBef>
            </a:pPr>
            <a:r>
              <a:rPr lang="en-US" altLang="en-US" sz="1600" dirty="0">
                <a:latin typeface="Calibri" pitchFamily="-1" charset="0"/>
                <a:ea typeface="ＭＳ Ｐゴシック" pitchFamily="-1" charset="-128"/>
              </a:rPr>
              <a:t>Mystery - how do cyanobacteria, oxygenic </a:t>
            </a:r>
            <a:r>
              <a:rPr lang="en-US" altLang="en-US" sz="1600" dirty="0" err="1">
                <a:latin typeface="Calibri" pitchFamily="-1" charset="0"/>
                <a:ea typeface="ＭＳ Ｐゴシック" pitchFamily="-1" charset="-128"/>
              </a:rPr>
              <a:t>photosynthesizers</a:t>
            </a:r>
            <a:r>
              <a:rPr lang="en-US" altLang="en-US" sz="1600" dirty="0">
                <a:latin typeface="Calibri" pitchFamily="-1" charset="0"/>
                <a:ea typeface="ＭＳ Ｐゴシック" pitchFamily="-1" charset="-128"/>
              </a:rPr>
              <a:t>, manage </a:t>
            </a:r>
          </a:p>
          <a:p>
            <a:endParaRPr lang="en-US" altLang="en-US" dirty="0">
              <a:latin typeface="Calibri" pitchFamily="-1" charset="0"/>
              <a:ea typeface="ＭＳ Ｐゴシック" pitchFamily="-1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5950" y="4049713"/>
            <a:ext cx="5646738" cy="4741862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200" tIns="36512" rIns="76200" bIns="36512"/>
          <a:lstStyle/>
          <a:p>
            <a:r>
              <a:rPr lang="en-US" altLang="en-US" sz="1600">
                <a:latin typeface="Calibri" pitchFamily="-1" charset="0"/>
                <a:ea typeface="ＭＳ Ｐゴシック" pitchFamily="-1" charset="-128"/>
              </a:rPr>
              <a:t>Theory is that certain diazocytes along a trichome contain nitrogenase and are the only sites of N fixation.</a:t>
            </a:r>
          </a:p>
        </p:txBody>
      </p:sp>
      <p:sp useBgFill="1">
        <p:nvSpPr>
          <p:cNvPr id="63491" name="Rectangle 3"/>
          <p:cNvSpPr>
            <a:spLocks noGrp="1" noRot="1" noChangeAspect="1" noChangeArrowheads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15950" y="4049713"/>
            <a:ext cx="5646738" cy="4741862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6200" tIns="36512" rIns="76200" bIns="36512"/>
          <a:lstStyle/>
          <a:p>
            <a:r>
              <a:rPr lang="en-US" altLang="en-US" sz="1600">
                <a:latin typeface="Calibri" pitchFamily="-1" charset="0"/>
                <a:ea typeface="ＭＳ Ｐゴシック" pitchFamily="-1" charset="-128"/>
              </a:rPr>
              <a:t>Finzi-Hart et al. found that cyanophycin granules (N storage vacuole comprised of asparagine and aspartate polymer) were in similar density in all the cells so….the theory seems wrong.</a:t>
            </a:r>
          </a:p>
          <a:p>
            <a:r>
              <a:rPr lang="en-US" altLang="en-US" sz="1600">
                <a:latin typeface="Calibri" pitchFamily="-1" charset="0"/>
                <a:ea typeface="ＭＳ Ｐゴシック" pitchFamily="-1" charset="-128"/>
              </a:rPr>
              <a:t>Found that C13 incorporation was higher early in the day and that N15 incorporation was higher later in the day – temporal segregation.</a:t>
            </a:r>
          </a:p>
        </p:txBody>
      </p:sp>
      <p:sp useBgFill="1">
        <p:nvSpPr>
          <p:cNvPr id="65539" name="Rectangle 3"/>
          <p:cNvSpPr>
            <a:spLocks noGrp="1" noRot="1" noChangeAspect="1" noChangeArrowheads="1"/>
          </p:cNvSpPr>
          <p:nvPr>
            <p:ph type="sldImg"/>
          </p:nvPr>
        </p:nvSpPr>
        <p:spPr>
          <a:ln cap="flat"/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1392-FB16-48BC-8F91-E5A40B6AC35C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7AE01-9974-4DAC-AD11-34521DF4C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321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1392-FB16-48BC-8F91-E5A40B6AC35C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7AE01-9974-4DAC-AD11-34521DF4C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1904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hidden">
          <a:xfrm>
            <a:off x="-11113" y="1836738"/>
            <a:ext cx="2270126" cy="2709862"/>
          </a:xfrm>
          <a:custGeom>
            <a:avLst/>
            <a:gdLst/>
            <a:ahLst/>
            <a:cxnLst>
              <a:cxn ang="0">
                <a:pos x="808" y="283"/>
              </a:cxn>
              <a:cxn ang="0">
                <a:pos x="673" y="252"/>
              </a:cxn>
              <a:cxn ang="0">
                <a:pos x="654" y="0"/>
              </a:cxn>
              <a:cxn ang="0">
                <a:pos x="488" y="13"/>
              </a:cxn>
              <a:cxn ang="0">
                <a:pos x="476" y="252"/>
              </a:cxn>
              <a:cxn ang="0">
                <a:pos x="365" y="290"/>
              </a:cxn>
              <a:cxn ang="0">
                <a:pos x="206" y="86"/>
              </a:cxn>
              <a:cxn ang="0">
                <a:pos x="95" y="148"/>
              </a:cxn>
              <a:cxn ang="0">
                <a:pos x="200" y="376"/>
              </a:cxn>
              <a:cxn ang="0">
                <a:pos x="126" y="450"/>
              </a:cxn>
              <a:cxn ang="0">
                <a:pos x="0" y="423"/>
              </a:cxn>
              <a:cxn ang="0">
                <a:pos x="0" y="1273"/>
              </a:cxn>
              <a:cxn ang="0">
                <a:pos x="101" y="1226"/>
              </a:cxn>
              <a:cxn ang="0">
                <a:pos x="181" y="1306"/>
              </a:cxn>
              <a:cxn ang="0">
                <a:pos x="70" y="1509"/>
              </a:cxn>
              <a:cxn ang="0">
                <a:pos x="175" y="1596"/>
              </a:cxn>
              <a:cxn ang="0">
                <a:pos x="365" y="1411"/>
              </a:cxn>
              <a:cxn ang="0">
                <a:pos x="476" y="1448"/>
              </a:cxn>
              <a:cxn ang="0">
                <a:pos x="501" y="1700"/>
              </a:cxn>
              <a:cxn ang="0">
                <a:pos x="667" y="1707"/>
              </a:cxn>
              <a:cxn ang="0">
                <a:pos x="685" y="1442"/>
              </a:cxn>
              <a:cxn ang="0">
                <a:pos x="826" y="1405"/>
              </a:cxn>
              <a:cxn ang="0">
                <a:pos x="993" y="1590"/>
              </a:cxn>
              <a:cxn ang="0">
                <a:pos x="1103" y="1522"/>
              </a:cxn>
              <a:cxn ang="0">
                <a:pos x="993" y="1300"/>
              </a:cxn>
              <a:cxn ang="0">
                <a:pos x="1067" y="1207"/>
              </a:cxn>
              <a:cxn ang="0">
                <a:pos x="1288" y="1312"/>
              </a:cxn>
              <a:cxn ang="0">
                <a:pos x="1355" y="1196"/>
              </a:cxn>
              <a:cxn ang="0">
                <a:pos x="1153" y="1047"/>
              </a:cxn>
              <a:cxn ang="0">
                <a:pos x="1177" y="918"/>
              </a:cxn>
              <a:cxn ang="0">
                <a:pos x="1429" y="894"/>
              </a:cxn>
              <a:cxn ang="0">
                <a:pos x="1423" y="764"/>
              </a:cxn>
              <a:cxn ang="0">
                <a:pos x="1171" y="727"/>
              </a:cxn>
              <a:cxn ang="0">
                <a:pos x="1146" y="629"/>
              </a:cxn>
              <a:cxn ang="0">
                <a:pos x="1349" y="487"/>
              </a:cxn>
              <a:cxn ang="0">
                <a:pos x="1282" y="370"/>
              </a:cxn>
              <a:cxn ang="0">
                <a:pos x="1054" y="462"/>
              </a:cxn>
              <a:cxn ang="0">
                <a:pos x="980" y="388"/>
              </a:cxn>
              <a:cxn ang="0">
                <a:pos x="1097" y="173"/>
              </a:cxn>
              <a:cxn ang="0">
                <a:pos x="986" y="105"/>
              </a:cxn>
              <a:cxn ang="0">
                <a:pos x="808" y="283"/>
              </a:cxn>
            </a:cxnLst>
            <a:rect l="0" t="0" r="r" b="b"/>
            <a:pathLst>
              <a:path w="1429" h="1707">
                <a:moveTo>
                  <a:pt x="808" y="283"/>
                </a:moveTo>
                <a:lnTo>
                  <a:pt x="673" y="252"/>
                </a:lnTo>
                <a:lnTo>
                  <a:pt x="654" y="0"/>
                </a:lnTo>
                <a:lnTo>
                  <a:pt x="488" y="13"/>
                </a:lnTo>
                <a:lnTo>
                  <a:pt x="476" y="252"/>
                </a:lnTo>
                <a:lnTo>
                  <a:pt x="365" y="290"/>
                </a:lnTo>
                <a:lnTo>
                  <a:pt x="206" y="86"/>
                </a:lnTo>
                <a:lnTo>
                  <a:pt x="95" y="148"/>
                </a:lnTo>
                <a:lnTo>
                  <a:pt x="200" y="376"/>
                </a:lnTo>
                <a:lnTo>
                  <a:pt x="126" y="450"/>
                </a:lnTo>
                <a:lnTo>
                  <a:pt x="0" y="423"/>
                </a:lnTo>
                <a:lnTo>
                  <a:pt x="0" y="1273"/>
                </a:lnTo>
                <a:lnTo>
                  <a:pt x="101" y="1226"/>
                </a:lnTo>
                <a:lnTo>
                  <a:pt x="181" y="1306"/>
                </a:lnTo>
                <a:lnTo>
                  <a:pt x="70" y="1509"/>
                </a:lnTo>
                <a:lnTo>
                  <a:pt x="175" y="1596"/>
                </a:lnTo>
                <a:lnTo>
                  <a:pt x="365" y="1411"/>
                </a:lnTo>
                <a:lnTo>
                  <a:pt x="476" y="1448"/>
                </a:lnTo>
                <a:lnTo>
                  <a:pt x="501" y="1700"/>
                </a:lnTo>
                <a:lnTo>
                  <a:pt x="667" y="1707"/>
                </a:lnTo>
                <a:lnTo>
                  <a:pt x="685" y="1442"/>
                </a:lnTo>
                <a:lnTo>
                  <a:pt x="826" y="1405"/>
                </a:lnTo>
                <a:lnTo>
                  <a:pt x="993" y="1590"/>
                </a:lnTo>
                <a:lnTo>
                  <a:pt x="1103" y="1522"/>
                </a:lnTo>
                <a:lnTo>
                  <a:pt x="993" y="1300"/>
                </a:lnTo>
                <a:lnTo>
                  <a:pt x="1067" y="1207"/>
                </a:lnTo>
                <a:lnTo>
                  <a:pt x="1288" y="1312"/>
                </a:lnTo>
                <a:lnTo>
                  <a:pt x="1355" y="1196"/>
                </a:lnTo>
                <a:lnTo>
                  <a:pt x="1153" y="1047"/>
                </a:lnTo>
                <a:lnTo>
                  <a:pt x="1177" y="918"/>
                </a:lnTo>
                <a:lnTo>
                  <a:pt x="1429" y="894"/>
                </a:lnTo>
                <a:lnTo>
                  <a:pt x="1423" y="764"/>
                </a:lnTo>
                <a:lnTo>
                  <a:pt x="1171" y="727"/>
                </a:lnTo>
                <a:lnTo>
                  <a:pt x="1146" y="629"/>
                </a:lnTo>
                <a:lnTo>
                  <a:pt x="1349" y="487"/>
                </a:lnTo>
                <a:lnTo>
                  <a:pt x="1282" y="370"/>
                </a:lnTo>
                <a:lnTo>
                  <a:pt x="1054" y="462"/>
                </a:lnTo>
                <a:lnTo>
                  <a:pt x="980" y="388"/>
                </a:lnTo>
                <a:lnTo>
                  <a:pt x="1097" y="173"/>
                </a:lnTo>
                <a:lnTo>
                  <a:pt x="986" y="105"/>
                </a:lnTo>
                <a:lnTo>
                  <a:pt x="808" y="283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5" name="Freeform 3"/>
          <p:cNvSpPr>
            <a:spLocks/>
          </p:cNvSpPr>
          <p:nvPr/>
        </p:nvSpPr>
        <p:spPr bwMode="hidden">
          <a:xfrm>
            <a:off x="107950" y="15875"/>
            <a:ext cx="838200" cy="787400"/>
          </a:xfrm>
          <a:custGeom>
            <a:avLst/>
            <a:gdLst/>
            <a:ahLst/>
            <a:cxnLst>
              <a:cxn ang="0">
                <a:pos x="335" y="56"/>
              </a:cxn>
              <a:cxn ang="0">
                <a:pos x="293" y="46"/>
              </a:cxn>
              <a:cxn ang="0">
                <a:pos x="288" y="0"/>
              </a:cxn>
              <a:cxn ang="0">
                <a:pos x="238" y="0"/>
              </a:cxn>
              <a:cxn ang="0">
                <a:pos x="232" y="46"/>
              </a:cxn>
              <a:cxn ang="0">
                <a:pos x="198" y="58"/>
              </a:cxn>
              <a:cxn ang="0">
                <a:pos x="146" y="0"/>
              </a:cxn>
              <a:cxn ang="0">
                <a:pos x="114" y="14"/>
              </a:cxn>
              <a:cxn ang="0">
                <a:pos x="147" y="84"/>
              </a:cxn>
              <a:cxn ang="0">
                <a:pos x="124" y="107"/>
              </a:cxn>
              <a:cxn ang="0">
                <a:pos x="50" y="81"/>
              </a:cxn>
              <a:cxn ang="0">
                <a:pos x="32" y="109"/>
              </a:cxn>
              <a:cxn ang="0">
                <a:pos x="90" y="159"/>
              </a:cxn>
              <a:cxn ang="0">
                <a:pos x="80" y="197"/>
              </a:cxn>
              <a:cxn ang="0">
                <a:pos x="2" y="202"/>
              </a:cxn>
              <a:cxn ang="0">
                <a:pos x="0" y="244"/>
              </a:cxn>
              <a:cxn ang="0">
                <a:pos x="80" y="256"/>
              </a:cxn>
              <a:cxn ang="0">
                <a:pos x="88" y="292"/>
              </a:cxn>
              <a:cxn ang="0">
                <a:pos x="29" y="345"/>
              </a:cxn>
              <a:cxn ang="0">
                <a:pos x="50" y="378"/>
              </a:cxn>
              <a:cxn ang="0">
                <a:pos x="116" y="347"/>
              </a:cxn>
              <a:cxn ang="0">
                <a:pos x="141" y="372"/>
              </a:cxn>
              <a:cxn ang="0">
                <a:pos x="107" y="435"/>
              </a:cxn>
              <a:cxn ang="0">
                <a:pos x="139" y="462"/>
              </a:cxn>
              <a:cxn ang="0">
                <a:pos x="198" y="404"/>
              </a:cxn>
              <a:cxn ang="0">
                <a:pos x="232" y="416"/>
              </a:cxn>
              <a:cxn ang="0">
                <a:pos x="240" y="494"/>
              </a:cxn>
              <a:cxn ang="0">
                <a:pos x="292" y="496"/>
              </a:cxn>
              <a:cxn ang="0">
                <a:pos x="297" y="414"/>
              </a:cxn>
              <a:cxn ang="0">
                <a:pos x="341" y="403"/>
              </a:cxn>
              <a:cxn ang="0">
                <a:pos x="393" y="460"/>
              </a:cxn>
              <a:cxn ang="0">
                <a:pos x="427" y="439"/>
              </a:cxn>
              <a:cxn ang="0">
                <a:pos x="393" y="370"/>
              </a:cxn>
              <a:cxn ang="0">
                <a:pos x="416" y="341"/>
              </a:cxn>
              <a:cxn ang="0">
                <a:pos x="484" y="374"/>
              </a:cxn>
              <a:cxn ang="0">
                <a:pos x="505" y="338"/>
              </a:cxn>
              <a:cxn ang="0">
                <a:pos x="442" y="292"/>
              </a:cxn>
              <a:cxn ang="0">
                <a:pos x="450" y="252"/>
              </a:cxn>
              <a:cxn ang="0">
                <a:pos x="528" y="244"/>
              </a:cxn>
              <a:cxn ang="0">
                <a:pos x="526" y="204"/>
              </a:cxn>
              <a:cxn ang="0">
                <a:pos x="448" y="193"/>
              </a:cxn>
              <a:cxn ang="0">
                <a:pos x="440" y="162"/>
              </a:cxn>
              <a:cxn ang="0">
                <a:pos x="503" y="119"/>
              </a:cxn>
              <a:cxn ang="0">
                <a:pos x="482" y="82"/>
              </a:cxn>
              <a:cxn ang="0">
                <a:pos x="412" y="111"/>
              </a:cxn>
              <a:cxn ang="0">
                <a:pos x="389" y="88"/>
              </a:cxn>
              <a:cxn ang="0">
                <a:pos x="425" y="21"/>
              </a:cxn>
              <a:cxn ang="0">
                <a:pos x="391" y="0"/>
              </a:cxn>
              <a:cxn ang="0">
                <a:pos x="335" y="56"/>
              </a:cxn>
            </a:cxnLst>
            <a:rect l="0" t="0" r="r" b="b"/>
            <a:pathLst>
              <a:path w="528" h="496">
                <a:moveTo>
                  <a:pt x="335" y="56"/>
                </a:moveTo>
                <a:lnTo>
                  <a:pt x="293" y="46"/>
                </a:lnTo>
                <a:lnTo>
                  <a:pt x="288" y="0"/>
                </a:lnTo>
                <a:lnTo>
                  <a:pt x="238" y="0"/>
                </a:lnTo>
                <a:lnTo>
                  <a:pt x="232" y="46"/>
                </a:lnTo>
                <a:lnTo>
                  <a:pt x="198" y="58"/>
                </a:lnTo>
                <a:lnTo>
                  <a:pt x="146" y="0"/>
                </a:lnTo>
                <a:lnTo>
                  <a:pt x="114" y="14"/>
                </a:lnTo>
                <a:lnTo>
                  <a:pt x="147" y="84"/>
                </a:lnTo>
                <a:lnTo>
                  <a:pt x="124" y="107"/>
                </a:lnTo>
                <a:lnTo>
                  <a:pt x="50" y="81"/>
                </a:lnTo>
                <a:lnTo>
                  <a:pt x="32" y="109"/>
                </a:lnTo>
                <a:lnTo>
                  <a:pt x="90" y="159"/>
                </a:lnTo>
                <a:lnTo>
                  <a:pt x="80" y="197"/>
                </a:lnTo>
                <a:lnTo>
                  <a:pt x="2" y="202"/>
                </a:lnTo>
                <a:lnTo>
                  <a:pt x="0" y="244"/>
                </a:lnTo>
                <a:lnTo>
                  <a:pt x="80" y="256"/>
                </a:lnTo>
                <a:lnTo>
                  <a:pt x="88" y="292"/>
                </a:lnTo>
                <a:lnTo>
                  <a:pt x="29" y="345"/>
                </a:lnTo>
                <a:lnTo>
                  <a:pt x="50" y="378"/>
                </a:lnTo>
                <a:lnTo>
                  <a:pt x="116" y="347"/>
                </a:lnTo>
                <a:lnTo>
                  <a:pt x="141" y="372"/>
                </a:lnTo>
                <a:lnTo>
                  <a:pt x="107" y="435"/>
                </a:lnTo>
                <a:lnTo>
                  <a:pt x="139" y="462"/>
                </a:lnTo>
                <a:lnTo>
                  <a:pt x="198" y="404"/>
                </a:lnTo>
                <a:lnTo>
                  <a:pt x="232" y="416"/>
                </a:lnTo>
                <a:lnTo>
                  <a:pt x="240" y="494"/>
                </a:lnTo>
                <a:lnTo>
                  <a:pt x="292" y="496"/>
                </a:lnTo>
                <a:lnTo>
                  <a:pt x="297" y="414"/>
                </a:lnTo>
                <a:lnTo>
                  <a:pt x="341" y="403"/>
                </a:lnTo>
                <a:lnTo>
                  <a:pt x="393" y="460"/>
                </a:lnTo>
                <a:lnTo>
                  <a:pt x="427" y="439"/>
                </a:lnTo>
                <a:lnTo>
                  <a:pt x="393" y="370"/>
                </a:lnTo>
                <a:lnTo>
                  <a:pt x="416" y="341"/>
                </a:lnTo>
                <a:lnTo>
                  <a:pt x="484" y="374"/>
                </a:lnTo>
                <a:lnTo>
                  <a:pt x="505" y="338"/>
                </a:lnTo>
                <a:lnTo>
                  <a:pt x="442" y="292"/>
                </a:lnTo>
                <a:lnTo>
                  <a:pt x="450" y="252"/>
                </a:lnTo>
                <a:lnTo>
                  <a:pt x="528" y="244"/>
                </a:lnTo>
                <a:lnTo>
                  <a:pt x="526" y="204"/>
                </a:lnTo>
                <a:lnTo>
                  <a:pt x="448" y="193"/>
                </a:lnTo>
                <a:lnTo>
                  <a:pt x="440" y="162"/>
                </a:lnTo>
                <a:lnTo>
                  <a:pt x="503" y="119"/>
                </a:lnTo>
                <a:lnTo>
                  <a:pt x="482" y="82"/>
                </a:lnTo>
                <a:lnTo>
                  <a:pt x="412" y="111"/>
                </a:lnTo>
                <a:lnTo>
                  <a:pt x="389" y="88"/>
                </a:lnTo>
                <a:lnTo>
                  <a:pt x="425" y="21"/>
                </a:lnTo>
                <a:lnTo>
                  <a:pt x="391" y="0"/>
                </a:lnTo>
                <a:lnTo>
                  <a:pt x="335" y="56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hidden">
          <a:xfrm>
            <a:off x="1192213" y="354013"/>
            <a:ext cx="2266950" cy="22701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189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7" name="Freeform 5"/>
          <p:cNvSpPr>
            <a:spLocks/>
          </p:cNvSpPr>
          <p:nvPr/>
        </p:nvSpPr>
        <p:spPr bwMode="hidden">
          <a:xfrm>
            <a:off x="2532063" y="1270000"/>
            <a:ext cx="3670300" cy="3671888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hidden">
          <a:xfrm>
            <a:off x="4763" y="4797425"/>
            <a:ext cx="3416300" cy="2097088"/>
          </a:xfrm>
          <a:custGeom>
            <a:avLst/>
            <a:gdLst/>
            <a:ahLst/>
            <a:cxnLst>
              <a:cxn ang="0">
                <a:pos x="1368" y="358"/>
              </a:cxn>
              <a:cxn ang="0">
                <a:pos x="1197" y="318"/>
              </a:cxn>
              <a:cxn ang="0">
                <a:pos x="1173" y="0"/>
              </a:cxn>
              <a:cxn ang="0">
                <a:pos x="964" y="16"/>
              </a:cxn>
              <a:cxn ang="0">
                <a:pos x="948" y="318"/>
              </a:cxn>
              <a:cxn ang="0">
                <a:pos x="808" y="366"/>
              </a:cxn>
              <a:cxn ang="0">
                <a:pos x="606" y="109"/>
              </a:cxn>
              <a:cxn ang="0">
                <a:pos x="467" y="187"/>
              </a:cxn>
              <a:cxn ang="0">
                <a:pos x="599" y="474"/>
              </a:cxn>
              <a:cxn ang="0">
                <a:pos x="506" y="568"/>
              </a:cxn>
              <a:cxn ang="0">
                <a:pos x="202" y="459"/>
              </a:cxn>
              <a:cxn ang="0">
                <a:pos x="132" y="576"/>
              </a:cxn>
              <a:cxn ang="0">
                <a:pos x="365" y="778"/>
              </a:cxn>
              <a:cxn ang="0">
                <a:pos x="327" y="933"/>
              </a:cxn>
              <a:cxn ang="0">
                <a:pos x="7" y="956"/>
              </a:cxn>
              <a:cxn ang="0">
                <a:pos x="0" y="1128"/>
              </a:cxn>
              <a:cxn ang="0">
                <a:pos x="327" y="1174"/>
              </a:cxn>
              <a:cxn ang="0">
                <a:pos x="358" y="1321"/>
              </a:cxn>
              <a:cxn ang="0">
                <a:pos x="1804" y="1321"/>
              </a:cxn>
              <a:cxn ang="0">
                <a:pos x="1835" y="1158"/>
              </a:cxn>
              <a:cxn ang="0">
                <a:pos x="2153" y="1128"/>
              </a:cxn>
              <a:cxn ang="0">
                <a:pos x="2146" y="964"/>
              </a:cxn>
              <a:cxn ang="0">
                <a:pos x="1827" y="917"/>
              </a:cxn>
              <a:cxn ang="0">
                <a:pos x="1795" y="793"/>
              </a:cxn>
              <a:cxn ang="0">
                <a:pos x="2052" y="615"/>
              </a:cxn>
              <a:cxn ang="0">
                <a:pos x="1967" y="467"/>
              </a:cxn>
              <a:cxn ang="0">
                <a:pos x="1679" y="583"/>
              </a:cxn>
              <a:cxn ang="0">
                <a:pos x="1586" y="490"/>
              </a:cxn>
              <a:cxn ang="0">
                <a:pos x="1733" y="218"/>
              </a:cxn>
              <a:cxn ang="0">
                <a:pos x="1593" y="132"/>
              </a:cxn>
              <a:cxn ang="0">
                <a:pos x="1368" y="358"/>
              </a:cxn>
            </a:cxnLst>
            <a:rect l="0" t="0" r="r" b="b"/>
            <a:pathLst>
              <a:path w="2153" h="1321">
                <a:moveTo>
                  <a:pt x="1368" y="358"/>
                </a:moveTo>
                <a:lnTo>
                  <a:pt x="1197" y="318"/>
                </a:lnTo>
                <a:lnTo>
                  <a:pt x="1173" y="0"/>
                </a:lnTo>
                <a:lnTo>
                  <a:pt x="964" y="16"/>
                </a:lnTo>
                <a:lnTo>
                  <a:pt x="948" y="318"/>
                </a:lnTo>
                <a:lnTo>
                  <a:pt x="808" y="366"/>
                </a:lnTo>
                <a:lnTo>
                  <a:pt x="606" y="109"/>
                </a:lnTo>
                <a:lnTo>
                  <a:pt x="467" y="187"/>
                </a:lnTo>
                <a:lnTo>
                  <a:pt x="599" y="474"/>
                </a:lnTo>
                <a:lnTo>
                  <a:pt x="506" y="568"/>
                </a:lnTo>
                <a:lnTo>
                  <a:pt x="202" y="459"/>
                </a:lnTo>
                <a:lnTo>
                  <a:pt x="132" y="576"/>
                </a:lnTo>
                <a:lnTo>
                  <a:pt x="365" y="778"/>
                </a:lnTo>
                <a:lnTo>
                  <a:pt x="327" y="933"/>
                </a:lnTo>
                <a:lnTo>
                  <a:pt x="7" y="956"/>
                </a:lnTo>
                <a:lnTo>
                  <a:pt x="0" y="1128"/>
                </a:lnTo>
                <a:lnTo>
                  <a:pt x="327" y="1174"/>
                </a:lnTo>
                <a:lnTo>
                  <a:pt x="358" y="1321"/>
                </a:lnTo>
                <a:lnTo>
                  <a:pt x="1804" y="1321"/>
                </a:lnTo>
                <a:lnTo>
                  <a:pt x="1835" y="1158"/>
                </a:lnTo>
                <a:lnTo>
                  <a:pt x="2153" y="1128"/>
                </a:lnTo>
                <a:lnTo>
                  <a:pt x="2146" y="964"/>
                </a:lnTo>
                <a:lnTo>
                  <a:pt x="1827" y="917"/>
                </a:lnTo>
                <a:lnTo>
                  <a:pt x="1795" y="793"/>
                </a:lnTo>
                <a:lnTo>
                  <a:pt x="2052" y="615"/>
                </a:lnTo>
                <a:lnTo>
                  <a:pt x="1967" y="467"/>
                </a:lnTo>
                <a:lnTo>
                  <a:pt x="1679" y="583"/>
                </a:lnTo>
                <a:lnTo>
                  <a:pt x="1586" y="490"/>
                </a:lnTo>
                <a:lnTo>
                  <a:pt x="1733" y="218"/>
                </a:lnTo>
                <a:lnTo>
                  <a:pt x="1593" y="132"/>
                </a:lnTo>
                <a:lnTo>
                  <a:pt x="1368" y="35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hidden">
          <a:xfrm>
            <a:off x="4494213" y="4425950"/>
            <a:ext cx="2263775" cy="226377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10" name="Freeform 8"/>
          <p:cNvSpPr>
            <a:spLocks/>
          </p:cNvSpPr>
          <p:nvPr/>
        </p:nvSpPr>
        <p:spPr bwMode="hidden">
          <a:xfrm>
            <a:off x="5646738" y="487363"/>
            <a:ext cx="2930525" cy="29305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11" name="Freeform 9"/>
          <p:cNvSpPr>
            <a:spLocks/>
          </p:cNvSpPr>
          <p:nvPr/>
        </p:nvSpPr>
        <p:spPr bwMode="hidden">
          <a:xfrm>
            <a:off x="7148513" y="2555875"/>
            <a:ext cx="2006600" cy="3997325"/>
          </a:xfrm>
          <a:custGeom>
            <a:avLst/>
            <a:gdLst/>
            <a:ahLst/>
            <a:cxnLst>
              <a:cxn ang="0">
                <a:pos x="1265" y="0"/>
              </a:cxn>
              <a:cxn ang="0">
                <a:pos x="1128" y="18"/>
              </a:cxn>
              <a:cxn ang="0">
                <a:pos x="1110" y="372"/>
              </a:cxn>
              <a:cxn ang="0">
                <a:pos x="946" y="428"/>
              </a:cxn>
              <a:cxn ang="0">
                <a:pos x="710" y="127"/>
              </a:cxn>
              <a:cxn ang="0">
                <a:pos x="546" y="219"/>
              </a:cxn>
              <a:cxn ang="0">
                <a:pos x="701" y="555"/>
              </a:cxn>
              <a:cxn ang="0">
                <a:pos x="592" y="665"/>
              </a:cxn>
              <a:cxn ang="0">
                <a:pos x="237" y="537"/>
              </a:cxn>
              <a:cxn ang="0">
                <a:pos x="155" y="674"/>
              </a:cxn>
              <a:cxn ang="0">
                <a:pos x="427" y="911"/>
              </a:cxn>
              <a:cxn ang="0">
                <a:pos x="383" y="1093"/>
              </a:cxn>
              <a:cxn ang="0">
                <a:pos x="9" y="1121"/>
              </a:cxn>
              <a:cxn ang="0">
                <a:pos x="0" y="1322"/>
              </a:cxn>
              <a:cxn ang="0">
                <a:pos x="383" y="1376"/>
              </a:cxn>
              <a:cxn ang="0">
                <a:pos x="419" y="1549"/>
              </a:cxn>
              <a:cxn ang="0">
                <a:pos x="136" y="1804"/>
              </a:cxn>
              <a:cxn ang="0">
                <a:pos x="237" y="1959"/>
              </a:cxn>
              <a:cxn ang="0">
                <a:pos x="555" y="1813"/>
              </a:cxn>
              <a:cxn ang="0">
                <a:pos x="674" y="1932"/>
              </a:cxn>
              <a:cxn ang="0">
                <a:pos x="509" y="2232"/>
              </a:cxn>
              <a:cxn ang="0">
                <a:pos x="664" y="2360"/>
              </a:cxn>
              <a:cxn ang="0">
                <a:pos x="946" y="2087"/>
              </a:cxn>
              <a:cxn ang="0">
                <a:pos x="1110" y="2142"/>
              </a:cxn>
              <a:cxn ang="0">
                <a:pos x="1147" y="2515"/>
              </a:cxn>
              <a:cxn ang="0">
                <a:pos x="1265" y="2518"/>
              </a:cxn>
              <a:cxn ang="0">
                <a:pos x="1265" y="0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12" name="Freeform 10"/>
          <p:cNvSpPr>
            <a:spLocks/>
          </p:cNvSpPr>
          <p:nvPr/>
        </p:nvSpPr>
        <p:spPr bwMode="hidden">
          <a:xfrm rot="16200000">
            <a:off x="3977481" y="-853281"/>
            <a:ext cx="1722438" cy="3429000"/>
          </a:xfrm>
          <a:custGeom>
            <a:avLst/>
            <a:gdLst/>
            <a:ahLst/>
            <a:cxnLst>
              <a:cxn ang="0">
                <a:pos x="1265" y="0"/>
              </a:cxn>
              <a:cxn ang="0">
                <a:pos x="1128" y="18"/>
              </a:cxn>
              <a:cxn ang="0">
                <a:pos x="1110" y="372"/>
              </a:cxn>
              <a:cxn ang="0">
                <a:pos x="946" y="428"/>
              </a:cxn>
              <a:cxn ang="0">
                <a:pos x="710" y="127"/>
              </a:cxn>
              <a:cxn ang="0">
                <a:pos x="546" y="219"/>
              </a:cxn>
              <a:cxn ang="0">
                <a:pos x="701" y="555"/>
              </a:cxn>
              <a:cxn ang="0">
                <a:pos x="592" y="665"/>
              </a:cxn>
              <a:cxn ang="0">
                <a:pos x="237" y="537"/>
              </a:cxn>
              <a:cxn ang="0">
                <a:pos x="155" y="674"/>
              </a:cxn>
              <a:cxn ang="0">
                <a:pos x="427" y="911"/>
              </a:cxn>
              <a:cxn ang="0">
                <a:pos x="383" y="1093"/>
              </a:cxn>
              <a:cxn ang="0">
                <a:pos x="9" y="1121"/>
              </a:cxn>
              <a:cxn ang="0">
                <a:pos x="0" y="1322"/>
              </a:cxn>
              <a:cxn ang="0">
                <a:pos x="383" y="1376"/>
              </a:cxn>
              <a:cxn ang="0">
                <a:pos x="419" y="1549"/>
              </a:cxn>
              <a:cxn ang="0">
                <a:pos x="136" y="1804"/>
              </a:cxn>
              <a:cxn ang="0">
                <a:pos x="237" y="1959"/>
              </a:cxn>
              <a:cxn ang="0">
                <a:pos x="555" y="1813"/>
              </a:cxn>
              <a:cxn ang="0">
                <a:pos x="674" y="1932"/>
              </a:cxn>
              <a:cxn ang="0">
                <a:pos x="509" y="2232"/>
              </a:cxn>
              <a:cxn ang="0">
                <a:pos x="664" y="2360"/>
              </a:cxn>
              <a:cxn ang="0">
                <a:pos x="946" y="2087"/>
              </a:cxn>
              <a:cxn ang="0">
                <a:pos x="1110" y="2142"/>
              </a:cxn>
              <a:cxn ang="0">
                <a:pos x="1147" y="2515"/>
              </a:cxn>
              <a:cxn ang="0">
                <a:pos x="1265" y="2518"/>
              </a:cxn>
              <a:cxn ang="0">
                <a:pos x="1265" y="0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pic>
        <p:nvPicPr>
          <p:cNvPr id="13" name="Picture 11" descr="Facban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4763" y="-3175"/>
            <a:ext cx="8016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7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777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4114800"/>
            <a:ext cx="6400800" cy="1752600"/>
          </a:xfrm>
        </p:spPr>
        <p:txBody>
          <a:bodyPr/>
          <a:lstStyle>
            <a:lvl1pPr marL="0" indent="0">
              <a:buFont typeface="Wingdings" pitchFamily="-105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11430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9399BA8-127C-44E1-9D52-421CFF66F8A3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11570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4D5451-96F1-4C19-90E1-128BFB38411E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9984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9F28EB-8FEA-4C07-ABE9-948EFF290E7E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17253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3269D-25FD-4AB6-BCBF-EACBC687AC4E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55162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2BB1C6-7728-4B23-8E87-FA8BF285B049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88716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74BF7D-9FAE-4991-BC2B-E7BC793F80ED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5780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748043-B67A-4489-8B0B-B7AA935D9F1D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61564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7B980C-7796-486B-A7CD-6AED09952E20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76593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100786-ECEC-46E1-90C6-5BFA3F619D3C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07973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519E67-079F-4313-BF21-811CDBBADD5B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393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1392-FB16-48BC-8F91-E5A40B6AC35C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7AE01-9974-4DAC-AD11-34521DF4C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54631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3048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290B0B-3477-47A2-8B1F-027E4B297538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06587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hidden">
          <a:xfrm>
            <a:off x="-11113" y="1836738"/>
            <a:ext cx="2270126" cy="2709862"/>
          </a:xfrm>
          <a:custGeom>
            <a:avLst/>
            <a:gdLst/>
            <a:ahLst/>
            <a:cxnLst>
              <a:cxn ang="0">
                <a:pos x="808" y="283"/>
              </a:cxn>
              <a:cxn ang="0">
                <a:pos x="673" y="252"/>
              </a:cxn>
              <a:cxn ang="0">
                <a:pos x="654" y="0"/>
              </a:cxn>
              <a:cxn ang="0">
                <a:pos x="488" y="13"/>
              </a:cxn>
              <a:cxn ang="0">
                <a:pos x="476" y="252"/>
              </a:cxn>
              <a:cxn ang="0">
                <a:pos x="365" y="290"/>
              </a:cxn>
              <a:cxn ang="0">
                <a:pos x="206" y="86"/>
              </a:cxn>
              <a:cxn ang="0">
                <a:pos x="95" y="148"/>
              </a:cxn>
              <a:cxn ang="0">
                <a:pos x="200" y="376"/>
              </a:cxn>
              <a:cxn ang="0">
                <a:pos x="126" y="450"/>
              </a:cxn>
              <a:cxn ang="0">
                <a:pos x="0" y="423"/>
              </a:cxn>
              <a:cxn ang="0">
                <a:pos x="0" y="1273"/>
              </a:cxn>
              <a:cxn ang="0">
                <a:pos x="101" y="1226"/>
              </a:cxn>
              <a:cxn ang="0">
                <a:pos x="181" y="1306"/>
              </a:cxn>
              <a:cxn ang="0">
                <a:pos x="70" y="1509"/>
              </a:cxn>
              <a:cxn ang="0">
                <a:pos x="175" y="1596"/>
              </a:cxn>
              <a:cxn ang="0">
                <a:pos x="365" y="1411"/>
              </a:cxn>
              <a:cxn ang="0">
                <a:pos x="476" y="1448"/>
              </a:cxn>
              <a:cxn ang="0">
                <a:pos x="501" y="1700"/>
              </a:cxn>
              <a:cxn ang="0">
                <a:pos x="667" y="1707"/>
              </a:cxn>
              <a:cxn ang="0">
                <a:pos x="685" y="1442"/>
              </a:cxn>
              <a:cxn ang="0">
                <a:pos x="826" y="1405"/>
              </a:cxn>
              <a:cxn ang="0">
                <a:pos x="993" y="1590"/>
              </a:cxn>
              <a:cxn ang="0">
                <a:pos x="1103" y="1522"/>
              </a:cxn>
              <a:cxn ang="0">
                <a:pos x="993" y="1300"/>
              </a:cxn>
              <a:cxn ang="0">
                <a:pos x="1067" y="1207"/>
              </a:cxn>
              <a:cxn ang="0">
                <a:pos x="1288" y="1312"/>
              </a:cxn>
              <a:cxn ang="0">
                <a:pos x="1355" y="1196"/>
              </a:cxn>
              <a:cxn ang="0">
                <a:pos x="1153" y="1047"/>
              </a:cxn>
              <a:cxn ang="0">
                <a:pos x="1177" y="918"/>
              </a:cxn>
              <a:cxn ang="0">
                <a:pos x="1429" y="894"/>
              </a:cxn>
              <a:cxn ang="0">
                <a:pos x="1423" y="764"/>
              </a:cxn>
              <a:cxn ang="0">
                <a:pos x="1171" y="727"/>
              </a:cxn>
              <a:cxn ang="0">
                <a:pos x="1146" y="629"/>
              </a:cxn>
              <a:cxn ang="0">
                <a:pos x="1349" y="487"/>
              </a:cxn>
              <a:cxn ang="0">
                <a:pos x="1282" y="370"/>
              </a:cxn>
              <a:cxn ang="0">
                <a:pos x="1054" y="462"/>
              </a:cxn>
              <a:cxn ang="0">
                <a:pos x="980" y="388"/>
              </a:cxn>
              <a:cxn ang="0">
                <a:pos x="1097" y="173"/>
              </a:cxn>
              <a:cxn ang="0">
                <a:pos x="986" y="105"/>
              </a:cxn>
              <a:cxn ang="0">
                <a:pos x="808" y="283"/>
              </a:cxn>
            </a:cxnLst>
            <a:rect l="0" t="0" r="r" b="b"/>
            <a:pathLst>
              <a:path w="1429" h="1707">
                <a:moveTo>
                  <a:pt x="808" y="283"/>
                </a:moveTo>
                <a:lnTo>
                  <a:pt x="673" y="252"/>
                </a:lnTo>
                <a:lnTo>
                  <a:pt x="654" y="0"/>
                </a:lnTo>
                <a:lnTo>
                  <a:pt x="488" y="13"/>
                </a:lnTo>
                <a:lnTo>
                  <a:pt x="476" y="252"/>
                </a:lnTo>
                <a:lnTo>
                  <a:pt x="365" y="290"/>
                </a:lnTo>
                <a:lnTo>
                  <a:pt x="206" y="86"/>
                </a:lnTo>
                <a:lnTo>
                  <a:pt x="95" y="148"/>
                </a:lnTo>
                <a:lnTo>
                  <a:pt x="200" y="376"/>
                </a:lnTo>
                <a:lnTo>
                  <a:pt x="126" y="450"/>
                </a:lnTo>
                <a:lnTo>
                  <a:pt x="0" y="423"/>
                </a:lnTo>
                <a:lnTo>
                  <a:pt x="0" y="1273"/>
                </a:lnTo>
                <a:lnTo>
                  <a:pt x="101" y="1226"/>
                </a:lnTo>
                <a:lnTo>
                  <a:pt x="181" y="1306"/>
                </a:lnTo>
                <a:lnTo>
                  <a:pt x="70" y="1509"/>
                </a:lnTo>
                <a:lnTo>
                  <a:pt x="175" y="1596"/>
                </a:lnTo>
                <a:lnTo>
                  <a:pt x="365" y="1411"/>
                </a:lnTo>
                <a:lnTo>
                  <a:pt x="476" y="1448"/>
                </a:lnTo>
                <a:lnTo>
                  <a:pt x="501" y="1700"/>
                </a:lnTo>
                <a:lnTo>
                  <a:pt x="667" y="1707"/>
                </a:lnTo>
                <a:lnTo>
                  <a:pt x="685" y="1442"/>
                </a:lnTo>
                <a:lnTo>
                  <a:pt x="826" y="1405"/>
                </a:lnTo>
                <a:lnTo>
                  <a:pt x="993" y="1590"/>
                </a:lnTo>
                <a:lnTo>
                  <a:pt x="1103" y="1522"/>
                </a:lnTo>
                <a:lnTo>
                  <a:pt x="993" y="1300"/>
                </a:lnTo>
                <a:lnTo>
                  <a:pt x="1067" y="1207"/>
                </a:lnTo>
                <a:lnTo>
                  <a:pt x="1288" y="1312"/>
                </a:lnTo>
                <a:lnTo>
                  <a:pt x="1355" y="1196"/>
                </a:lnTo>
                <a:lnTo>
                  <a:pt x="1153" y="1047"/>
                </a:lnTo>
                <a:lnTo>
                  <a:pt x="1177" y="918"/>
                </a:lnTo>
                <a:lnTo>
                  <a:pt x="1429" y="894"/>
                </a:lnTo>
                <a:lnTo>
                  <a:pt x="1423" y="764"/>
                </a:lnTo>
                <a:lnTo>
                  <a:pt x="1171" y="727"/>
                </a:lnTo>
                <a:lnTo>
                  <a:pt x="1146" y="629"/>
                </a:lnTo>
                <a:lnTo>
                  <a:pt x="1349" y="487"/>
                </a:lnTo>
                <a:lnTo>
                  <a:pt x="1282" y="370"/>
                </a:lnTo>
                <a:lnTo>
                  <a:pt x="1054" y="462"/>
                </a:lnTo>
                <a:lnTo>
                  <a:pt x="980" y="388"/>
                </a:lnTo>
                <a:lnTo>
                  <a:pt x="1097" y="173"/>
                </a:lnTo>
                <a:lnTo>
                  <a:pt x="986" y="105"/>
                </a:lnTo>
                <a:lnTo>
                  <a:pt x="808" y="283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5" name="Freeform 3"/>
          <p:cNvSpPr>
            <a:spLocks/>
          </p:cNvSpPr>
          <p:nvPr/>
        </p:nvSpPr>
        <p:spPr bwMode="hidden">
          <a:xfrm>
            <a:off x="107950" y="15875"/>
            <a:ext cx="838200" cy="787400"/>
          </a:xfrm>
          <a:custGeom>
            <a:avLst/>
            <a:gdLst/>
            <a:ahLst/>
            <a:cxnLst>
              <a:cxn ang="0">
                <a:pos x="335" y="56"/>
              </a:cxn>
              <a:cxn ang="0">
                <a:pos x="293" y="46"/>
              </a:cxn>
              <a:cxn ang="0">
                <a:pos x="288" y="0"/>
              </a:cxn>
              <a:cxn ang="0">
                <a:pos x="238" y="0"/>
              </a:cxn>
              <a:cxn ang="0">
                <a:pos x="232" y="46"/>
              </a:cxn>
              <a:cxn ang="0">
                <a:pos x="198" y="58"/>
              </a:cxn>
              <a:cxn ang="0">
                <a:pos x="146" y="0"/>
              </a:cxn>
              <a:cxn ang="0">
                <a:pos x="114" y="14"/>
              </a:cxn>
              <a:cxn ang="0">
                <a:pos x="147" y="84"/>
              </a:cxn>
              <a:cxn ang="0">
                <a:pos x="124" y="107"/>
              </a:cxn>
              <a:cxn ang="0">
                <a:pos x="50" y="81"/>
              </a:cxn>
              <a:cxn ang="0">
                <a:pos x="32" y="109"/>
              </a:cxn>
              <a:cxn ang="0">
                <a:pos x="90" y="159"/>
              </a:cxn>
              <a:cxn ang="0">
                <a:pos x="80" y="197"/>
              </a:cxn>
              <a:cxn ang="0">
                <a:pos x="2" y="202"/>
              </a:cxn>
              <a:cxn ang="0">
                <a:pos x="0" y="244"/>
              </a:cxn>
              <a:cxn ang="0">
                <a:pos x="80" y="256"/>
              </a:cxn>
              <a:cxn ang="0">
                <a:pos x="88" y="292"/>
              </a:cxn>
              <a:cxn ang="0">
                <a:pos x="29" y="345"/>
              </a:cxn>
              <a:cxn ang="0">
                <a:pos x="50" y="378"/>
              </a:cxn>
              <a:cxn ang="0">
                <a:pos x="116" y="347"/>
              </a:cxn>
              <a:cxn ang="0">
                <a:pos x="141" y="372"/>
              </a:cxn>
              <a:cxn ang="0">
                <a:pos x="107" y="435"/>
              </a:cxn>
              <a:cxn ang="0">
                <a:pos x="139" y="462"/>
              </a:cxn>
              <a:cxn ang="0">
                <a:pos x="198" y="404"/>
              </a:cxn>
              <a:cxn ang="0">
                <a:pos x="232" y="416"/>
              </a:cxn>
              <a:cxn ang="0">
                <a:pos x="240" y="494"/>
              </a:cxn>
              <a:cxn ang="0">
                <a:pos x="292" y="496"/>
              </a:cxn>
              <a:cxn ang="0">
                <a:pos x="297" y="414"/>
              </a:cxn>
              <a:cxn ang="0">
                <a:pos x="341" y="403"/>
              </a:cxn>
              <a:cxn ang="0">
                <a:pos x="393" y="460"/>
              </a:cxn>
              <a:cxn ang="0">
                <a:pos x="427" y="439"/>
              </a:cxn>
              <a:cxn ang="0">
                <a:pos x="393" y="370"/>
              </a:cxn>
              <a:cxn ang="0">
                <a:pos x="416" y="341"/>
              </a:cxn>
              <a:cxn ang="0">
                <a:pos x="484" y="374"/>
              </a:cxn>
              <a:cxn ang="0">
                <a:pos x="505" y="338"/>
              </a:cxn>
              <a:cxn ang="0">
                <a:pos x="442" y="292"/>
              </a:cxn>
              <a:cxn ang="0">
                <a:pos x="450" y="252"/>
              </a:cxn>
              <a:cxn ang="0">
                <a:pos x="528" y="244"/>
              </a:cxn>
              <a:cxn ang="0">
                <a:pos x="526" y="204"/>
              </a:cxn>
              <a:cxn ang="0">
                <a:pos x="448" y="193"/>
              </a:cxn>
              <a:cxn ang="0">
                <a:pos x="440" y="162"/>
              </a:cxn>
              <a:cxn ang="0">
                <a:pos x="503" y="119"/>
              </a:cxn>
              <a:cxn ang="0">
                <a:pos x="482" y="82"/>
              </a:cxn>
              <a:cxn ang="0">
                <a:pos x="412" y="111"/>
              </a:cxn>
              <a:cxn ang="0">
                <a:pos x="389" y="88"/>
              </a:cxn>
              <a:cxn ang="0">
                <a:pos x="425" y="21"/>
              </a:cxn>
              <a:cxn ang="0">
                <a:pos x="391" y="0"/>
              </a:cxn>
              <a:cxn ang="0">
                <a:pos x="335" y="56"/>
              </a:cxn>
            </a:cxnLst>
            <a:rect l="0" t="0" r="r" b="b"/>
            <a:pathLst>
              <a:path w="528" h="496">
                <a:moveTo>
                  <a:pt x="335" y="56"/>
                </a:moveTo>
                <a:lnTo>
                  <a:pt x="293" y="46"/>
                </a:lnTo>
                <a:lnTo>
                  <a:pt x="288" y="0"/>
                </a:lnTo>
                <a:lnTo>
                  <a:pt x="238" y="0"/>
                </a:lnTo>
                <a:lnTo>
                  <a:pt x="232" y="46"/>
                </a:lnTo>
                <a:lnTo>
                  <a:pt x="198" y="58"/>
                </a:lnTo>
                <a:lnTo>
                  <a:pt x="146" y="0"/>
                </a:lnTo>
                <a:lnTo>
                  <a:pt x="114" y="14"/>
                </a:lnTo>
                <a:lnTo>
                  <a:pt x="147" y="84"/>
                </a:lnTo>
                <a:lnTo>
                  <a:pt x="124" y="107"/>
                </a:lnTo>
                <a:lnTo>
                  <a:pt x="50" y="81"/>
                </a:lnTo>
                <a:lnTo>
                  <a:pt x="32" y="109"/>
                </a:lnTo>
                <a:lnTo>
                  <a:pt x="90" y="159"/>
                </a:lnTo>
                <a:lnTo>
                  <a:pt x="80" y="197"/>
                </a:lnTo>
                <a:lnTo>
                  <a:pt x="2" y="202"/>
                </a:lnTo>
                <a:lnTo>
                  <a:pt x="0" y="244"/>
                </a:lnTo>
                <a:lnTo>
                  <a:pt x="80" y="256"/>
                </a:lnTo>
                <a:lnTo>
                  <a:pt x="88" y="292"/>
                </a:lnTo>
                <a:lnTo>
                  <a:pt x="29" y="345"/>
                </a:lnTo>
                <a:lnTo>
                  <a:pt x="50" y="378"/>
                </a:lnTo>
                <a:lnTo>
                  <a:pt x="116" y="347"/>
                </a:lnTo>
                <a:lnTo>
                  <a:pt x="141" y="372"/>
                </a:lnTo>
                <a:lnTo>
                  <a:pt x="107" y="435"/>
                </a:lnTo>
                <a:lnTo>
                  <a:pt x="139" y="462"/>
                </a:lnTo>
                <a:lnTo>
                  <a:pt x="198" y="404"/>
                </a:lnTo>
                <a:lnTo>
                  <a:pt x="232" y="416"/>
                </a:lnTo>
                <a:lnTo>
                  <a:pt x="240" y="494"/>
                </a:lnTo>
                <a:lnTo>
                  <a:pt x="292" y="496"/>
                </a:lnTo>
                <a:lnTo>
                  <a:pt x="297" y="414"/>
                </a:lnTo>
                <a:lnTo>
                  <a:pt x="341" y="403"/>
                </a:lnTo>
                <a:lnTo>
                  <a:pt x="393" y="460"/>
                </a:lnTo>
                <a:lnTo>
                  <a:pt x="427" y="439"/>
                </a:lnTo>
                <a:lnTo>
                  <a:pt x="393" y="370"/>
                </a:lnTo>
                <a:lnTo>
                  <a:pt x="416" y="341"/>
                </a:lnTo>
                <a:lnTo>
                  <a:pt x="484" y="374"/>
                </a:lnTo>
                <a:lnTo>
                  <a:pt x="505" y="338"/>
                </a:lnTo>
                <a:lnTo>
                  <a:pt x="442" y="292"/>
                </a:lnTo>
                <a:lnTo>
                  <a:pt x="450" y="252"/>
                </a:lnTo>
                <a:lnTo>
                  <a:pt x="528" y="244"/>
                </a:lnTo>
                <a:lnTo>
                  <a:pt x="526" y="204"/>
                </a:lnTo>
                <a:lnTo>
                  <a:pt x="448" y="193"/>
                </a:lnTo>
                <a:lnTo>
                  <a:pt x="440" y="162"/>
                </a:lnTo>
                <a:lnTo>
                  <a:pt x="503" y="119"/>
                </a:lnTo>
                <a:lnTo>
                  <a:pt x="482" y="82"/>
                </a:lnTo>
                <a:lnTo>
                  <a:pt x="412" y="111"/>
                </a:lnTo>
                <a:lnTo>
                  <a:pt x="389" y="88"/>
                </a:lnTo>
                <a:lnTo>
                  <a:pt x="425" y="21"/>
                </a:lnTo>
                <a:lnTo>
                  <a:pt x="391" y="0"/>
                </a:lnTo>
                <a:lnTo>
                  <a:pt x="335" y="56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hidden">
          <a:xfrm>
            <a:off x="1192213" y="354013"/>
            <a:ext cx="2266950" cy="22701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189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7" name="Freeform 5"/>
          <p:cNvSpPr>
            <a:spLocks/>
          </p:cNvSpPr>
          <p:nvPr/>
        </p:nvSpPr>
        <p:spPr bwMode="hidden">
          <a:xfrm>
            <a:off x="2532063" y="1270000"/>
            <a:ext cx="3670300" cy="3671888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hidden">
          <a:xfrm>
            <a:off x="4763" y="4797425"/>
            <a:ext cx="3416300" cy="2097088"/>
          </a:xfrm>
          <a:custGeom>
            <a:avLst/>
            <a:gdLst/>
            <a:ahLst/>
            <a:cxnLst>
              <a:cxn ang="0">
                <a:pos x="1368" y="358"/>
              </a:cxn>
              <a:cxn ang="0">
                <a:pos x="1197" y="318"/>
              </a:cxn>
              <a:cxn ang="0">
                <a:pos x="1173" y="0"/>
              </a:cxn>
              <a:cxn ang="0">
                <a:pos x="964" y="16"/>
              </a:cxn>
              <a:cxn ang="0">
                <a:pos x="948" y="318"/>
              </a:cxn>
              <a:cxn ang="0">
                <a:pos x="808" y="366"/>
              </a:cxn>
              <a:cxn ang="0">
                <a:pos x="606" y="109"/>
              </a:cxn>
              <a:cxn ang="0">
                <a:pos x="467" y="187"/>
              </a:cxn>
              <a:cxn ang="0">
                <a:pos x="599" y="474"/>
              </a:cxn>
              <a:cxn ang="0">
                <a:pos x="506" y="568"/>
              </a:cxn>
              <a:cxn ang="0">
                <a:pos x="202" y="459"/>
              </a:cxn>
              <a:cxn ang="0">
                <a:pos x="132" y="576"/>
              </a:cxn>
              <a:cxn ang="0">
                <a:pos x="365" y="778"/>
              </a:cxn>
              <a:cxn ang="0">
                <a:pos x="327" y="933"/>
              </a:cxn>
              <a:cxn ang="0">
                <a:pos x="7" y="956"/>
              </a:cxn>
              <a:cxn ang="0">
                <a:pos x="0" y="1128"/>
              </a:cxn>
              <a:cxn ang="0">
                <a:pos x="327" y="1174"/>
              </a:cxn>
              <a:cxn ang="0">
                <a:pos x="358" y="1321"/>
              </a:cxn>
              <a:cxn ang="0">
                <a:pos x="1804" y="1321"/>
              </a:cxn>
              <a:cxn ang="0">
                <a:pos x="1835" y="1158"/>
              </a:cxn>
              <a:cxn ang="0">
                <a:pos x="2153" y="1128"/>
              </a:cxn>
              <a:cxn ang="0">
                <a:pos x="2146" y="964"/>
              </a:cxn>
              <a:cxn ang="0">
                <a:pos x="1827" y="917"/>
              </a:cxn>
              <a:cxn ang="0">
                <a:pos x="1795" y="793"/>
              </a:cxn>
              <a:cxn ang="0">
                <a:pos x="2052" y="615"/>
              </a:cxn>
              <a:cxn ang="0">
                <a:pos x="1967" y="467"/>
              </a:cxn>
              <a:cxn ang="0">
                <a:pos x="1679" y="583"/>
              </a:cxn>
              <a:cxn ang="0">
                <a:pos x="1586" y="490"/>
              </a:cxn>
              <a:cxn ang="0">
                <a:pos x="1733" y="218"/>
              </a:cxn>
              <a:cxn ang="0">
                <a:pos x="1593" y="132"/>
              </a:cxn>
              <a:cxn ang="0">
                <a:pos x="1368" y="358"/>
              </a:cxn>
            </a:cxnLst>
            <a:rect l="0" t="0" r="r" b="b"/>
            <a:pathLst>
              <a:path w="2153" h="1321">
                <a:moveTo>
                  <a:pt x="1368" y="358"/>
                </a:moveTo>
                <a:lnTo>
                  <a:pt x="1197" y="318"/>
                </a:lnTo>
                <a:lnTo>
                  <a:pt x="1173" y="0"/>
                </a:lnTo>
                <a:lnTo>
                  <a:pt x="964" y="16"/>
                </a:lnTo>
                <a:lnTo>
                  <a:pt x="948" y="318"/>
                </a:lnTo>
                <a:lnTo>
                  <a:pt x="808" y="366"/>
                </a:lnTo>
                <a:lnTo>
                  <a:pt x="606" y="109"/>
                </a:lnTo>
                <a:lnTo>
                  <a:pt x="467" y="187"/>
                </a:lnTo>
                <a:lnTo>
                  <a:pt x="599" y="474"/>
                </a:lnTo>
                <a:lnTo>
                  <a:pt x="506" y="568"/>
                </a:lnTo>
                <a:lnTo>
                  <a:pt x="202" y="459"/>
                </a:lnTo>
                <a:lnTo>
                  <a:pt x="132" y="576"/>
                </a:lnTo>
                <a:lnTo>
                  <a:pt x="365" y="778"/>
                </a:lnTo>
                <a:lnTo>
                  <a:pt x="327" y="933"/>
                </a:lnTo>
                <a:lnTo>
                  <a:pt x="7" y="956"/>
                </a:lnTo>
                <a:lnTo>
                  <a:pt x="0" y="1128"/>
                </a:lnTo>
                <a:lnTo>
                  <a:pt x="327" y="1174"/>
                </a:lnTo>
                <a:lnTo>
                  <a:pt x="358" y="1321"/>
                </a:lnTo>
                <a:lnTo>
                  <a:pt x="1804" y="1321"/>
                </a:lnTo>
                <a:lnTo>
                  <a:pt x="1835" y="1158"/>
                </a:lnTo>
                <a:lnTo>
                  <a:pt x="2153" y="1128"/>
                </a:lnTo>
                <a:lnTo>
                  <a:pt x="2146" y="964"/>
                </a:lnTo>
                <a:lnTo>
                  <a:pt x="1827" y="917"/>
                </a:lnTo>
                <a:lnTo>
                  <a:pt x="1795" y="793"/>
                </a:lnTo>
                <a:lnTo>
                  <a:pt x="2052" y="615"/>
                </a:lnTo>
                <a:lnTo>
                  <a:pt x="1967" y="467"/>
                </a:lnTo>
                <a:lnTo>
                  <a:pt x="1679" y="583"/>
                </a:lnTo>
                <a:lnTo>
                  <a:pt x="1586" y="490"/>
                </a:lnTo>
                <a:lnTo>
                  <a:pt x="1733" y="218"/>
                </a:lnTo>
                <a:lnTo>
                  <a:pt x="1593" y="132"/>
                </a:lnTo>
                <a:lnTo>
                  <a:pt x="1368" y="35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hidden">
          <a:xfrm>
            <a:off x="4494213" y="4425950"/>
            <a:ext cx="2263775" cy="226377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10" name="Freeform 8"/>
          <p:cNvSpPr>
            <a:spLocks/>
          </p:cNvSpPr>
          <p:nvPr/>
        </p:nvSpPr>
        <p:spPr bwMode="hidden">
          <a:xfrm>
            <a:off x="5646738" y="487363"/>
            <a:ext cx="2930525" cy="29305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11" name="Freeform 9"/>
          <p:cNvSpPr>
            <a:spLocks/>
          </p:cNvSpPr>
          <p:nvPr/>
        </p:nvSpPr>
        <p:spPr bwMode="hidden">
          <a:xfrm>
            <a:off x="7148513" y="2555875"/>
            <a:ext cx="2006600" cy="3997325"/>
          </a:xfrm>
          <a:custGeom>
            <a:avLst/>
            <a:gdLst/>
            <a:ahLst/>
            <a:cxnLst>
              <a:cxn ang="0">
                <a:pos x="1265" y="0"/>
              </a:cxn>
              <a:cxn ang="0">
                <a:pos x="1128" y="18"/>
              </a:cxn>
              <a:cxn ang="0">
                <a:pos x="1110" y="372"/>
              </a:cxn>
              <a:cxn ang="0">
                <a:pos x="946" y="428"/>
              </a:cxn>
              <a:cxn ang="0">
                <a:pos x="710" y="127"/>
              </a:cxn>
              <a:cxn ang="0">
                <a:pos x="546" y="219"/>
              </a:cxn>
              <a:cxn ang="0">
                <a:pos x="701" y="555"/>
              </a:cxn>
              <a:cxn ang="0">
                <a:pos x="592" y="665"/>
              </a:cxn>
              <a:cxn ang="0">
                <a:pos x="237" y="537"/>
              </a:cxn>
              <a:cxn ang="0">
                <a:pos x="155" y="674"/>
              </a:cxn>
              <a:cxn ang="0">
                <a:pos x="427" y="911"/>
              </a:cxn>
              <a:cxn ang="0">
                <a:pos x="383" y="1093"/>
              </a:cxn>
              <a:cxn ang="0">
                <a:pos x="9" y="1121"/>
              </a:cxn>
              <a:cxn ang="0">
                <a:pos x="0" y="1322"/>
              </a:cxn>
              <a:cxn ang="0">
                <a:pos x="383" y="1376"/>
              </a:cxn>
              <a:cxn ang="0">
                <a:pos x="419" y="1549"/>
              </a:cxn>
              <a:cxn ang="0">
                <a:pos x="136" y="1804"/>
              </a:cxn>
              <a:cxn ang="0">
                <a:pos x="237" y="1959"/>
              </a:cxn>
              <a:cxn ang="0">
                <a:pos x="555" y="1813"/>
              </a:cxn>
              <a:cxn ang="0">
                <a:pos x="674" y="1932"/>
              </a:cxn>
              <a:cxn ang="0">
                <a:pos x="509" y="2232"/>
              </a:cxn>
              <a:cxn ang="0">
                <a:pos x="664" y="2360"/>
              </a:cxn>
              <a:cxn ang="0">
                <a:pos x="946" y="2087"/>
              </a:cxn>
              <a:cxn ang="0">
                <a:pos x="1110" y="2142"/>
              </a:cxn>
              <a:cxn ang="0">
                <a:pos x="1147" y="2515"/>
              </a:cxn>
              <a:cxn ang="0">
                <a:pos x="1265" y="2518"/>
              </a:cxn>
              <a:cxn ang="0">
                <a:pos x="1265" y="0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12" name="Freeform 10"/>
          <p:cNvSpPr>
            <a:spLocks/>
          </p:cNvSpPr>
          <p:nvPr/>
        </p:nvSpPr>
        <p:spPr bwMode="hidden">
          <a:xfrm rot="16200000">
            <a:off x="3977481" y="-853281"/>
            <a:ext cx="1722438" cy="3429000"/>
          </a:xfrm>
          <a:custGeom>
            <a:avLst/>
            <a:gdLst/>
            <a:ahLst/>
            <a:cxnLst>
              <a:cxn ang="0">
                <a:pos x="1265" y="0"/>
              </a:cxn>
              <a:cxn ang="0">
                <a:pos x="1128" y="18"/>
              </a:cxn>
              <a:cxn ang="0">
                <a:pos x="1110" y="372"/>
              </a:cxn>
              <a:cxn ang="0">
                <a:pos x="946" y="428"/>
              </a:cxn>
              <a:cxn ang="0">
                <a:pos x="710" y="127"/>
              </a:cxn>
              <a:cxn ang="0">
                <a:pos x="546" y="219"/>
              </a:cxn>
              <a:cxn ang="0">
                <a:pos x="701" y="555"/>
              </a:cxn>
              <a:cxn ang="0">
                <a:pos x="592" y="665"/>
              </a:cxn>
              <a:cxn ang="0">
                <a:pos x="237" y="537"/>
              </a:cxn>
              <a:cxn ang="0">
                <a:pos x="155" y="674"/>
              </a:cxn>
              <a:cxn ang="0">
                <a:pos x="427" y="911"/>
              </a:cxn>
              <a:cxn ang="0">
                <a:pos x="383" y="1093"/>
              </a:cxn>
              <a:cxn ang="0">
                <a:pos x="9" y="1121"/>
              </a:cxn>
              <a:cxn ang="0">
                <a:pos x="0" y="1322"/>
              </a:cxn>
              <a:cxn ang="0">
                <a:pos x="383" y="1376"/>
              </a:cxn>
              <a:cxn ang="0">
                <a:pos x="419" y="1549"/>
              </a:cxn>
              <a:cxn ang="0">
                <a:pos x="136" y="1804"/>
              </a:cxn>
              <a:cxn ang="0">
                <a:pos x="237" y="1959"/>
              </a:cxn>
              <a:cxn ang="0">
                <a:pos x="555" y="1813"/>
              </a:cxn>
              <a:cxn ang="0">
                <a:pos x="674" y="1932"/>
              </a:cxn>
              <a:cxn ang="0">
                <a:pos x="509" y="2232"/>
              </a:cxn>
              <a:cxn ang="0">
                <a:pos x="664" y="2360"/>
              </a:cxn>
              <a:cxn ang="0">
                <a:pos x="946" y="2087"/>
              </a:cxn>
              <a:cxn ang="0">
                <a:pos x="1110" y="2142"/>
              </a:cxn>
              <a:cxn ang="0">
                <a:pos x="1147" y="2515"/>
              </a:cxn>
              <a:cxn ang="0">
                <a:pos x="1265" y="2518"/>
              </a:cxn>
              <a:cxn ang="0">
                <a:pos x="1265" y="0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pic>
        <p:nvPicPr>
          <p:cNvPr id="13" name="Picture 11" descr="Facban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4763" y="-3175"/>
            <a:ext cx="8016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7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777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4114800"/>
            <a:ext cx="6400800" cy="1752600"/>
          </a:xfrm>
        </p:spPr>
        <p:txBody>
          <a:bodyPr/>
          <a:lstStyle>
            <a:lvl1pPr marL="0" indent="0">
              <a:buFont typeface="Wingdings" pitchFamily="-105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11430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9399BA8-127C-44E1-9D52-421CFF66F8A3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10112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4D5451-96F1-4C19-90E1-128BFB38411E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83403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9F28EB-8FEA-4C07-ABE9-948EFF290E7E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753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3269D-25FD-4AB6-BCBF-EACBC687AC4E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918558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2BB1C6-7728-4B23-8E87-FA8BF285B049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96239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74BF7D-9FAE-4991-BC2B-E7BC793F80ED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57686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748043-B67A-4489-8B0B-B7AA935D9F1D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38689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7B980C-7796-486B-A7CD-6AED09952E20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60821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100786-ECEC-46E1-90C6-5BFA3F619D3C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4335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41633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519E67-079F-4313-BF21-811CDBBADD5B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66905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3048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290B0B-3477-47A2-8B1F-027E4B297538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91080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8025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0257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8711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2082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1008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7315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138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1392-FB16-48BC-8F91-E5A40B6AC35C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7AE01-9974-4DAC-AD11-34521DF4C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1619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5311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32528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9265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28594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5005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8448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9421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0890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19416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72571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1392-FB16-48BC-8F91-E5A40B6AC35C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7AE01-9974-4DAC-AD11-34521DF4C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49301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5351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9005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85972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8156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657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9475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3170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87084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3425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659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1392-FB16-48BC-8F91-E5A40B6AC35C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7AE01-9974-4DAC-AD11-34521DF4C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0223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0303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3562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8635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27420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966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7992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4446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3434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0567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7259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1392-FB16-48BC-8F91-E5A40B6AC35C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7AE01-9974-4DAC-AD11-34521DF4C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5123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3084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6216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36436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7001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522416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3891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6376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2759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5211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87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1392-FB16-48BC-8F91-E5A40B6AC35C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7AE01-9974-4DAC-AD11-34521DF4C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4509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87982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38533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9274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82306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1582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65789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12845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5063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3915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655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1392-FB16-48BC-8F91-E5A40B6AC35C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7AE01-9974-4DAC-AD11-34521DF4C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97036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0957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8155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8492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7975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788214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52132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255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39228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8E47A-CDC8-4438-A7EF-BE9EE6857D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4640-273B-49A4-94A3-CB9318160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7251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8E47A-CDC8-4438-A7EF-BE9EE6857D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4640-273B-49A4-94A3-CB9318160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2054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1392-FB16-48BC-8F91-E5A40B6AC35C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7AE01-9974-4DAC-AD11-34521DF4C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09667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8E47A-CDC8-4438-A7EF-BE9EE6857D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4640-273B-49A4-94A3-CB9318160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79545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8E47A-CDC8-4438-A7EF-BE9EE6857D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4640-273B-49A4-94A3-CB9318160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4572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8E47A-CDC8-4438-A7EF-BE9EE6857D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4640-273B-49A4-94A3-CB9318160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25499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8E47A-CDC8-4438-A7EF-BE9EE6857D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4640-273B-49A4-94A3-CB9318160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8088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8E47A-CDC8-4438-A7EF-BE9EE6857D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4640-273B-49A4-94A3-CB9318160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5352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8E47A-CDC8-4438-A7EF-BE9EE6857D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4640-273B-49A4-94A3-CB9318160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926259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8E47A-CDC8-4438-A7EF-BE9EE6857D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4640-273B-49A4-94A3-CB9318160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2726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8E47A-CDC8-4438-A7EF-BE9EE6857D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4640-273B-49A4-94A3-CB9318160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22122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8E47A-CDC8-4438-A7EF-BE9EE6857D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5B4640-273B-49A4-94A3-CB9318160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73082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hidden">
          <a:xfrm>
            <a:off x="-11113" y="1836738"/>
            <a:ext cx="2270126" cy="2709862"/>
          </a:xfrm>
          <a:custGeom>
            <a:avLst/>
            <a:gdLst/>
            <a:ahLst/>
            <a:cxnLst>
              <a:cxn ang="0">
                <a:pos x="808" y="283"/>
              </a:cxn>
              <a:cxn ang="0">
                <a:pos x="673" y="252"/>
              </a:cxn>
              <a:cxn ang="0">
                <a:pos x="654" y="0"/>
              </a:cxn>
              <a:cxn ang="0">
                <a:pos x="488" y="13"/>
              </a:cxn>
              <a:cxn ang="0">
                <a:pos x="476" y="252"/>
              </a:cxn>
              <a:cxn ang="0">
                <a:pos x="365" y="290"/>
              </a:cxn>
              <a:cxn ang="0">
                <a:pos x="206" y="86"/>
              </a:cxn>
              <a:cxn ang="0">
                <a:pos x="95" y="148"/>
              </a:cxn>
              <a:cxn ang="0">
                <a:pos x="200" y="376"/>
              </a:cxn>
              <a:cxn ang="0">
                <a:pos x="126" y="450"/>
              </a:cxn>
              <a:cxn ang="0">
                <a:pos x="0" y="423"/>
              </a:cxn>
              <a:cxn ang="0">
                <a:pos x="0" y="1273"/>
              </a:cxn>
              <a:cxn ang="0">
                <a:pos x="101" y="1226"/>
              </a:cxn>
              <a:cxn ang="0">
                <a:pos x="181" y="1306"/>
              </a:cxn>
              <a:cxn ang="0">
                <a:pos x="70" y="1509"/>
              </a:cxn>
              <a:cxn ang="0">
                <a:pos x="175" y="1596"/>
              </a:cxn>
              <a:cxn ang="0">
                <a:pos x="365" y="1411"/>
              </a:cxn>
              <a:cxn ang="0">
                <a:pos x="476" y="1448"/>
              </a:cxn>
              <a:cxn ang="0">
                <a:pos x="501" y="1700"/>
              </a:cxn>
              <a:cxn ang="0">
                <a:pos x="667" y="1707"/>
              </a:cxn>
              <a:cxn ang="0">
                <a:pos x="685" y="1442"/>
              </a:cxn>
              <a:cxn ang="0">
                <a:pos x="826" y="1405"/>
              </a:cxn>
              <a:cxn ang="0">
                <a:pos x="993" y="1590"/>
              </a:cxn>
              <a:cxn ang="0">
                <a:pos x="1103" y="1522"/>
              </a:cxn>
              <a:cxn ang="0">
                <a:pos x="993" y="1300"/>
              </a:cxn>
              <a:cxn ang="0">
                <a:pos x="1067" y="1207"/>
              </a:cxn>
              <a:cxn ang="0">
                <a:pos x="1288" y="1312"/>
              </a:cxn>
              <a:cxn ang="0">
                <a:pos x="1355" y="1196"/>
              </a:cxn>
              <a:cxn ang="0">
                <a:pos x="1153" y="1047"/>
              </a:cxn>
              <a:cxn ang="0">
                <a:pos x="1177" y="918"/>
              </a:cxn>
              <a:cxn ang="0">
                <a:pos x="1429" y="894"/>
              </a:cxn>
              <a:cxn ang="0">
                <a:pos x="1423" y="764"/>
              </a:cxn>
              <a:cxn ang="0">
                <a:pos x="1171" y="727"/>
              </a:cxn>
              <a:cxn ang="0">
                <a:pos x="1146" y="629"/>
              </a:cxn>
              <a:cxn ang="0">
                <a:pos x="1349" y="487"/>
              </a:cxn>
              <a:cxn ang="0">
                <a:pos x="1282" y="370"/>
              </a:cxn>
              <a:cxn ang="0">
                <a:pos x="1054" y="462"/>
              </a:cxn>
              <a:cxn ang="0">
                <a:pos x="980" y="388"/>
              </a:cxn>
              <a:cxn ang="0">
                <a:pos x="1097" y="173"/>
              </a:cxn>
              <a:cxn ang="0">
                <a:pos x="986" y="105"/>
              </a:cxn>
              <a:cxn ang="0">
                <a:pos x="808" y="283"/>
              </a:cxn>
            </a:cxnLst>
            <a:rect l="0" t="0" r="r" b="b"/>
            <a:pathLst>
              <a:path w="1429" h="1707">
                <a:moveTo>
                  <a:pt x="808" y="283"/>
                </a:moveTo>
                <a:lnTo>
                  <a:pt x="673" y="252"/>
                </a:lnTo>
                <a:lnTo>
                  <a:pt x="654" y="0"/>
                </a:lnTo>
                <a:lnTo>
                  <a:pt x="488" y="13"/>
                </a:lnTo>
                <a:lnTo>
                  <a:pt x="476" y="252"/>
                </a:lnTo>
                <a:lnTo>
                  <a:pt x="365" y="290"/>
                </a:lnTo>
                <a:lnTo>
                  <a:pt x="206" y="86"/>
                </a:lnTo>
                <a:lnTo>
                  <a:pt x="95" y="148"/>
                </a:lnTo>
                <a:lnTo>
                  <a:pt x="200" y="376"/>
                </a:lnTo>
                <a:lnTo>
                  <a:pt x="126" y="450"/>
                </a:lnTo>
                <a:lnTo>
                  <a:pt x="0" y="423"/>
                </a:lnTo>
                <a:lnTo>
                  <a:pt x="0" y="1273"/>
                </a:lnTo>
                <a:lnTo>
                  <a:pt x="101" y="1226"/>
                </a:lnTo>
                <a:lnTo>
                  <a:pt x="181" y="1306"/>
                </a:lnTo>
                <a:lnTo>
                  <a:pt x="70" y="1509"/>
                </a:lnTo>
                <a:lnTo>
                  <a:pt x="175" y="1596"/>
                </a:lnTo>
                <a:lnTo>
                  <a:pt x="365" y="1411"/>
                </a:lnTo>
                <a:lnTo>
                  <a:pt x="476" y="1448"/>
                </a:lnTo>
                <a:lnTo>
                  <a:pt x="501" y="1700"/>
                </a:lnTo>
                <a:lnTo>
                  <a:pt x="667" y="1707"/>
                </a:lnTo>
                <a:lnTo>
                  <a:pt x="685" y="1442"/>
                </a:lnTo>
                <a:lnTo>
                  <a:pt x="826" y="1405"/>
                </a:lnTo>
                <a:lnTo>
                  <a:pt x="993" y="1590"/>
                </a:lnTo>
                <a:lnTo>
                  <a:pt x="1103" y="1522"/>
                </a:lnTo>
                <a:lnTo>
                  <a:pt x="993" y="1300"/>
                </a:lnTo>
                <a:lnTo>
                  <a:pt x="1067" y="1207"/>
                </a:lnTo>
                <a:lnTo>
                  <a:pt x="1288" y="1312"/>
                </a:lnTo>
                <a:lnTo>
                  <a:pt x="1355" y="1196"/>
                </a:lnTo>
                <a:lnTo>
                  <a:pt x="1153" y="1047"/>
                </a:lnTo>
                <a:lnTo>
                  <a:pt x="1177" y="918"/>
                </a:lnTo>
                <a:lnTo>
                  <a:pt x="1429" y="894"/>
                </a:lnTo>
                <a:lnTo>
                  <a:pt x="1423" y="764"/>
                </a:lnTo>
                <a:lnTo>
                  <a:pt x="1171" y="727"/>
                </a:lnTo>
                <a:lnTo>
                  <a:pt x="1146" y="629"/>
                </a:lnTo>
                <a:lnTo>
                  <a:pt x="1349" y="487"/>
                </a:lnTo>
                <a:lnTo>
                  <a:pt x="1282" y="370"/>
                </a:lnTo>
                <a:lnTo>
                  <a:pt x="1054" y="462"/>
                </a:lnTo>
                <a:lnTo>
                  <a:pt x="980" y="388"/>
                </a:lnTo>
                <a:lnTo>
                  <a:pt x="1097" y="173"/>
                </a:lnTo>
                <a:lnTo>
                  <a:pt x="986" y="105"/>
                </a:lnTo>
                <a:lnTo>
                  <a:pt x="808" y="283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5" name="Freeform 3"/>
          <p:cNvSpPr>
            <a:spLocks/>
          </p:cNvSpPr>
          <p:nvPr/>
        </p:nvSpPr>
        <p:spPr bwMode="hidden">
          <a:xfrm>
            <a:off x="107950" y="15875"/>
            <a:ext cx="838200" cy="787400"/>
          </a:xfrm>
          <a:custGeom>
            <a:avLst/>
            <a:gdLst/>
            <a:ahLst/>
            <a:cxnLst>
              <a:cxn ang="0">
                <a:pos x="335" y="56"/>
              </a:cxn>
              <a:cxn ang="0">
                <a:pos x="293" y="46"/>
              </a:cxn>
              <a:cxn ang="0">
                <a:pos x="288" y="0"/>
              </a:cxn>
              <a:cxn ang="0">
                <a:pos x="238" y="0"/>
              </a:cxn>
              <a:cxn ang="0">
                <a:pos x="232" y="46"/>
              </a:cxn>
              <a:cxn ang="0">
                <a:pos x="198" y="58"/>
              </a:cxn>
              <a:cxn ang="0">
                <a:pos x="146" y="0"/>
              </a:cxn>
              <a:cxn ang="0">
                <a:pos x="114" y="14"/>
              </a:cxn>
              <a:cxn ang="0">
                <a:pos x="147" y="84"/>
              </a:cxn>
              <a:cxn ang="0">
                <a:pos x="124" y="107"/>
              </a:cxn>
              <a:cxn ang="0">
                <a:pos x="50" y="81"/>
              </a:cxn>
              <a:cxn ang="0">
                <a:pos x="32" y="109"/>
              </a:cxn>
              <a:cxn ang="0">
                <a:pos x="90" y="159"/>
              </a:cxn>
              <a:cxn ang="0">
                <a:pos x="80" y="197"/>
              </a:cxn>
              <a:cxn ang="0">
                <a:pos x="2" y="202"/>
              </a:cxn>
              <a:cxn ang="0">
                <a:pos x="0" y="244"/>
              </a:cxn>
              <a:cxn ang="0">
                <a:pos x="80" y="256"/>
              </a:cxn>
              <a:cxn ang="0">
                <a:pos x="88" y="292"/>
              </a:cxn>
              <a:cxn ang="0">
                <a:pos x="29" y="345"/>
              </a:cxn>
              <a:cxn ang="0">
                <a:pos x="50" y="378"/>
              </a:cxn>
              <a:cxn ang="0">
                <a:pos x="116" y="347"/>
              </a:cxn>
              <a:cxn ang="0">
                <a:pos x="141" y="372"/>
              </a:cxn>
              <a:cxn ang="0">
                <a:pos x="107" y="435"/>
              </a:cxn>
              <a:cxn ang="0">
                <a:pos x="139" y="462"/>
              </a:cxn>
              <a:cxn ang="0">
                <a:pos x="198" y="404"/>
              </a:cxn>
              <a:cxn ang="0">
                <a:pos x="232" y="416"/>
              </a:cxn>
              <a:cxn ang="0">
                <a:pos x="240" y="494"/>
              </a:cxn>
              <a:cxn ang="0">
                <a:pos x="292" y="496"/>
              </a:cxn>
              <a:cxn ang="0">
                <a:pos x="297" y="414"/>
              </a:cxn>
              <a:cxn ang="0">
                <a:pos x="341" y="403"/>
              </a:cxn>
              <a:cxn ang="0">
                <a:pos x="393" y="460"/>
              </a:cxn>
              <a:cxn ang="0">
                <a:pos x="427" y="439"/>
              </a:cxn>
              <a:cxn ang="0">
                <a:pos x="393" y="370"/>
              </a:cxn>
              <a:cxn ang="0">
                <a:pos x="416" y="341"/>
              </a:cxn>
              <a:cxn ang="0">
                <a:pos x="484" y="374"/>
              </a:cxn>
              <a:cxn ang="0">
                <a:pos x="505" y="338"/>
              </a:cxn>
              <a:cxn ang="0">
                <a:pos x="442" y="292"/>
              </a:cxn>
              <a:cxn ang="0">
                <a:pos x="450" y="252"/>
              </a:cxn>
              <a:cxn ang="0">
                <a:pos x="528" y="244"/>
              </a:cxn>
              <a:cxn ang="0">
                <a:pos x="526" y="204"/>
              </a:cxn>
              <a:cxn ang="0">
                <a:pos x="448" y="193"/>
              </a:cxn>
              <a:cxn ang="0">
                <a:pos x="440" y="162"/>
              </a:cxn>
              <a:cxn ang="0">
                <a:pos x="503" y="119"/>
              </a:cxn>
              <a:cxn ang="0">
                <a:pos x="482" y="82"/>
              </a:cxn>
              <a:cxn ang="0">
                <a:pos x="412" y="111"/>
              </a:cxn>
              <a:cxn ang="0">
                <a:pos x="389" y="88"/>
              </a:cxn>
              <a:cxn ang="0">
                <a:pos x="425" y="21"/>
              </a:cxn>
              <a:cxn ang="0">
                <a:pos x="391" y="0"/>
              </a:cxn>
              <a:cxn ang="0">
                <a:pos x="335" y="56"/>
              </a:cxn>
            </a:cxnLst>
            <a:rect l="0" t="0" r="r" b="b"/>
            <a:pathLst>
              <a:path w="528" h="496">
                <a:moveTo>
                  <a:pt x="335" y="56"/>
                </a:moveTo>
                <a:lnTo>
                  <a:pt x="293" y="46"/>
                </a:lnTo>
                <a:lnTo>
                  <a:pt x="288" y="0"/>
                </a:lnTo>
                <a:lnTo>
                  <a:pt x="238" y="0"/>
                </a:lnTo>
                <a:lnTo>
                  <a:pt x="232" y="46"/>
                </a:lnTo>
                <a:lnTo>
                  <a:pt x="198" y="58"/>
                </a:lnTo>
                <a:lnTo>
                  <a:pt x="146" y="0"/>
                </a:lnTo>
                <a:lnTo>
                  <a:pt x="114" y="14"/>
                </a:lnTo>
                <a:lnTo>
                  <a:pt x="147" y="84"/>
                </a:lnTo>
                <a:lnTo>
                  <a:pt x="124" y="107"/>
                </a:lnTo>
                <a:lnTo>
                  <a:pt x="50" y="81"/>
                </a:lnTo>
                <a:lnTo>
                  <a:pt x="32" y="109"/>
                </a:lnTo>
                <a:lnTo>
                  <a:pt x="90" y="159"/>
                </a:lnTo>
                <a:lnTo>
                  <a:pt x="80" y="197"/>
                </a:lnTo>
                <a:lnTo>
                  <a:pt x="2" y="202"/>
                </a:lnTo>
                <a:lnTo>
                  <a:pt x="0" y="244"/>
                </a:lnTo>
                <a:lnTo>
                  <a:pt x="80" y="256"/>
                </a:lnTo>
                <a:lnTo>
                  <a:pt x="88" y="292"/>
                </a:lnTo>
                <a:lnTo>
                  <a:pt x="29" y="345"/>
                </a:lnTo>
                <a:lnTo>
                  <a:pt x="50" y="378"/>
                </a:lnTo>
                <a:lnTo>
                  <a:pt x="116" y="347"/>
                </a:lnTo>
                <a:lnTo>
                  <a:pt x="141" y="372"/>
                </a:lnTo>
                <a:lnTo>
                  <a:pt x="107" y="435"/>
                </a:lnTo>
                <a:lnTo>
                  <a:pt x="139" y="462"/>
                </a:lnTo>
                <a:lnTo>
                  <a:pt x="198" y="404"/>
                </a:lnTo>
                <a:lnTo>
                  <a:pt x="232" y="416"/>
                </a:lnTo>
                <a:lnTo>
                  <a:pt x="240" y="494"/>
                </a:lnTo>
                <a:lnTo>
                  <a:pt x="292" y="496"/>
                </a:lnTo>
                <a:lnTo>
                  <a:pt x="297" y="414"/>
                </a:lnTo>
                <a:lnTo>
                  <a:pt x="341" y="403"/>
                </a:lnTo>
                <a:lnTo>
                  <a:pt x="393" y="460"/>
                </a:lnTo>
                <a:lnTo>
                  <a:pt x="427" y="439"/>
                </a:lnTo>
                <a:lnTo>
                  <a:pt x="393" y="370"/>
                </a:lnTo>
                <a:lnTo>
                  <a:pt x="416" y="341"/>
                </a:lnTo>
                <a:lnTo>
                  <a:pt x="484" y="374"/>
                </a:lnTo>
                <a:lnTo>
                  <a:pt x="505" y="338"/>
                </a:lnTo>
                <a:lnTo>
                  <a:pt x="442" y="292"/>
                </a:lnTo>
                <a:lnTo>
                  <a:pt x="450" y="252"/>
                </a:lnTo>
                <a:lnTo>
                  <a:pt x="528" y="244"/>
                </a:lnTo>
                <a:lnTo>
                  <a:pt x="526" y="204"/>
                </a:lnTo>
                <a:lnTo>
                  <a:pt x="448" y="193"/>
                </a:lnTo>
                <a:lnTo>
                  <a:pt x="440" y="162"/>
                </a:lnTo>
                <a:lnTo>
                  <a:pt x="503" y="119"/>
                </a:lnTo>
                <a:lnTo>
                  <a:pt x="482" y="82"/>
                </a:lnTo>
                <a:lnTo>
                  <a:pt x="412" y="111"/>
                </a:lnTo>
                <a:lnTo>
                  <a:pt x="389" y="88"/>
                </a:lnTo>
                <a:lnTo>
                  <a:pt x="425" y="21"/>
                </a:lnTo>
                <a:lnTo>
                  <a:pt x="391" y="0"/>
                </a:lnTo>
                <a:lnTo>
                  <a:pt x="335" y="56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hidden">
          <a:xfrm>
            <a:off x="1192213" y="354013"/>
            <a:ext cx="2266950" cy="22701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189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7" name="Freeform 5"/>
          <p:cNvSpPr>
            <a:spLocks/>
          </p:cNvSpPr>
          <p:nvPr/>
        </p:nvSpPr>
        <p:spPr bwMode="hidden">
          <a:xfrm>
            <a:off x="2532063" y="1270000"/>
            <a:ext cx="3670300" cy="3671888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hidden">
          <a:xfrm>
            <a:off x="4763" y="4797425"/>
            <a:ext cx="3416300" cy="2097088"/>
          </a:xfrm>
          <a:custGeom>
            <a:avLst/>
            <a:gdLst/>
            <a:ahLst/>
            <a:cxnLst>
              <a:cxn ang="0">
                <a:pos x="1368" y="358"/>
              </a:cxn>
              <a:cxn ang="0">
                <a:pos x="1197" y="318"/>
              </a:cxn>
              <a:cxn ang="0">
                <a:pos x="1173" y="0"/>
              </a:cxn>
              <a:cxn ang="0">
                <a:pos x="964" y="16"/>
              </a:cxn>
              <a:cxn ang="0">
                <a:pos x="948" y="318"/>
              </a:cxn>
              <a:cxn ang="0">
                <a:pos x="808" y="366"/>
              </a:cxn>
              <a:cxn ang="0">
                <a:pos x="606" y="109"/>
              </a:cxn>
              <a:cxn ang="0">
                <a:pos x="467" y="187"/>
              </a:cxn>
              <a:cxn ang="0">
                <a:pos x="599" y="474"/>
              </a:cxn>
              <a:cxn ang="0">
                <a:pos x="506" y="568"/>
              </a:cxn>
              <a:cxn ang="0">
                <a:pos x="202" y="459"/>
              </a:cxn>
              <a:cxn ang="0">
                <a:pos x="132" y="576"/>
              </a:cxn>
              <a:cxn ang="0">
                <a:pos x="365" y="778"/>
              </a:cxn>
              <a:cxn ang="0">
                <a:pos x="327" y="933"/>
              </a:cxn>
              <a:cxn ang="0">
                <a:pos x="7" y="956"/>
              </a:cxn>
              <a:cxn ang="0">
                <a:pos x="0" y="1128"/>
              </a:cxn>
              <a:cxn ang="0">
                <a:pos x="327" y="1174"/>
              </a:cxn>
              <a:cxn ang="0">
                <a:pos x="358" y="1321"/>
              </a:cxn>
              <a:cxn ang="0">
                <a:pos x="1804" y="1321"/>
              </a:cxn>
              <a:cxn ang="0">
                <a:pos x="1835" y="1158"/>
              </a:cxn>
              <a:cxn ang="0">
                <a:pos x="2153" y="1128"/>
              </a:cxn>
              <a:cxn ang="0">
                <a:pos x="2146" y="964"/>
              </a:cxn>
              <a:cxn ang="0">
                <a:pos x="1827" y="917"/>
              </a:cxn>
              <a:cxn ang="0">
                <a:pos x="1795" y="793"/>
              </a:cxn>
              <a:cxn ang="0">
                <a:pos x="2052" y="615"/>
              </a:cxn>
              <a:cxn ang="0">
                <a:pos x="1967" y="467"/>
              </a:cxn>
              <a:cxn ang="0">
                <a:pos x="1679" y="583"/>
              </a:cxn>
              <a:cxn ang="0">
                <a:pos x="1586" y="490"/>
              </a:cxn>
              <a:cxn ang="0">
                <a:pos x="1733" y="218"/>
              </a:cxn>
              <a:cxn ang="0">
                <a:pos x="1593" y="132"/>
              </a:cxn>
              <a:cxn ang="0">
                <a:pos x="1368" y="358"/>
              </a:cxn>
            </a:cxnLst>
            <a:rect l="0" t="0" r="r" b="b"/>
            <a:pathLst>
              <a:path w="2153" h="1321">
                <a:moveTo>
                  <a:pt x="1368" y="358"/>
                </a:moveTo>
                <a:lnTo>
                  <a:pt x="1197" y="318"/>
                </a:lnTo>
                <a:lnTo>
                  <a:pt x="1173" y="0"/>
                </a:lnTo>
                <a:lnTo>
                  <a:pt x="964" y="16"/>
                </a:lnTo>
                <a:lnTo>
                  <a:pt x="948" y="318"/>
                </a:lnTo>
                <a:lnTo>
                  <a:pt x="808" y="366"/>
                </a:lnTo>
                <a:lnTo>
                  <a:pt x="606" y="109"/>
                </a:lnTo>
                <a:lnTo>
                  <a:pt x="467" y="187"/>
                </a:lnTo>
                <a:lnTo>
                  <a:pt x="599" y="474"/>
                </a:lnTo>
                <a:lnTo>
                  <a:pt x="506" y="568"/>
                </a:lnTo>
                <a:lnTo>
                  <a:pt x="202" y="459"/>
                </a:lnTo>
                <a:lnTo>
                  <a:pt x="132" y="576"/>
                </a:lnTo>
                <a:lnTo>
                  <a:pt x="365" y="778"/>
                </a:lnTo>
                <a:lnTo>
                  <a:pt x="327" y="933"/>
                </a:lnTo>
                <a:lnTo>
                  <a:pt x="7" y="956"/>
                </a:lnTo>
                <a:lnTo>
                  <a:pt x="0" y="1128"/>
                </a:lnTo>
                <a:lnTo>
                  <a:pt x="327" y="1174"/>
                </a:lnTo>
                <a:lnTo>
                  <a:pt x="358" y="1321"/>
                </a:lnTo>
                <a:lnTo>
                  <a:pt x="1804" y="1321"/>
                </a:lnTo>
                <a:lnTo>
                  <a:pt x="1835" y="1158"/>
                </a:lnTo>
                <a:lnTo>
                  <a:pt x="2153" y="1128"/>
                </a:lnTo>
                <a:lnTo>
                  <a:pt x="2146" y="964"/>
                </a:lnTo>
                <a:lnTo>
                  <a:pt x="1827" y="917"/>
                </a:lnTo>
                <a:lnTo>
                  <a:pt x="1795" y="793"/>
                </a:lnTo>
                <a:lnTo>
                  <a:pt x="2052" y="615"/>
                </a:lnTo>
                <a:lnTo>
                  <a:pt x="1967" y="467"/>
                </a:lnTo>
                <a:lnTo>
                  <a:pt x="1679" y="583"/>
                </a:lnTo>
                <a:lnTo>
                  <a:pt x="1586" y="490"/>
                </a:lnTo>
                <a:lnTo>
                  <a:pt x="1733" y="218"/>
                </a:lnTo>
                <a:lnTo>
                  <a:pt x="1593" y="132"/>
                </a:lnTo>
                <a:lnTo>
                  <a:pt x="1368" y="35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hidden">
          <a:xfrm>
            <a:off x="4494213" y="4425950"/>
            <a:ext cx="2263775" cy="226377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10" name="Freeform 8"/>
          <p:cNvSpPr>
            <a:spLocks/>
          </p:cNvSpPr>
          <p:nvPr/>
        </p:nvSpPr>
        <p:spPr bwMode="hidden">
          <a:xfrm>
            <a:off x="5646738" y="487363"/>
            <a:ext cx="2930525" cy="29305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11" name="Freeform 9"/>
          <p:cNvSpPr>
            <a:spLocks/>
          </p:cNvSpPr>
          <p:nvPr/>
        </p:nvSpPr>
        <p:spPr bwMode="hidden">
          <a:xfrm>
            <a:off x="7148513" y="2555875"/>
            <a:ext cx="2006600" cy="3997325"/>
          </a:xfrm>
          <a:custGeom>
            <a:avLst/>
            <a:gdLst/>
            <a:ahLst/>
            <a:cxnLst>
              <a:cxn ang="0">
                <a:pos x="1265" y="0"/>
              </a:cxn>
              <a:cxn ang="0">
                <a:pos x="1128" y="18"/>
              </a:cxn>
              <a:cxn ang="0">
                <a:pos x="1110" y="372"/>
              </a:cxn>
              <a:cxn ang="0">
                <a:pos x="946" y="428"/>
              </a:cxn>
              <a:cxn ang="0">
                <a:pos x="710" y="127"/>
              </a:cxn>
              <a:cxn ang="0">
                <a:pos x="546" y="219"/>
              </a:cxn>
              <a:cxn ang="0">
                <a:pos x="701" y="555"/>
              </a:cxn>
              <a:cxn ang="0">
                <a:pos x="592" y="665"/>
              </a:cxn>
              <a:cxn ang="0">
                <a:pos x="237" y="537"/>
              </a:cxn>
              <a:cxn ang="0">
                <a:pos x="155" y="674"/>
              </a:cxn>
              <a:cxn ang="0">
                <a:pos x="427" y="911"/>
              </a:cxn>
              <a:cxn ang="0">
                <a:pos x="383" y="1093"/>
              </a:cxn>
              <a:cxn ang="0">
                <a:pos x="9" y="1121"/>
              </a:cxn>
              <a:cxn ang="0">
                <a:pos x="0" y="1322"/>
              </a:cxn>
              <a:cxn ang="0">
                <a:pos x="383" y="1376"/>
              </a:cxn>
              <a:cxn ang="0">
                <a:pos x="419" y="1549"/>
              </a:cxn>
              <a:cxn ang="0">
                <a:pos x="136" y="1804"/>
              </a:cxn>
              <a:cxn ang="0">
                <a:pos x="237" y="1959"/>
              </a:cxn>
              <a:cxn ang="0">
                <a:pos x="555" y="1813"/>
              </a:cxn>
              <a:cxn ang="0">
                <a:pos x="674" y="1932"/>
              </a:cxn>
              <a:cxn ang="0">
                <a:pos x="509" y="2232"/>
              </a:cxn>
              <a:cxn ang="0">
                <a:pos x="664" y="2360"/>
              </a:cxn>
              <a:cxn ang="0">
                <a:pos x="946" y="2087"/>
              </a:cxn>
              <a:cxn ang="0">
                <a:pos x="1110" y="2142"/>
              </a:cxn>
              <a:cxn ang="0">
                <a:pos x="1147" y="2515"/>
              </a:cxn>
              <a:cxn ang="0">
                <a:pos x="1265" y="2518"/>
              </a:cxn>
              <a:cxn ang="0">
                <a:pos x="1265" y="0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12" name="Freeform 10"/>
          <p:cNvSpPr>
            <a:spLocks/>
          </p:cNvSpPr>
          <p:nvPr/>
        </p:nvSpPr>
        <p:spPr bwMode="hidden">
          <a:xfrm rot="16200000">
            <a:off x="3977481" y="-853281"/>
            <a:ext cx="1722438" cy="3429000"/>
          </a:xfrm>
          <a:custGeom>
            <a:avLst/>
            <a:gdLst/>
            <a:ahLst/>
            <a:cxnLst>
              <a:cxn ang="0">
                <a:pos x="1265" y="0"/>
              </a:cxn>
              <a:cxn ang="0">
                <a:pos x="1128" y="18"/>
              </a:cxn>
              <a:cxn ang="0">
                <a:pos x="1110" y="372"/>
              </a:cxn>
              <a:cxn ang="0">
                <a:pos x="946" y="428"/>
              </a:cxn>
              <a:cxn ang="0">
                <a:pos x="710" y="127"/>
              </a:cxn>
              <a:cxn ang="0">
                <a:pos x="546" y="219"/>
              </a:cxn>
              <a:cxn ang="0">
                <a:pos x="701" y="555"/>
              </a:cxn>
              <a:cxn ang="0">
                <a:pos x="592" y="665"/>
              </a:cxn>
              <a:cxn ang="0">
                <a:pos x="237" y="537"/>
              </a:cxn>
              <a:cxn ang="0">
                <a:pos x="155" y="674"/>
              </a:cxn>
              <a:cxn ang="0">
                <a:pos x="427" y="911"/>
              </a:cxn>
              <a:cxn ang="0">
                <a:pos x="383" y="1093"/>
              </a:cxn>
              <a:cxn ang="0">
                <a:pos x="9" y="1121"/>
              </a:cxn>
              <a:cxn ang="0">
                <a:pos x="0" y="1322"/>
              </a:cxn>
              <a:cxn ang="0">
                <a:pos x="383" y="1376"/>
              </a:cxn>
              <a:cxn ang="0">
                <a:pos x="419" y="1549"/>
              </a:cxn>
              <a:cxn ang="0">
                <a:pos x="136" y="1804"/>
              </a:cxn>
              <a:cxn ang="0">
                <a:pos x="237" y="1959"/>
              </a:cxn>
              <a:cxn ang="0">
                <a:pos x="555" y="1813"/>
              </a:cxn>
              <a:cxn ang="0">
                <a:pos x="674" y="1932"/>
              </a:cxn>
              <a:cxn ang="0">
                <a:pos x="509" y="2232"/>
              </a:cxn>
              <a:cxn ang="0">
                <a:pos x="664" y="2360"/>
              </a:cxn>
              <a:cxn ang="0">
                <a:pos x="946" y="2087"/>
              </a:cxn>
              <a:cxn ang="0">
                <a:pos x="1110" y="2142"/>
              </a:cxn>
              <a:cxn ang="0">
                <a:pos x="1147" y="2515"/>
              </a:cxn>
              <a:cxn ang="0">
                <a:pos x="1265" y="2518"/>
              </a:cxn>
              <a:cxn ang="0">
                <a:pos x="1265" y="0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pic>
        <p:nvPicPr>
          <p:cNvPr id="13" name="Picture 11" descr="Facban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4763" y="-3175"/>
            <a:ext cx="8016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7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777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133600" y="4114800"/>
            <a:ext cx="6400800" cy="1752600"/>
          </a:xfrm>
        </p:spPr>
        <p:txBody>
          <a:bodyPr/>
          <a:lstStyle>
            <a:lvl1pPr marL="0" indent="0">
              <a:buFont typeface="Wingdings" pitchFamily="-105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dt" sz="half" idx="10"/>
          </p:nvPr>
        </p:nvSpPr>
        <p:spPr>
          <a:xfrm>
            <a:off x="11430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16" name="Rectangle 1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09399BA8-127C-44E1-9D52-421CFF66F8A3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7266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A1392-FB16-48BC-8F91-E5A40B6AC35C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97AE01-9974-4DAC-AD11-34521DF4C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3971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4D5451-96F1-4C19-90E1-128BFB38411E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96422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9F28EB-8FEA-4C07-ABE9-948EFF290E7E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47319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9200" y="16764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63269D-25FD-4AB6-BCBF-EACBC687AC4E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46436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8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9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2BB1C6-7728-4B23-8E87-FA8BF285B049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33167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74BF7D-9FAE-4991-BC2B-E7BC793F80ED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26745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3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4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748043-B67A-4489-8B0B-B7AA935D9F1D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0670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7B980C-7796-486B-A7CD-6AED09952E20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31251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7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100786-ECEC-46E1-90C6-5BFA3F619D3C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2056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519E67-079F-4313-BF21-811CDBBADD5B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224311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96100" y="3048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3048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6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290B0B-3477-47A2-8B1F-027E4B297538}" type="slidenum">
              <a:rPr lang="en-US" altLang="en-US">
                <a:solidFill>
                  <a:srgbClr val="F9E52C"/>
                </a:solidFill>
              </a:rPr>
              <a:pPr/>
              <a:t>‹#›</a:t>
            </a:fld>
            <a:endParaRPr lang="en-US" altLang="en-US">
              <a:solidFill>
                <a:srgbClr val="F9E52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250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A1392-FB16-48BC-8F91-E5A40B6AC35C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AE01-9974-4DAC-AD11-34521DF4C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4161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Freeform 2"/>
          <p:cNvSpPr>
            <a:spLocks/>
          </p:cNvSpPr>
          <p:nvPr/>
        </p:nvSpPr>
        <p:spPr bwMode="hidden">
          <a:xfrm>
            <a:off x="-11113" y="1836738"/>
            <a:ext cx="2270126" cy="2709862"/>
          </a:xfrm>
          <a:custGeom>
            <a:avLst/>
            <a:gdLst/>
            <a:ahLst/>
            <a:cxnLst>
              <a:cxn ang="0">
                <a:pos x="808" y="283"/>
              </a:cxn>
              <a:cxn ang="0">
                <a:pos x="673" y="252"/>
              </a:cxn>
              <a:cxn ang="0">
                <a:pos x="654" y="0"/>
              </a:cxn>
              <a:cxn ang="0">
                <a:pos x="488" y="13"/>
              </a:cxn>
              <a:cxn ang="0">
                <a:pos x="476" y="252"/>
              </a:cxn>
              <a:cxn ang="0">
                <a:pos x="365" y="290"/>
              </a:cxn>
              <a:cxn ang="0">
                <a:pos x="206" y="86"/>
              </a:cxn>
              <a:cxn ang="0">
                <a:pos x="95" y="148"/>
              </a:cxn>
              <a:cxn ang="0">
                <a:pos x="200" y="376"/>
              </a:cxn>
              <a:cxn ang="0">
                <a:pos x="126" y="450"/>
              </a:cxn>
              <a:cxn ang="0">
                <a:pos x="0" y="423"/>
              </a:cxn>
              <a:cxn ang="0">
                <a:pos x="0" y="1273"/>
              </a:cxn>
              <a:cxn ang="0">
                <a:pos x="101" y="1226"/>
              </a:cxn>
              <a:cxn ang="0">
                <a:pos x="181" y="1306"/>
              </a:cxn>
              <a:cxn ang="0">
                <a:pos x="70" y="1509"/>
              </a:cxn>
              <a:cxn ang="0">
                <a:pos x="175" y="1596"/>
              </a:cxn>
              <a:cxn ang="0">
                <a:pos x="365" y="1411"/>
              </a:cxn>
              <a:cxn ang="0">
                <a:pos x="476" y="1448"/>
              </a:cxn>
              <a:cxn ang="0">
                <a:pos x="501" y="1700"/>
              </a:cxn>
              <a:cxn ang="0">
                <a:pos x="667" y="1707"/>
              </a:cxn>
              <a:cxn ang="0">
                <a:pos x="685" y="1442"/>
              </a:cxn>
              <a:cxn ang="0">
                <a:pos x="826" y="1405"/>
              </a:cxn>
              <a:cxn ang="0">
                <a:pos x="993" y="1590"/>
              </a:cxn>
              <a:cxn ang="0">
                <a:pos x="1103" y="1522"/>
              </a:cxn>
              <a:cxn ang="0">
                <a:pos x="993" y="1300"/>
              </a:cxn>
              <a:cxn ang="0">
                <a:pos x="1067" y="1207"/>
              </a:cxn>
              <a:cxn ang="0">
                <a:pos x="1288" y="1312"/>
              </a:cxn>
              <a:cxn ang="0">
                <a:pos x="1355" y="1196"/>
              </a:cxn>
              <a:cxn ang="0">
                <a:pos x="1153" y="1047"/>
              </a:cxn>
              <a:cxn ang="0">
                <a:pos x="1177" y="918"/>
              </a:cxn>
              <a:cxn ang="0">
                <a:pos x="1429" y="894"/>
              </a:cxn>
              <a:cxn ang="0">
                <a:pos x="1423" y="764"/>
              </a:cxn>
              <a:cxn ang="0">
                <a:pos x="1171" y="727"/>
              </a:cxn>
              <a:cxn ang="0">
                <a:pos x="1146" y="629"/>
              </a:cxn>
              <a:cxn ang="0">
                <a:pos x="1349" y="487"/>
              </a:cxn>
              <a:cxn ang="0">
                <a:pos x="1282" y="370"/>
              </a:cxn>
              <a:cxn ang="0">
                <a:pos x="1054" y="462"/>
              </a:cxn>
              <a:cxn ang="0">
                <a:pos x="980" y="388"/>
              </a:cxn>
              <a:cxn ang="0">
                <a:pos x="1097" y="173"/>
              </a:cxn>
              <a:cxn ang="0">
                <a:pos x="986" y="105"/>
              </a:cxn>
              <a:cxn ang="0">
                <a:pos x="808" y="283"/>
              </a:cxn>
            </a:cxnLst>
            <a:rect l="0" t="0" r="r" b="b"/>
            <a:pathLst>
              <a:path w="1429" h="1707">
                <a:moveTo>
                  <a:pt x="808" y="283"/>
                </a:moveTo>
                <a:lnTo>
                  <a:pt x="673" y="252"/>
                </a:lnTo>
                <a:lnTo>
                  <a:pt x="654" y="0"/>
                </a:lnTo>
                <a:lnTo>
                  <a:pt x="488" y="13"/>
                </a:lnTo>
                <a:lnTo>
                  <a:pt x="476" y="252"/>
                </a:lnTo>
                <a:lnTo>
                  <a:pt x="365" y="290"/>
                </a:lnTo>
                <a:lnTo>
                  <a:pt x="206" y="86"/>
                </a:lnTo>
                <a:lnTo>
                  <a:pt x="95" y="148"/>
                </a:lnTo>
                <a:lnTo>
                  <a:pt x="200" y="376"/>
                </a:lnTo>
                <a:lnTo>
                  <a:pt x="126" y="450"/>
                </a:lnTo>
                <a:lnTo>
                  <a:pt x="0" y="423"/>
                </a:lnTo>
                <a:lnTo>
                  <a:pt x="0" y="1273"/>
                </a:lnTo>
                <a:lnTo>
                  <a:pt x="101" y="1226"/>
                </a:lnTo>
                <a:lnTo>
                  <a:pt x="181" y="1306"/>
                </a:lnTo>
                <a:lnTo>
                  <a:pt x="70" y="1509"/>
                </a:lnTo>
                <a:lnTo>
                  <a:pt x="175" y="1596"/>
                </a:lnTo>
                <a:lnTo>
                  <a:pt x="365" y="1411"/>
                </a:lnTo>
                <a:lnTo>
                  <a:pt x="476" y="1448"/>
                </a:lnTo>
                <a:lnTo>
                  <a:pt x="501" y="1700"/>
                </a:lnTo>
                <a:lnTo>
                  <a:pt x="667" y="1707"/>
                </a:lnTo>
                <a:lnTo>
                  <a:pt x="685" y="1442"/>
                </a:lnTo>
                <a:lnTo>
                  <a:pt x="826" y="1405"/>
                </a:lnTo>
                <a:lnTo>
                  <a:pt x="993" y="1590"/>
                </a:lnTo>
                <a:lnTo>
                  <a:pt x="1103" y="1522"/>
                </a:lnTo>
                <a:lnTo>
                  <a:pt x="993" y="1300"/>
                </a:lnTo>
                <a:lnTo>
                  <a:pt x="1067" y="1207"/>
                </a:lnTo>
                <a:lnTo>
                  <a:pt x="1288" y="1312"/>
                </a:lnTo>
                <a:lnTo>
                  <a:pt x="1355" y="1196"/>
                </a:lnTo>
                <a:lnTo>
                  <a:pt x="1153" y="1047"/>
                </a:lnTo>
                <a:lnTo>
                  <a:pt x="1177" y="918"/>
                </a:lnTo>
                <a:lnTo>
                  <a:pt x="1429" y="894"/>
                </a:lnTo>
                <a:lnTo>
                  <a:pt x="1423" y="764"/>
                </a:lnTo>
                <a:lnTo>
                  <a:pt x="1171" y="727"/>
                </a:lnTo>
                <a:lnTo>
                  <a:pt x="1146" y="629"/>
                </a:lnTo>
                <a:lnTo>
                  <a:pt x="1349" y="487"/>
                </a:lnTo>
                <a:lnTo>
                  <a:pt x="1282" y="370"/>
                </a:lnTo>
                <a:lnTo>
                  <a:pt x="1054" y="462"/>
                </a:lnTo>
                <a:lnTo>
                  <a:pt x="980" y="388"/>
                </a:lnTo>
                <a:lnTo>
                  <a:pt x="1097" y="173"/>
                </a:lnTo>
                <a:lnTo>
                  <a:pt x="986" y="105"/>
                </a:lnTo>
                <a:lnTo>
                  <a:pt x="808" y="283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116739" name="Freeform 3"/>
          <p:cNvSpPr>
            <a:spLocks/>
          </p:cNvSpPr>
          <p:nvPr/>
        </p:nvSpPr>
        <p:spPr bwMode="hidden">
          <a:xfrm>
            <a:off x="107950" y="15875"/>
            <a:ext cx="838200" cy="787400"/>
          </a:xfrm>
          <a:custGeom>
            <a:avLst/>
            <a:gdLst/>
            <a:ahLst/>
            <a:cxnLst>
              <a:cxn ang="0">
                <a:pos x="335" y="56"/>
              </a:cxn>
              <a:cxn ang="0">
                <a:pos x="293" y="46"/>
              </a:cxn>
              <a:cxn ang="0">
                <a:pos x="288" y="0"/>
              </a:cxn>
              <a:cxn ang="0">
                <a:pos x="238" y="0"/>
              </a:cxn>
              <a:cxn ang="0">
                <a:pos x="232" y="46"/>
              </a:cxn>
              <a:cxn ang="0">
                <a:pos x="198" y="58"/>
              </a:cxn>
              <a:cxn ang="0">
                <a:pos x="146" y="0"/>
              </a:cxn>
              <a:cxn ang="0">
                <a:pos x="114" y="14"/>
              </a:cxn>
              <a:cxn ang="0">
                <a:pos x="147" y="84"/>
              </a:cxn>
              <a:cxn ang="0">
                <a:pos x="124" y="107"/>
              </a:cxn>
              <a:cxn ang="0">
                <a:pos x="50" y="81"/>
              </a:cxn>
              <a:cxn ang="0">
                <a:pos x="32" y="109"/>
              </a:cxn>
              <a:cxn ang="0">
                <a:pos x="90" y="159"/>
              </a:cxn>
              <a:cxn ang="0">
                <a:pos x="80" y="197"/>
              </a:cxn>
              <a:cxn ang="0">
                <a:pos x="2" y="202"/>
              </a:cxn>
              <a:cxn ang="0">
                <a:pos x="0" y="244"/>
              </a:cxn>
              <a:cxn ang="0">
                <a:pos x="80" y="256"/>
              </a:cxn>
              <a:cxn ang="0">
                <a:pos x="88" y="292"/>
              </a:cxn>
              <a:cxn ang="0">
                <a:pos x="29" y="345"/>
              </a:cxn>
              <a:cxn ang="0">
                <a:pos x="50" y="378"/>
              </a:cxn>
              <a:cxn ang="0">
                <a:pos x="116" y="347"/>
              </a:cxn>
              <a:cxn ang="0">
                <a:pos x="141" y="372"/>
              </a:cxn>
              <a:cxn ang="0">
                <a:pos x="107" y="435"/>
              </a:cxn>
              <a:cxn ang="0">
                <a:pos x="139" y="462"/>
              </a:cxn>
              <a:cxn ang="0">
                <a:pos x="198" y="404"/>
              </a:cxn>
              <a:cxn ang="0">
                <a:pos x="232" y="416"/>
              </a:cxn>
              <a:cxn ang="0">
                <a:pos x="240" y="494"/>
              </a:cxn>
              <a:cxn ang="0">
                <a:pos x="292" y="496"/>
              </a:cxn>
              <a:cxn ang="0">
                <a:pos x="297" y="414"/>
              </a:cxn>
              <a:cxn ang="0">
                <a:pos x="341" y="403"/>
              </a:cxn>
              <a:cxn ang="0">
                <a:pos x="393" y="460"/>
              </a:cxn>
              <a:cxn ang="0">
                <a:pos x="427" y="439"/>
              </a:cxn>
              <a:cxn ang="0">
                <a:pos x="393" y="370"/>
              </a:cxn>
              <a:cxn ang="0">
                <a:pos x="416" y="341"/>
              </a:cxn>
              <a:cxn ang="0">
                <a:pos x="484" y="374"/>
              </a:cxn>
              <a:cxn ang="0">
                <a:pos x="505" y="338"/>
              </a:cxn>
              <a:cxn ang="0">
                <a:pos x="442" y="292"/>
              </a:cxn>
              <a:cxn ang="0">
                <a:pos x="450" y="252"/>
              </a:cxn>
              <a:cxn ang="0">
                <a:pos x="528" y="244"/>
              </a:cxn>
              <a:cxn ang="0">
                <a:pos x="526" y="204"/>
              </a:cxn>
              <a:cxn ang="0">
                <a:pos x="448" y="193"/>
              </a:cxn>
              <a:cxn ang="0">
                <a:pos x="440" y="162"/>
              </a:cxn>
              <a:cxn ang="0">
                <a:pos x="503" y="119"/>
              </a:cxn>
              <a:cxn ang="0">
                <a:pos x="482" y="82"/>
              </a:cxn>
              <a:cxn ang="0">
                <a:pos x="412" y="111"/>
              </a:cxn>
              <a:cxn ang="0">
                <a:pos x="389" y="88"/>
              </a:cxn>
              <a:cxn ang="0">
                <a:pos x="425" y="21"/>
              </a:cxn>
              <a:cxn ang="0">
                <a:pos x="391" y="0"/>
              </a:cxn>
              <a:cxn ang="0">
                <a:pos x="335" y="56"/>
              </a:cxn>
            </a:cxnLst>
            <a:rect l="0" t="0" r="r" b="b"/>
            <a:pathLst>
              <a:path w="528" h="496">
                <a:moveTo>
                  <a:pt x="335" y="56"/>
                </a:moveTo>
                <a:lnTo>
                  <a:pt x="293" y="46"/>
                </a:lnTo>
                <a:lnTo>
                  <a:pt x="288" y="0"/>
                </a:lnTo>
                <a:lnTo>
                  <a:pt x="238" y="0"/>
                </a:lnTo>
                <a:lnTo>
                  <a:pt x="232" y="46"/>
                </a:lnTo>
                <a:lnTo>
                  <a:pt x="198" y="58"/>
                </a:lnTo>
                <a:lnTo>
                  <a:pt x="146" y="0"/>
                </a:lnTo>
                <a:lnTo>
                  <a:pt x="114" y="14"/>
                </a:lnTo>
                <a:lnTo>
                  <a:pt x="147" y="84"/>
                </a:lnTo>
                <a:lnTo>
                  <a:pt x="124" y="107"/>
                </a:lnTo>
                <a:lnTo>
                  <a:pt x="50" y="81"/>
                </a:lnTo>
                <a:lnTo>
                  <a:pt x="32" y="109"/>
                </a:lnTo>
                <a:lnTo>
                  <a:pt x="90" y="159"/>
                </a:lnTo>
                <a:lnTo>
                  <a:pt x="80" y="197"/>
                </a:lnTo>
                <a:lnTo>
                  <a:pt x="2" y="202"/>
                </a:lnTo>
                <a:lnTo>
                  <a:pt x="0" y="244"/>
                </a:lnTo>
                <a:lnTo>
                  <a:pt x="80" y="256"/>
                </a:lnTo>
                <a:lnTo>
                  <a:pt x="88" y="292"/>
                </a:lnTo>
                <a:lnTo>
                  <a:pt x="29" y="345"/>
                </a:lnTo>
                <a:lnTo>
                  <a:pt x="50" y="378"/>
                </a:lnTo>
                <a:lnTo>
                  <a:pt x="116" y="347"/>
                </a:lnTo>
                <a:lnTo>
                  <a:pt x="141" y="372"/>
                </a:lnTo>
                <a:lnTo>
                  <a:pt x="107" y="435"/>
                </a:lnTo>
                <a:lnTo>
                  <a:pt x="139" y="462"/>
                </a:lnTo>
                <a:lnTo>
                  <a:pt x="198" y="404"/>
                </a:lnTo>
                <a:lnTo>
                  <a:pt x="232" y="416"/>
                </a:lnTo>
                <a:lnTo>
                  <a:pt x="240" y="494"/>
                </a:lnTo>
                <a:lnTo>
                  <a:pt x="292" y="496"/>
                </a:lnTo>
                <a:lnTo>
                  <a:pt x="297" y="414"/>
                </a:lnTo>
                <a:lnTo>
                  <a:pt x="341" y="403"/>
                </a:lnTo>
                <a:lnTo>
                  <a:pt x="393" y="460"/>
                </a:lnTo>
                <a:lnTo>
                  <a:pt x="427" y="439"/>
                </a:lnTo>
                <a:lnTo>
                  <a:pt x="393" y="370"/>
                </a:lnTo>
                <a:lnTo>
                  <a:pt x="416" y="341"/>
                </a:lnTo>
                <a:lnTo>
                  <a:pt x="484" y="374"/>
                </a:lnTo>
                <a:lnTo>
                  <a:pt x="505" y="338"/>
                </a:lnTo>
                <a:lnTo>
                  <a:pt x="442" y="292"/>
                </a:lnTo>
                <a:lnTo>
                  <a:pt x="450" y="252"/>
                </a:lnTo>
                <a:lnTo>
                  <a:pt x="528" y="244"/>
                </a:lnTo>
                <a:lnTo>
                  <a:pt x="526" y="204"/>
                </a:lnTo>
                <a:lnTo>
                  <a:pt x="448" y="193"/>
                </a:lnTo>
                <a:lnTo>
                  <a:pt x="440" y="162"/>
                </a:lnTo>
                <a:lnTo>
                  <a:pt x="503" y="119"/>
                </a:lnTo>
                <a:lnTo>
                  <a:pt x="482" y="82"/>
                </a:lnTo>
                <a:lnTo>
                  <a:pt x="412" y="111"/>
                </a:lnTo>
                <a:lnTo>
                  <a:pt x="389" y="88"/>
                </a:lnTo>
                <a:lnTo>
                  <a:pt x="425" y="21"/>
                </a:lnTo>
                <a:lnTo>
                  <a:pt x="391" y="0"/>
                </a:lnTo>
                <a:lnTo>
                  <a:pt x="335" y="56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116740" name="Freeform 4"/>
          <p:cNvSpPr>
            <a:spLocks/>
          </p:cNvSpPr>
          <p:nvPr/>
        </p:nvSpPr>
        <p:spPr bwMode="hidden">
          <a:xfrm>
            <a:off x="1192213" y="354013"/>
            <a:ext cx="2266950" cy="22701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189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116741" name="Freeform 5"/>
          <p:cNvSpPr>
            <a:spLocks/>
          </p:cNvSpPr>
          <p:nvPr/>
        </p:nvSpPr>
        <p:spPr bwMode="hidden">
          <a:xfrm>
            <a:off x="2532063" y="1270000"/>
            <a:ext cx="3670300" cy="3671888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116742" name="Freeform 6"/>
          <p:cNvSpPr>
            <a:spLocks/>
          </p:cNvSpPr>
          <p:nvPr/>
        </p:nvSpPr>
        <p:spPr bwMode="hidden">
          <a:xfrm>
            <a:off x="4763" y="4797425"/>
            <a:ext cx="3416300" cy="2097088"/>
          </a:xfrm>
          <a:custGeom>
            <a:avLst/>
            <a:gdLst/>
            <a:ahLst/>
            <a:cxnLst>
              <a:cxn ang="0">
                <a:pos x="1368" y="358"/>
              </a:cxn>
              <a:cxn ang="0">
                <a:pos x="1197" y="318"/>
              </a:cxn>
              <a:cxn ang="0">
                <a:pos x="1173" y="0"/>
              </a:cxn>
              <a:cxn ang="0">
                <a:pos x="964" y="16"/>
              </a:cxn>
              <a:cxn ang="0">
                <a:pos x="948" y="318"/>
              </a:cxn>
              <a:cxn ang="0">
                <a:pos x="808" y="366"/>
              </a:cxn>
              <a:cxn ang="0">
                <a:pos x="606" y="109"/>
              </a:cxn>
              <a:cxn ang="0">
                <a:pos x="467" y="187"/>
              </a:cxn>
              <a:cxn ang="0">
                <a:pos x="599" y="474"/>
              </a:cxn>
              <a:cxn ang="0">
                <a:pos x="506" y="568"/>
              </a:cxn>
              <a:cxn ang="0">
                <a:pos x="202" y="459"/>
              </a:cxn>
              <a:cxn ang="0">
                <a:pos x="132" y="576"/>
              </a:cxn>
              <a:cxn ang="0">
                <a:pos x="365" y="778"/>
              </a:cxn>
              <a:cxn ang="0">
                <a:pos x="327" y="933"/>
              </a:cxn>
              <a:cxn ang="0">
                <a:pos x="7" y="956"/>
              </a:cxn>
              <a:cxn ang="0">
                <a:pos x="0" y="1128"/>
              </a:cxn>
              <a:cxn ang="0">
                <a:pos x="327" y="1174"/>
              </a:cxn>
              <a:cxn ang="0">
                <a:pos x="358" y="1321"/>
              </a:cxn>
              <a:cxn ang="0">
                <a:pos x="1804" y="1321"/>
              </a:cxn>
              <a:cxn ang="0">
                <a:pos x="1835" y="1158"/>
              </a:cxn>
              <a:cxn ang="0">
                <a:pos x="2153" y="1128"/>
              </a:cxn>
              <a:cxn ang="0">
                <a:pos x="2146" y="964"/>
              </a:cxn>
              <a:cxn ang="0">
                <a:pos x="1827" y="917"/>
              </a:cxn>
              <a:cxn ang="0">
                <a:pos x="1795" y="793"/>
              </a:cxn>
              <a:cxn ang="0">
                <a:pos x="2052" y="615"/>
              </a:cxn>
              <a:cxn ang="0">
                <a:pos x="1967" y="467"/>
              </a:cxn>
              <a:cxn ang="0">
                <a:pos x="1679" y="583"/>
              </a:cxn>
              <a:cxn ang="0">
                <a:pos x="1586" y="490"/>
              </a:cxn>
              <a:cxn ang="0">
                <a:pos x="1733" y="218"/>
              </a:cxn>
              <a:cxn ang="0">
                <a:pos x="1593" y="132"/>
              </a:cxn>
              <a:cxn ang="0">
                <a:pos x="1368" y="358"/>
              </a:cxn>
            </a:cxnLst>
            <a:rect l="0" t="0" r="r" b="b"/>
            <a:pathLst>
              <a:path w="2153" h="1321">
                <a:moveTo>
                  <a:pt x="1368" y="358"/>
                </a:moveTo>
                <a:lnTo>
                  <a:pt x="1197" y="318"/>
                </a:lnTo>
                <a:lnTo>
                  <a:pt x="1173" y="0"/>
                </a:lnTo>
                <a:lnTo>
                  <a:pt x="964" y="16"/>
                </a:lnTo>
                <a:lnTo>
                  <a:pt x="948" y="318"/>
                </a:lnTo>
                <a:lnTo>
                  <a:pt x="808" y="366"/>
                </a:lnTo>
                <a:lnTo>
                  <a:pt x="606" y="109"/>
                </a:lnTo>
                <a:lnTo>
                  <a:pt x="467" y="187"/>
                </a:lnTo>
                <a:lnTo>
                  <a:pt x="599" y="474"/>
                </a:lnTo>
                <a:lnTo>
                  <a:pt x="506" y="568"/>
                </a:lnTo>
                <a:lnTo>
                  <a:pt x="202" y="459"/>
                </a:lnTo>
                <a:lnTo>
                  <a:pt x="132" y="576"/>
                </a:lnTo>
                <a:lnTo>
                  <a:pt x="365" y="778"/>
                </a:lnTo>
                <a:lnTo>
                  <a:pt x="327" y="933"/>
                </a:lnTo>
                <a:lnTo>
                  <a:pt x="7" y="956"/>
                </a:lnTo>
                <a:lnTo>
                  <a:pt x="0" y="1128"/>
                </a:lnTo>
                <a:lnTo>
                  <a:pt x="327" y="1174"/>
                </a:lnTo>
                <a:lnTo>
                  <a:pt x="358" y="1321"/>
                </a:lnTo>
                <a:lnTo>
                  <a:pt x="1804" y="1321"/>
                </a:lnTo>
                <a:lnTo>
                  <a:pt x="1835" y="1158"/>
                </a:lnTo>
                <a:lnTo>
                  <a:pt x="2153" y="1128"/>
                </a:lnTo>
                <a:lnTo>
                  <a:pt x="2146" y="964"/>
                </a:lnTo>
                <a:lnTo>
                  <a:pt x="1827" y="917"/>
                </a:lnTo>
                <a:lnTo>
                  <a:pt x="1795" y="793"/>
                </a:lnTo>
                <a:lnTo>
                  <a:pt x="2052" y="615"/>
                </a:lnTo>
                <a:lnTo>
                  <a:pt x="1967" y="467"/>
                </a:lnTo>
                <a:lnTo>
                  <a:pt x="1679" y="583"/>
                </a:lnTo>
                <a:lnTo>
                  <a:pt x="1586" y="490"/>
                </a:lnTo>
                <a:lnTo>
                  <a:pt x="1733" y="218"/>
                </a:lnTo>
                <a:lnTo>
                  <a:pt x="1593" y="132"/>
                </a:lnTo>
                <a:lnTo>
                  <a:pt x="1368" y="35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116743" name="Freeform 7"/>
          <p:cNvSpPr>
            <a:spLocks/>
          </p:cNvSpPr>
          <p:nvPr/>
        </p:nvSpPr>
        <p:spPr bwMode="hidden">
          <a:xfrm>
            <a:off x="4494213" y="4425950"/>
            <a:ext cx="2263775" cy="226377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116744" name="Freeform 8"/>
          <p:cNvSpPr>
            <a:spLocks/>
          </p:cNvSpPr>
          <p:nvPr/>
        </p:nvSpPr>
        <p:spPr bwMode="hidden">
          <a:xfrm>
            <a:off x="5646738" y="487363"/>
            <a:ext cx="2930525" cy="29305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116745" name="Freeform 9"/>
          <p:cNvSpPr>
            <a:spLocks/>
          </p:cNvSpPr>
          <p:nvPr/>
        </p:nvSpPr>
        <p:spPr bwMode="hidden">
          <a:xfrm>
            <a:off x="7148513" y="2555875"/>
            <a:ext cx="2006600" cy="3997325"/>
          </a:xfrm>
          <a:custGeom>
            <a:avLst/>
            <a:gdLst/>
            <a:ahLst/>
            <a:cxnLst>
              <a:cxn ang="0">
                <a:pos x="1265" y="0"/>
              </a:cxn>
              <a:cxn ang="0">
                <a:pos x="1128" y="18"/>
              </a:cxn>
              <a:cxn ang="0">
                <a:pos x="1110" y="372"/>
              </a:cxn>
              <a:cxn ang="0">
                <a:pos x="946" y="428"/>
              </a:cxn>
              <a:cxn ang="0">
                <a:pos x="710" y="127"/>
              </a:cxn>
              <a:cxn ang="0">
                <a:pos x="546" y="219"/>
              </a:cxn>
              <a:cxn ang="0">
                <a:pos x="701" y="555"/>
              </a:cxn>
              <a:cxn ang="0">
                <a:pos x="592" y="665"/>
              </a:cxn>
              <a:cxn ang="0">
                <a:pos x="237" y="537"/>
              </a:cxn>
              <a:cxn ang="0">
                <a:pos x="155" y="674"/>
              </a:cxn>
              <a:cxn ang="0">
                <a:pos x="427" y="911"/>
              </a:cxn>
              <a:cxn ang="0">
                <a:pos x="383" y="1093"/>
              </a:cxn>
              <a:cxn ang="0">
                <a:pos x="9" y="1121"/>
              </a:cxn>
              <a:cxn ang="0">
                <a:pos x="0" y="1322"/>
              </a:cxn>
              <a:cxn ang="0">
                <a:pos x="383" y="1376"/>
              </a:cxn>
              <a:cxn ang="0">
                <a:pos x="419" y="1549"/>
              </a:cxn>
              <a:cxn ang="0">
                <a:pos x="136" y="1804"/>
              </a:cxn>
              <a:cxn ang="0">
                <a:pos x="237" y="1959"/>
              </a:cxn>
              <a:cxn ang="0">
                <a:pos x="555" y="1813"/>
              </a:cxn>
              <a:cxn ang="0">
                <a:pos x="674" y="1932"/>
              </a:cxn>
              <a:cxn ang="0">
                <a:pos x="509" y="2232"/>
              </a:cxn>
              <a:cxn ang="0">
                <a:pos x="664" y="2360"/>
              </a:cxn>
              <a:cxn ang="0">
                <a:pos x="946" y="2087"/>
              </a:cxn>
              <a:cxn ang="0">
                <a:pos x="1110" y="2142"/>
              </a:cxn>
              <a:cxn ang="0">
                <a:pos x="1147" y="2515"/>
              </a:cxn>
              <a:cxn ang="0">
                <a:pos x="1265" y="2518"/>
              </a:cxn>
              <a:cxn ang="0">
                <a:pos x="1265" y="0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pic>
        <p:nvPicPr>
          <p:cNvPr id="1034" name="Picture 10" descr="Facbanna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4763" y="-3175"/>
            <a:ext cx="8016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6764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16749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chemeClr val="tx2"/>
                </a:solidFill>
                <a:latin typeface="Arial" pitchFamily="-109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11675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chemeClr val="tx2"/>
                </a:solidFill>
                <a:latin typeface="Arial" pitchFamily="-109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116751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chemeClr val="tx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3329FE-6E9D-4F0C-8226-A2082EBB456A}" type="slidenum">
              <a:rPr lang="en-US" altLang="en-US" smtClean="0">
                <a:solidFill>
                  <a:srgbClr val="F9E52C"/>
                </a:solidFill>
                <a:ea typeface="ＭＳ Ｐゴシック" pitchFamily="-1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F9E52C"/>
              </a:solidFill>
              <a:ea typeface="ＭＳ Ｐゴシック" pitchFamily="-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4538590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7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7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7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7" charset="-128"/>
          <a:cs typeface="ＭＳ Ｐゴシック" pitchFamily="-107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80000"/>
        <a:buFont typeface="Wingdings" pitchFamily="-1" charset="2"/>
        <a:buChar char="®"/>
        <a:defRPr sz="3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70000"/>
        <a:buFont typeface="Wingdings" pitchFamily="-1" charset="2"/>
        <a:buChar char="®"/>
        <a:defRPr sz="2800">
          <a:solidFill>
            <a:schemeClr val="tx1"/>
          </a:solidFill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SzPct val="60000"/>
        <a:buFont typeface="Wingdings" pitchFamily="-1" charset="2"/>
        <a:buChar char="®"/>
        <a:defRPr sz="2400">
          <a:solidFill>
            <a:schemeClr val="tx1"/>
          </a:solidFill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-1" charset="2"/>
        <a:buChar char="l"/>
        <a:defRPr sz="2000">
          <a:solidFill>
            <a:schemeClr val="tx1"/>
          </a:solidFill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-1" charset="2"/>
        <a:buChar char="l"/>
        <a:defRPr sz="2000">
          <a:solidFill>
            <a:schemeClr val="tx1"/>
          </a:solidFill>
          <a:latin typeface="+mn-lt"/>
          <a:ea typeface="ＭＳ Ｐゴシック" pitchFamily="-10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-105" charset="2"/>
        <a:buChar char="l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-105" charset="2"/>
        <a:buChar char="l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-105" charset="2"/>
        <a:buChar char="l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-105" charset="2"/>
        <a:buChar char="l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Freeform 2"/>
          <p:cNvSpPr>
            <a:spLocks/>
          </p:cNvSpPr>
          <p:nvPr/>
        </p:nvSpPr>
        <p:spPr bwMode="hidden">
          <a:xfrm>
            <a:off x="-11113" y="1836738"/>
            <a:ext cx="2270126" cy="2709862"/>
          </a:xfrm>
          <a:custGeom>
            <a:avLst/>
            <a:gdLst/>
            <a:ahLst/>
            <a:cxnLst>
              <a:cxn ang="0">
                <a:pos x="808" y="283"/>
              </a:cxn>
              <a:cxn ang="0">
                <a:pos x="673" y="252"/>
              </a:cxn>
              <a:cxn ang="0">
                <a:pos x="654" y="0"/>
              </a:cxn>
              <a:cxn ang="0">
                <a:pos x="488" y="13"/>
              </a:cxn>
              <a:cxn ang="0">
                <a:pos x="476" y="252"/>
              </a:cxn>
              <a:cxn ang="0">
                <a:pos x="365" y="290"/>
              </a:cxn>
              <a:cxn ang="0">
                <a:pos x="206" y="86"/>
              </a:cxn>
              <a:cxn ang="0">
                <a:pos x="95" y="148"/>
              </a:cxn>
              <a:cxn ang="0">
                <a:pos x="200" y="376"/>
              </a:cxn>
              <a:cxn ang="0">
                <a:pos x="126" y="450"/>
              </a:cxn>
              <a:cxn ang="0">
                <a:pos x="0" y="423"/>
              </a:cxn>
              <a:cxn ang="0">
                <a:pos x="0" y="1273"/>
              </a:cxn>
              <a:cxn ang="0">
                <a:pos x="101" y="1226"/>
              </a:cxn>
              <a:cxn ang="0">
                <a:pos x="181" y="1306"/>
              </a:cxn>
              <a:cxn ang="0">
                <a:pos x="70" y="1509"/>
              </a:cxn>
              <a:cxn ang="0">
                <a:pos x="175" y="1596"/>
              </a:cxn>
              <a:cxn ang="0">
                <a:pos x="365" y="1411"/>
              </a:cxn>
              <a:cxn ang="0">
                <a:pos x="476" y="1448"/>
              </a:cxn>
              <a:cxn ang="0">
                <a:pos x="501" y="1700"/>
              </a:cxn>
              <a:cxn ang="0">
                <a:pos x="667" y="1707"/>
              </a:cxn>
              <a:cxn ang="0">
                <a:pos x="685" y="1442"/>
              </a:cxn>
              <a:cxn ang="0">
                <a:pos x="826" y="1405"/>
              </a:cxn>
              <a:cxn ang="0">
                <a:pos x="993" y="1590"/>
              </a:cxn>
              <a:cxn ang="0">
                <a:pos x="1103" y="1522"/>
              </a:cxn>
              <a:cxn ang="0">
                <a:pos x="993" y="1300"/>
              </a:cxn>
              <a:cxn ang="0">
                <a:pos x="1067" y="1207"/>
              </a:cxn>
              <a:cxn ang="0">
                <a:pos x="1288" y="1312"/>
              </a:cxn>
              <a:cxn ang="0">
                <a:pos x="1355" y="1196"/>
              </a:cxn>
              <a:cxn ang="0">
                <a:pos x="1153" y="1047"/>
              </a:cxn>
              <a:cxn ang="0">
                <a:pos x="1177" y="918"/>
              </a:cxn>
              <a:cxn ang="0">
                <a:pos x="1429" y="894"/>
              </a:cxn>
              <a:cxn ang="0">
                <a:pos x="1423" y="764"/>
              </a:cxn>
              <a:cxn ang="0">
                <a:pos x="1171" y="727"/>
              </a:cxn>
              <a:cxn ang="0">
                <a:pos x="1146" y="629"/>
              </a:cxn>
              <a:cxn ang="0">
                <a:pos x="1349" y="487"/>
              </a:cxn>
              <a:cxn ang="0">
                <a:pos x="1282" y="370"/>
              </a:cxn>
              <a:cxn ang="0">
                <a:pos x="1054" y="462"/>
              </a:cxn>
              <a:cxn ang="0">
                <a:pos x="980" y="388"/>
              </a:cxn>
              <a:cxn ang="0">
                <a:pos x="1097" y="173"/>
              </a:cxn>
              <a:cxn ang="0">
                <a:pos x="986" y="105"/>
              </a:cxn>
              <a:cxn ang="0">
                <a:pos x="808" y="283"/>
              </a:cxn>
            </a:cxnLst>
            <a:rect l="0" t="0" r="r" b="b"/>
            <a:pathLst>
              <a:path w="1429" h="1707">
                <a:moveTo>
                  <a:pt x="808" y="283"/>
                </a:moveTo>
                <a:lnTo>
                  <a:pt x="673" y="252"/>
                </a:lnTo>
                <a:lnTo>
                  <a:pt x="654" y="0"/>
                </a:lnTo>
                <a:lnTo>
                  <a:pt x="488" y="13"/>
                </a:lnTo>
                <a:lnTo>
                  <a:pt x="476" y="252"/>
                </a:lnTo>
                <a:lnTo>
                  <a:pt x="365" y="290"/>
                </a:lnTo>
                <a:lnTo>
                  <a:pt x="206" y="86"/>
                </a:lnTo>
                <a:lnTo>
                  <a:pt x="95" y="148"/>
                </a:lnTo>
                <a:lnTo>
                  <a:pt x="200" y="376"/>
                </a:lnTo>
                <a:lnTo>
                  <a:pt x="126" y="450"/>
                </a:lnTo>
                <a:lnTo>
                  <a:pt x="0" y="423"/>
                </a:lnTo>
                <a:lnTo>
                  <a:pt x="0" y="1273"/>
                </a:lnTo>
                <a:lnTo>
                  <a:pt x="101" y="1226"/>
                </a:lnTo>
                <a:lnTo>
                  <a:pt x="181" y="1306"/>
                </a:lnTo>
                <a:lnTo>
                  <a:pt x="70" y="1509"/>
                </a:lnTo>
                <a:lnTo>
                  <a:pt x="175" y="1596"/>
                </a:lnTo>
                <a:lnTo>
                  <a:pt x="365" y="1411"/>
                </a:lnTo>
                <a:lnTo>
                  <a:pt x="476" y="1448"/>
                </a:lnTo>
                <a:lnTo>
                  <a:pt x="501" y="1700"/>
                </a:lnTo>
                <a:lnTo>
                  <a:pt x="667" y="1707"/>
                </a:lnTo>
                <a:lnTo>
                  <a:pt x="685" y="1442"/>
                </a:lnTo>
                <a:lnTo>
                  <a:pt x="826" y="1405"/>
                </a:lnTo>
                <a:lnTo>
                  <a:pt x="993" y="1590"/>
                </a:lnTo>
                <a:lnTo>
                  <a:pt x="1103" y="1522"/>
                </a:lnTo>
                <a:lnTo>
                  <a:pt x="993" y="1300"/>
                </a:lnTo>
                <a:lnTo>
                  <a:pt x="1067" y="1207"/>
                </a:lnTo>
                <a:lnTo>
                  <a:pt x="1288" y="1312"/>
                </a:lnTo>
                <a:lnTo>
                  <a:pt x="1355" y="1196"/>
                </a:lnTo>
                <a:lnTo>
                  <a:pt x="1153" y="1047"/>
                </a:lnTo>
                <a:lnTo>
                  <a:pt x="1177" y="918"/>
                </a:lnTo>
                <a:lnTo>
                  <a:pt x="1429" y="894"/>
                </a:lnTo>
                <a:lnTo>
                  <a:pt x="1423" y="764"/>
                </a:lnTo>
                <a:lnTo>
                  <a:pt x="1171" y="727"/>
                </a:lnTo>
                <a:lnTo>
                  <a:pt x="1146" y="629"/>
                </a:lnTo>
                <a:lnTo>
                  <a:pt x="1349" y="487"/>
                </a:lnTo>
                <a:lnTo>
                  <a:pt x="1282" y="370"/>
                </a:lnTo>
                <a:lnTo>
                  <a:pt x="1054" y="462"/>
                </a:lnTo>
                <a:lnTo>
                  <a:pt x="980" y="388"/>
                </a:lnTo>
                <a:lnTo>
                  <a:pt x="1097" y="173"/>
                </a:lnTo>
                <a:lnTo>
                  <a:pt x="986" y="105"/>
                </a:lnTo>
                <a:lnTo>
                  <a:pt x="808" y="283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116739" name="Freeform 3"/>
          <p:cNvSpPr>
            <a:spLocks/>
          </p:cNvSpPr>
          <p:nvPr/>
        </p:nvSpPr>
        <p:spPr bwMode="hidden">
          <a:xfrm>
            <a:off x="107950" y="15875"/>
            <a:ext cx="838200" cy="787400"/>
          </a:xfrm>
          <a:custGeom>
            <a:avLst/>
            <a:gdLst/>
            <a:ahLst/>
            <a:cxnLst>
              <a:cxn ang="0">
                <a:pos x="335" y="56"/>
              </a:cxn>
              <a:cxn ang="0">
                <a:pos x="293" y="46"/>
              </a:cxn>
              <a:cxn ang="0">
                <a:pos x="288" y="0"/>
              </a:cxn>
              <a:cxn ang="0">
                <a:pos x="238" y="0"/>
              </a:cxn>
              <a:cxn ang="0">
                <a:pos x="232" y="46"/>
              </a:cxn>
              <a:cxn ang="0">
                <a:pos x="198" y="58"/>
              </a:cxn>
              <a:cxn ang="0">
                <a:pos x="146" y="0"/>
              </a:cxn>
              <a:cxn ang="0">
                <a:pos x="114" y="14"/>
              </a:cxn>
              <a:cxn ang="0">
                <a:pos x="147" y="84"/>
              </a:cxn>
              <a:cxn ang="0">
                <a:pos x="124" y="107"/>
              </a:cxn>
              <a:cxn ang="0">
                <a:pos x="50" y="81"/>
              </a:cxn>
              <a:cxn ang="0">
                <a:pos x="32" y="109"/>
              </a:cxn>
              <a:cxn ang="0">
                <a:pos x="90" y="159"/>
              </a:cxn>
              <a:cxn ang="0">
                <a:pos x="80" y="197"/>
              </a:cxn>
              <a:cxn ang="0">
                <a:pos x="2" y="202"/>
              </a:cxn>
              <a:cxn ang="0">
                <a:pos x="0" y="244"/>
              </a:cxn>
              <a:cxn ang="0">
                <a:pos x="80" y="256"/>
              </a:cxn>
              <a:cxn ang="0">
                <a:pos x="88" y="292"/>
              </a:cxn>
              <a:cxn ang="0">
                <a:pos x="29" y="345"/>
              </a:cxn>
              <a:cxn ang="0">
                <a:pos x="50" y="378"/>
              </a:cxn>
              <a:cxn ang="0">
                <a:pos x="116" y="347"/>
              </a:cxn>
              <a:cxn ang="0">
                <a:pos x="141" y="372"/>
              </a:cxn>
              <a:cxn ang="0">
                <a:pos x="107" y="435"/>
              </a:cxn>
              <a:cxn ang="0">
                <a:pos x="139" y="462"/>
              </a:cxn>
              <a:cxn ang="0">
                <a:pos x="198" y="404"/>
              </a:cxn>
              <a:cxn ang="0">
                <a:pos x="232" y="416"/>
              </a:cxn>
              <a:cxn ang="0">
                <a:pos x="240" y="494"/>
              </a:cxn>
              <a:cxn ang="0">
                <a:pos x="292" y="496"/>
              </a:cxn>
              <a:cxn ang="0">
                <a:pos x="297" y="414"/>
              </a:cxn>
              <a:cxn ang="0">
                <a:pos x="341" y="403"/>
              </a:cxn>
              <a:cxn ang="0">
                <a:pos x="393" y="460"/>
              </a:cxn>
              <a:cxn ang="0">
                <a:pos x="427" y="439"/>
              </a:cxn>
              <a:cxn ang="0">
                <a:pos x="393" y="370"/>
              </a:cxn>
              <a:cxn ang="0">
                <a:pos x="416" y="341"/>
              </a:cxn>
              <a:cxn ang="0">
                <a:pos x="484" y="374"/>
              </a:cxn>
              <a:cxn ang="0">
                <a:pos x="505" y="338"/>
              </a:cxn>
              <a:cxn ang="0">
                <a:pos x="442" y="292"/>
              </a:cxn>
              <a:cxn ang="0">
                <a:pos x="450" y="252"/>
              </a:cxn>
              <a:cxn ang="0">
                <a:pos x="528" y="244"/>
              </a:cxn>
              <a:cxn ang="0">
                <a:pos x="526" y="204"/>
              </a:cxn>
              <a:cxn ang="0">
                <a:pos x="448" y="193"/>
              </a:cxn>
              <a:cxn ang="0">
                <a:pos x="440" y="162"/>
              </a:cxn>
              <a:cxn ang="0">
                <a:pos x="503" y="119"/>
              </a:cxn>
              <a:cxn ang="0">
                <a:pos x="482" y="82"/>
              </a:cxn>
              <a:cxn ang="0">
                <a:pos x="412" y="111"/>
              </a:cxn>
              <a:cxn ang="0">
                <a:pos x="389" y="88"/>
              </a:cxn>
              <a:cxn ang="0">
                <a:pos x="425" y="21"/>
              </a:cxn>
              <a:cxn ang="0">
                <a:pos x="391" y="0"/>
              </a:cxn>
              <a:cxn ang="0">
                <a:pos x="335" y="56"/>
              </a:cxn>
            </a:cxnLst>
            <a:rect l="0" t="0" r="r" b="b"/>
            <a:pathLst>
              <a:path w="528" h="496">
                <a:moveTo>
                  <a:pt x="335" y="56"/>
                </a:moveTo>
                <a:lnTo>
                  <a:pt x="293" y="46"/>
                </a:lnTo>
                <a:lnTo>
                  <a:pt x="288" y="0"/>
                </a:lnTo>
                <a:lnTo>
                  <a:pt x="238" y="0"/>
                </a:lnTo>
                <a:lnTo>
                  <a:pt x="232" y="46"/>
                </a:lnTo>
                <a:lnTo>
                  <a:pt x="198" y="58"/>
                </a:lnTo>
                <a:lnTo>
                  <a:pt x="146" y="0"/>
                </a:lnTo>
                <a:lnTo>
                  <a:pt x="114" y="14"/>
                </a:lnTo>
                <a:lnTo>
                  <a:pt x="147" y="84"/>
                </a:lnTo>
                <a:lnTo>
                  <a:pt x="124" y="107"/>
                </a:lnTo>
                <a:lnTo>
                  <a:pt x="50" y="81"/>
                </a:lnTo>
                <a:lnTo>
                  <a:pt x="32" y="109"/>
                </a:lnTo>
                <a:lnTo>
                  <a:pt x="90" y="159"/>
                </a:lnTo>
                <a:lnTo>
                  <a:pt x="80" y="197"/>
                </a:lnTo>
                <a:lnTo>
                  <a:pt x="2" y="202"/>
                </a:lnTo>
                <a:lnTo>
                  <a:pt x="0" y="244"/>
                </a:lnTo>
                <a:lnTo>
                  <a:pt x="80" y="256"/>
                </a:lnTo>
                <a:lnTo>
                  <a:pt x="88" y="292"/>
                </a:lnTo>
                <a:lnTo>
                  <a:pt x="29" y="345"/>
                </a:lnTo>
                <a:lnTo>
                  <a:pt x="50" y="378"/>
                </a:lnTo>
                <a:lnTo>
                  <a:pt x="116" y="347"/>
                </a:lnTo>
                <a:lnTo>
                  <a:pt x="141" y="372"/>
                </a:lnTo>
                <a:lnTo>
                  <a:pt x="107" y="435"/>
                </a:lnTo>
                <a:lnTo>
                  <a:pt x="139" y="462"/>
                </a:lnTo>
                <a:lnTo>
                  <a:pt x="198" y="404"/>
                </a:lnTo>
                <a:lnTo>
                  <a:pt x="232" y="416"/>
                </a:lnTo>
                <a:lnTo>
                  <a:pt x="240" y="494"/>
                </a:lnTo>
                <a:lnTo>
                  <a:pt x="292" y="496"/>
                </a:lnTo>
                <a:lnTo>
                  <a:pt x="297" y="414"/>
                </a:lnTo>
                <a:lnTo>
                  <a:pt x="341" y="403"/>
                </a:lnTo>
                <a:lnTo>
                  <a:pt x="393" y="460"/>
                </a:lnTo>
                <a:lnTo>
                  <a:pt x="427" y="439"/>
                </a:lnTo>
                <a:lnTo>
                  <a:pt x="393" y="370"/>
                </a:lnTo>
                <a:lnTo>
                  <a:pt x="416" y="341"/>
                </a:lnTo>
                <a:lnTo>
                  <a:pt x="484" y="374"/>
                </a:lnTo>
                <a:lnTo>
                  <a:pt x="505" y="338"/>
                </a:lnTo>
                <a:lnTo>
                  <a:pt x="442" y="292"/>
                </a:lnTo>
                <a:lnTo>
                  <a:pt x="450" y="252"/>
                </a:lnTo>
                <a:lnTo>
                  <a:pt x="528" y="244"/>
                </a:lnTo>
                <a:lnTo>
                  <a:pt x="526" y="204"/>
                </a:lnTo>
                <a:lnTo>
                  <a:pt x="448" y="193"/>
                </a:lnTo>
                <a:lnTo>
                  <a:pt x="440" y="162"/>
                </a:lnTo>
                <a:lnTo>
                  <a:pt x="503" y="119"/>
                </a:lnTo>
                <a:lnTo>
                  <a:pt x="482" y="82"/>
                </a:lnTo>
                <a:lnTo>
                  <a:pt x="412" y="111"/>
                </a:lnTo>
                <a:lnTo>
                  <a:pt x="389" y="88"/>
                </a:lnTo>
                <a:lnTo>
                  <a:pt x="425" y="21"/>
                </a:lnTo>
                <a:lnTo>
                  <a:pt x="391" y="0"/>
                </a:lnTo>
                <a:lnTo>
                  <a:pt x="335" y="56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116740" name="Freeform 4"/>
          <p:cNvSpPr>
            <a:spLocks/>
          </p:cNvSpPr>
          <p:nvPr/>
        </p:nvSpPr>
        <p:spPr bwMode="hidden">
          <a:xfrm>
            <a:off x="1192213" y="354013"/>
            <a:ext cx="2266950" cy="22701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189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116741" name="Freeform 5"/>
          <p:cNvSpPr>
            <a:spLocks/>
          </p:cNvSpPr>
          <p:nvPr/>
        </p:nvSpPr>
        <p:spPr bwMode="hidden">
          <a:xfrm>
            <a:off x="2532063" y="1270000"/>
            <a:ext cx="3670300" cy="3671888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116742" name="Freeform 6"/>
          <p:cNvSpPr>
            <a:spLocks/>
          </p:cNvSpPr>
          <p:nvPr/>
        </p:nvSpPr>
        <p:spPr bwMode="hidden">
          <a:xfrm>
            <a:off x="4763" y="4797425"/>
            <a:ext cx="3416300" cy="2097088"/>
          </a:xfrm>
          <a:custGeom>
            <a:avLst/>
            <a:gdLst/>
            <a:ahLst/>
            <a:cxnLst>
              <a:cxn ang="0">
                <a:pos x="1368" y="358"/>
              </a:cxn>
              <a:cxn ang="0">
                <a:pos x="1197" y="318"/>
              </a:cxn>
              <a:cxn ang="0">
                <a:pos x="1173" y="0"/>
              </a:cxn>
              <a:cxn ang="0">
                <a:pos x="964" y="16"/>
              </a:cxn>
              <a:cxn ang="0">
                <a:pos x="948" y="318"/>
              </a:cxn>
              <a:cxn ang="0">
                <a:pos x="808" y="366"/>
              </a:cxn>
              <a:cxn ang="0">
                <a:pos x="606" y="109"/>
              </a:cxn>
              <a:cxn ang="0">
                <a:pos x="467" y="187"/>
              </a:cxn>
              <a:cxn ang="0">
                <a:pos x="599" y="474"/>
              </a:cxn>
              <a:cxn ang="0">
                <a:pos x="506" y="568"/>
              </a:cxn>
              <a:cxn ang="0">
                <a:pos x="202" y="459"/>
              </a:cxn>
              <a:cxn ang="0">
                <a:pos x="132" y="576"/>
              </a:cxn>
              <a:cxn ang="0">
                <a:pos x="365" y="778"/>
              </a:cxn>
              <a:cxn ang="0">
                <a:pos x="327" y="933"/>
              </a:cxn>
              <a:cxn ang="0">
                <a:pos x="7" y="956"/>
              </a:cxn>
              <a:cxn ang="0">
                <a:pos x="0" y="1128"/>
              </a:cxn>
              <a:cxn ang="0">
                <a:pos x="327" y="1174"/>
              </a:cxn>
              <a:cxn ang="0">
                <a:pos x="358" y="1321"/>
              </a:cxn>
              <a:cxn ang="0">
                <a:pos x="1804" y="1321"/>
              </a:cxn>
              <a:cxn ang="0">
                <a:pos x="1835" y="1158"/>
              </a:cxn>
              <a:cxn ang="0">
                <a:pos x="2153" y="1128"/>
              </a:cxn>
              <a:cxn ang="0">
                <a:pos x="2146" y="964"/>
              </a:cxn>
              <a:cxn ang="0">
                <a:pos x="1827" y="917"/>
              </a:cxn>
              <a:cxn ang="0">
                <a:pos x="1795" y="793"/>
              </a:cxn>
              <a:cxn ang="0">
                <a:pos x="2052" y="615"/>
              </a:cxn>
              <a:cxn ang="0">
                <a:pos x="1967" y="467"/>
              </a:cxn>
              <a:cxn ang="0">
                <a:pos x="1679" y="583"/>
              </a:cxn>
              <a:cxn ang="0">
                <a:pos x="1586" y="490"/>
              </a:cxn>
              <a:cxn ang="0">
                <a:pos x="1733" y="218"/>
              </a:cxn>
              <a:cxn ang="0">
                <a:pos x="1593" y="132"/>
              </a:cxn>
              <a:cxn ang="0">
                <a:pos x="1368" y="358"/>
              </a:cxn>
            </a:cxnLst>
            <a:rect l="0" t="0" r="r" b="b"/>
            <a:pathLst>
              <a:path w="2153" h="1321">
                <a:moveTo>
                  <a:pt x="1368" y="358"/>
                </a:moveTo>
                <a:lnTo>
                  <a:pt x="1197" y="318"/>
                </a:lnTo>
                <a:lnTo>
                  <a:pt x="1173" y="0"/>
                </a:lnTo>
                <a:lnTo>
                  <a:pt x="964" y="16"/>
                </a:lnTo>
                <a:lnTo>
                  <a:pt x="948" y="318"/>
                </a:lnTo>
                <a:lnTo>
                  <a:pt x="808" y="366"/>
                </a:lnTo>
                <a:lnTo>
                  <a:pt x="606" y="109"/>
                </a:lnTo>
                <a:lnTo>
                  <a:pt x="467" y="187"/>
                </a:lnTo>
                <a:lnTo>
                  <a:pt x="599" y="474"/>
                </a:lnTo>
                <a:lnTo>
                  <a:pt x="506" y="568"/>
                </a:lnTo>
                <a:lnTo>
                  <a:pt x="202" y="459"/>
                </a:lnTo>
                <a:lnTo>
                  <a:pt x="132" y="576"/>
                </a:lnTo>
                <a:lnTo>
                  <a:pt x="365" y="778"/>
                </a:lnTo>
                <a:lnTo>
                  <a:pt x="327" y="933"/>
                </a:lnTo>
                <a:lnTo>
                  <a:pt x="7" y="956"/>
                </a:lnTo>
                <a:lnTo>
                  <a:pt x="0" y="1128"/>
                </a:lnTo>
                <a:lnTo>
                  <a:pt x="327" y="1174"/>
                </a:lnTo>
                <a:lnTo>
                  <a:pt x="358" y="1321"/>
                </a:lnTo>
                <a:lnTo>
                  <a:pt x="1804" y="1321"/>
                </a:lnTo>
                <a:lnTo>
                  <a:pt x="1835" y="1158"/>
                </a:lnTo>
                <a:lnTo>
                  <a:pt x="2153" y="1128"/>
                </a:lnTo>
                <a:lnTo>
                  <a:pt x="2146" y="964"/>
                </a:lnTo>
                <a:lnTo>
                  <a:pt x="1827" y="917"/>
                </a:lnTo>
                <a:lnTo>
                  <a:pt x="1795" y="793"/>
                </a:lnTo>
                <a:lnTo>
                  <a:pt x="2052" y="615"/>
                </a:lnTo>
                <a:lnTo>
                  <a:pt x="1967" y="467"/>
                </a:lnTo>
                <a:lnTo>
                  <a:pt x="1679" y="583"/>
                </a:lnTo>
                <a:lnTo>
                  <a:pt x="1586" y="490"/>
                </a:lnTo>
                <a:lnTo>
                  <a:pt x="1733" y="218"/>
                </a:lnTo>
                <a:lnTo>
                  <a:pt x="1593" y="132"/>
                </a:lnTo>
                <a:lnTo>
                  <a:pt x="1368" y="35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116743" name="Freeform 7"/>
          <p:cNvSpPr>
            <a:spLocks/>
          </p:cNvSpPr>
          <p:nvPr/>
        </p:nvSpPr>
        <p:spPr bwMode="hidden">
          <a:xfrm>
            <a:off x="4494213" y="4425950"/>
            <a:ext cx="2263775" cy="226377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116744" name="Freeform 8"/>
          <p:cNvSpPr>
            <a:spLocks/>
          </p:cNvSpPr>
          <p:nvPr/>
        </p:nvSpPr>
        <p:spPr bwMode="hidden">
          <a:xfrm>
            <a:off x="5646738" y="487363"/>
            <a:ext cx="2930525" cy="29305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116745" name="Freeform 9"/>
          <p:cNvSpPr>
            <a:spLocks/>
          </p:cNvSpPr>
          <p:nvPr/>
        </p:nvSpPr>
        <p:spPr bwMode="hidden">
          <a:xfrm>
            <a:off x="7148513" y="2555875"/>
            <a:ext cx="2006600" cy="3997325"/>
          </a:xfrm>
          <a:custGeom>
            <a:avLst/>
            <a:gdLst/>
            <a:ahLst/>
            <a:cxnLst>
              <a:cxn ang="0">
                <a:pos x="1265" y="0"/>
              </a:cxn>
              <a:cxn ang="0">
                <a:pos x="1128" y="18"/>
              </a:cxn>
              <a:cxn ang="0">
                <a:pos x="1110" y="372"/>
              </a:cxn>
              <a:cxn ang="0">
                <a:pos x="946" y="428"/>
              </a:cxn>
              <a:cxn ang="0">
                <a:pos x="710" y="127"/>
              </a:cxn>
              <a:cxn ang="0">
                <a:pos x="546" y="219"/>
              </a:cxn>
              <a:cxn ang="0">
                <a:pos x="701" y="555"/>
              </a:cxn>
              <a:cxn ang="0">
                <a:pos x="592" y="665"/>
              </a:cxn>
              <a:cxn ang="0">
                <a:pos x="237" y="537"/>
              </a:cxn>
              <a:cxn ang="0">
                <a:pos x="155" y="674"/>
              </a:cxn>
              <a:cxn ang="0">
                <a:pos x="427" y="911"/>
              </a:cxn>
              <a:cxn ang="0">
                <a:pos x="383" y="1093"/>
              </a:cxn>
              <a:cxn ang="0">
                <a:pos x="9" y="1121"/>
              </a:cxn>
              <a:cxn ang="0">
                <a:pos x="0" y="1322"/>
              </a:cxn>
              <a:cxn ang="0">
                <a:pos x="383" y="1376"/>
              </a:cxn>
              <a:cxn ang="0">
                <a:pos x="419" y="1549"/>
              </a:cxn>
              <a:cxn ang="0">
                <a:pos x="136" y="1804"/>
              </a:cxn>
              <a:cxn ang="0">
                <a:pos x="237" y="1959"/>
              </a:cxn>
              <a:cxn ang="0">
                <a:pos x="555" y="1813"/>
              </a:cxn>
              <a:cxn ang="0">
                <a:pos x="674" y="1932"/>
              </a:cxn>
              <a:cxn ang="0">
                <a:pos x="509" y="2232"/>
              </a:cxn>
              <a:cxn ang="0">
                <a:pos x="664" y="2360"/>
              </a:cxn>
              <a:cxn ang="0">
                <a:pos x="946" y="2087"/>
              </a:cxn>
              <a:cxn ang="0">
                <a:pos x="1110" y="2142"/>
              </a:cxn>
              <a:cxn ang="0">
                <a:pos x="1147" y="2515"/>
              </a:cxn>
              <a:cxn ang="0">
                <a:pos x="1265" y="2518"/>
              </a:cxn>
              <a:cxn ang="0">
                <a:pos x="1265" y="0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pic>
        <p:nvPicPr>
          <p:cNvPr id="1034" name="Picture 10" descr="Facbanna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4763" y="-3175"/>
            <a:ext cx="8016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6764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16749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chemeClr val="tx2"/>
                </a:solidFill>
                <a:latin typeface="Arial" pitchFamily="-109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11675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chemeClr val="tx2"/>
                </a:solidFill>
                <a:latin typeface="Arial" pitchFamily="-109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116751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chemeClr val="tx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3329FE-6E9D-4F0C-8226-A2082EBB456A}" type="slidenum">
              <a:rPr lang="en-US" altLang="en-US" smtClean="0">
                <a:solidFill>
                  <a:srgbClr val="F9E52C"/>
                </a:solidFill>
                <a:ea typeface="ＭＳ Ｐゴシック" pitchFamily="-1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F9E52C"/>
              </a:solidFill>
              <a:ea typeface="ＭＳ Ｐゴシック" pitchFamily="-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512695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7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7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7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7" charset="-128"/>
          <a:cs typeface="ＭＳ Ｐゴシック" pitchFamily="-107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80000"/>
        <a:buFont typeface="Wingdings" pitchFamily="-1" charset="2"/>
        <a:buChar char="®"/>
        <a:defRPr sz="3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70000"/>
        <a:buFont typeface="Wingdings" pitchFamily="-1" charset="2"/>
        <a:buChar char="®"/>
        <a:defRPr sz="2800">
          <a:solidFill>
            <a:schemeClr val="tx1"/>
          </a:solidFill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SzPct val="60000"/>
        <a:buFont typeface="Wingdings" pitchFamily="-1" charset="2"/>
        <a:buChar char="®"/>
        <a:defRPr sz="2400">
          <a:solidFill>
            <a:schemeClr val="tx1"/>
          </a:solidFill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-1" charset="2"/>
        <a:buChar char="l"/>
        <a:defRPr sz="2000">
          <a:solidFill>
            <a:schemeClr val="tx1"/>
          </a:solidFill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-1" charset="2"/>
        <a:buChar char="l"/>
        <a:defRPr sz="2000">
          <a:solidFill>
            <a:schemeClr val="tx1"/>
          </a:solidFill>
          <a:latin typeface="+mn-lt"/>
          <a:ea typeface="ＭＳ Ｐゴシック" pitchFamily="-10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-105" charset="2"/>
        <a:buChar char="l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-105" charset="2"/>
        <a:buChar char="l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-105" charset="2"/>
        <a:buChar char="l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-105" charset="2"/>
        <a:buChar char="l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1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308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1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367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1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495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1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90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1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658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601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B636C-E826-4CC3-B985-92615A2F389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F3A4DF-074B-433A-85DF-086B6289B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33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2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8E47A-CDC8-4438-A7EF-BE9EE6857D3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5B4640-273B-49A4-94A3-CB931816009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459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Freeform 2"/>
          <p:cNvSpPr>
            <a:spLocks/>
          </p:cNvSpPr>
          <p:nvPr/>
        </p:nvSpPr>
        <p:spPr bwMode="hidden">
          <a:xfrm>
            <a:off x="-11113" y="1836738"/>
            <a:ext cx="2270126" cy="2709862"/>
          </a:xfrm>
          <a:custGeom>
            <a:avLst/>
            <a:gdLst/>
            <a:ahLst/>
            <a:cxnLst>
              <a:cxn ang="0">
                <a:pos x="808" y="283"/>
              </a:cxn>
              <a:cxn ang="0">
                <a:pos x="673" y="252"/>
              </a:cxn>
              <a:cxn ang="0">
                <a:pos x="654" y="0"/>
              </a:cxn>
              <a:cxn ang="0">
                <a:pos x="488" y="13"/>
              </a:cxn>
              <a:cxn ang="0">
                <a:pos x="476" y="252"/>
              </a:cxn>
              <a:cxn ang="0">
                <a:pos x="365" y="290"/>
              </a:cxn>
              <a:cxn ang="0">
                <a:pos x="206" y="86"/>
              </a:cxn>
              <a:cxn ang="0">
                <a:pos x="95" y="148"/>
              </a:cxn>
              <a:cxn ang="0">
                <a:pos x="200" y="376"/>
              </a:cxn>
              <a:cxn ang="0">
                <a:pos x="126" y="450"/>
              </a:cxn>
              <a:cxn ang="0">
                <a:pos x="0" y="423"/>
              </a:cxn>
              <a:cxn ang="0">
                <a:pos x="0" y="1273"/>
              </a:cxn>
              <a:cxn ang="0">
                <a:pos x="101" y="1226"/>
              </a:cxn>
              <a:cxn ang="0">
                <a:pos x="181" y="1306"/>
              </a:cxn>
              <a:cxn ang="0">
                <a:pos x="70" y="1509"/>
              </a:cxn>
              <a:cxn ang="0">
                <a:pos x="175" y="1596"/>
              </a:cxn>
              <a:cxn ang="0">
                <a:pos x="365" y="1411"/>
              </a:cxn>
              <a:cxn ang="0">
                <a:pos x="476" y="1448"/>
              </a:cxn>
              <a:cxn ang="0">
                <a:pos x="501" y="1700"/>
              </a:cxn>
              <a:cxn ang="0">
                <a:pos x="667" y="1707"/>
              </a:cxn>
              <a:cxn ang="0">
                <a:pos x="685" y="1442"/>
              </a:cxn>
              <a:cxn ang="0">
                <a:pos x="826" y="1405"/>
              </a:cxn>
              <a:cxn ang="0">
                <a:pos x="993" y="1590"/>
              </a:cxn>
              <a:cxn ang="0">
                <a:pos x="1103" y="1522"/>
              </a:cxn>
              <a:cxn ang="0">
                <a:pos x="993" y="1300"/>
              </a:cxn>
              <a:cxn ang="0">
                <a:pos x="1067" y="1207"/>
              </a:cxn>
              <a:cxn ang="0">
                <a:pos x="1288" y="1312"/>
              </a:cxn>
              <a:cxn ang="0">
                <a:pos x="1355" y="1196"/>
              </a:cxn>
              <a:cxn ang="0">
                <a:pos x="1153" y="1047"/>
              </a:cxn>
              <a:cxn ang="0">
                <a:pos x="1177" y="918"/>
              </a:cxn>
              <a:cxn ang="0">
                <a:pos x="1429" y="894"/>
              </a:cxn>
              <a:cxn ang="0">
                <a:pos x="1423" y="764"/>
              </a:cxn>
              <a:cxn ang="0">
                <a:pos x="1171" y="727"/>
              </a:cxn>
              <a:cxn ang="0">
                <a:pos x="1146" y="629"/>
              </a:cxn>
              <a:cxn ang="0">
                <a:pos x="1349" y="487"/>
              </a:cxn>
              <a:cxn ang="0">
                <a:pos x="1282" y="370"/>
              </a:cxn>
              <a:cxn ang="0">
                <a:pos x="1054" y="462"/>
              </a:cxn>
              <a:cxn ang="0">
                <a:pos x="980" y="388"/>
              </a:cxn>
              <a:cxn ang="0">
                <a:pos x="1097" y="173"/>
              </a:cxn>
              <a:cxn ang="0">
                <a:pos x="986" y="105"/>
              </a:cxn>
              <a:cxn ang="0">
                <a:pos x="808" y="283"/>
              </a:cxn>
            </a:cxnLst>
            <a:rect l="0" t="0" r="r" b="b"/>
            <a:pathLst>
              <a:path w="1429" h="1707">
                <a:moveTo>
                  <a:pt x="808" y="283"/>
                </a:moveTo>
                <a:lnTo>
                  <a:pt x="673" y="252"/>
                </a:lnTo>
                <a:lnTo>
                  <a:pt x="654" y="0"/>
                </a:lnTo>
                <a:lnTo>
                  <a:pt x="488" y="13"/>
                </a:lnTo>
                <a:lnTo>
                  <a:pt x="476" y="252"/>
                </a:lnTo>
                <a:lnTo>
                  <a:pt x="365" y="290"/>
                </a:lnTo>
                <a:lnTo>
                  <a:pt x="206" y="86"/>
                </a:lnTo>
                <a:lnTo>
                  <a:pt x="95" y="148"/>
                </a:lnTo>
                <a:lnTo>
                  <a:pt x="200" y="376"/>
                </a:lnTo>
                <a:lnTo>
                  <a:pt x="126" y="450"/>
                </a:lnTo>
                <a:lnTo>
                  <a:pt x="0" y="423"/>
                </a:lnTo>
                <a:lnTo>
                  <a:pt x="0" y="1273"/>
                </a:lnTo>
                <a:lnTo>
                  <a:pt x="101" y="1226"/>
                </a:lnTo>
                <a:lnTo>
                  <a:pt x="181" y="1306"/>
                </a:lnTo>
                <a:lnTo>
                  <a:pt x="70" y="1509"/>
                </a:lnTo>
                <a:lnTo>
                  <a:pt x="175" y="1596"/>
                </a:lnTo>
                <a:lnTo>
                  <a:pt x="365" y="1411"/>
                </a:lnTo>
                <a:lnTo>
                  <a:pt x="476" y="1448"/>
                </a:lnTo>
                <a:lnTo>
                  <a:pt x="501" y="1700"/>
                </a:lnTo>
                <a:lnTo>
                  <a:pt x="667" y="1707"/>
                </a:lnTo>
                <a:lnTo>
                  <a:pt x="685" y="1442"/>
                </a:lnTo>
                <a:lnTo>
                  <a:pt x="826" y="1405"/>
                </a:lnTo>
                <a:lnTo>
                  <a:pt x="993" y="1590"/>
                </a:lnTo>
                <a:lnTo>
                  <a:pt x="1103" y="1522"/>
                </a:lnTo>
                <a:lnTo>
                  <a:pt x="993" y="1300"/>
                </a:lnTo>
                <a:lnTo>
                  <a:pt x="1067" y="1207"/>
                </a:lnTo>
                <a:lnTo>
                  <a:pt x="1288" y="1312"/>
                </a:lnTo>
                <a:lnTo>
                  <a:pt x="1355" y="1196"/>
                </a:lnTo>
                <a:lnTo>
                  <a:pt x="1153" y="1047"/>
                </a:lnTo>
                <a:lnTo>
                  <a:pt x="1177" y="918"/>
                </a:lnTo>
                <a:lnTo>
                  <a:pt x="1429" y="894"/>
                </a:lnTo>
                <a:lnTo>
                  <a:pt x="1423" y="764"/>
                </a:lnTo>
                <a:lnTo>
                  <a:pt x="1171" y="727"/>
                </a:lnTo>
                <a:lnTo>
                  <a:pt x="1146" y="629"/>
                </a:lnTo>
                <a:lnTo>
                  <a:pt x="1349" y="487"/>
                </a:lnTo>
                <a:lnTo>
                  <a:pt x="1282" y="370"/>
                </a:lnTo>
                <a:lnTo>
                  <a:pt x="1054" y="462"/>
                </a:lnTo>
                <a:lnTo>
                  <a:pt x="980" y="388"/>
                </a:lnTo>
                <a:lnTo>
                  <a:pt x="1097" y="173"/>
                </a:lnTo>
                <a:lnTo>
                  <a:pt x="986" y="105"/>
                </a:lnTo>
                <a:lnTo>
                  <a:pt x="808" y="283"/>
                </a:lnTo>
                <a:close/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116739" name="Freeform 3"/>
          <p:cNvSpPr>
            <a:spLocks/>
          </p:cNvSpPr>
          <p:nvPr/>
        </p:nvSpPr>
        <p:spPr bwMode="hidden">
          <a:xfrm>
            <a:off x="107950" y="15875"/>
            <a:ext cx="838200" cy="787400"/>
          </a:xfrm>
          <a:custGeom>
            <a:avLst/>
            <a:gdLst/>
            <a:ahLst/>
            <a:cxnLst>
              <a:cxn ang="0">
                <a:pos x="335" y="56"/>
              </a:cxn>
              <a:cxn ang="0">
                <a:pos x="293" y="46"/>
              </a:cxn>
              <a:cxn ang="0">
                <a:pos x="288" y="0"/>
              </a:cxn>
              <a:cxn ang="0">
                <a:pos x="238" y="0"/>
              </a:cxn>
              <a:cxn ang="0">
                <a:pos x="232" y="46"/>
              </a:cxn>
              <a:cxn ang="0">
                <a:pos x="198" y="58"/>
              </a:cxn>
              <a:cxn ang="0">
                <a:pos x="146" y="0"/>
              </a:cxn>
              <a:cxn ang="0">
                <a:pos x="114" y="14"/>
              </a:cxn>
              <a:cxn ang="0">
                <a:pos x="147" y="84"/>
              </a:cxn>
              <a:cxn ang="0">
                <a:pos x="124" y="107"/>
              </a:cxn>
              <a:cxn ang="0">
                <a:pos x="50" y="81"/>
              </a:cxn>
              <a:cxn ang="0">
                <a:pos x="32" y="109"/>
              </a:cxn>
              <a:cxn ang="0">
                <a:pos x="90" y="159"/>
              </a:cxn>
              <a:cxn ang="0">
                <a:pos x="80" y="197"/>
              </a:cxn>
              <a:cxn ang="0">
                <a:pos x="2" y="202"/>
              </a:cxn>
              <a:cxn ang="0">
                <a:pos x="0" y="244"/>
              </a:cxn>
              <a:cxn ang="0">
                <a:pos x="80" y="256"/>
              </a:cxn>
              <a:cxn ang="0">
                <a:pos x="88" y="292"/>
              </a:cxn>
              <a:cxn ang="0">
                <a:pos x="29" y="345"/>
              </a:cxn>
              <a:cxn ang="0">
                <a:pos x="50" y="378"/>
              </a:cxn>
              <a:cxn ang="0">
                <a:pos x="116" y="347"/>
              </a:cxn>
              <a:cxn ang="0">
                <a:pos x="141" y="372"/>
              </a:cxn>
              <a:cxn ang="0">
                <a:pos x="107" y="435"/>
              </a:cxn>
              <a:cxn ang="0">
                <a:pos x="139" y="462"/>
              </a:cxn>
              <a:cxn ang="0">
                <a:pos x="198" y="404"/>
              </a:cxn>
              <a:cxn ang="0">
                <a:pos x="232" y="416"/>
              </a:cxn>
              <a:cxn ang="0">
                <a:pos x="240" y="494"/>
              </a:cxn>
              <a:cxn ang="0">
                <a:pos x="292" y="496"/>
              </a:cxn>
              <a:cxn ang="0">
                <a:pos x="297" y="414"/>
              </a:cxn>
              <a:cxn ang="0">
                <a:pos x="341" y="403"/>
              </a:cxn>
              <a:cxn ang="0">
                <a:pos x="393" y="460"/>
              </a:cxn>
              <a:cxn ang="0">
                <a:pos x="427" y="439"/>
              </a:cxn>
              <a:cxn ang="0">
                <a:pos x="393" y="370"/>
              </a:cxn>
              <a:cxn ang="0">
                <a:pos x="416" y="341"/>
              </a:cxn>
              <a:cxn ang="0">
                <a:pos x="484" y="374"/>
              </a:cxn>
              <a:cxn ang="0">
                <a:pos x="505" y="338"/>
              </a:cxn>
              <a:cxn ang="0">
                <a:pos x="442" y="292"/>
              </a:cxn>
              <a:cxn ang="0">
                <a:pos x="450" y="252"/>
              </a:cxn>
              <a:cxn ang="0">
                <a:pos x="528" y="244"/>
              </a:cxn>
              <a:cxn ang="0">
                <a:pos x="526" y="204"/>
              </a:cxn>
              <a:cxn ang="0">
                <a:pos x="448" y="193"/>
              </a:cxn>
              <a:cxn ang="0">
                <a:pos x="440" y="162"/>
              </a:cxn>
              <a:cxn ang="0">
                <a:pos x="503" y="119"/>
              </a:cxn>
              <a:cxn ang="0">
                <a:pos x="482" y="82"/>
              </a:cxn>
              <a:cxn ang="0">
                <a:pos x="412" y="111"/>
              </a:cxn>
              <a:cxn ang="0">
                <a:pos x="389" y="88"/>
              </a:cxn>
              <a:cxn ang="0">
                <a:pos x="425" y="21"/>
              </a:cxn>
              <a:cxn ang="0">
                <a:pos x="391" y="0"/>
              </a:cxn>
              <a:cxn ang="0">
                <a:pos x="335" y="56"/>
              </a:cxn>
            </a:cxnLst>
            <a:rect l="0" t="0" r="r" b="b"/>
            <a:pathLst>
              <a:path w="528" h="496">
                <a:moveTo>
                  <a:pt x="335" y="56"/>
                </a:moveTo>
                <a:lnTo>
                  <a:pt x="293" y="46"/>
                </a:lnTo>
                <a:lnTo>
                  <a:pt x="288" y="0"/>
                </a:lnTo>
                <a:lnTo>
                  <a:pt x="238" y="0"/>
                </a:lnTo>
                <a:lnTo>
                  <a:pt x="232" y="46"/>
                </a:lnTo>
                <a:lnTo>
                  <a:pt x="198" y="58"/>
                </a:lnTo>
                <a:lnTo>
                  <a:pt x="146" y="0"/>
                </a:lnTo>
                <a:lnTo>
                  <a:pt x="114" y="14"/>
                </a:lnTo>
                <a:lnTo>
                  <a:pt x="147" y="84"/>
                </a:lnTo>
                <a:lnTo>
                  <a:pt x="124" y="107"/>
                </a:lnTo>
                <a:lnTo>
                  <a:pt x="50" y="81"/>
                </a:lnTo>
                <a:lnTo>
                  <a:pt x="32" y="109"/>
                </a:lnTo>
                <a:lnTo>
                  <a:pt x="90" y="159"/>
                </a:lnTo>
                <a:lnTo>
                  <a:pt x="80" y="197"/>
                </a:lnTo>
                <a:lnTo>
                  <a:pt x="2" y="202"/>
                </a:lnTo>
                <a:lnTo>
                  <a:pt x="0" y="244"/>
                </a:lnTo>
                <a:lnTo>
                  <a:pt x="80" y="256"/>
                </a:lnTo>
                <a:lnTo>
                  <a:pt x="88" y="292"/>
                </a:lnTo>
                <a:lnTo>
                  <a:pt x="29" y="345"/>
                </a:lnTo>
                <a:lnTo>
                  <a:pt x="50" y="378"/>
                </a:lnTo>
                <a:lnTo>
                  <a:pt x="116" y="347"/>
                </a:lnTo>
                <a:lnTo>
                  <a:pt x="141" y="372"/>
                </a:lnTo>
                <a:lnTo>
                  <a:pt x="107" y="435"/>
                </a:lnTo>
                <a:lnTo>
                  <a:pt x="139" y="462"/>
                </a:lnTo>
                <a:lnTo>
                  <a:pt x="198" y="404"/>
                </a:lnTo>
                <a:lnTo>
                  <a:pt x="232" y="416"/>
                </a:lnTo>
                <a:lnTo>
                  <a:pt x="240" y="494"/>
                </a:lnTo>
                <a:lnTo>
                  <a:pt x="292" y="496"/>
                </a:lnTo>
                <a:lnTo>
                  <a:pt x="297" y="414"/>
                </a:lnTo>
                <a:lnTo>
                  <a:pt x="341" y="403"/>
                </a:lnTo>
                <a:lnTo>
                  <a:pt x="393" y="460"/>
                </a:lnTo>
                <a:lnTo>
                  <a:pt x="427" y="439"/>
                </a:lnTo>
                <a:lnTo>
                  <a:pt x="393" y="370"/>
                </a:lnTo>
                <a:lnTo>
                  <a:pt x="416" y="341"/>
                </a:lnTo>
                <a:lnTo>
                  <a:pt x="484" y="374"/>
                </a:lnTo>
                <a:lnTo>
                  <a:pt x="505" y="338"/>
                </a:lnTo>
                <a:lnTo>
                  <a:pt x="442" y="292"/>
                </a:lnTo>
                <a:lnTo>
                  <a:pt x="450" y="252"/>
                </a:lnTo>
                <a:lnTo>
                  <a:pt x="528" y="244"/>
                </a:lnTo>
                <a:lnTo>
                  <a:pt x="526" y="204"/>
                </a:lnTo>
                <a:lnTo>
                  <a:pt x="448" y="193"/>
                </a:lnTo>
                <a:lnTo>
                  <a:pt x="440" y="162"/>
                </a:lnTo>
                <a:lnTo>
                  <a:pt x="503" y="119"/>
                </a:lnTo>
                <a:lnTo>
                  <a:pt x="482" y="82"/>
                </a:lnTo>
                <a:lnTo>
                  <a:pt x="412" y="111"/>
                </a:lnTo>
                <a:lnTo>
                  <a:pt x="389" y="88"/>
                </a:lnTo>
                <a:lnTo>
                  <a:pt x="425" y="21"/>
                </a:lnTo>
                <a:lnTo>
                  <a:pt x="391" y="0"/>
                </a:lnTo>
                <a:lnTo>
                  <a:pt x="335" y="56"/>
                </a:lnTo>
                <a:close/>
              </a:path>
            </a:pathLst>
          </a:cu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116740" name="Freeform 4"/>
          <p:cNvSpPr>
            <a:spLocks/>
          </p:cNvSpPr>
          <p:nvPr/>
        </p:nvSpPr>
        <p:spPr bwMode="hidden">
          <a:xfrm>
            <a:off x="1192213" y="354013"/>
            <a:ext cx="2266950" cy="22701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189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116741" name="Freeform 5"/>
          <p:cNvSpPr>
            <a:spLocks/>
          </p:cNvSpPr>
          <p:nvPr/>
        </p:nvSpPr>
        <p:spPr bwMode="hidden">
          <a:xfrm>
            <a:off x="2532063" y="1270000"/>
            <a:ext cx="3670300" cy="3671888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116742" name="Freeform 6"/>
          <p:cNvSpPr>
            <a:spLocks/>
          </p:cNvSpPr>
          <p:nvPr/>
        </p:nvSpPr>
        <p:spPr bwMode="hidden">
          <a:xfrm>
            <a:off x="4763" y="4797425"/>
            <a:ext cx="3416300" cy="2097088"/>
          </a:xfrm>
          <a:custGeom>
            <a:avLst/>
            <a:gdLst/>
            <a:ahLst/>
            <a:cxnLst>
              <a:cxn ang="0">
                <a:pos x="1368" y="358"/>
              </a:cxn>
              <a:cxn ang="0">
                <a:pos x="1197" y="318"/>
              </a:cxn>
              <a:cxn ang="0">
                <a:pos x="1173" y="0"/>
              </a:cxn>
              <a:cxn ang="0">
                <a:pos x="964" y="16"/>
              </a:cxn>
              <a:cxn ang="0">
                <a:pos x="948" y="318"/>
              </a:cxn>
              <a:cxn ang="0">
                <a:pos x="808" y="366"/>
              </a:cxn>
              <a:cxn ang="0">
                <a:pos x="606" y="109"/>
              </a:cxn>
              <a:cxn ang="0">
                <a:pos x="467" y="187"/>
              </a:cxn>
              <a:cxn ang="0">
                <a:pos x="599" y="474"/>
              </a:cxn>
              <a:cxn ang="0">
                <a:pos x="506" y="568"/>
              </a:cxn>
              <a:cxn ang="0">
                <a:pos x="202" y="459"/>
              </a:cxn>
              <a:cxn ang="0">
                <a:pos x="132" y="576"/>
              </a:cxn>
              <a:cxn ang="0">
                <a:pos x="365" y="778"/>
              </a:cxn>
              <a:cxn ang="0">
                <a:pos x="327" y="933"/>
              </a:cxn>
              <a:cxn ang="0">
                <a:pos x="7" y="956"/>
              </a:cxn>
              <a:cxn ang="0">
                <a:pos x="0" y="1128"/>
              </a:cxn>
              <a:cxn ang="0">
                <a:pos x="327" y="1174"/>
              </a:cxn>
              <a:cxn ang="0">
                <a:pos x="358" y="1321"/>
              </a:cxn>
              <a:cxn ang="0">
                <a:pos x="1804" y="1321"/>
              </a:cxn>
              <a:cxn ang="0">
                <a:pos x="1835" y="1158"/>
              </a:cxn>
              <a:cxn ang="0">
                <a:pos x="2153" y="1128"/>
              </a:cxn>
              <a:cxn ang="0">
                <a:pos x="2146" y="964"/>
              </a:cxn>
              <a:cxn ang="0">
                <a:pos x="1827" y="917"/>
              </a:cxn>
              <a:cxn ang="0">
                <a:pos x="1795" y="793"/>
              </a:cxn>
              <a:cxn ang="0">
                <a:pos x="2052" y="615"/>
              </a:cxn>
              <a:cxn ang="0">
                <a:pos x="1967" y="467"/>
              </a:cxn>
              <a:cxn ang="0">
                <a:pos x="1679" y="583"/>
              </a:cxn>
              <a:cxn ang="0">
                <a:pos x="1586" y="490"/>
              </a:cxn>
              <a:cxn ang="0">
                <a:pos x="1733" y="218"/>
              </a:cxn>
              <a:cxn ang="0">
                <a:pos x="1593" y="132"/>
              </a:cxn>
              <a:cxn ang="0">
                <a:pos x="1368" y="358"/>
              </a:cxn>
            </a:cxnLst>
            <a:rect l="0" t="0" r="r" b="b"/>
            <a:pathLst>
              <a:path w="2153" h="1321">
                <a:moveTo>
                  <a:pt x="1368" y="358"/>
                </a:moveTo>
                <a:lnTo>
                  <a:pt x="1197" y="318"/>
                </a:lnTo>
                <a:lnTo>
                  <a:pt x="1173" y="0"/>
                </a:lnTo>
                <a:lnTo>
                  <a:pt x="964" y="16"/>
                </a:lnTo>
                <a:lnTo>
                  <a:pt x="948" y="318"/>
                </a:lnTo>
                <a:lnTo>
                  <a:pt x="808" y="366"/>
                </a:lnTo>
                <a:lnTo>
                  <a:pt x="606" y="109"/>
                </a:lnTo>
                <a:lnTo>
                  <a:pt x="467" y="187"/>
                </a:lnTo>
                <a:lnTo>
                  <a:pt x="599" y="474"/>
                </a:lnTo>
                <a:lnTo>
                  <a:pt x="506" y="568"/>
                </a:lnTo>
                <a:lnTo>
                  <a:pt x="202" y="459"/>
                </a:lnTo>
                <a:lnTo>
                  <a:pt x="132" y="576"/>
                </a:lnTo>
                <a:lnTo>
                  <a:pt x="365" y="778"/>
                </a:lnTo>
                <a:lnTo>
                  <a:pt x="327" y="933"/>
                </a:lnTo>
                <a:lnTo>
                  <a:pt x="7" y="956"/>
                </a:lnTo>
                <a:lnTo>
                  <a:pt x="0" y="1128"/>
                </a:lnTo>
                <a:lnTo>
                  <a:pt x="327" y="1174"/>
                </a:lnTo>
                <a:lnTo>
                  <a:pt x="358" y="1321"/>
                </a:lnTo>
                <a:lnTo>
                  <a:pt x="1804" y="1321"/>
                </a:lnTo>
                <a:lnTo>
                  <a:pt x="1835" y="1158"/>
                </a:lnTo>
                <a:lnTo>
                  <a:pt x="2153" y="1128"/>
                </a:lnTo>
                <a:lnTo>
                  <a:pt x="2146" y="964"/>
                </a:lnTo>
                <a:lnTo>
                  <a:pt x="1827" y="917"/>
                </a:lnTo>
                <a:lnTo>
                  <a:pt x="1795" y="793"/>
                </a:lnTo>
                <a:lnTo>
                  <a:pt x="2052" y="615"/>
                </a:lnTo>
                <a:lnTo>
                  <a:pt x="1967" y="467"/>
                </a:lnTo>
                <a:lnTo>
                  <a:pt x="1679" y="583"/>
                </a:lnTo>
                <a:lnTo>
                  <a:pt x="1586" y="490"/>
                </a:lnTo>
                <a:lnTo>
                  <a:pt x="1733" y="218"/>
                </a:lnTo>
                <a:lnTo>
                  <a:pt x="1593" y="132"/>
                </a:lnTo>
                <a:lnTo>
                  <a:pt x="1368" y="358"/>
                </a:lnTo>
                <a:close/>
              </a:path>
            </a:pathLst>
          </a:custGeom>
          <a:solidFill>
            <a:schemeClr val="bg1">
              <a:alpha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116743" name="Freeform 7"/>
          <p:cNvSpPr>
            <a:spLocks/>
          </p:cNvSpPr>
          <p:nvPr/>
        </p:nvSpPr>
        <p:spPr bwMode="hidden">
          <a:xfrm>
            <a:off x="4494213" y="4425950"/>
            <a:ext cx="2263775" cy="226377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116744" name="Freeform 8"/>
          <p:cNvSpPr>
            <a:spLocks/>
          </p:cNvSpPr>
          <p:nvPr/>
        </p:nvSpPr>
        <p:spPr bwMode="hidden">
          <a:xfrm>
            <a:off x="5646738" y="487363"/>
            <a:ext cx="2930525" cy="2930525"/>
          </a:xfrm>
          <a:custGeom>
            <a:avLst/>
            <a:gdLst/>
            <a:ahLst/>
            <a:cxnLst>
              <a:cxn ang="0">
                <a:pos x="1469" y="384"/>
              </a:cxn>
              <a:cxn ang="0">
                <a:pos x="1285" y="342"/>
              </a:cxn>
              <a:cxn ang="0">
                <a:pos x="1260" y="0"/>
              </a:cxn>
              <a:cxn ang="0">
                <a:pos x="1035" y="17"/>
              </a:cxn>
              <a:cxn ang="0">
                <a:pos x="1018" y="342"/>
              </a:cxn>
              <a:cxn ang="0">
                <a:pos x="868" y="393"/>
              </a:cxn>
              <a:cxn ang="0">
                <a:pos x="651" y="117"/>
              </a:cxn>
              <a:cxn ang="0">
                <a:pos x="501" y="201"/>
              </a:cxn>
              <a:cxn ang="0">
                <a:pos x="643" y="509"/>
              </a:cxn>
              <a:cxn ang="0">
                <a:pos x="543" y="610"/>
              </a:cxn>
              <a:cxn ang="0">
                <a:pos x="217" y="493"/>
              </a:cxn>
              <a:cxn ang="0">
                <a:pos x="142" y="618"/>
              </a:cxn>
              <a:cxn ang="0">
                <a:pos x="392" y="835"/>
              </a:cxn>
              <a:cxn ang="0">
                <a:pos x="351" y="1002"/>
              </a:cxn>
              <a:cxn ang="0">
                <a:pos x="8" y="1027"/>
              </a:cxn>
              <a:cxn ang="0">
                <a:pos x="0" y="1211"/>
              </a:cxn>
              <a:cxn ang="0">
                <a:pos x="351" y="1261"/>
              </a:cxn>
              <a:cxn ang="0">
                <a:pos x="384" y="1419"/>
              </a:cxn>
              <a:cxn ang="0">
                <a:pos x="125" y="1653"/>
              </a:cxn>
              <a:cxn ang="0">
                <a:pos x="217" y="1795"/>
              </a:cxn>
              <a:cxn ang="0">
                <a:pos x="509" y="1661"/>
              </a:cxn>
              <a:cxn ang="0">
                <a:pos x="618" y="1770"/>
              </a:cxn>
              <a:cxn ang="0">
                <a:pos x="467" y="2045"/>
              </a:cxn>
              <a:cxn ang="0">
                <a:pos x="609" y="2162"/>
              </a:cxn>
              <a:cxn ang="0">
                <a:pos x="868" y="1912"/>
              </a:cxn>
              <a:cxn ang="0">
                <a:pos x="1018" y="1962"/>
              </a:cxn>
              <a:cxn ang="0">
                <a:pos x="1052" y="2304"/>
              </a:cxn>
              <a:cxn ang="0">
                <a:pos x="1277" y="2313"/>
              </a:cxn>
              <a:cxn ang="0">
                <a:pos x="1302" y="1954"/>
              </a:cxn>
              <a:cxn ang="0">
                <a:pos x="1494" y="1904"/>
              </a:cxn>
              <a:cxn ang="0">
                <a:pos x="1720" y="2154"/>
              </a:cxn>
              <a:cxn ang="0">
                <a:pos x="1870" y="2062"/>
              </a:cxn>
              <a:cxn ang="0">
                <a:pos x="1720" y="1762"/>
              </a:cxn>
              <a:cxn ang="0">
                <a:pos x="1820" y="1636"/>
              </a:cxn>
              <a:cxn ang="0">
                <a:pos x="2120" y="1778"/>
              </a:cxn>
              <a:cxn ang="0">
                <a:pos x="2212" y="1620"/>
              </a:cxn>
              <a:cxn ang="0">
                <a:pos x="1937" y="1419"/>
              </a:cxn>
              <a:cxn ang="0">
                <a:pos x="1970" y="1244"/>
              </a:cxn>
              <a:cxn ang="0">
                <a:pos x="2312" y="1211"/>
              </a:cxn>
              <a:cxn ang="0">
                <a:pos x="2304" y="1035"/>
              </a:cxn>
              <a:cxn ang="0">
                <a:pos x="1962" y="985"/>
              </a:cxn>
              <a:cxn ang="0">
                <a:pos x="1928" y="852"/>
              </a:cxn>
              <a:cxn ang="0">
                <a:pos x="2204" y="660"/>
              </a:cxn>
              <a:cxn ang="0">
                <a:pos x="2112" y="501"/>
              </a:cxn>
              <a:cxn ang="0">
                <a:pos x="1803" y="626"/>
              </a:cxn>
              <a:cxn ang="0">
                <a:pos x="1703" y="526"/>
              </a:cxn>
              <a:cxn ang="0">
                <a:pos x="1861" y="234"/>
              </a:cxn>
              <a:cxn ang="0">
                <a:pos x="1711" y="142"/>
              </a:cxn>
              <a:cxn ang="0">
                <a:pos x="1469" y="384"/>
              </a:cxn>
            </a:cxnLst>
            <a:rect l="0" t="0" r="r" b="b"/>
            <a:pathLst>
              <a:path w="2312" h="2313">
                <a:moveTo>
                  <a:pt x="1469" y="384"/>
                </a:moveTo>
                <a:lnTo>
                  <a:pt x="1285" y="342"/>
                </a:lnTo>
                <a:lnTo>
                  <a:pt x="1260" y="0"/>
                </a:lnTo>
                <a:lnTo>
                  <a:pt x="1035" y="17"/>
                </a:lnTo>
                <a:lnTo>
                  <a:pt x="1018" y="342"/>
                </a:lnTo>
                <a:lnTo>
                  <a:pt x="868" y="393"/>
                </a:lnTo>
                <a:lnTo>
                  <a:pt x="651" y="117"/>
                </a:lnTo>
                <a:lnTo>
                  <a:pt x="501" y="201"/>
                </a:lnTo>
                <a:lnTo>
                  <a:pt x="643" y="509"/>
                </a:lnTo>
                <a:lnTo>
                  <a:pt x="543" y="610"/>
                </a:lnTo>
                <a:lnTo>
                  <a:pt x="217" y="493"/>
                </a:lnTo>
                <a:lnTo>
                  <a:pt x="142" y="618"/>
                </a:lnTo>
                <a:lnTo>
                  <a:pt x="392" y="835"/>
                </a:lnTo>
                <a:lnTo>
                  <a:pt x="351" y="1002"/>
                </a:lnTo>
                <a:lnTo>
                  <a:pt x="8" y="1027"/>
                </a:lnTo>
                <a:lnTo>
                  <a:pt x="0" y="1211"/>
                </a:lnTo>
                <a:lnTo>
                  <a:pt x="351" y="1261"/>
                </a:lnTo>
                <a:lnTo>
                  <a:pt x="384" y="1419"/>
                </a:lnTo>
                <a:lnTo>
                  <a:pt x="125" y="1653"/>
                </a:lnTo>
                <a:lnTo>
                  <a:pt x="217" y="1795"/>
                </a:lnTo>
                <a:lnTo>
                  <a:pt x="509" y="1661"/>
                </a:lnTo>
                <a:lnTo>
                  <a:pt x="618" y="1770"/>
                </a:lnTo>
                <a:lnTo>
                  <a:pt x="467" y="2045"/>
                </a:lnTo>
                <a:lnTo>
                  <a:pt x="609" y="2162"/>
                </a:lnTo>
                <a:lnTo>
                  <a:pt x="868" y="1912"/>
                </a:lnTo>
                <a:lnTo>
                  <a:pt x="1018" y="1962"/>
                </a:lnTo>
                <a:lnTo>
                  <a:pt x="1052" y="2304"/>
                </a:lnTo>
                <a:lnTo>
                  <a:pt x="1277" y="2313"/>
                </a:lnTo>
                <a:lnTo>
                  <a:pt x="1302" y="1954"/>
                </a:lnTo>
                <a:lnTo>
                  <a:pt x="1494" y="1904"/>
                </a:lnTo>
                <a:lnTo>
                  <a:pt x="1720" y="2154"/>
                </a:lnTo>
                <a:lnTo>
                  <a:pt x="1870" y="2062"/>
                </a:lnTo>
                <a:lnTo>
                  <a:pt x="1720" y="1762"/>
                </a:lnTo>
                <a:lnTo>
                  <a:pt x="1820" y="1636"/>
                </a:lnTo>
                <a:lnTo>
                  <a:pt x="2120" y="1778"/>
                </a:lnTo>
                <a:lnTo>
                  <a:pt x="2212" y="1620"/>
                </a:lnTo>
                <a:lnTo>
                  <a:pt x="1937" y="1419"/>
                </a:lnTo>
                <a:lnTo>
                  <a:pt x="1970" y="1244"/>
                </a:lnTo>
                <a:lnTo>
                  <a:pt x="2312" y="1211"/>
                </a:lnTo>
                <a:lnTo>
                  <a:pt x="2304" y="1035"/>
                </a:lnTo>
                <a:lnTo>
                  <a:pt x="1962" y="985"/>
                </a:lnTo>
                <a:lnTo>
                  <a:pt x="1928" y="852"/>
                </a:lnTo>
                <a:lnTo>
                  <a:pt x="2204" y="660"/>
                </a:lnTo>
                <a:lnTo>
                  <a:pt x="2112" y="501"/>
                </a:lnTo>
                <a:lnTo>
                  <a:pt x="1803" y="626"/>
                </a:lnTo>
                <a:lnTo>
                  <a:pt x="1703" y="526"/>
                </a:lnTo>
                <a:lnTo>
                  <a:pt x="1861" y="234"/>
                </a:lnTo>
                <a:lnTo>
                  <a:pt x="1711" y="142"/>
                </a:lnTo>
                <a:lnTo>
                  <a:pt x="1469" y="384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bg2"/>
              </a:gs>
            </a:gsLst>
            <a:lin ang="27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sp>
        <p:nvSpPr>
          <p:cNvPr id="116745" name="Freeform 9"/>
          <p:cNvSpPr>
            <a:spLocks/>
          </p:cNvSpPr>
          <p:nvPr/>
        </p:nvSpPr>
        <p:spPr bwMode="hidden">
          <a:xfrm>
            <a:off x="7148513" y="2555875"/>
            <a:ext cx="2006600" cy="3997325"/>
          </a:xfrm>
          <a:custGeom>
            <a:avLst/>
            <a:gdLst/>
            <a:ahLst/>
            <a:cxnLst>
              <a:cxn ang="0">
                <a:pos x="1265" y="0"/>
              </a:cxn>
              <a:cxn ang="0">
                <a:pos x="1128" y="18"/>
              </a:cxn>
              <a:cxn ang="0">
                <a:pos x="1110" y="372"/>
              </a:cxn>
              <a:cxn ang="0">
                <a:pos x="946" y="428"/>
              </a:cxn>
              <a:cxn ang="0">
                <a:pos x="710" y="127"/>
              </a:cxn>
              <a:cxn ang="0">
                <a:pos x="546" y="219"/>
              </a:cxn>
              <a:cxn ang="0">
                <a:pos x="701" y="555"/>
              </a:cxn>
              <a:cxn ang="0">
                <a:pos x="592" y="665"/>
              </a:cxn>
              <a:cxn ang="0">
                <a:pos x="237" y="537"/>
              </a:cxn>
              <a:cxn ang="0">
                <a:pos x="155" y="674"/>
              </a:cxn>
              <a:cxn ang="0">
                <a:pos x="427" y="911"/>
              </a:cxn>
              <a:cxn ang="0">
                <a:pos x="383" y="1093"/>
              </a:cxn>
              <a:cxn ang="0">
                <a:pos x="9" y="1121"/>
              </a:cxn>
              <a:cxn ang="0">
                <a:pos x="0" y="1322"/>
              </a:cxn>
              <a:cxn ang="0">
                <a:pos x="383" y="1376"/>
              </a:cxn>
              <a:cxn ang="0">
                <a:pos x="419" y="1549"/>
              </a:cxn>
              <a:cxn ang="0">
                <a:pos x="136" y="1804"/>
              </a:cxn>
              <a:cxn ang="0">
                <a:pos x="237" y="1959"/>
              </a:cxn>
              <a:cxn ang="0">
                <a:pos x="555" y="1813"/>
              </a:cxn>
              <a:cxn ang="0">
                <a:pos x="674" y="1932"/>
              </a:cxn>
              <a:cxn ang="0">
                <a:pos x="509" y="2232"/>
              </a:cxn>
              <a:cxn ang="0">
                <a:pos x="664" y="2360"/>
              </a:cxn>
              <a:cxn ang="0">
                <a:pos x="946" y="2087"/>
              </a:cxn>
              <a:cxn ang="0">
                <a:pos x="1110" y="2142"/>
              </a:cxn>
              <a:cxn ang="0">
                <a:pos x="1147" y="2515"/>
              </a:cxn>
              <a:cxn ang="0">
                <a:pos x="1265" y="2518"/>
              </a:cxn>
              <a:cxn ang="0">
                <a:pos x="1265" y="0"/>
              </a:cxn>
            </a:cxnLst>
            <a:rect l="0" t="0" r="r" b="b"/>
            <a:pathLst>
              <a:path w="1265" h="2518">
                <a:moveTo>
                  <a:pt x="1265" y="0"/>
                </a:moveTo>
                <a:lnTo>
                  <a:pt x="1128" y="18"/>
                </a:lnTo>
                <a:lnTo>
                  <a:pt x="1110" y="372"/>
                </a:lnTo>
                <a:lnTo>
                  <a:pt x="946" y="428"/>
                </a:lnTo>
                <a:lnTo>
                  <a:pt x="710" y="127"/>
                </a:lnTo>
                <a:lnTo>
                  <a:pt x="546" y="219"/>
                </a:lnTo>
                <a:lnTo>
                  <a:pt x="701" y="555"/>
                </a:lnTo>
                <a:lnTo>
                  <a:pt x="592" y="665"/>
                </a:lnTo>
                <a:lnTo>
                  <a:pt x="237" y="537"/>
                </a:lnTo>
                <a:lnTo>
                  <a:pt x="155" y="674"/>
                </a:lnTo>
                <a:lnTo>
                  <a:pt x="427" y="911"/>
                </a:lnTo>
                <a:lnTo>
                  <a:pt x="383" y="1093"/>
                </a:lnTo>
                <a:lnTo>
                  <a:pt x="9" y="1121"/>
                </a:lnTo>
                <a:lnTo>
                  <a:pt x="0" y="1322"/>
                </a:lnTo>
                <a:lnTo>
                  <a:pt x="383" y="1376"/>
                </a:lnTo>
                <a:lnTo>
                  <a:pt x="419" y="1549"/>
                </a:lnTo>
                <a:lnTo>
                  <a:pt x="136" y="1804"/>
                </a:lnTo>
                <a:lnTo>
                  <a:pt x="237" y="1959"/>
                </a:lnTo>
                <a:lnTo>
                  <a:pt x="555" y="1813"/>
                </a:lnTo>
                <a:lnTo>
                  <a:pt x="674" y="1932"/>
                </a:lnTo>
                <a:lnTo>
                  <a:pt x="509" y="2232"/>
                </a:lnTo>
                <a:lnTo>
                  <a:pt x="664" y="2360"/>
                </a:lnTo>
                <a:lnTo>
                  <a:pt x="946" y="2087"/>
                </a:lnTo>
                <a:lnTo>
                  <a:pt x="1110" y="2142"/>
                </a:lnTo>
                <a:lnTo>
                  <a:pt x="1147" y="2515"/>
                </a:lnTo>
                <a:lnTo>
                  <a:pt x="1265" y="2518"/>
                </a:lnTo>
                <a:lnTo>
                  <a:pt x="1265" y="0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accent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000" b="1">
              <a:solidFill>
                <a:srgbClr val="FFFFFF"/>
              </a:solidFill>
              <a:latin typeface="Times New Roman" pitchFamily="-109" charset="0"/>
              <a:ea typeface="ＭＳ Ｐゴシック" pitchFamily="-1" charset="-128"/>
            </a:endParaRPr>
          </a:p>
        </p:txBody>
      </p:sp>
      <p:pic>
        <p:nvPicPr>
          <p:cNvPr id="1034" name="Picture 10" descr="Facbanna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invGray">
          <a:xfrm>
            <a:off x="4763" y="-3175"/>
            <a:ext cx="80168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304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6764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16749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66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solidFill>
                  <a:schemeClr val="tx2"/>
                </a:solidFill>
                <a:latin typeface="Arial" pitchFamily="-109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11675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05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solidFill>
                  <a:schemeClr val="tx2"/>
                </a:solidFill>
                <a:latin typeface="Arial" pitchFamily="-109" charset="0"/>
                <a:ea typeface="+mn-ea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9E52C"/>
              </a:solidFill>
            </a:endParaRPr>
          </a:p>
        </p:txBody>
      </p:sp>
      <p:sp>
        <p:nvSpPr>
          <p:cNvPr id="116751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34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solidFill>
                  <a:schemeClr val="tx2"/>
                </a:solidFill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C3329FE-6E9D-4F0C-8226-A2082EBB456A}" type="slidenum">
              <a:rPr lang="en-US" altLang="en-US" smtClean="0">
                <a:solidFill>
                  <a:srgbClr val="F9E52C"/>
                </a:solidFill>
                <a:ea typeface="ＭＳ Ｐゴシック" pitchFamily="-1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F9E52C"/>
              </a:solidFill>
              <a:ea typeface="ＭＳ Ｐゴシック" pitchFamily="-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0716244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7" charset="-128"/>
          <a:cs typeface="ＭＳ Ｐゴシック" pitchFamily="-107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7" charset="-128"/>
          <a:cs typeface="ＭＳ Ｐゴシック" pitchFamily="-107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7" charset="-128"/>
          <a:cs typeface="ＭＳ Ｐゴシック" pitchFamily="-107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  <a:ea typeface="ＭＳ Ｐゴシック" pitchFamily="-107" charset="-128"/>
          <a:cs typeface="ＭＳ Ｐゴシック" pitchFamily="-107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FF00"/>
        </a:buClr>
        <a:buSzPct val="80000"/>
        <a:buFont typeface="Wingdings" pitchFamily="-1" charset="2"/>
        <a:buChar char="®"/>
        <a:defRPr sz="3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SzPct val="70000"/>
        <a:buFont typeface="Wingdings" pitchFamily="-1" charset="2"/>
        <a:buChar char="®"/>
        <a:defRPr sz="2800">
          <a:solidFill>
            <a:schemeClr val="tx1"/>
          </a:solidFill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9900"/>
        </a:buClr>
        <a:buSzPct val="60000"/>
        <a:buFont typeface="Wingdings" pitchFamily="-1" charset="2"/>
        <a:buChar char="®"/>
        <a:defRPr sz="2400">
          <a:solidFill>
            <a:schemeClr val="tx1"/>
          </a:solidFill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-1" charset="2"/>
        <a:buChar char="l"/>
        <a:defRPr sz="2000">
          <a:solidFill>
            <a:schemeClr val="tx1"/>
          </a:solidFill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-1" charset="2"/>
        <a:buChar char="l"/>
        <a:defRPr sz="2000">
          <a:solidFill>
            <a:schemeClr val="tx1"/>
          </a:solidFill>
          <a:latin typeface="+mn-lt"/>
          <a:ea typeface="ＭＳ Ｐゴシック" pitchFamily="-10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-105" charset="2"/>
        <a:buChar char="l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-105" charset="2"/>
        <a:buChar char="l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-105" charset="2"/>
        <a:buChar char="l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55000"/>
        <a:buFont typeface="Wingdings" pitchFamily="-105" charset="2"/>
        <a:buChar char="l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18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6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84.xml"/><Relationship Id="rId1" Type="http://schemas.openxmlformats.org/officeDocument/2006/relationships/tags" Target="../tags/tag1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gi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6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62.xml"/><Relationship Id="rId1" Type="http://schemas.openxmlformats.org/officeDocument/2006/relationships/tags" Target="../tags/tag3.xml"/><Relationship Id="rId4" Type="http://schemas.openxmlformats.org/officeDocument/2006/relationships/image" Target="../media/image61.emf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2.xm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6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84.xml"/><Relationship Id="rId1" Type="http://schemas.openxmlformats.org/officeDocument/2006/relationships/tags" Target="../tags/tag2.xml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69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7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95800" y="1474619"/>
            <a:ext cx="4572000" cy="261610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Our Ocean Planet in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Three Acts</a:t>
            </a:r>
          </a:p>
          <a:p>
            <a:pPr algn="ctr"/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April 18, 6:30 PM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Photonics Building, 8 Saint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Marys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Street, Room 206 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8577A1-C52F-404B-AFCC-4CDD3D4E5B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808031"/>
            <a:ext cx="4038600" cy="524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326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0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441325"/>
            <a:ext cx="3541713" cy="20653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467" name="Text Box 1046"/>
          <p:cNvSpPr txBox="1">
            <a:spLocks noChangeArrowheads="1"/>
          </p:cNvSpPr>
          <p:nvPr/>
        </p:nvSpPr>
        <p:spPr bwMode="auto">
          <a:xfrm>
            <a:off x="3616325" y="5576888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endParaRPr lang="en-US" altLang="en-US">
              <a:solidFill>
                <a:srgbClr val="FFC000"/>
              </a:solidFill>
            </a:endParaRPr>
          </a:p>
        </p:txBody>
      </p:sp>
      <p:sp>
        <p:nvSpPr>
          <p:cNvPr id="1005596" name="Text Box 1052"/>
          <p:cNvSpPr txBox="1">
            <a:spLocks noChangeArrowheads="1"/>
          </p:cNvSpPr>
          <p:nvPr/>
        </p:nvSpPr>
        <p:spPr bwMode="auto">
          <a:xfrm>
            <a:off x="4164013" y="547688"/>
            <a:ext cx="4608512" cy="15700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i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09" charset="0"/>
                <a:ea typeface="+mn-ea"/>
              </a:rPr>
              <a:t>Trichodesmium</a:t>
            </a:r>
            <a:r>
              <a:rPr lang="en-US" sz="3200" i="1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09" charset="0"/>
                <a:ea typeface="+mn-ea"/>
              </a:rPr>
              <a:t>  </a:t>
            </a: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09" charset="0"/>
                <a:ea typeface="+mn-ea"/>
              </a:rPr>
              <a:t>mystery</a:t>
            </a:r>
          </a:p>
          <a:p>
            <a:pPr algn="ctr">
              <a:defRPr/>
            </a:pPr>
            <a:endParaRPr lang="en-US" sz="320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-109" charset="0"/>
              <a:ea typeface="+mn-ea"/>
            </a:endParaRPr>
          </a:p>
          <a:p>
            <a:pPr algn="ctr">
              <a:defRPr/>
            </a:pPr>
            <a:r>
              <a:rPr 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09" charset="0"/>
                <a:ea typeface="+mn-ea"/>
              </a:rPr>
              <a:t>Non-</a:t>
            </a:r>
            <a:r>
              <a:rPr lang="en-US" sz="3200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09" charset="0"/>
                <a:ea typeface="+mn-ea"/>
              </a:rPr>
              <a:t>heterocystous</a:t>
            </a:r>
            <a:endParaRPr lang="en-US" sz="3200" dirty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-109" charset="0"/>
              <a:ea typeface="+mn-ea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415925" y="2979738"/>
            <a:ext cx="8728075" cy="2678112"/>
            <a:chOff x="415925" y="2980112"/>
            <a:chExt cx="8728075" cy="2677656"/>
          </a:xfrm>
        </p:grpSpPr>
        <p:sp>
          <p:nvSpPr>
            <p:cNvPr id="1005595" name="Text Box 1051"/>
            <p:cNvSpPr txBox="1">
              <a:spLocks noChangeArrowheads="1"/>
            </p:cNvSpPr>
            <p:nvPr/>
          </p:nvSpPr>
          <p:spPr bwMode="auto">
            <a:xfrm>
              <a:off x="415925" y="2980112"/>
              <a:ext cx="3992563" cy="107772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algn="ctr"/>
              <a:r>
                <a:rPr lang="en-US" altLang="en-US" sz="32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Photosynthesis</a:t>
              </a:r>
            </a:p>
            <a:p>
              <a:pPr algn="ctr"/>
              <a:r>
                <a:rPr lang="en-US" altLang="en-US" sz="32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CO</a:t>
              </a:r>
              <a:r>
                <a:rPr lang="en-US" altLang="en-US" sz="3200" baseline="-25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2</a:t>
              </a:r>
              <a:r>
                <a:rPr lang="en-US" altLang="en-US" sz="32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en-US" altLang="en-US" sz="32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Wingdings" pitchFamily="-1" charset="2"/>
                </a:rPr>
                <a:t> O</a:t>
              </a:r>
              <a:r>
                <a:rPr lang="en-US" altLang="en-US" sz="3200" baseline="-2500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Wingdings" pitchFamily="-1" charset="2"/>
                </a:rPr>
                <a:t>2</a:t>
              </a:r>
              <a:endParaRPr lang="en-US" altLang="en-US" sz="3200" baseline="-250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sp>
          <p:nvSpPr>
            <p:cNvPr id="27" name="Text Box 1051"/>
            <p:cNvSpPr txBox="1">
              <a:spLocks noChangeArrowheads="1"/>
            </p:cNvSpPr>
            <p:nvPr/>
          </p:nvSpPr>
          <p:spPr bwMode="auto">
            <a:xfrm>
              <a:off x="4765675" y="2980112"/>
              <a:ext cx="4378325" cy="267765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algn="ctr"/>
              <a:r>
                <a:rPr lang="en-US" altLang="en-US" sz="320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</a:t>
              </a:r>
              <a:r>
                <a:rPr lang="en-US" altLang="en-US" sz="3200" baseline="-2500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2</a:t>
              </a:r>
              <a:r>
                <a:rPr lang="en-US" altLang="en-US" sz="320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fixation</a:t>
              </a:r>
            </a:p>
            <a:p>
              <a:pPr algn="ctr"/>
              <a:r>
                <a:rPr lang="en-US" altLang="en-US" sz="320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</a:t>
              </a:r>
              <a:r>
                <a:rPr lang="en-US" altLang="en-US" sz="3200" baseline="-2500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2</a:t>
              </a:r>
              <a:r>
                <a:rPr lang="en-US" altLang="en-US" sz="320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</a:t>
              </a:r>
              <a:r>
                <a:rPr lang="en-US" altLang="en-US" sz="320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sym typeface="Wingdings" pitchFamily="-1" charset="2"/>
                </a:rPr>
                <a:t> </a:t>
              </a:r>
              <a:r>
                <a:rPr lang="en-US" altLang="en-US" sz="320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NH</a:t>
              </a:r>
              <a:r>
                <a:rPr lang="en-US" altLang="en-US" sz="3200" baseline="-2500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4</a:t>
              </a:r>
              <a:r>
                <a:rPr lang="en-US" altLang="en-US" sz="3200" baseline="3000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+</a:t>
              </a:r>
            </a:p>
            <a:p>
              <a:pPr algn="ctr"/>
              <a:r>
                <a:rPr lang="en-US" altLang="en-US" sz="240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nitrogenase</a:t>
              </a:r>
            </a:p>
            <a:p>
              <a:pPr algn="ctr"/>
              <a:r>
                <a:rPr lang="en-US" altLang="en-US" sz="240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     </a:t>
              </a:r>
            </a:p>
            <a:p>
              <a:pPr algn="ctr"/>
              <a:r>
                <a:rPr lang="en-US" altLang="en-US" sz="2400">
                  <a:solidFill>
                    <a:srgbClr val="FFC0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   </a:t>
              </a:r>
            </a:p>
            <a:p>
              <a:pPr algn="ctr"/>
              <a:endParaRPr lang="en-US" altLang="en-US" sz="32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62470" name="TextBox 28"/>
          <p:cNvSpPr txBox="1">
            <a:spLocks noChangeArrowheads="1"/>
          </p:cNvSpPr>
          <p:nvPr/>
        </p:nvSpPr>
        <p:spPr bwMode="auto">
          <a:xfrm>
            <a:off x="3051175" y="6211888"/>
            <a:ext cx="1841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endParaRPr lang="en-US" altLang="en-US">
              <a:solidFill>
                <a:srgbClr val="FFC000"/>
              </a:solidFill>
            </a:endParaRPr>
          </a:p>
        </p:txBody>
      </p:sp>
      <p:sp>
        <p:nvSpPr>
          <p:cNvPr id="30" name="Text Box 1052"/>
          <p:cNvSpPr txBox="1">
            <a:spLocks noChangeArrowheads="1"/>
          </p:cNvSpPr>
          <p:nvPr/>
        </p:nvSpPr>
        <p:spPr bwMode="auto">
          <a:xfrm>
            <a:off x="1116013" y="5295900"/>
            <a:ext cx="7413625" cy="646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09" charset="0"/>
                <a:ea typeface="+mn-ea"/>
              </a:rPr>
              <a:t>Temporal or spatial segregation?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733800" y="3811250"/>
            <a:ext cx="16764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smtClean="0">
                <a:solidFill>
                  <a:schemeClr val="bg1"/>
                </a:solidFill>
              </a:rPr>
              <a:t>??</a:t>
            </a:r>
            <a:endParaRPr lang="en-US" sz="8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39913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1046"/>
          <p:cNvSpPr txBox="1">
            <a:spLocks noChangeArrowheads="1"/>
          </p:cNvSpPr>
          <p:nvPr/>
        </p:nvSpPr>
        <p:spPr bwMode="auto">
          <a:xfrm>
            <a:off x="3616325" y="5576888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endParaRPr lang="en-US" altLang="en-US">
              <a:solidFill>
                <a:srgbClr val="FFC000"/>
              </a:solidFill>
            </a:endParaRPr>
          </a:p>
        </p:txBody>
      </p:sp>
      <p:sp>
        <p:nvSpPr>
          <p:cNvPr id="1005596" name="Text Box 1052"/>
          <p:cNvSpPr txBox="1">
            <a:spLocks noChangeArrowheads="1"/>
          </p:cNvSpPr>
          <p:nvPr/>
        </p:nvSpPr>
        <p:spPr bwMode="auto">
          <a:xfrm>
            <a:off x="290513" y="5029200"/>
            <a:ext cx="8562975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09" charset="0"/>
                <a:ea typeface="+mn-ea"/>
              </a:rPr>
              <a:t>High resolution-secondary ion mass spectrometry (Nano SIMS)</a:t>
            </a:r>
          </a:p>
        </p:txBody>
      </p:sp>
      <p:pic>
        <p:nvPicPr>
          <p:cNvPr id="64516" name="Picture 25" descr="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66688"/>
            <a:ext cx="9150350" cy="5130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051"/>
          <p:cNvSpPr txBox="1">
            <a:spLocks noChangeArrowheads="1"/>
          </p:cNvSpPr>
          <p:nvPr/>
        </p:nvSpPr>
        <p:spPr bwMode="auto">
          <a:xfrm>
            <a:off x="5219700" y="6308725"/>
            <a:ext cx="3924300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09" charset="0"/>
                <a:ea typeface="+mn-ea"/>
              </a:rPr>
              <a:t>Finzi-Hart et al. 2009 PNAS</a:t>
            </a:r>
          </a:p>
        </p:txBody>
      </p:sp>
      <p:sp>
        <p:nvSpPr>
          <p:cNvPr id="15" name="Text Box 1052"/>
          <p:cNvSpPr txBox="1">
            <a:spLocks noChangeArrowheads="1"/>
          </p:cNvSpPr>
          <p:nvPr/>
        </p:nvSpPr>
        <p:spPr bwMode="auto">
          <a:xfrm>
            <a:off x="2017713" y="5651500"/>
            <a:ext cx="5108575" cy="4619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-109" charset="0"/>
                <a:ea typeface="+mn-ea"/>
              </a:rPr>
              <a:t>Supports temporal segregation!</a:t>
            </a:r>
          </a:p>
        </p:txBody>
      </p:sp>
      <p:grpSp>
        <p:nvGrpSpPr>
          <p:cNvPr id="64519" name="Group 11"/>
          <p:cNvGrpSpPr>
            <a:grpSpLocks/>
          </p:cNvGrpSpPr>
          <p:nvPr/>
        </p:nvGrpSpPr>
        <p:grpSpPr bwMode="auto">
          <a:xfrm>
            <a:off x="0" y="1143000"/>
            <a:ext cx="1971675" cy="812800"/>
            <a:chOff x="0" y="1142498"/>
            <a:chExt cx="1971662" cy="812753"/>
          </a:xfrm>
        </p:grpSpPr>
        <p:sp>
          <p:nvSpPr>
            <p:cNvPr id="7" name="Text Box 1051"/>
            <p:cNvSpPr txBox="1">
              <a:spLocks noChangeArrowheads="1"/>
            </p:cNvSpPr>
            <p:nvPr/>
          </p:nvSpPr>
          <p:spPr bwMode="auto">
            <a:xfrm>
              <a:off x="0" y="1142498"/>
              <a:ext cx="1603364" cy="707984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dirty="0" err="1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-109" charset="0"/>
                  <a:ea typeface="+mn-ea"/>
                </a:rPr>
                <a:t>cyanophycin</a:t>
              </a:r>
              <a:r>
                <a:rPr lang="en-US" sz="2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-109" charset="0"/>
                  <a:ea typeface="+mn-ea"/>
                </a:rPr>
                <a:t> </a:t>
              </a:r>
            </a:p>
            <a:p>
              <a:pPr>
                <a:defRPr/>
              </a:pPr>
              <a:r>
                <a:rPr lang="en-US" sz="2000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Times New Roman" pitchFamily="-109" charset="0"/>
                  <a:ea typeface="+mn-ea"/>
                </a:rPr>
                <a:t>granules</a:t>
              </a:r>
            </a:p>
          </p:txBody>
        </p:sp>
        <p:cxnSp>
          <p:nvCxnSpPr>
            <p:cNvPr id="64521" name="Straight Connector 8"/>
            <p:cNvCxnSpPr>
              <a:cxnSpLocks noChangeShapeType="1"/>
            </p:cNvCxnSpPr>
            <p:nvPr/>
          </p:nvCxnSpPr>
          <p:spPr bwMode="auto">
            <a:xfrm>
              <a:off x="1152921" y="1671154"/>
              <a:ext cx="818741" cy="284097"/>
            </a:xfrm>
            <a:prstGeom prst="line">
              <a:avLst/>
            </a:prstGeom>
            <a:noFill/>
            <a:ln w="28575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3323734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62" name="Group 1026"/>
          <p:cNvGrpSpPr>
            <a:grpSpLocks/>
          </p:cNvGrpSpPr>
          <p:nvPr/>
        </p:nvGrpSpPr>
        <p:grpSpPr bwMode="auto">
          <a:xfrm>
            <a:off x="20638" y="1644650"/>
            <a:ext cx="9090025" cy="273050"/>
            <a:chOff x="13" y="1036"/>
            <a:chExt cx="5726" cy="172"/>
          </a:xfrm>
        </p:grpSpPr>
        <p:sp>
          <p:nvSpPr>
            <p:cNvPr id="66575" name="Arc 1027"/>
            <p:cNvSpPr>
              <a:spLocks/>
            </p:cNvSpPr>
            <p:nvPr/>
          </p:nvSpPr>
          <p:spPr bwMode="auto">
            <a:xfrm>
              <a:off x="5266" y="1036"/>
              <a:ext cx="473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66576" name="Arc 1028"/>
            <p:cNvSpPr>
              <a:spLocks/>
            </p:cNvSpPr>
            <p:nvPr/>
          </p:nvSpPr>
          <p:spPr bwMode="auto">
            <a:xfrm>
              <a:off x="13" y="1036"/>
              <a:ext cx="473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66577" name="Arc 1029"/>
            <p:cNvSpPr>
              <a:spLocks/>
            </p:cNvSpPr>
            <p:nvPr/>
          </p:nvSpPr>
          <p:spPr bwMode="auto">
            <a:xfrm>
              <a:off x="493" y="1036"/>
              <a:ext cx="473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66578" name="Arc 1030"/>
            <p:cNvSpPr>
              <a:spLocks/>
            </p:cNvSpPr>
            <p:nvPr/>
          </p:nvSpPr>
          <p:spPr bwMode="auto">
            <a:xfrm>
              <a:off x="965" y="1036"/>
              <a:ext cx="473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66579" name="Arc 1031"/>
            <p:cNvSpPr>
              <a:spLocks/>
            </p:cNvSpPr>
            <p:nvPr/>
          </p:nvSpPr>
          <p:spPr bwMode="auto">
            <a:xfrm>
              <a:off x="1452" y="1036"/>
              <a:ext cx="473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66580" name="Arc 1032"/>
            <p:cNvSpPr>
              <a:spLocks/>
            </p:cNvSpPr>
            <p:nvPr/>
          </p:nvSpPr>
          <p:spPr bwMode="auto">
            <a:xfrm>
              <a:off x="1924" y="1036"/>
              <a:ext cx="473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66581" name="Arc 1033"/>
            <p:cNvSpPr>
              <a:spLocks/>
            </p:cNvSpPr>
            <p:nvPr/>
          </p:nvSpPr>
          <p:spPr bwMode="auto">
            <a:xfrm>
              <a:off x="2411" y="1036"/>
              <a:ext cx="472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66582" name="Arc 1034"/>
            <p:cNvSpPr>
              <a:spLocks/>
            </p:cNvSpPr>
            <p:nvPr/>
          </p:nvSpPr>
          <p:spPr bwMode="auto">
            <a:xfrm>
              <a:off x="2883" y="1036"/>
              <a:ext cx="472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66583" name="Arc 1035"/>
            <p:cNvSpPr>
              <a:spLocks/>
            </p:cNvSpPr>
            <p:nvPr/>
          </p:nvSpPr>
          <p:spPr bwMode="auto">
            <a:xfrm>
              <a:off x="3362" y="1036"/>
              <a:ext cx="473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66584" name="Arc 1036"/>
            <p:cNvSpPr>
              <a:spLocks/>
            </p:cNvSpPr>
            <p:nvPr/>
          </p:nvSpPr>
          <p:spPr bwMode="auto">
            <a:xfrm>
              <a:off x="3834" y="1036"/>
              <a:ext cx="473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66585" name="Arc 1037"/>
            <p:cNvSpPr>
              <a:spLocks/>
            </p:cNvSpPr>
            <p:nvPr/>
          </p:nvSpPr>
          <p:spPr bwMode="auto">
            <a:xfrm>
              <a:off x="4314" y="1036"/>
              <a:ext cx="473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66586" name="Arc 1038"/>
            <p:cNvSpPr>
              <a:spLocks/>
            </p:cNvSpPr>
            <p:nvPr/>
          </p:nvSpPr>
          <p:spPr bwMode="auto">
            <a:xfrm>
              <a:off x="4786" y="1036"/>
              <a:ext cx="473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1005583" name="Rectangle 1039"/>
          <p:cNvSpPr>
            <a:spLocks noChangeArrowheads="1"/>
          </p:cNvSpPr>
          <p:nvPr/>
        </p:nvSpPr>
        <p:spPr bwMode="auto">
          <a:xfrm>
            <a:off x="2830513" y="836613"/>
            <a:ext cx="608012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  <a:r>
              <a:rPr lang="en-US" altLang="en-US" sz="3200" baseline="-25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endParaRPr lang="en-US" altLang="en-US" sz="3200" baseline="30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6564" name="Arc 1040"/>
          <p:cNvSpPr>
            <a:spLocks/>
          </p:cNvSpPr>
          <p:nvPr/>
        </p:nvSpPr>
        <p:spPr bwMode="auto">
          <a:xfrm rot="10800000" flipH="1">
            <a:off x="3505200" y="1201738"/>
            <a:ext cx="838200" cy="1905000"/>
          </a:xfrm>
          <a:custGeom>
            <a:avLst/>
            <a:gdLst>
              <a:gd name="T0" fmla="*/ 0 w 14288"/>
              <a:gd name="T1" fmla="*/ 2147483647 h 21367"/>
              <a:gd name="T2" fmla="*/ 2147483647 w 14288"/>
              <a:gd name="T3" fmla="*/ 0 h 21367"/>
              <a:gd name="T4" fmla="*/ 2147483647 w 14288"/>
              <a:gd name="T5" fmla="*/ 2147483647 h 21367"/>
              <a:gd name="T6" fmla="*/ 0 60000 65536"/>
              <a:gd name="T7" fmla="*/ 0 60000 65536"/>
              <a:gd name="T8" fmla="*/ 0 60000 65536"/>
              <a:gd name="T9" fmla="*/ 0 w 14288"/>
              <a:gd name="T10" fmla="*/ 0 h 21367"/>
              <a:gd name="T11" fmla="*/ 14288 w 14288"/>
              <a:gd name="T12" fmla="*/ 21367 h 2136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288" h="21367" fill="none" extrusionOk="0">
                <a:moveTo>
                  <a:pt x="-1" y="5167"/>
                </a:moveTo>
                <a:cubicBezTo>
                  <a:pt x="3132" y="2404"/>
                  <a:pt x="6998" y="609"/>
                  <a:pt x="11130" y="-2"/>
                </a:cubicBezTo>
              </a:path>
              <a:path w="14288" h="21367" stroke="0" extrusionOk="0">
                <a:moveTo>
                  <a:pt x="-1" y="5167"/>
                </a:moveTo>
                <a:cubicBezTo>
                  <a:pt x="3132" y="2404"/>
                  <a:pt x="6998" y="609"/>
                  <a:pt x="11130" y="-2"/>
                </a:cubicBezTo>
                <a:lnTo>
                  <a:pt x="14288" y="21367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005585" name="Rectangle 1041"/>
          <p:cNvSpPr>
            <a:spLocks noChangeArrowheads="1"/>
          </p:cNvSpPr>
          <p:nvPr/>
        </p:nvSpPr>
        <p:spPr bwMode="auto">
          <a:xfrm>
            <a:off x="5326063" y="261938"/>
            <a:ext cx="2974975" cy="8207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  <a:r>
              <a:rPr lang="en-US" altLang="en-US" sz="4800" baseline="-25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en-US" altLang="en-US" sz="4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fixation</a:t>
            </a:r>
            <a:endParaRPr lang="en-US" altLang="en-US" sz="4800" baseline="30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05587" name="Rectangle 1043"/>
          <p:cNvSpPr>
            <a:spLocks noChangeArrowheads="1"/>
          </p:cNvSpPr>
          <p:nvPr/>
        </p:nvSpPr>
        <p:spPr bwMode="auto">
          <a:xfrm>
            <a:off x="2830513" y="2236788"/>
            <a:ext cx="608012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  <a:r>
              <a:rPr lang="en-US" altLang="en-US" sz="3200" baseline="-25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endParaRPr lang="en-US" altLang="en-US" sz="3200" baseline="30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6567" name="Line 1044"/>
          <p:cNvSpPr>
            <a:spLocks noChangeShapeType="1"/>
          </p:cNvSpPr>
          <p:nvPr/>
        </p:nvSpPr>
        <p:spPr bwMode="auto">
          <a:xfrm rot="10800000" flipH="1" flipV="1">
            <a:off x="3060700" y="1403350"/>
            <a:ext cx="0" cy="8810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b="1">
              <a:solidFill>
                <a:srgbClr val="FFFFFF"/>
              </a:solidFill>
              <a:latin typeface="Times New Roman" pitchFamily="-1" charset="0"/>
              <a:ea typeface="ＭＳ Ｐゴシック" pitchFamily="-1" charset="-128"/>
            </a:endParaRPr>
          </a:p>
        </p:txBody>
      </p:sp>
      <p:pic>
        <p:nvPicPr>
          <p:cNvPr id="66568" name="Picture 10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300" y="2732088"/>
            <a:ext cx="2395538" cy="1397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9" name="Text Box 1046"/>
          <p:cNvSpPr txBox="1">
            <a:spLocks noChangeArrowheads="1"/>
          </p:cNvSpPr>
          <p:nvPr/>
        </p:nvSpPr>
        <p:spPr bwMode="auto">
          <a:xfrm>
            <a:off x="3616325" y="5576888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</p:txBody>
      </p: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379413" y="1198563"/>
            <a:ext cx="8574087" cy="5289550"/>
            <a:chOff x="379413" y="1198563"/>
            <a:chExt cx="8574087" cy="5289550"/>
          </a:xfrm>
        </p:grpSpPr>
        <p:sp>
          <p:nvSpPr>
            <p:cNvPr id="1005595" name="Text Box 1051"/>
            <p:cNvSpPr txBox="1">
              <a:spLocks noChangeArrowheads="1"/>
            </p:cNvSpPr>
            <p:nvPr/>
          </p:nvSpPr>
          <p:spPr bwMode="auto">
            <a:xfrm>
              <a:off x="379413" y="4322763"/>
              <a:ext cx="8564562" cy="82232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-109" charset="0"/>
                  <a:ea typeface="ＭＳ Ｐゴシック" pitchFamily="-1" charset="-128"/>
                </a:rPr>
                <a:t>Zehr et al. 2001 Nature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400" b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-109" charset="0"/>
                  <a:ea typeface="ＭＳ Ｐゴシック" pitchFamily="-1" charset="-128"/>
                </a:rPr>
                <a:t>    Unicellular cyanobacteria that expressed nitrogenase at HOT</a:t>
              </a:r>
            </a:p>
          </p:txBody>
        </p:sp>
        <p:sp>
          <p:nvSpPr>
            <p:cNvPr id="1005596" name="Text Box 1052"/>
            <p:cNvSpPr txBox="1">
              <a:spLocks noChangeArrowheads="1"/>
            </p:cNvSpPr>
            <p:nvPr/>
          </p:nvSpPr>
          <p:spPr bwMode="auto">
            <a:xfrm>
              <a:off x="388938" y="5300663"/>
              <a:ext cx="8564562" cy="11874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Montoya et al. 2004 Nature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  Rates of N fixation by the single cell forms can equal or </a:t>
              </a:r>
            </a:p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4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    exceed rates by </a:t>
              </a:r>
              <a:r>
                <a:rPr lang="en-US" altLang="en-US" sz="2400" i="1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Trichodemsium</a:t>
              </a:r>
              <a:endParaRPr lang="en-US" altLang="en-US" sz="2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  <p:pic>
          <p:nvPicPr>
            <p:cNvPr id="66573" name="Picture 1053" descr="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550" y="2797175"/>
              <a:ext cx="1444625" cy="1365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6574" name="Arc 1054"/>
            <p:cNvSpPr>
              <a:spLocks/>
            </p:cNvSpPr>
            <p:nvPr/>
          </p:nvSpPr>
          <p:spPr bwMode="auto">
            <a:xfrm rot="10800000">
              <a:off x="1889125" y="1198563"/>
              <a:ext cx="838200" cy="1905000"/>
            </a:xfrm>
            <a:custGeom>
              <a:avLst/>
              <a:gdLst>
                <a:gd name="T0" fmla="*/ 0 w 14288"/>
                <a:gd name="T1" fmla="*/ 2147483647 h 21367"/>
                <a:gd name="T2" fmla="*/ 2147483647 w 14288"/>
                <a:gd name="T3" fmla="*/ 0 h 21367"/>
                <a:gd name="T4" fmla="*/ 2147483647 w 14288"/>
                <a:gd name="T5" fmla="*/ 2147483647 h 21367"/>
                <a:gd name="T6" fmla="*/ 0 60000 65536"/>
                <a:gd name="T7" fmla="*/ 0 60000 65536"/>
                <a:gd name="T8" fmla="*/ 0 60000 65536"/>
                <a:gd name="T9" fmla="*/ 0 w 14288"/>
                <a:gd name="T10" fmla="*/ 0 h 21367"/>
                <a:gd name="T11" fmla="*/ 14288 w 14288"/>
                <a:gd name="T12" fmla="*/ 21367 h 2136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4288" h="21367" fill="none" extrusionOk="0">
                  <a:moveTo>
                    <a:pt x="-1" y="5167"/>
                  </a:moveTo>
                  <a:cubicBezTo>
                    <a:pt x="3132" y="2404"/>
                    <a:pt x="6998" y="609"/>
                    <a:pt x="11130" y="-2"/>
                  </a:cubicBezTo>
                </a:path>
                <a:path w="14288" h="21367" stroke="0" extrusionOk="0">
                  <a:moveTo>
                    <a:pt x="-1" y="5167"/>
                  </a:moveTo>
                  <a:cubicBezTo>
                    <a:pt x="3132" y="2404"/>
                    <a:pt x="6998" y="609"/>
                    <a:pt x="11130" y="-2"/>
                  </a:cubicBezTo>
                  <a:lnTo>
                    <a:pt x="14288" y="21367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-13874" y="6581001"/>
            <a:ext cx="2343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Slide modified from Debbie Bronk</a:t>
            </a:r>
          </a:p>
        </p:txBody>
      </p:sp>
    </p:spTree>
    <p:extLst>
      <p:ext uri="{BB962C8B-B14F-4D97-AF65-F5344CB8AC3E}">
        <p14:creationId xmlns:p14="http://schemas.microsoft.com/office/powerpoint/2010/main" val="302731702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6/61/The_nitrogen_cycle_Arri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200" y="1262061"/>
            <a:ext cx="5334000" cy="433387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491" y="6396335"/>
            <a:ext cx="8915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from: </a:t>
            </a:r>
            <a:r>
              <a:rPr lang="en-US" sz="12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Shou</a:t>
            </a:r>
            <a:r>
              <a:rPr lang="en-US" sz="1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-Qing Ni and Jian Zhang  (2013)</a:t>
            </a:r>
          </a:p>
        </p:txBody>
      </p:sp>
      <p:sp>
        <p:nvSpPr>
          <p:cNvPr id="4" name="Oval 3"/>
          <p:cNvSpPr/>
          <p:nvPr/>
        </p:nvSpPr>
        <p:spPr>
          <a:xfrm>
            <a:off x="5257800" y="3048000"/>
            <a:ext cx="1905000" cy="838200"/>
          </a:xfrm>
          <a:prstGeom prst="ellipse">
            <a:avLst/>
          </a:prstGeom>
          <a:solidFill>
            <a:srgbClr val="FFFF00">
              <a:alpha val="3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74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000054"/>
            </a:gs>
            <a:gs pos="999">
              <a:srgbClr val="00007A"/>
            </a:gs>
            <a:gs pos="50000">
              <a:srgbClr val="000054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658" name="Group 1026"/>
          <p:cNvGrpSpPr>
            <a:grpSpLocks/>
          </p:cNvGrpSpPr>
          <p:nvPr/>
        </p:nvGrpSpPr>
        <p:grpSpPr bwMode="auto">
          <a:xfrm>
            <a:off x="0" y="1187450"/>
            <a:ext cx="9134475" cy="273050"/>
            <a:chOff x="1" y="336"/>
            <a:chExt cx="6473" cy="172"/>
          </a:xfrm>
        </p:grpSpPr>
        <p:sp>
          <p:nvSpPr>
            <p:cNvPr id="70679" name="Arc 1027"/>
            <p:cNvSpPr>
              <a:spLocks/>
            </p:cNvSpPr>
            <p:nvPr/>
          </p:nvSpPr>
          <p:spPr bwMode="auto">
            <a:xfrm>
              <a:off x="5942" y="336"/>
              <a:ext cx="532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70680" name="Arc 1028"/>
            <p:cNvSpPr>
              <a:spLocks/>
            </p:cNvSpPr>
            <p:nvPr/>
          </p:nvSpPr>
          <p:spPr bwMode="auto">
            <a:xfrm>
              <a:off x="1" y="336"/>
              <a:ext cx="532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70681" name="Arc 1029"/>
            <p:cNvSpPr>
              <a:spLocks/>
            </p:cNvSpPr>
            <p:nvPr/>
          </p:nvSpPr>
          <p:spPr bwMode="auto">
            <a:xfrm>
              <a:off x="549" y="336"/>
              <a:ext cx="532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70682" name="Arc 1030"/>
            <p:cNvSpPr>
              <a:spLocks/>
            </p:cNvSpPr>
            <p:nvPr/>
          </p:nvSpPr>
          <p:spPr bwMode="auto">
            <a:xfrm>
              <a:off x="1080" y="336"/>
              <a:ext cx="532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70683" name="Arc 1031"/>
            <p:cNvSpPr>
              <a:spLocks/>
            </p:cNvSpPr>
            <p:nvPr/>
          </p:nvSpPr>
          <p:spPr bwMode="auto">
            <a:xfrm>
              <a:off x="1628" y="336"/>
              <a:ext cx="532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70684" name="Arc 1032"/>
            <p:cNvSpPr>
              <a:spLocks/>
            </p:cNvSpPr>
            <p:nvPr/>
          </p:nvSpPr>
          <p:spPr bwMode="auto">
            <a:xfrm>
              <a:off x="2159" y="336"/>
              <a:ext cx="532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70685" name="Arc 1033"/>
            <p:cNvSpPr>
              <a:spLocks/>
            </p:cNvSpPr>
            <p:nvPr/>
          </p:nvSpPr>
          <p:spPr bwMode="auto">
            <a:xfrm>
              <a:off x="2707" y="336"/>
              <a:ext cx="531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70686" name="Arc 1034"/>
            <p:cNvSpPr>
              <a:spLocks/>
            </p:cNvSpPr>
            <p:nvPr/>
          </p:nvSpPr>
          <p:spPr bwMode="auto">
            <a:xfrm>
              <a:off x="3237" y="336"/>
              <a:ext cx="531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70687" name="Arc 1035"/>
            <p:cNvSpPr>
              <a:spLocks/>
            </p:cNvSpPr>
            <p:nvPr/>
          </p:nvSpPr>
          <p:spPr bwMode="auto">
            <a:xfrm>
              <a:off x="3784" y="336"/>
              <a:ext cx="532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70688" name="Arc 1036"/>
            <p:cNvSpPr>
              <a:spLocks/>
            </p:cNvSpPr>
            <p:nvPr/>
          </p:nvSpPr>
          <p:spPr bwMode="auto">
            <a:xfrm>
              <a:off x="4315" y="336"/>
              <a:ext cx="532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70689" name="Arc 1037"/>
            <p:cNvSpPr>
              <a:spLocks/>
            </p:cNvSpPr>
            <p:nvPr/>
          </p:nvSpPr>
          <p:spPr bwMode="auto">
            <a:xfrm>
              <a:off x="4863" y="336"/>
              <a:ext cx="532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70690" name="Arc 1038"/>
            <p:cNvSpPr>
              <a:spLocks/>
            </p:cNvSpPr>
            <p:nvPr/>
          </p:nvSpPr>
          <p:spPr bwMode="auto">
            <a:xfrm>
              <a:off x="5394" y="336"/>
              <a:ext cx="532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70659" name="Line 1039"/>
          <p:cNvSpPr>
            <a:spLocks noChangeShapeType="1"/>
          </p:cNvSpPr>
          <p:nvPr/>
        </p:nvSpPr>
        <p:spPr bwMode="auto">
          <a:xfrm>
            <a:off x="33338" y="3719513"/>
            <a:ext cx="9110662" cy="0"/>
          </a:xfrm>
          <a:prstGeom prst="line">
            <a:avLst/>
          </a:prstGeom>
          <a:noFill/>
          <a:ln w="25400">
            <a:solidFill>
              <a:srgbClr val="7CEEFA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b="1">
              <a:solidFill>
                <a:srgbClr val="FFFFFF"/>
              </a:solidFill>
              <a:latin typeface="Times New Roman" pitchFamily="-1" charset="0"/>
              <a:ea typeface="ＭＳ Ｐゴシック" pitchFamily="-1" charset="-128"/>
            </a:endParaRPr>
          </a:p>
        </p:txBody>
      </p:sp>
      <p:sp>
        <p:nvSpPr>
          <p:cNvPr id="70660" name="Oval 1041"/>
          <p:cNvSpPr>
            <a:spLocks noChangeArrowheads="1"/>
          </p:cNvSpPr>
          <p:nvPr/>
        </p:nvSpPr>
        <p:spPr bwMode="auto">
          <a:xfrm>
            <a:off x="2814638" y="1965325"/>
            <a:ext cx="1514475" cy="1055688"/>
          </a:xfrm>
          <a:prstGeom prst="ellips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3" name="Rectangle 1039"/>
          <p:cNvSpPr>
            <a:spLocks noChangeArrowheads="1"/>
          </p:cNvSpPr>
          <p:nvPr/>
        </p:nvSpPr>
        <p:spPr bwMode="auto">
          <a:xfrm>
            <a:off x="1711325" y="219075"/>
            <a:ext cx="608013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  <a:r>
              <a:rPr lang="en-US" altLang="en-US" sz="3200" baseline="-25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endParaRPr lang="en-US" altLang="en-US" sz="3200" baseline="30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0662" name="Arc 1040"/>
          <p:cNvSpPr>
            <a:spLocks/>
          </p:cNvSpPr>
          <p:nvPr/>
        </p:nvSpPr>
        <p:spPr bwMode="auto">
          <a:xfrm rot="10800000" flipH="1">
            <a:off x="2386013" y="584200"/>
            <a:ext cx="838200" cy="1905000"/>
          </a:xfrm>
          <a:custGeom>
            <a:avLst/>
            <a:gdLst>
              <a:gd name="T0" fmla="*/ 0 w 14288"/>
              <a:gd name="T1" fmla="*/ 2147483647 h 21367"/>
              <a:gd name="T2" fmla="*/ 2147483647 w 14288"/>
              <a:gd name="T3" fmla="*/ 0 h 21367"/>
              <a:gd name="T4" fmla="*/ 2147483647 w 14288"/>
              <a:gd name="T5" fmla="*/ 2147483647 h 21367"/>
              <a:gd name="T6" fmla="*/ 0 60000 65536"/>
              <a:gd name="T7" fmla="*/ 0 60000 65536"/>
              <a:gd name="T8" fmla="*/ 0 60000 65536"/>
              <a:gd name="T9" fmla="*/ 0 w 14288"/>
              <a:gd name="T10" fmla="*/ 0 h 21367"/>
              <a:gd name="T11" fmla="*/ 14288 w 14288"/>
              <a:gd name="T12" fmla="*/ 21367 h 2136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288" h="21367" fill="none" extrusionOk="0">
                <a:moveTo>
                  <a:pt x="-1" y="5167"/>
                </a:moveTo>
                <a:cubicBezTo>
                  <a:pt x="3132" y="2404"/>
                  <a:pt x="6998" y="609"/>
                  <a:pt x="11130" y="-2"/>
                </a:cubicBezTo>
              </a:path>
              <a:path w="14288" h="21367" stroke="0" extrusionOk="0">
                <a:moveTo>
                  <a:pt x="-1" y="5167"/>
                </a:moveTo>
                <a:cubicBezTo>
                  <a:pt x="3132" y="2404"/>
                  <a:pt x="6998" y="609"/>
                  <a:pt x="11130" y="-2"/>
                </a:cubicBezTo>
                <a:lnTo>
                  <a:pt x="14288" y="21367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5" name="Rectangle 1043"/>
          <p:cNvSpPr>
            <a:spLocks noChangeArrowheads="1"/>
          </p:cNvSpPr>
          <p:nvPr/>
        </p:nvSpPr>
        <p:spPr bwMode="auto">
          <a:xfrm>
            <a:off x="1711325" y="1619250"/>
            <a:ext cx="608013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  <a:r>
              <a:rPr lang="en-US" altLang="en-US" sz="3200" baseline="-25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endParaRPr lang="en-US" altLang="en-US" sz="3200" baseline="30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0664" name="Line 1044"/>
          <p:cNvSpPr>
            <a:spLocks noChangeShapeType="1"/>
          </p:cNvSpPr>
          <p:nvPr/>
        </p:nvSpPr>
        <p:spPr bwMode="auto">
          <a:xfrm rot="10800000" flipH="1" flipV="1">
            <a:off x="1941513" y="785813"/>
            <a:ext cx="0" cy="881062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b="1">
              <a:solidFill>
                <a:srgbClr val="FFFFFF"/>
              </a:solidFill>
              <a:latin typeface="Times New Roman" pitchFamily="-1" charset="0"/>
              <a:ea typeface="ＭＳ Ｐゴシック" pitchFamily="-1" charset="-128"/>
            </a:endParaRPr>
          </a:p>
        </p:txBody>
      </p:sp>
      <p:grpSp>
        <p:nvGrpSpPr>
          <p:cNvPr id="3" name="Group 33"/>
          <p:cNvGrpSpPr>
            <a:grpSpLocks/>
          </p:cNvGrpSpPr>
          <p:nvPr/>
        </p:nvGrpSpPr>
        <p:grpSpPr bwMode="auto">
          <a:xfrm>
            <a:off x="4524375" y="150813"/>
            <a:ext cx="4456113" cy="2725737"/>
            <a:chOff x="4524375" y="150813"/>
            <a:chExt cx="4456113" cy="2725737"/>
          </a:xfrm>
        </p:grpSpPr>
        <p:grpSp>
          <p:nvGrpSpPr>
            <p:cNvPr id="70675" name="Group 32"/>
            <p:cNvGrpSpPr>
              <a:grpSpLocks/>
            </p:cNvGrpSpPr>
            <p:nvPr/>
          </p:nvGrpSpPr>
          <p:grpSpPr bwMode="auto">
            <a:xfrm>
              <a:off x="6261100" y="2043113"/>
              <a:ext cx="795338" cy="833437"/>
              <a:chOff x="6261100" y="2043113"/>
              <a:chExt cx="795338" cy="833437"/>
            </a:xfrm>
          </p:grpSpPr>
          <p:sp>
            <p:nvSpPr>
              <p:cNvPr id="70677" name="Arc 1042"/>
              <p:cNvSpPr>
                <a:spLocks/>
              </p:cNvSpPr>
              <p:nvPr/>
            </p:nvSpPr>
            <p:spPr bwMode="auto">
              <a:xfrm flipH="1">
                <a:off x="6261100" y="2043113"/>
                <a:ext cx="795338" cy="412750"/>
              </a:xfrm>
              <a:custGeom>
                <a:avLst/>
                <a:gdLst>
                  <a:gd name="T0" fmla="*/ 0 w 21600"/>
                  <a:gd name="T1" fmla="*/ 2147483647 h 21599"/>
                  <a:gd name="T2" fmla="*/ 2147483647 w 21600"/>
                  <a:gd name="T3" fmla="*/ 0 h 21599"/>
                  <a:gd name="T4" fmla="*/ 2147483647 w 21600"/>
                  <a:gd name="T5" fmla="*/ 2147483647 h 215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9"/>
                  <a:gd name="T11" fmla="*/ 21600 w 21600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9" fill="none" extrusionOk="0">
                    <a:moveTo>
                      <a:pt x="-1" y="21598"/>
                    </a:moveTo>
                    <a:cubicBezTo>
                      <a:pt x="-1" y="9679"/>
                      <a:pt x="9654" y="13"/>
                      <a:pt x="21573" y="-1"/>
                    </a:cubicBezTo>
                  </a:path>
                  <a:path w="21600" h="21599" stroke="0" extrusionOk="0">
                    <a:moveTo>
                      <a:pt x="-1" y="21598"/>
                    </a:moveTo>
                    <a:cubicBezTo>
                      <a:pt x="-1" y="9679"/>
                      <a:pt x="9654" y="13"/>
                      <a:pt x="21573" y="-1"/>
                    </a:cubicBezTo>
                    <a:lnTo>
                      <a:pt x="21600" y="21599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1pPr>
                <a:lvl2pPr marL="37931725" indent="-37474525"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2pPr>
                <a:lvl3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3pPr>
                <a:lvl4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4pPr>
                <a:lvl5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0678" name="Arc 1042"/>
              <p:cNvSpPr>
                <a:spLocks/>
              </p:cNvSpPr>
              <p:nvPr/>
            </p:nvSpPr>
            <p:spPr bwMode="auto">
              <a:xfrm flipH="1" flipV="1">
                <a:off x="6261100" y="2463800"/>
                <a:ext cx="793750" cy="412750"/>
              </a:xfrm>
              <a:custGeom>
                <a:avLst/>
                <a:gdLst>
                  <a:gd name="T0" fmla="*/ 0 w 21600"/>
                  <a:gd name="T1" fmla="*/ 2147483647 h 21599"/>
                  <a:gd name="T2" fmla="*/ 2147483647 w 21600"/>
                  <a:gd name="T3" fmla="*/ 0 h 21599"/>
                  <a:gd name="T4" fmla="*/ 2147483647 w 21600"/>
                  <a:gd name="T5" fmla="*/ 2147483647 h 215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9"/>
                  <a:gd name="T11" fmla="*/ 21600 w 21600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9" fill="none" extrusionOk="0">
                    <a:moveTo>
                      <a:pt x="-1" y="21598"/>
                    </a:moveTo>
                    <a:cubicBezTo>
                      <a:pt x="-1" y="9679"/>
                      <a:pt x="9654" y="13"/>
                      <a:pt x="21573" y="-1"/>
                    </a:cubicBezTo>
                  </a:path>
                  <a:path w="21600" h="21599" stroke="0" extrusionOk="0">
                    <a:moveTo>
                      <a:pt x="-1" y="21598"/>
                    </a:moveTo>
                    <a:cubicBezTo>
                      <a:pt x="-1" y="9679"/>
                      <a:pt x="9654" y="13"/>
                      <a:pt x="21573" y="-1"/>
                    </a:cubicBezTo>
                    <a:lnTo>
                      <a:pt x="21600" y="21599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1pPr>
                <a:lvl2pPr marL="37931725" indent="-37474525"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2pPr>
                <a:lvl3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3pPr>
                <a:lvl4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4pPr>
                <a:lvl5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31" name="Rectangle 1041"/>
            <p:cNvSpPr>
              <a:spLocks noChangeArrowheads="1"/>
            </p:cNvSpPr>
            <p:nvPr/>
          </p:nvSpPr>
          <p:spPr bwMode="auto">
            <a:xfrm>
              <a:off x="4524375" y="150813"/>
              <a:ext cx="4456113" cy="82867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Ammonification</a:t>
              </a:r>
              <a:endParaRPr lang="en-US" altLang="en-US" sz="4800" baseline="30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70666" name="TextBox 31"/>
          <p:cNvSpPr txBox="1">
            <a:spLocks noChangeArrowheads="1"/>
          </p:cNvSpPr>
          <p:nvPr/>
        </p:nvSpPr>
        <p:spPr bwMode="auto">
          <a:xfrm>
            <a:off x="6524625" y="6424613"/>
            <a:ext cx="2527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>
                <a:solidFill>
                  <a:srgbClr val="FFFFFF"/>
                </a:solidFill>
              </a:rPr>
              <a:t>* Glibert &amp; Bronk 1994</a:t>
            </a:r>
          </a:p>
        </p:txBody>
      </p:sp>
      <p:grpSp>
        <p:nvGrpSpPr>
          <p:cNvPr id="5" name="Group 31"/>
          <p:cNvGrpSpPr>
            <a:grpSpLocks/>
          </p:cNvGrpSpPr>
          <p:nvPr/>
        </p:nvGrpSpPr>
        <p:grpSpPr bwMode="auto">
          <a:xfrm>
            <a:off x="4003675" y="1608138"/>
            <a:ext cx="2152650" cy="1503362"/>
            <a:chOff x="4003675" y="1608138"/>
            <a:chExt cx="2152650" cy="1503362"/>
          </a:xfrm>
        </p:grpSpPr>
        <p:grpSp>
          <p:nvGrpSpPr>
            <p:cNvPr id="70669" name="Group 29"/>
            <p:cNvGrpSpPr>
              <a:grpSpLocks/>
            </p:cNvGrpSpPr>
            <p:nvPr/>
          </p:nvGrpSpPr>
          <p:grpSpPr bwMode="auto">
            <a:xfrm>
              <a:off x="4003675" y="1703388"/>
              <a:ext cx="2152650" cy="1408112"/>
              <a:chOff x="4003074" y="1703773"/>
              <a:chExt cx="2153254" cy="1407213"/>
            </a:xfrm>
          </p:grpSpPr>
          <p:sp>
            <p:nvSpPr>
              <p:cNvPr id="912400" name="Rectangle 1040"/>
              <p:cNvSpPr>
                <a:spLocks noChangeArrowheads="1"/>
              </p:cNvSpPr>
              <p:nvPr/>
            </p:nvSpPr>
            <p:spPr bwMode="auto">
              <a:xfrm>
                <a:off x="5063822" y="2528746"/>
                <a:ext cx="1092506" cy="58224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1pPr>
                <a:lvl2pPr marL="37931725" indent="-37474525"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2pPr>
                <a:lvl3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3pPr>
                <a:lvl4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4pPr>
                <a:lvl5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20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NH</a:t>
                </a:r>
                <a:r>
                  <a:rPr lang="en-US" altLang="en-US" sz="3200" baseline="-2500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4</a:t>
                </a:r>
                <a:r>
                  <a:rPr lang="en-US" altLang="en-US" sz="3200" baseline="3000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+</a:t>
                </a:r>
              </a:p>
            </p:txBody>
          </p:sp>
          <p:sp>
            <p:nvSpPr>
              <p:cNvPr id="70672" name="Arc 1042"/>
              <p:cNvSpPr>
                <a:spLocks/>
              </p:cNvSpPr>
              <p:nvPr/>
            </p:nvSpPr>
            <p:spPr bwMode="auto">
              <a:xfrm>
                <a:off x="4013500" y="2042838"/>
                <a:ext cx="968956" cy="247685"/>
              </a:xfrm>
              <a:custGeom>
                <a:avLst/>
                <a:gdLst>
                  <a:gd name="T0" fmla="*/ 0 w 21600"/>
                  <a:gd name="T1" fmla="*/ 2147483647 h 21599"/>
                  <a:gd name="T2" fmla="*/ 2147483647 w 21600"/>
                  <a:gd name="T3" fmla="*/ 0 h 21599"/>
                  <a:gd name="T4" fmla="*/ 2147483647 w 21600"/>
                  <a:gd name="T5" fmla="*/ 2147483647 h 215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9"/>
                  <a:gd name="T11" fmla="*/ 21600 w 21600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9" fill="none" extrusionOk="0">
                    <a:moveTo>
                      <a:pt x="-1" y="21598"/>
                    </a:moveTo>
                    <a:cubicBezTo>
                      <a:pt x="-1" y="9679"/>
                      <a:pt x="9654" y="13"/>
                      <a:pt x="21573" y="-1"/>
                    </a:cubicBezTo>
                  </a:path>
                  <a:path w="21600" h="21599" stroke="0" extrusionOk="0">
                    <a:moveTo>
                      <a:pt x="-1" y="21598"/>
                    </a:moveTo>
                    <a:cubicBezTo>
                      <a:pt x="-1" y="9679"/>
                      <a:pt x="9654" y="13"/>
                      <a:pt x="21573" y="-1"/>
                    </a:cubicBezTo>
                    <a:lnTo>
                      <a:pt x="21600" y="21599"/>
                    </a:lnTo>
                    <a:close/>
                  </a:path>
                </a:pathLst>
              </a:custGeom>
              <a:noFill/>
              <a:ln w="25400" cap="rnd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1pPr>
                <a:lvl2pPr marL="37931725" indent="-37474525"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2pPr>
                <a:lvl3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3pPr>
                <a:lvl4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4pPr>
                <a:lvl5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70673" name="Arc 1042"/>
              <p:cNvSpPr>
                <a:spLocks/>
              </p:cNvSpPr>
              <p:nvPr/>
            </p:nvSpPr>
            <p:spPr bwMode="auto">
              <a:xfrm flipV="1">
                <a:off x="4003074" y="2564326"/>
                <a:ext cx="968956" cy="247685"/>
              </a:xfrm>
              <a:custGeom>
                <a:avLst/>
                <a:gdLst>
                  <a:gd name="T0" fmla="*/ 0 w 21600"/>
                  <a:gd name="T1" fmla="*/ 2147483647 h 21599"/>
                  <a:gd name="T2" fmla="*/ 2147483647 w 21600"/>
                  <a:gd name="T3" fmla="*/ 0 h 21599"/>
                  <a:gd name="T4" fmla="*/ 2147483647 w 21600"/>
                  <a:gd name="T5" fmla="*/ 2147483647 h 215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9"/>
                  <a:gd name="T11" fmla="*/ 21600 w 21600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9" fill="none" extrusionOk="0">
                    <a:moveTo>
                      <a:pt x="-1" y="21598"/>
                    </a:moveTo>
                    <a:cubicBezTo>
                      <a:pt x="-1" y="9679"/>
                      <a:pt x="9654" y="13"/>
                      <a:pt x="21573" y="-1"/>
                    </a:cubicBezTo>
                  </a:path>
                  <a:path w="21600" h="21599" stroke="0" extrusionOk="0">
                    <a:moveTo>
                      <a:pt x="-1" y="21598"/>
                    </a:moveTo>
                    <a:cubicBezTo>
                      <a:pt x="-1" y="9679"/>
                      <a:pt x="9654" y="13"/>
                      <a:pt x="21573" y="-1"/>
                    </a:cubicBezTo>
                    <a:lnTo>
                      <a:pt x="21600" y="21599"/>
                    </a:lnTo>
                    <a:close/>
                  </a:path>
                </a:pathLst>
              </a:custGeom>
              <a:noFill/>
              <a:ln w="25400" cap="rnd">
                <a:solidFill>
                  <a:srgbClr val="FFFF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1pPr>
                <a:lvl2pPr marL="37931725" indent="-37474525"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2pPr>
                <a:lvl3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3pPr>
                <a:lvl4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4pPr>
                <a:lvl5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alt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Rectangle 1040"/>
              <p:cNvSpPr>
                <a:spLocks noChangeArrowheads="1"/>
              </p:cNvSpPr>
              <p:nvPr/>
            </p:nvSpPr>
            <p:spPr bwMode="auto">
              <a:xfrm>
                <a:off x="5054294" y="1703773"/>
                <a:ext cx="1094095" cy="58224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1pPr>
                <a:lvl2pPr marL="37931725" indent="-37474525"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2pPr>
                <a:lvl3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3pPr>
                <a:lvl4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4pPr>
                <a:lvl5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200">
                    <a:solidFill>
                      <a:srgbClr val="FFFF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DON</a:t>
                </a:r>
                <a:endParaRPr lang="en-US" altLang="en-US" sz="3200" baseline="30000">
                  <a:solidFill>
                    <a:srgbClr val="FFFF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p:grpSp>
        <p:sp>
          <p:nvSpPr>
            <p:cNvPr id="70670" name="TextBox 32"/>
            <p:cNvSpPr txBox="1">
              <a:spLocks noChangeArrowheads="1"/>
            </p:cNvSpPr>
            <p:nvPr/>
          </p:nvSpPr>
          <p:spPr bwMode="auto">
            <a:xfrm>
              <a:off x="4046538" y="1608138"/>
              <a:ext cx="312737" cy="400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000">
                  <a:solidFill>
                    <a:srgbClr val="FFFFFF"/>
                  </a:solidFill>
                </a:rPr>
                <a:t>*</a:t>
              </a:r>
            </a:p>
          </p:txBody>
        </p:sp>
      </p:grpSp>
      <p:sp>
        <p:nvSpPr>
          <p:cNvPr id="70668" name="Rectangle 33"/>
          <p:cNvSpPr>
            <a:spLocks noChangeArrowheads="1"/>
          </p:cNvSpPr>
          <p:nvPr/>
        </p:nvSpPr>
        <p:spPr bwMode="auto">
          <a:xfrm>
            <a:off x="1801813" y="2816225"/>
            <a:ext cx="1965325" cy="458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0">
                <a:solidFill>
                  <a:srgbClr val="00FF00"/>
                </a:solidFill>
              </a:rPr>
              <a:t>Phytoplankton 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-13874" y="6581001"/>
            <a:ext cx="2343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Slide modified from Debbie Bronk</a:t>
            </a:r>
          </a:p>
        </p:txBody>
      </p:sp>
    </p:spTree>
    <p:extLst>
      <p:ext uri="{BB962C8B-B14F-4D97-AF65-F5344CB8AC3E}">
        <p14:creationId xmlns:p14="http://schemas.microsoft.com/office/powerpoint/2010/main" val="7713525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ChangeArrowheads="1"/>
          </p:cNvSpPr>
          <p:nvPr/>
        </p:nvSpPr>
        <p:spPr bwMode="auto">
          <a:xfrm>
            <a:off x="839788" y="490538"/>
            <a:ext cx="80010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marL="609600" indent="-609600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600" dirty="0">
                <a:solidFill>
                  <a:srgbClr val="FFC000"/>
                </a:solidFill>
              </a:rPr>
              <a:t>Ammonification - </a:t>
            </a:r>
          </a:p>
          <a:p>
            <a:r>
              <a:rPr lang="en-US" altLang="en-US" sz="2800" dirty="0">
                <a:solidFill>
                  <a:srgbClr val="FFC000"/>
                </a:solidFill>
              </a:rPr>
              <a:t>	the conversion of DON or </a:t>
            </a:r>
            <a:r>
              <a:rPr lang="en-US" altLang="en-US" sz="2800" dirty="0" err="1">
                <a:solidFill>
                  <a:srgbClr val="FFC000"/>
                </a:solidFill>
              </a:rPr>
              <a:t>PON</a:t>
            </a:r>
            <a:r>
              <a:rPr lang="en-US" altLang="en-US" sz="2800" dirty="0">
                <a:solidFill>
                  <a:srgbClr val="FFC000"/>
                </a:solidFill>
              </a:rPr>
              <a:t> to NH</a:t>
            </a:r>
            <a:r>
              <a:rPr lang="en-US" altLang="en-US" sz="2800" baseline="-25000" dirty="0">
                <a:solidFill>
                  <a:srgbClr val="FFC000"/>
                </a:solidFill>
              </a:rPr>
              <a:t>4</a:t>
            </a:r>
            <a:r>
              <a:rPr lang="en-US" altLang="en-US" sz="2800" baseline="30000" dirty="0">
                <a:solidFill>
                  <a:srgbClr val="FFC000"/>
                </a:solidFill>
              </a:rPr>
              <a:t>+</a:t>
            </a:r>
            <a:endParaRPr lang="en-US" altLang="en-US" sz="2800" dirty="0">
              <a:solidFill>
                <a:srgbClr val="FFC000"/>
              </a:solidFill>
            </a:endParaRPr>
          </a:p>
        </p:txBody>
      </p:sp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1127125" y="24034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endParaRPr lang="en-US" altLang="en-US" sz="2400" b="0">
              <a:solidFill>
                <a:srgbClr val="FFC000"/>
              </a:solidFill>
            </a:endParaRPr>
          </a:p>
        </p:txBody>
      </p:sp>
      <p:sp>
        <p:nvSpPr>
          <p:cNvPr id="72708" name="Rectangle 4"/>
          <p:cNvSpPr>
            <a:spLocks noChangeArrowheads="1"/>
          </p:cNvSpPr>
          <p:nvPr/>
        </p:nvSpPr>
        <p:spPr bwMode="auto">
          <a:xfrm>
            <a:off x="1069975" y="1803400"/>
            <a:ext cx="7019925" cy="42799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lIns="92075" tIns="46038" rIns="92075" bIns="46038">
            <a:spAutoFit/>
          </a:bodyPr>
          <a:lstStyle>
            <a:lvl1pPr marL="609600" indent="-609600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2800" dirty="0">
                <a:solidFill>
                  <a:schemeClr val="bg1"/>
                </a:solidFill>
              </a:rPr>
              <a:t>Two types:</a:t>
            </a:r>
          </a:p>
          <a:p>
            <a:endParaRPr lang="en-US" altLang="en-US" sz="2800" dirty="0">
              <a:solidFill>
                <a:srgbClr val="FFC000"/>
              </a:solidFill>
            </a:endParaRPr>
          </a:p>
          <a:p>
            <a:pPr>
              <a:buFont typeface="Times" pitchFamily="-1" charset="0"/>
              <a:buAutoNum type="arabicPeriod"/>
            </a:pPr>
            <a:r>
              <a:rPr lang="en-US" altLang="en-US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Bacterial - </a:t>
            </a:r>
          </a:p>
          <a:p>
            <a:pPr>
              <a:buFont typeface="Times" pitchFamily="-1" charset="0"/>
              <a:buNone/>
            </a:pPr>
            <a:r>
              <a:rPr lang="en-US" altLang="en-US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	a.  Traditional view of bacterial decomposition</a:t>
            </a:r>
          </a:p>
          <a:p>
            <a:pPr>
              <a:buFont typeface="Times" pitchFamily="-1" charset="0"/>
              <a:buNone/>
            </a:pPr>
            <a:r>
              <a:rPr lang="en-US" altLang="en-US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	b.  Was considered primary source of NH</a:t>
            </a:r>
            <a:r>
              <a:rPr lang="en-US" altLang="en-US" sz="2400" baseline="-25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4</a:t>
            </a:r>
            <a:r>
              <a:rPr lang="en-US" altLang="en-US" sz="2400" baseline="30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+</a:t>
            </a:r>
            <a:endParaRPr lang="en-US" altLang="en-US" sz="24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>
              <a:buFont typeface="Times" pitchFamily="-1" charset="0"/>
              <a:buNone/>
            </a:pPr>
            <a:r>
              <a:rPr lang="en-US" altLang="en-US" sz="24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	     (Now primary source if believed to be grazers)</a:t>
            </a:r>
          </a:p>
          <a:p>
            <a:pPr>
              <a:buFont typeface="Times" pitchFamily="-1" charset="0"/>
              <a:buAutoNum type="arabicPeriod" startAt="2"/>
            </a:pPr>
            <a:endParaRPr lang="en-US" altLang="en-US" sz="2400" dirty="0">
              <a:solidFill>
                <a:srgbClr val="FFC000"/>
              </a:solidFill>
            </a:endParaRPr>
          </a:p>
          <a:p>
            <a:pPr>
              <a:buFont typeface="Times" pitchFamily="-1" charset="0"/>
              <a:buAutoNum type="arabicPeriod" startAt="2"/>
            </a:pPr>
            <a:r>
              <a:rPr lang="en-US" altLang="en-US" sz="2400" dirty="0">
                <a:solidFill>
                  <a:srgbClr val="FF9966"/>
                </a:solidFill>
              </a:rPr>
              <a:t>Photochemical (abiotic!)</a:t>
            </a:r>
          </a:p>
          <a:p>
            <a:pPr>
              <a:buFont typeface="Times" pitchFamily="-1" charset="0"/>
              <a:buNone/>
            </a:pPr>
            <a:r>
              <a:rPr lang="en-US" altLang="en-US" sz="2400" dirty="0">
                <a:solidFill>
                  <a:srgbClr val="FF9966"/>
                </a:solidFill>
              </a:rPr>
              <a:t>	a.  More recently recognized source</a:t>
            </a:r>
          </a:p>
          <a:p>
            <a:pPr>
              <a:buFont typeface="Times" pitchFamily="-1" charset="0"/>
              <a:buNone/>
            </a:pPr>
            <a:r>
              <a:rPr lang="en-US" altLang="en-US" sz="2400" dirty="0">
                <a:solidFill>
                  <a:srgbClr val="FF9966"/>
                </a:solidFill>
              </a:rPr>
              <a:t>	b.  Importance of process is still debated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3874" y="6581001"/>
            <a:ext cx="2343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Slide modified from Debbie Bronk</a:t>
            </a:r>
          </a:p>
        </p:txBody>
      </p:sp>
    </p:spTree>
    <p:extLst>
      <p:ext uri="{BB962C8B-B14F-4D97-AF65-F5344CB8AC3E}">
        <p14:creationId xmlns:p14="http://schemas.microsoft.com/office/powerpoint/2010/main" val="200784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70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27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27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27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27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27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27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27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27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8" grpId="0" build="p" bldLvl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6/61/The_nitrogen_cycle_Arri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200" y="1262061"/>
            <a:ext cx="5334000" cy="433387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491" y="6396335"/>
            <a:ext cx="8915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from: </a:t>
            </a:r>
            <a:r>
              <a:rPr lang="en-US" sz="12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Shou</a:t>
            </a:r>
            <a:r>
              <a:rPr lang="en-US" sz="1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-Qing Ni and Jian Zhang  (2013)</a:t>
            </a:r>
          </a:p>
        </p:txBody>
      </p:sp>
      <p:sp>
        <p:nvSpPr>
          <p:cNvPr id="4" name="Oval 3"/>
          <p:cNvSpPr/>
          <p:nvPr/>
        </p:nvSpPr>
        <p:spPr>
          <a:xfrm rot="20178511">
            <a:off x="2907475" y="3541807"/>
            <a:ext cx="3124200" cy="1368411"/>
          </a:xfrm>
          <a:prstGeom prst="ellipse">
            <a:avLst/>
          </a:prstGeom>
          <a:solidFill>
            <a:srgbClr val="FFFF00">
              <a:alpha val="3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5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50" name="Group 2"/>
          <p:cNvGrpSpPr>
            <a:grpSpLocks/>
          </p:cNvGrpSpPr>
          <p:nvPr/>
        </p:nvGrpSpPr>
        <p:grpSpPr bwMode="auto">
          <a:xfrm>
            <a:off x="9525" y="1109663"/>
            <a:ext cx="9134475" cy="273050"/>
            <a:chOff x="1" y="336"/>
            <a:chExt cx="6473" cy="172"/>
          </a:xfrm>
        </p:grpSpPr>
        <p:sp>
          <p:nvSpPr>
            <p:cNvPr id="78868" name="Arc 3"/>
            <p:cNvSpPr>
              <a:spLocks/>
            </p:cNvSpPr>
            <p:nvPr/>
          </p:nvSpPr>
          <p:spPr bwMode="auto">
            <a:xfrm>
              <a:off x="5942" y="336"/>
              <a:ext cx="532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78869" name="Arc 4"/>
            <p:cNvSpPr>
              <a:spLocks/>
            </p:cNvSpPr>
            <p:nvPr/>
          </p:nvSpPr>
          <p:spPr bwMode="auto">
            <a:xfrm>
              <a:off x="1" y="336"/>
              <a:ext cx="532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78870" name="Arc 5"/>
            <p:cNvSpPr>
              <a:spLocks/>
            </p:cNvSpPr>
            <p:nvPr/>
          </p:nvSpPr>
          <p:spPr bwMode="auto">
            <a:xfrm>
              <a:off x="549" y="336"/>
              <a:ext cx="532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78871" name="Arc 6"/>
            <p:cNvSpPr>
              <a:spLocks/>
            </p:cNvSpPr>
            <p:nvPr/>
          </p:nvSpPr>
          <p:spPr bwMode="auto">
            <a:xfrm>
              <a:off x="1080" y="336"/>
              <a:ext cx="532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78872" name="Arc 7"/>
            <p:cNvSpPr>
              <a:spLocks/>
            </p:cNvSpPr>
            <p:nvPr/>
          </p:nvSpPr>
          <p:spPr bwMode="auto">
            <a:xfrm>
              <a:off x="1628" y="336"/>
              <a:ext cx="532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78873" name="Arc 8"/>
            <p:cNvSpPr>
              <a:spLocks/>
            </p:cNvSpPr>
            <p:nvPr/>
          </p:nvSpPr>
          <p:spPr bwMode="auto">
            <a:xfrm>
              <a:off x="2159" y="336"/>
              <a:ext cx="532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78874" name="Arc 9"/>
            <p:cNvSpPr>
              <a:spLocks/>
            </p:cNvSpPr>
            <p:nvPr/>
          </p:nvSpPr>
          <p:spPr bwMode="auto">
            <a:xfrm>
              <a:off x="2707" y="336"/>
              <a:ext cx="531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78875" name="Arc 10"/>
            <p:cNvSpPr>
              <a:spLocks/>
            </p:cNvSpPr>
            <p:nvPr/>
          </p:nvSpPr>
          <p:spPr bwMode="auto">
            <a:xfrm>
              <a:off x="3237" y="336"/>
              <a:ext cx="531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78876" name="Arc 11"/>
            <p:cNvSpPr>
              <a:spLocks/>
            </p:cNvSpPr>
            <p:nvPr/>
          </p:nvSpPr>
          <p:spPr bwMode="auto">
            <a:xfrm>
              <a:off x="3784" y="336"/>
              <a:ext cx="532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78877" name="Arc 12"/>
            <p:cNvSpPr>
              <a:spLocks/>
            </p:cNvSpPr>
            <p:nvPr/>
          </p:nvSpPr>
          <p:spPr bwMode="auto">
            <a:xfrm>
              <a:off x="4315" y="336"/>
              <a:ext cx="532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78878" name="Arc 13"/>
            <p:cNvSpPr>
              <a:spLocks/>
            </p:cNvSpPr>
            <p:nvPr/>
          </p:nvSpPr>
          <p:spPr bwMode="auto">
            <a:xfrm>
              <a:off x="4863" y="336"/>
              <a:ext cx="532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78879" name="Arc 14"/>
            <p:cNvSpPr>
              <a:spLocks/>
            </p:cNvSpPr>
            <p:nvPr/>
          </p:nvSpPr>
          <p:spPr bwMode="auto">
            <a:xfrm>
              <a:off x="5394" y="336"/>
              <a:ext cx="532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78851" name="Line 15"/>
          <p:cNvSpPr>
            <a:spLocks noChangeShapeType="1"/>
          </p:cNvSpPr>
          <p:nvPr/>
        </p:nvSpPr>
        <p:spPr bwMode="auto">
          <a:xfrm>
            <a:off x="33338" y="3719513"/>
            <a:ext cx="9110662" cy="0"/>
          </a:xfrm>
          <a:prstGeom prst="line">
            <a:avLst/>
          </a:prstGeom>
          <a:noFill/>
          <a:ln w="25400">
            <a:solidFill>
              <a:srgbClr val="7CEEFA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b="1">
              <a:solidFill>
                <a:srgbClr val="FFFFFF"/>
              </a:solidFill>
              <a:latin typeface="Times New Roman" pitchFamily="-1" charset="0"/>
              <a:ea typeface="ＭＳ Ｐゴシック" pitchFamily="-1" charset="-128"/>
            </a:endParaRPr>
          </a:p>
        </p:txBody>
      </p:sp>
      <p:sp>
        <p:nvSpPr>
          <p:cNvPr id="78852" name="Oval 18"/>
          <p:cNvSpPr>
            <a:spLocks noChangeArrowheads="1"/>
          </p:cNvSpPr>
          <p:nvPr/>
        </p:nvSpPr>
        <p:spPr bwMode="auto">
          <a:xfrm>
            <a:off x="2814638" y="1965325"/>
            <a:ext cx="1514475" cy="1055688"/>
          </a:xfrm>
          <a:prstGeom prst="ellips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72478" name="Rectangle 30"/>
          <p:cNvSpPr>
            <a:spLocks noChangeArrowheads="1"/>
          </p:cNvSpPr>
          <p:nvPr/>
        </p:nvSpPr>
        <p:spPr bwMode="auto">
          <a:xfrm>
            <a:off x="1404938" y="5260975"/>
            <a:ext cx="1012825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FC41D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</a:t>
            </a:r>
            <a:r>
              <a:rPr lang="en-US" altLang="en-US" sz="3200" baseline="-25000">
                <a:solidFill>
                  <a:srgbClr val="FC41D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  <a:r>
              <a:rPr lang="en-US" altLang="en-US" sz="3200" baseline="30000">
                <a:solidFill>
                  <a:srgbClr val="FC41DC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</a:t>
            </a:r>
          </a:p>
        </p:txBody>
      </p:sp>
      <p:grpSp>
        <p:nvGrpSpPr>
          <p:cNvPr id="78855" name="Group 34"/>
          <p:cNvGrpSpPr>
            <a:grpSpLocks/>
          </p:cNvGrpSpPr>
          <p:nvPr/>
        </p:nvGrpSpPr>
        <p:grpSpPr bwMode="auto">
          <a:xfrm>
            <a:off x="3952875" y="2640013"/>
            <a:ext cx="6391275" cy="3187700"/>
            <a:chOff x="2789" y="1643"/>
            <a:chExt cx="2423" cy="2028"/>
          </a:xfrm>
        </p:grpSpPr>
        <p:sp>
          <p:nvSpPr>
            <p:cNvPr id="78866" name="Arc 28"/>
            <p:cNvSpPr>
              <a:spLocks/>
            </p:cNvSpPr>
            <p:nvPr/>
          </p:nvSpPr>
          <p:spPr bwMode="auto">
            <a:xfrm>
              <a:off x="2789" y="1643"/>
              <a:ext cx="1249" cy="1715"/>
            </a:xfrm>
            <a:custGeom>
              <a:avLst/>
              <a:gdLst>
                <a:gd name="T0" fmla="*/ 0 w 21550"/>
                <a:gd name="T1" fmla="*/ 0 h 21600"/>
                <a:gd name="T2" fmla="*/ 0 w 21550"/>
                <a:gd name="T3" fmla="*/ 0 h 21600"/>
                <a:gd name="T4" fmla="*/ 0 w 2155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550"/>
                <a:gd name="T10" fmla="*/ 0 h 21600"/>
                <a:gd name="T11" fmla="*/ 21550 w 2155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50" h="21600" fill="none" extrusionOk="0">
                  <a:moveTo>
                    <a:pt x="0" y="-1"/>
                  </a:moveTo>
                  <a:cubicBezTo>
                    <a:pt x="11362" y="-1"/>
                    <a:pt x="20781" y="8802"/>
                    <a:pt x="21550" y="20138"/>
                  </a:cubicBezTo>
                </a:path>
                <a:path w="21550" h="21600" stroke="0" extrusionOk="0">
                  <a:moveTo>
                    <a:pt x="0" y="-1"/>
                  </a:moveTo>
                  <a:cubicBezTo>
                    <a:pt x="11362" y="-1"/>
                    <a:pt x="20781" y="8802"/>
                    <a:pt x="21550" y="20138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5400" cap="rnd">
              <a:solidFill>
                <a:srgbClr val="00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872477" name="Rectangle 29"/>
            <p:cNvSpPr>
              <a:spLocks noChangeArrowheads="1"/>
            </p:cNvSpPr>
            <p:nvPr/>
          </p:nvSpPr>
          <p:spPr bwMode="auto">
            <a:xfrm>
              <a:off x="3818" y="3301"/>
              <a:ext cx="1394" cy="37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lIns="90487" tIns="44450" rIns="90487" bIns="4445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>
                  <a:solidFill>
                    <a:srgbClr val="3BF32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-109" charset="0"/>
                  <a:ea typeface="ＭＳ Ｐゴシック" pitchFamily="-1" charset="-128"/>
                </a:rPr>
                <a:t>PN or DON</a:t>
              </a:r>
            </a:p>
          </p:txBody>
        </p:sp>
      </p:grpSp>
      <p:grpSp>
        <p:nvGrpSpPr>
          <p:cNvPr id="78856" name="Group 36"/>
          <p:cNvGrpSpPr>
            <a:grpSpLocks/>
          </p:cNvGrpSpPr>
          <p:nvPr/>
        </p:nvGrpSpPr>
        <p:grpSpPr bwMode="auto">
          <a:xfrm>
            <a:off x="2516188" y="214313"/>
            <a:ext cx="6169025" cy="5654675"/>
            <a:chOff x="1585" y="135"/>
            <a:chExt cx="3886" cy="3562"/>
          </a:xfrm>
        </p:grpSpPr>
        <p:grpSp>
          <p:nvGrpSpPr>
            <p:cNvPr id="78859" name="Group 33"/>
            <p:cNvGrpSpPr>
              <a:grpSpLocks/>
            </p:cNvGrpSpPr>
            <p:nvPr/>
          </p:nvGrpSpPr>
          <p:grpSpPr bwMode="auto">
            <a:xfrm>
              <a:off x="1585" y="3334"/>
              <a:ext cx="2314" cy="363"/>
              <a:chOff x="1575" y="3334"/>
              <a:chExt cx="2314" cy="363"/>
            </a:xfrm>
          </p:grpSpPr>
          <p:sp>
            <p:nvSpPr>
              <p:cNvPr id="872470" name="Rectangle 22"/>
              <p:cNvSpPr>
                <a:spLocks noChangeArrowheads="1"/>
              </p:cNvSpPr>
              <p:nvPr/>
            </p:nvSpPr>
            <p:spPr bwMode="auto">
              <a:xfrm>
                <a:off x="2772" y="3334"/>
                <a:ext cx="678" cy="36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1pPr>
                <a:lvl2pPr marL="37931725" indent="-37474525"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2pPr>
                <a:lvl3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3pPr>
                <a:lvl4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4pPr>
                <a:lvl5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200">
                    <a:solidFill>
                      <a:srgbClr val="FAFD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NH</a:t>
                </a:r>
                <a:r>
                  <a:rPr lang="en-US" altLang="en-US" sz="3200" baseline="-25000">
                    <a:solidFill>
                      <a:srgbClr val="FAFD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4</a:t>
                </a:r>
                <a:r>
                  <a:rPr lang="en-US" altLang="en-US" sz="3200" baseline="30000">
                    <a:solidFill>
                      <a:srgbClr val="FAFD0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+</a:t>
                </a:r>
              </a:p>
            </p:txBody>
          </p:sp>
          <p:sp>
            <p:nvSpPr>
              <p:cNvPr id="872471" name="Rectangle 23"/>
              <p:cNvSpPr>
                <a:spLocks noChangeArrowheads="1"/>
              </p:cNvSpPr>
              <p:nvPr/>
            </p:nvSpPr>
            <p:spPr bwMode="auto">
              <a:xfrm>
                <a:off x="1833" y="3334"/>
                <a:ext cx="638" cy="363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1pPr>
                <a:lvl2pPr marL="37931725" indent="-37474525"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2pPr>
                <a:lvl3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3pPr>
                <a:lvl4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4pPr>
                <a:lvl5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200">
                    <a:solidFill>
                      <a:srgbClr val="81F6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NO</a:t>
                </a:r>
                <a:r>
                  <a:rPr lang="en-US" altLang="en-US" sz="3200" baseline="-25000">
                    <a:solidFill>
                      <a:srgbClr val="81F6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2</a:t>
                </a:r>
                <a:r>
                  <a:rPr lang="en-US" altLang="en-US" sz="3200" baseline="30000">
                    <a:solidFill>
                      <a:srgbClr val="81F6FF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-</a:t>
                </a:r>
              </a:p>
            </p:txBody>
          </p:sp>
          <p:sp>
            <p:nvSpPr>
              <p:cNvPr id="78863" name="Line 24"/>
              <p:cNvSpPr>
                <a:spLocks noChangeShapeType="1"/>
              </p:cNvSpPr>
              <p:nvPr/>
            </p:nvSpPr>
            <p:spPr bwMode="auto">
              <a:xfrm rot="16200000" flipV="1">
                <a:off x="3750" y="3371"/>
                <a:ext cx="0" cy="278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000" b="1">
                  <a:solidFill>
                    <a:srgbClr val="FFFFFF"/>
                  </a:solidFill>
                  <a:latin typeface="Times New Roman" pitchFamily="-1" charset="0"/>
                  <a:ea typeface="ＭＳ Ｐゴシック" pitchFamily="-1" charset="-128"/>
                </a:endParaRPr>
              </a:p>
            </p:txBody>
          </p:sp>
          <p:sp>
            <p:nvSpPr>
              <p:cNvPr id="78864" name="Line 25"/>
              <p:cNvSpPr>
                <a:spLocks noChangeShapeType="1"/>
              </p:cNvSpPr>
              <p:nvPr/>
            </p:nvSpPr>
            <p:spPr bwMode="auto">
              <a:xfrm rot="16200000" flipV="1">
                <a:off x="2626" y="3377"/>
                <a:ext cx="0" cy="278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000" b="1">
                  <a:solidFill>
                    <a:srgbClr val="FFFFFF"/>
                  </a:solidFill>
                  <a:latin typeface="Times New Roman" pitchFamily="-1" charset="0"/>
                  <a:ea typeface="ＭＳ Ｐゴシック" pitchFamily="-1" charset="-128"/>
                </a:endParaRPr>
              </a:p>
            </p:txBody>
          </p:sp>
          <p:sp>
            <p:nvSpPr>
              <p:cNvPr id="78865" name="Line 26"/>
              <p:cNvSpPr>
                <a:spLocks noChangeShapeType="1"/>
              </p:cNvSpPr>
              <p:nvPr/>
            </p:nvSpPr>
            <p:spPr bwMode="auto">
              <a:xfrm rot="16200000" flipV="1">
                <a:off x="1714" y="3377"/>
                <a:ext cx="0" cy="278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000" b="1">
                  <a:solidFill>
                    <a:srgbClr val="FFFFFF"/>
                  </a:solidFill>
                  <a:latin typeface="Times New Roman" pitchFamily="-1" charset="0"/>
                  <a:ea typeface="ＭＳ Ｐゴシック" pitchFamily="-1" charset="-128"/>
                </a:endParaRPr>
              </a:p>
            </p:txBody>
          </p:sp>
        </p:grpSp>
        <p:sp>
          <p:nvSpPr>
            <p:cNvPr id="872480" name="Rectangle 32"/>
            <p:cNvSpPr>
              <a:spLocks noChangeArrowheads="1"/>
            </p:cNvSpPr>
            <p:nvPr/>
          </p:nvSpPr>
          <p:spPr bwMode="auto">
            <a:xfrm>
              <a:off x="3331" y="135"/>
              <a:ext cx="2140" cy="51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Nitrification</a:t>
              </a:r>
              <a:endParaRPr lang="en-US" altLang="en-US" sz="4800" baseline="30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30" name="Rectangle 27"/>
          <p:cNvSpPr>
            <a:spLocks noChangeArrowheads="1"/>
          </p:cNvSpPr>
          <p:nvPr/>
        </p:nvSpPr>
        <p:spPr bwMode="auto">
          <a:xfrm>
            <a:off x="5045075" y="4999038"/>
            <a:ext cx="1735138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ammonification</a:t>
            </a:r>
            <a:endParaRPr lang="en-US" altLang="en-US" sz="1800" baseline="30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1" name="Rectangle 27"/>
          <p:cNvSpPr>
            <a:spLocks noChangeArrowheads="1"/>
          </p:cNvSpPr>
          <p:nvPr/>
        </p:nvSpPr>
        <p:spPr bwMode="auto">
          <a:xfrm>
            <a:off x="6245225" y="3044825"/>
            <a:ext cx="200977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dead cells/detritus</a:t>
            </a:r>
            <a:endParaRPr lang="en-US" altLang="en-US" sz="1800" baseline="3000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 rot="19152113">
            <a:off x="114589" y="1402917"/>
            <a:ext cx="3658053" cy="646331"/>
          </a:xfrm>
          <a:prstGeom prst="rect">
            <a:avLst/>
          </a:prstGeom>
          <a:solidFill>
            <a:srgbClr val="FFFF00">
              <a:alpha val="7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Aerobic process (i.e., needs oxygen)</a:t>
            </a:r>
          </a:p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Autotrophic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-13874" y="6581001"/>
            <a:ext cx="2343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Slide modified from Debbie Bronk</a:t>
            </a:r>
          </a:p>
        </p:txBody>
      </p:sp>
    </p:spTree>
    <p:extLst>
      <p:ext uri="{BB962C8B-B14F-4D97-AF65-F5344CB8AC3E}">
        <p14:creationId xmlns:p14="http://schemas.microsoft.com/office/powerpoint/2010/main" val="32642175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ChangeArrowheads="1"/>
          </p:cNvSpPr>
          <p:nvPr/>
        </p:nvSpPr>
        <p:spPr bwMode="auto">
          <a:xfrm>
            <a:off x="900113" y="809625"/>
            <a:ext cx="28289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marL="609600" indent="-609600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600">
                <a:solidFill>
                  <a:srgbClr val="FFC000"/>
                </a:solidFill>
              </a:rPr>
              <a:t>Nitrification</a:t>
            </a:r>
          </a:p>
        </p:txBody>
      </p:sp>
      <p:sp>
        <p:nvSpPr>
          <p:cNvPr id="76803" name="Text Box 3"/>
          <p:cNvSpPr txBox="1">
            <a:spLocks noChangeArrowheads="1"/>
          </p:cNvSpPr>
          <p:nvPr/>
        </p:nvSpPr>
        <p:spPr bwMode="auto">
          <a:xfrm>
            <a:off x="184150" y="1962150"/>
            <a:ext cx="8799513" cy="235902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txBody>
          <a:bodyPr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>
              <a:spcAft>
                <a:spcPts val="500"/>
              </a:spcAft>
            </a:pPr>
            <a:r>
              <a:rPr lang="en-US" altLang="en-US" sz="2800" dirty="0">
                <a:solidFill>
                  <a:srgbClr val="7030A0"/>
                </a:solidFill>
              </a:rPr>
              <a:t>          </a:t>
            </a:r>
            <a:r>
              <a:rPr lang="en-US" altLang="en-US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NH</a:t>
            </a:r>
            <a:r>
              <a:rPr lang="en-US" altLang="en-US" sz="2800" baseline="-25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4</a:t>
            </a:r>
            <a:r>
              <a:rPr lang="en-US" altLang="en-US" sz="2800" baseline="30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+ </a:t>
            </a:r>
            <a:r>
              <a:rPr lang="en-US" altLang="en-US" sz="2800" dirty="0">
                <a:solidFill>
                  <a:srgbClr val="FFC000"/>
                </a:solidFill>
              </a:rPr>
              <a:t>-----------------&gt;</a:t>
            </a:r>
            <a:r>
              <a:rPr lang="en-US" altLang="en-US" sz="2800" baseline="30000" dirty="0">
                <a:solidFill>
                  <a:srgbClr val="FFC000"/>
                </a:solidFill>
              </a:rPr>
              <a:t>  </a:t>
            </a:r>
            <a:r>
              <a:rPr lang="en-US" altLang="en-US" sz="2800" dirty="0">
                <a:solidFill>
                  <a:srgbClr val="FF0066"/>
                </a:solidFill>
              </a:rPr>
              <a:t>NO</a:t>
            </a:r>
            <a:r>
              <a:rPr lang="en-US" altLang="en-US" sz="2800" baseline="-25000" dirty="0">
                <a:solidFill>
                  <a:srgbClr val="FF0066"/>
                </a:solidFill>
              </a:rPr>
              <a:t>2</a:t>
            </a:r>
            <a:r>
              <a:rPr lang="en-US" altLang="en-US" sz="2800" baseline="30000" dirty="0">
                <a:solidFill>
                  <a:srgbClr val="FF0066"/>
                </a:solidFill>
              </a:rPr>
              <a:t>-  </a:t>
            </a:r>
            <a:r>
              <a:rPr lang="en-US" altLang="en-US" sz="2800" dirty="0">
                <a:solidFill>
                  <a:srgbClr val="FFC000"/>
                </a:solidFill>
              </a:rPr>
              <a:t>-----------------&gt; NO</a:t>
            </a:r>
            <a:r>
              <a:rPr lang="en-US" altLang="en-US" sz="2800" baseline="-25000" dirty="0">
                <a:solidFill>
                  <a:srgbClr val="FFC000"/>
                </a:solidFill>
              </a:rPr>
              <a:t>3</a:t>
            </a:r>
            <a:r>
              <a:rPr lang="en-US" altLang="en-US" sz="2800" baseline="30000" dirty="0">
                <a:solidFill>
                  <a:srgbClr val="FFC000"/>
                </a:solidFill>
              </a:rPr>
              <a:t> </a:t>
            </a:r>
          </a:p>
          <a:p>
            <a:pPr>
              <a:spcAft>
                <a:spcPts val="500"/>
              </a:spcAft>
            </a:pPr>
            <a:endParaRPr lang="en-US" altLang="en-US" sz="2800" baseline="30000" dirty="0">
              <a:solidFill>
                <a:srgbClr val="FFC000"/>
              </a:solidFill>
            </a:endParaRPr>
          </a:p>
          <a:p>
            <a:pPr>
              <a:spcAft>
                <a:spcPts val="500"/>
              </a:spcAft>
            </a:pPr>
            <a:r>
              <a:rPr lang="en-US" altLang="en-US" sz="2800" baseline="30000" dirty="0">
                <a:solidFill>
                  <a:srgbClr val="FFC000"/>
                </a:solidFill>
              </a:rPr>
              <a:t>                </a:t>
            </a:r>
            <a:r>
              <a:rPr lang="en-US" altLang="en-US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Ammonium oxidizers:     </a:t>
            </a:r>
            <a:r>
              <a:rPr lang="en-US" altLang="en-US" sz="2800" dirty="0">
                <a:solidFill>
                  <a:srgbClr val="FF0066"/>
                </a:solidFill>
              </a:rPr>
              <a:t>Nitrite oxidizers:</a:t>
            </a:r>
          </a:p>
          <a:p>
            <a:pPr>
              <a:spcAft>
                <a:spcPts val="500"/>
              </a:spcAft>
            </a:pPr>
            <a:r>
              <a:rPr lang="en-US" altLang="en-US" sz="2800" dirty="0">
                <a:solidFill>
                  <a:srgbClr val="7030A0"/>
                </a:solidFill>
              </a:rPr>
              <a:t>               </a:t>
            </a:r>
            <a:r>
              <a:rPr lang="en-US" altLang="en-US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very slow growing     </a:t>
            </a:r>
            <a:r>
              <a:rPr lang="en-US" altLang="en-US" sz="2800" dirty="0">
                <a:solidFill>
                  <a:srgbClr val="FFC000"/>
                </a:solidFill>
              </a:rPr>
              <a:t>	    </a:t>
            </a:r>
            <a:r>
              <a:rPr lang="en-US" altLang="en-US" sz="2800" dirty="0">
                <a:solidFill>
                  <a:srgbClr val="FF0066"/>
                </a:solidFill>
              </a:rPr>
              <a:t>faster growing</a:t>
            </a:r>
          </a:p>
          <a:p>
            <a:pPr>
              <a:spcAft>
                <a:spcPts val="500"/>
              </a:spcAft>
            </a:pPr>
            <a:r>
              <a:rPr lang="en-US" altLang="en-US" sz="2800" dirty="0">
                <a:solidFill>
                  <a:srgbClr val="7030A0"/>
                </a:solidFill>
              </a:rPr>
              <a:t>                 </a:t>
            </a:r>
            <a:r>
              <a:rPr lang="en-US" altLang="en-US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sensitive to light      </a:t>
            </a:r>
            <a:r>
              <a:rPr lang="en-US" altLang="en-US" sz="2800" dirty="0">
                <a:solidFill>
                  <a:srgbClr val="FF0066"/>
                </a:solidFill>
              </a:rPr>
              <a:t>more sensitive to light</a:t>
            </a:r>
          </a:p>
        </p:txBody>
      </p:sp>
      <p:sp>
        <p:nvSpPr>
          <p:cNvPr id="76804" name="Rectangle 5"/>
          <p:cNvSpPr>
            <a:spLocks noChangeArrowheads="1"/>
          </p:cNvSpPr>
          <p:nvPr/>
        </p:nvSpPr>
        <p:spPr bwMode="auto">
          <a:xfrm>
            <a:off x="679450" y="5030788"/>
            <a:ext cx="7529513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>
              <a:buFontTx/>
              <a:buChar char="•"/>
            </a:pPr>
            <a:r>
              <a:rPr lang="en-US" altLang="en-US" sz="2800" dirty="0">
                <a:solidFill>
                  <a:srgbClr val="FFC000"/>
                </a:solidFill>
              </a:rPr>
              <a:t> Nitrifiers are </a:t>
            </a:r>
            <a:r>
              <a:rPr lang="en-US" altLang="en-US" sz="2800" dirty="0" err="1">
                <a:solidFill>
                  <a:srgbClr val="FFC000"/>
                </a:solidFill>
              </a:rPr>
              <a:t>chemolithoautotrophs</a:t>
            </a:r>
            <a:r>
              <a:rPr lang="en-US" altLang="en-US" sz="2800" dirty="0">
                <a:solidFill>
                  <a:srgbClr val="FFC000"/>
                </a:solidFill>
              </a:rPr>
              <a:t>.</a:t>
            </a:r>
          </a:p>
          <a:p>
            <a:pPr>
              <a:buFontTx/>
              <a:buChar char="•"/>
            </a:pPr>
            <a:r>
              <a:rPr lang="en-US" altLang="en-US" sz="2800" dirty="0">
                <a:solidFill>
                  <a:srgbClr val="FFC000"/>
                </a:solidFill>
              </a:rPr>
              <a:t> Maximum water column rates occur near the base of the euphotic zone.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3874" y="6581001"/>
            <a:ext cx="2343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Slide modified from Debbie Bronk</a:t>
            </a:r>
          </a:p>
        </p:txBody>
      </p:sp>
    </p:spTree>
    <p:extLst>
      <p:ext uri="{BB962C8B-B14F-4D97-AF65-F5344CB8AC3E}">
        <p14:creationId xmlns:p14="http://schemas.microsoft.com/office/powerpoint/2010/main" val="1386213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00007A"/>
            </a:gs>
            <a:gs pos="999">
              <a:srgbClr val="00007A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50" name="Group 2"/>
          <p:cNvGrpSpPr>
            <a:grpSpLocks/>
          </p:cNvGrpSpPr>
          <p:nvPr/>
        </p:nvGrpSpPr>
        <p:grpSpPr bwMode="auto">
          <a:xfrm>
            <a:off x="9525" y="1109663"/>
            <a:ext cx="9134475" cy="273050"/>
            <a:chOff x="1" y="336"/>
            <a:chExt cx="6473" cy="172"/>
          </a:xfrm>
        </p:grpSpPr>
        <p:sp>
          <p:nvSpPr>
            <p:cNvPr id="78868" name="Arc 3"/>
            <p:cNvSpPr>
              <a:spLocks/>
            </p:cNvSpPr>
            <p:nvPr/>
          </p:nvSpPr>
          <p:spPr bwMode="auto">
            <a:xfrm>
              <a:off x="5942" y="336"/>
              <a:ext cx="532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78869" name="Arc 4"/>
            <p:cNvSpPr>
              <a:spLocks/>
            </p:cNvSpPr>
            <p:nvPr/>
          </p:nvSpPr>
          <p:spPr bwMode="auto">
            <a:xfrm>
              <a:off x="1" y="336"/>
              <a:ext cx="532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78870" name="Arc 5"/>
            <p:cNvSpPr>
              <a:spLocks/>
            </p:cNvSpPr>
            <p:nvPr/>
          </p:nvSpPr>
          <p:spPr bwMode="auto">
            <a:xfrm>
              <a:off x="549" y="336"/>
              <a:ext cx="532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78871" name="Arc 6"/>
            <p:cNvSpPr>
              <a:spLocks/>
            </p:cNvSpPr>
            <p:nvPr/>
          </p:nvSpPr>
          <p:spPr bwMode="auto">
            <a:xfrm>
              <a:off x="1080" y="336"/>
              <a:ext cx="532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78872" name="Arc 7"/>
            <p:cNvSpPr>
              <a:spLocks/>
            </p:cNvSpPr>
            <p:nvPr/>
          </p:nvSpPr>
          <p:spPr bwMode="auto">
            <a:xfrm>
              <a:off x="1628" y="336"/>
              <a:ext cx="532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78873" name="Arc 8"/>
            <p:cNvSpPr>
              <a:spLocks/>
            </p:cNvSpPr>
            <p:nvPr/>
          </p:nvSpPr>
          <p:spPr bwMode="auto">
            <a:xfrm>
              <a:off x="2159" y="336"/>
              <a:ext cx="532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78874" name="Arc 9"/>
            <p:cNvSpPr>
              <a:spLocks/>
            </p:cNvSpPr>
            <p:nvPr/>
          </p:nvSpPr>
          <p:spPr bwMode="auto">
            <a:xfrm>
              <a:off x="2707" y="336"/>
              <a:ext cx="531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78875" name="Arc 10"/>
            <p:cNvSpPr>
              <a:spLocks/>
            </p:cNvSpPr>
            <p:nvPr/>
          </p:nvSpPr>
          <p:spPr bwMode="auto">
            <a:xfrm>
              <a:off x="3237" y="336"/>
              <a:ext cx="531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78876" name="Arc 11"/>
            <p:cNvSpPr>
              <a:spLocks/>
            </p:cNvSpPr>
            <p:nvPr/>
          </p:nvSpPr>
          <p:spPr bwMode="auto">
            <a:xfrm>
              <a:off x="3784" y="336"/>
              <a:ext cx="532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78877" name="Arc 12"/>
            <p:cNvSpPr>
              <a:spLocks/>
            </p:cNvSpPr>
            <p:nvPr/>
          </p:nvSpPr>
          <p:spPr bwMode="auto">
            <a:xfrm>
              <a:off x="4315" y="336"/>
              <a:ext cx="532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78878" name="Arc 13"/>
            <p:cNvSpPr>
              <a:spLocks/>
            </p:cNvSpPr>
            <p:nvPr/>
          </p:nvSpPr>
          <p:spPr bwMode="auto">
            <a:xfrm>
              <a:off x="4863" y="336"/>
              <a:ext cx="532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78879" name="Arc 14"/>
            <p:cNvSpPr>
              <a:spLocks/>
            </p:cNvSpPr>
            <p:nvPr/>
          </p:nvSpPr>
          <p:spPr bwMode="auto">
            <a:xfrm>
              <a:off x="5394" y="336"/>
              <a:ext cx="532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78851" name="Line 15"/>
          <p:cNvSpPr>
            <a:spLocks noChangeShapeType="1"/>
          </p:cNvSpPr>
          <p:nvPr/>
        </p:nvSpPr>
        <p:spPr bwMode="auto">
          <a:xfrm>
            <a:off x="33338" y="3719513"/>
            <a:ext cx="9110662" cy="0"/>
          </a:xfrm>
          <a:prstGeom prst="line">
            <a:avLst/>
          </a:prstGeom>
          <a:noFill/>
          <a:ln w="25400">
            <a:solidFill>
              <a:srgbClr val="7CEEFA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b="1">
              <a:solidFill>
                <a:srgbClr val="FFFFFF"/>
              </a:solidFill>
              <a:latin typeface="Times New Roman" pitchFamily="-1" charset="0"/>
              <a:ea typeface="ＭＳ Ｐゴシック" pitchFamily="-1" charset="-128"/>
            </a:endParaRPr>
          </a:p>
        </p:txBody>
      </p:sp>
      <p:sp>
        <p:nvSpPr>
          <p:cNvPr id="78852" name="Oval 18"/>
          <p:cNvSpPr>
            <a:spLocks noChangeArrowheads="1"/>
          </p:cNvSpPr>
          <p:nvPr/>
        </p:nvSpPr>
        <p:spPr bwMode="auto">
          <a:xfrm>
            <a:off x="2814638" y="1965325"/>
            <a:ext cx="1514475" cy="1055688"/>
          </a:xfrm>
          <a:prstGeom prst="ellips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872475" name="Rectangle 27"/>
          <p:cNvSpPr>
            <a:spLocks noChangeArrowheads="1"/>
          </p:cNvSpPr>
          <p:nvPr/>
        </p:nvSpPr>
        <p:spPr bwMode="auto">
          <a:xfrm>
            <a:off x="1936750" y="5921375"/>
            <a:ext cx="5270500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Nitrifying bacteria - or is it??</a:t>
            </a:r>
            <a:endParaRPr lang="en-US" altLang="en-US" sz="3200" baseline="30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872478" name="Rectangle 30"/>
          <p:cNvSpPr>
            <a:spLocks noChangeArrowheads="1"/>
          </p:cNvSpPr>
          <p:nvPr/>
        </p:nvSpPr>
        <p:spPr bwMode="auto">
          <a:xfrm>
            <a:off x="1404938" y="5260975"/>
            <a:ext cx="1025921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</a:t>
            </a:r>
            <a:r>
              <a:rPr lang="en-US" altLang="en-US" sz="3200" baseline="-250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</a:t>
            </a:r>
            <a:r>
              <a:rPr lang="en-US" altLang="en-US" sz="3200" baseline="30000" dirty="0">
                <a:solidFill>
                  <a:srgbClr val="FFC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</a:t>
            </a:r>
          </a:p>
        </p:txBody>
      </p:sp>
      <p:grpSp>
        <p:nvGrpSpPr>
          <p:cNvPr id="78855" name="Group 34"/>
          <p:cNvGrpSpPr>
            <a:grpSpLocks/>
          </p:cNvGrpSpPr>
          <p:nvPr/>
        </p:nvGrpSpPr>
        <p:grpSpPr bwMode="auto">
          <a:xfrm>
            <a:off x="3952875" y="2640013"/>
            <a:ext cx="6391275" cy="3187700"/>
            <a:chOff x="2789" y="1643"/>
            <a:chExt cx="2423" cy="2028"/>
          </a:xfrm>
        </p:grpSpPr>
        <p:sp>
          <p:nvSpPr>
            <p:cNvPr id="78866" name="Arc 28"/>
            <p:cNvSpPr>
              <a:spLocks/>
            </p:cNvSpPr>
            <p:nvPr/>
          </p:nvSpPr>
          <p:spPr bwMode="auto">
            <a:xfrm>
              <a:off x="2789" y="1643"/>
              <a:ext cx="1249" cy="1715"/>
            </a:xfrm>
            <a:custGeom>
              <a:avLst/>
              <a:gdLst>
                <a:gd name="T0" fmla="*/ 0 w 21550"/>
                <a:gd name="T1" fmla="*/ 0 h 21600"/>
                <a:gd name="T2" fmla="*/ 0 w 21550"/>
                <a:gd name="T3" fmla="*/ 0 h 21600"/>
                <a:gd name="T4" fmla="*/ 0 w 2155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550"/>
                <a:gd name="T10" fmla="*/ 0 h 21600"/>
                <a:gd name="T11" fmla="*/ 21550 w 2155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50" h="21600" fill="none" extrusionOk="0">
                  <a:moveTo>
                    <a:pt x="0" y="-1"/>
                  </a:moveTo>
                  <a:cubicBezTo>
                    <a:pt x="11362" y="-1"/>
                    <a:pt x="20781" y="8802"/>
                    <a:pt x="21550" y="20138"/>
                  </a:cubicBezTo>
                </a:path>
                <a:path w="21550" h="21600" stroke="0" extrusionOk="0">
                  <a:moveTo>
                    <a:pt x="0" y="-1"/>
                  </a:moveTo>
                  <a:cubicBezTo>
                    <a:pt x="11362" y="-1"/>
                    <a:pt x="20781" y="8802"/>
                    <a:pt x="21550" y="20138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5400" cap="rnd">
              <a:solidFill>
                <a:srgbClr val="00FF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872477" name="Rectangle 29"/>
            <p:cNvSpPr>
              <a:spLocks noChangeArrowheads="1"/>
            </p:cNvSpPr>
            <p:nvPr/>
          </p:nvSpPr>
          <p:spPr bwMode="auto">
            <a:xfrm>
              <a:off x="3818" y="3301"/>
              <a:ext cx="1394" cy="37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/>
            </a:ln>
            <a:effectLst/>
          </p:spPr>
          <p:txBody>
            <a:bodyPr lIns="90487" tIns="44450" rIns="90487" bIns="4445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3200" b="1">
                  <a:solidFill>
                    <a:srgbClr val="3BF32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imes New Roman" pitchFamily="-109" charset="0"/>
                  <a:ea typeface="ＭＳ Ｐゴシック" pitchFamily="-1" charset="-128"/>
                </a:rPr>
                <a:t>PN or DON</a:t>
              </a:r>
            </a:p>
          </p:txBody>
        </p:sp>
      </p:grpSp>
      <p:grpSp>
        <p:nvGrpSpPr>
          <p:cNvPr id="78856" name="Group 36"/>
          <p:cNvGrpSpPr>
            <a:grpSpLocks/>
          </p:cNvGrpSpPr>
          <p:nvPr/>
        </p:nvGrpSpPr>
        <p:grpSpPr bwMode="auto">
          <a:xfrm>
            <a:off x="2516188" y="214313"/>
            <a:ext cx="6169025" cy="5661025"/>
            <a:chOff x="1585" y="135"/>
            <a:chExt cx="3886" cy="3566"/>
          </a:xfrm>
        </p:grpSpPr>
        <p:grpSp>
          <p:nvGrpSpPr>
            <p:cNvPr id="78859" name="Group 33"/>
            <p:cNvGrpSpPr>
              <a:grpSpLocks/>
            </p:cNvGrpSpPr>
            <p:nvPr/>
          </p:nvGrpSpPr>
          <p:grpSpPr bwMode="auto">
            <a:xfrm>
              <a:off x="1585" y="3334"/>
              <a:ext cx="2314" cy="367"/>
              <a:chOff x="1575" y="3334"/>
              <a:chExt cx="2314" cy="367"/>
            </a:xfrm>
          </p:grpSpPr>
          <p:sp>
            <p:nvSpPr>
              <p:cNvPr id="872470" name="Rectangle 22"/>
              <p:cNvSpPr>
                <a:spLocks noChangeArrowheads="1"/>
              </p:cNvSpPr>
              <p:nvPr/>
            </p:nvSpPr>
            <p:spPr bwMode="auto">
              <a:xfrm>
                <a:off x="2772" y="3334"/>
                <a:ext cx="687" cy="36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1pPr>
                <a:lvl2pPr marL="37931725" indent="-37474525"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2pPr>
                <a:lvl3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3pPr>
                <a:lvl4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4pPr>
                <a:lvl5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200" dirty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NH</a:t>
                </a:r>
                <a:r>
                  <a:rPr lang="en-US" altLang="en-US" sz="3200" baseline="-25000" dirty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4</a:t>
                </a:r>
                <a:r>
                  <a:rPr lang="en-US" altLang="en-US" sz="3200" baseline="30000" dirty="0"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+</a:t>
                </a:r>
              </a:p>
            </p:txBody>
          </p:sp>
          <p:sp>
            <p:nvSpPr>
              <p:cNvPr id="872471" name="Rectangle 23"/>
              <p:cNvSpPr>
                <a:spLocks noChangeArrowheads="1"/>
              </p:cNvSpPr>
              <p:nvPr/>
            </p:nvSpPr>
            <p:spPr bwMode="auto">
              <a:xfrm>
                <a:off x="1833" y="3334"/>
                <a:ext cx="646" cy="36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1pPr>
                <a:lvl2pPr marL="37931725" indent="-37474525"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2pPr>
                <a:lvl3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3pPr>
                <a:lvl4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4pPr>
                <a:lvl5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9pPr>
              </a:lstStyle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altLang="en-US" sz="3200" dirty="0"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NO</a:t>
                </a:r>
                <a:r>
                  <a:rPr lang="en-US" altLang="en-US" sz="3200" baseline="-25000" dirty="0"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2</a:t>
                </a:r>
                <a:r>
                  <a:rPr lang="en-US" altLang="en-US" sz="3200" baseline="30000" dirty="0">
                    <a:solidFill>
                      <a:srgbClr val="FF0066"/>
                    </a:solidFill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-</a:t>
                </a:r>
              </a:p>
            </p:txBody>
          </p:sp>
          <p:sp>
            <p:nvSpPr>
              <p:cNvPr id="78863" name="Line 24"/>
              <p:cNvSpPr>
                <a:spLocks noChangeShapeType="1"/>
              </p:cNvSpPr>
              <p:nvPr/>
            </p:nvSpPr>
            <p:spPr bwMode="auto">
              <a:xfrm rot="16200000" flipV="1">
                <a:off x="3750" y="3371"/>
                <a:ext cx="0" cy="27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000" b="1">
                  <a:solidFill>
                    <a:srgbClr val="FFFFFF"/>
                  </a:solidFill>
                  <a:latin typeface="Times New Roman" pitchFamily="-1" charset="0"/>
                  <a:ea typeface="ＭＳ Ｐゴシック" pitchFamily="-1" charset="-128"/>
                </a:endParaRPr>
              </a:p>
            </p:txBody>
          </p:sp>
          <p:sp>
            <p:nvSpPr>
              <p:cNvPr id="78864" name="Line 25"/>
              <p:cNvSpPr>
                <a:spLocks noChangeShapeType="1"/>
              </p:cNvSpPr>
              <p:nvPr/>
            </p:nvSpPr>
            <p:spPr bwMode="auto">
              <a:xfrm rot="16200000" flipV="1">
                <a:off x="2626" y="3377"/>
                <a:ext cx="0" cy="27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000" b="1">
                  <a:solidFill>
                    <a:srgbClr val="FFFFFF"/>
                  </a:solidFill>
                  <a:latin typeface="Times New Roman" pitchFamily="-1" charset="0"/>
                  <a:ea typeface="ＭＳ Ｐゴシック" pitchFamily="-1" charset="-128"/>
                </a:endParaRPr>
              </a:p>
            </p:txBody>
          </p:sp>
          <p:sp>
            <p:nvSpPr>
              <p:cNvPr id="78865" name="Line 26"/>
              <p:cNvSpPr>
                <a:spLocks noChangeShapeType="1"/>
              </p:cNvSpPr>
              <p:nvPr/>
            </p:nvSpPr>
            <p:spPr bwMode="auto">
              <a:xfrm rot="16200000" flipV="1">
                <a:off x="1714" y="3377"/>
                <a:ext cx="0" cy="27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1000" b="1">
                  <a:solidFill>
                    <a:srgbClr val="FFFFFF"/>
                  </a:solidFill>
                  <a:latin typeface="Times New Roman" pitchFamily="-1" charset="0"/>
                  <a:ea typeface="ＭＳ Ｐゴシック" pitchFamily="-1" charset="-128"/>
                </a:endParaRPr>
              </a:p>
            </p:txBody>
          </p:sp>
        </p:grpSp>
        <p:sp>
          <p:nvSpPr>
            <p:cNvPr id="872480" name="Rectangle 32"/>
            <p:cNvSpPr>
              <a:spLocks noChangeArrowheads="1"/>
            </p:cNvSpPr>
            <p:nvPr/>
          </p:nvSpPr>
          <p:spPr bwMode="auto">
            <a:xfrm>
              <a:off x="3331" y="135"/>
              <a:ext cx="2140" cy="51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48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Nitrification</a:t>
              </a:r>
              <a:endParaRPr lang="en-US" altLang="en-US" sz="4800" baseline="30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endParaRPr>
            </a:p>
          </p:txBody>
        </p:sp>
      </p:grpSp>
      <p:sp>
        <p:nvSpPr>
          <p:cNvPr id="30" name="Rectangle 27"/>
          <p:cNvSpPr>
            <a:spLocks noChangeArrowheads="1"/>
          </p:cNvSpPr>
          <p:nvPr/>
        </p:nvSpPr>
        <p:spPr bwMode="auto">
          <a:xfrm>
            <a:off x="5045075" y="4999038"/>
            <a:ext cx="1735138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ammonification</a:t>
            </a:r>
            <a:endParaRPr lang="en-US" altLang="en-US" sz="1800" baseline="30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1" name="Rectangle 27"/>
          <p:cNvSpPr>
            <a:spLocks noChangeArrowheads="1"/>
          </p:cNvSpPr>
          <p:nvPr/>
        </p:nvSpPr>
        <p:spPr bwMode="auto">
          <a:xfrm>
            <a:off x="6245225" y="3044825"/>
            <a:ext cx="2009775" cy="3667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800">
                <a:solidFill>
                  <a:srgbClr val="00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dead cells/detritus</a:t>
            </a:r>
            <a:endParaRPr lang="en-US" altLang="en-US" sz="1800" baseline="30000">
              <a:solidFill>
                <a:srgbClr val="00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-13874" y="6581001"/>
            <a:ext cx="2343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Slide modified from Debbie Bronk</a:t>
            </a:r>
          </a:p>
        </p:txBody>
      </p:sp>
    </p:spTree>
    <p:extLst>
      <p:ext uri="{BB962C8B-B14F-4D97-AF65-F5344CB8AC3E}">
        <p14:creationId xmlns:p14="http://schemas.microsoft.com/office/powerpoint/2010/main" val="11330681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247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11505" y="609600"/>
            <a:ext cx="8301696" cy="1384995"/>
          </a:xfrm>
          <a:prstGeom prst="rect">
            <a:avLst/>
          </a:prstGeom>
          <a:solidFill>
            <a:schemeClr val="bg1">
              <a:alpha val="66000"/>
            </a:schemeClr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The Immortal Life of Nitrogen</a:t>
            </a:r>
          </a:p>
          <a:p>
            <a:pPr lvl="0"/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 1: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cycle pathways</a:t>
            </a:r>
          </a:p>
          <a:p>
            <a:pPr lvl="0"/>
            <a:r>
              <a:rPr lang="en-US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 2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Human impacts on N Cycle</a:t>
            </a:r>
            <a:endParaRPr lang="en-US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104900" y="4114800"/>
            <a:ext cx="6934200" cy="1816100"/>
          </a:xfrm>
          <a:prstGeom prst="rect">
            <a:avLst/>
          </a:prstGeom>
          <a:solidFill>
            <a:schemeClr val="bg1">
              <a:alpha val="52000"/>
            </a:schemeClr>
          </a:solidFill>
          <a:ln>
            <a:noFill/>
          </a:ln>
          <a:extLst/>
        </p:spPr>
        <p:txBody>
          <a:bodyPr>
            <a:spAutoFit/>
          </a:bodyPr>
          <a:lstStyle/>
          <a:p>
            <a:r>
              <a:rPr lang="en-US" sz="2800" i="1" dirty="0">
                <a:latin typeface="Times New Roman" pitchFamily="18" charset="0"/>
                <a:cs typeface="Times New Roman" pitchFamily="18" charset="0"/>
              </a:rPr>
              <a:t>“...the atoms of nitrogen are bound on the wheel of change, and ceaselessly pass through living and non-living phases.”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		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Johnstone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(1908, p. 274)</a:t>
            </a:r>
          </a:p>
        </p:txBody>
      </p:sp>
    </p:spTree>
    <p:extLst>
      <p:ext uri="{BB962C8B-B14F-4D97-AF65-F5344CB8AC3E}">
        <p14:creationId xmlns:p14="http://schemas.microsoft.com/office/powerpoint/2010/main" val="93745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1043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0" y="654050"/>
            <a:ext cx="6921500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0899" name="Group 6"/>
          <p:cNvGrpSpPr>
            <a:grpSpLocks/>
          </p:cNvGrpSpPr>
          <p:nvPr/>
        </p:nvGrpSpPr>
        <p:grpSpPr bwMode="auto">
          <a:xfrm>
            <a:off x="2230438" y="2741613"/>
            <a:ext cx="2540000" cy="3159125"/>
            <a:chOff x="2230338" y="2741651"/>
            <a:chExt cx="2540108" cy="3159869"/>
          </a:xfrm>
        </p:grpSpPr>
        <p:sp>
          <p:nvSpPr>
            <p:cNvPr id="80901" name="Rectangle 4"/>
            <p:cNvSpPr>
              <a:spLocks noChangeArrowheads="1"/>
            </p:cNvSpPr>
            <p:nvPr/>
          </p:nvSpPr>
          <p:spPr bwMode="auto">
            <a:xfrm>
              <a:off x="2230338" y="2741651"/>
              <a:ext cx="2540108" cy="3159869"/>
            </a:xfrm>
            <a:prstGeom prst="rect">
              <a:avLst/>
            </a:prstGeom>
            <a:solidFill>
              <a:srgbClr val="CCFFCC">
                <a:alpha val="43921"/>
              </a:srgbClr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0902" name="Rectangle 1044"/>
            <p:cNvSpPr>
              <a:spLocks noChangeArrowheads="1"/>
            </p:cNvSpPr>
            <p:nvPr/>
          </p:nvSpPr>
          <p:spPr bwMode="auto">
            <a:xfrm>
              <a:off x="2316067" y="4186616"/>
              <a:ext cx="1147811" cy="369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r>
                <a:rPr lang="en-US" altLang="en-US" sz="1800" b="0">
                  <a:solidFill>
                    <a:srgbClr val="000000"/>
                  </a:solidFill>
                  <a:latin typeface="Arial" charset="0"/>
                </a:rPr>
                <a:t>Nitracline</a:t>
              </a:r>
            </a:p>
          </p:txBody>
        </p:sp>
      </p:grpSp>
      <p:sp>
        <p:nvSpPr>
          <p:cNvPr id="80900" name="Rectangle 7"/>
          <p:cNvSpPr>
            <a:spLocks noChangeArrowheads="1"/>
          </p:cNvSpPr>
          <p:nvPr/>
        </p:nvSpPr>
        <p:spPr bwMode="auto">
          <a:xfrm>
            <a:off x="5105400" y="1120775"/>
            <a:ext cx="2649537" cy="4975225"/>
          </a:xfrm>
          <a:prstGeom prst="rect">
            <a:avLst/>
          </a:prstGeom>
          <a:solidFill>
            <a:srgbClr val="FFFFFF"/>
          </a:solidFill>
          <a:ln w="12700">
            <a:solidFill>
              <a:srgbClr val="FFFFFF"/>
            </a:solidFill>
            <a:round/>
            <a:headEnd/>
            <a:tailEnd/>
          </a:ln>
        </p:spPr>
        <p:txBody>
          <a:bodyPr/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endParaRPr lang="en-US" altLang="en-US"/>
          </a:p>
        </p:txBody>
      </p:sp>
      <p:sp>
        <p:nvSpPr>
          <p:cNvPr id="8" name="TextBox 7"/>
          <p:cNvSpPr txBox="1"/>
          <p:nvPr/>
        </p:nvSpPr>
        <p:spPr>
          <a:xfrm>
            <a:off x="-13874" y="6581001"/>
            <a:ext cx="2343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Slide modified from Debbie Bronk</a:t>
            </a:r>
          </a:p>
        </p:txBody>
      </p:sp>
    </p:spTree>
    <p:extLst>
      <p:ext uri="{BB962C8B-B14F-4D97-AF65-F5344CB8AC3E}">
        <p14:creationId xmlns:p14="http://schemas.microsoft.com/office/powerpoint/2010/main" val="3757739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3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425" y="288925"/>
            <a:ext cx="6988175" cy="632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Rectangle 5"/>
          <p:cNvSpPr>
            <a:spLocks noChangeArrowheads="1"/>
          </p:cNvSpPr>
          <p:nvPr/>
        </p:nvSpPr>
        <p:spPr bwMode="auto">
          <a:xfrm>
            <a:off x="-533400" y="365125"/>
            <a:ext cx="272415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marL="609600" indent="-609600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2400" dirty="0">
                <a:solidFill>
                  <a:srgbClr val="FFC000"/>
                </a:solidFill>
              </a:rPr>
              <a:t>	</a:t>
            </a:r>
            <a:r>
              <a:rPr lang="en-US" altLang="en-US" sz="2400" dirty="0" err="1">
                <a:solidFill>
                  <a:srgbClr val="FFC000"/>
                </a:solidFill>
              </a:rPr>
              <a:t>Karner</a:t>
            </a:r>
            <a:r>
              <a:rPr lang="en-US" altLang="en-US" sz="2400" dirty="0">
                <a:solidFill>
                  <a:srgbClr val="FFC000"/>
                </a:solidFill>
              </a:rPr>
              <a:t> et al. 2001 Nature</a:t>
            </a:r>
          </a:p>
          <a:p>
            <a:r>
              <a:rPr lang="en-US" altLang="en-US" sz="2000" dirty="0">
                <a:solidFill>
                  <a:srgbClr val="FFC000"/>
                </a:solidFill>
              </a:rPr>
              <a:t>     	</a:t>
            </a:r>
          </a:p>
          <a:p>
            <a:r>
              <a:rPr lang="en-US" altLang="en-US" sz="2000" dirty="0">
                <a:solidFill>
                  <a:srgbClr val="FFC000"/>
                </a:solidFill>
              </a:rPr>
              <a:t>	39% of the picoplankton in the mesopelagic at HOT are archaea.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3874" y="6581001"/>
            <a:ext cx="2343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Slide modified from Debbie Bronk</a:t>
            </a:r>
          </a:p>
        </p:txBody>
      </p:sp>
    </p:spTree>
    <p:extLst>
      <p:ext uri="{BB962C8B-B14F-4D97-AF65-F5344CB8AC3E}">
        <p14:creationId xmlns:p14="http://schemas.microsoft.com/office/powerpoint/2010/main" val="2118228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6/61/The_nitrogen_cycle_Arri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200" y="1262061"/>
            <a:ext cx="5334000" cy="433387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491" y="6396335"/>
            <a:ext cx="8915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from: </a:t>
            </a:r>
            <a:r>
              <a:rPr lang="en-US" sz="12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Shou</a:t>
            </a:r>
            <a:r>
              <a:rPr lang="en-US" sz="1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-Qing Ni and Jian Zhang  (2013)</a:t>
            </a:r>
          </a:p>
        </p:txBody>
      </p:sp>
      <p:sp>
        <p:nvSpPr>
          <p:cNvPr id="4" name="Oval 3"/>
          <p:cNvSpPr/>
          <p:nvPr/>
        </p:nvSpPr>
        <p:spPr>
          <a:xfrm rot="17962076">
            <a:off x="1251964" y="1389936"/>
            <a:ext cx="2510724" cy="1368411"/>
          </a:xfrm>
          <a:prstGeom prst="ellipse">
            <a:avLst/>
          </a:prstGeom>
          <a:solidFill>
            <a:srgbClr val="FFFF00">
              <a:alpha val="3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97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38" name="Group 2"/>
          <p:cNvGrpSpPr>
            <a:grpSpLocks/>
          </p:cNvGrpSpPr>
          <p:nvPr/>
        </p:nvGrpSpPr>
        <p:grpSpPr bwMode="auto">
          <a:xfrm>
            <a:off x="0" y="1373188"/>
            <a:ext cx="9134475" cy="273050"/>
            <a:chOff x="1" y="336"/>
            <a:chExt cx="6473" cy="172"/>
          </a:xfrm>
        </p:grpSpPr>
        <p:sp>
          <p:nvSpPr>
            <p:cNvPr id="91169" name="Arc 3"/>
            <p:cNvSpPr>
              <a:spLocks/>
            </p:cNvSpPr>
            <p:nvPr/>
          </p:nvSpPr>
          <p:spPr bwMode="auto">
            <a:xfrm>
              <a:off x="5942" y="336"/>
              <a:ext cx="532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1170" name="Arc 4"/>
            <p:cNvSpPr>
              <a:spLocks/>
            </p:cNvSpPr>
            <p:nvPr/>
          </p:nvSpPr>
          <p:spPr bwMode="auto">
            <a:xfrm>
              <a:off x="1" y="336"/>
              <a:ext cx="532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1171" name="Arc 5"/>
            <p:cNvSpPr>
              <a:spLocks/>
            </p:cNvSpPr>
            <p:nvPr/>
          </p:nvSpPr>
          <p:spPr bwMode="auto">
            <a:xfrm>
              <a:off x="549" y="336"/>
              <a:ext cx="532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1172" name="Arc 6"/>
            <p:cNvSpPr>
              <a:spLocks/>
            </p:cNvSpPr>
            <p:nvPr/>
          </p:nvSpPr>
          <p:spPr bwMode="auto">
            <a:xfrm>
              <a:off x="1080" y="336"/>
              <a:ext cx="532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1173" name="Arc 7"/>
            <p:cNvSpPr>
              <a:spLocks/>
            </p:cNvSpPr>
            <p:nvPr/>
          </p:nvSpPr>
          <p:spPr bwMode="auto">
            <a:xfrm>
              <a:off x="1628" y="336"/>
              <a:ext cx="532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1174" name="Arc 8"/>
            <p:cNvSpPr>
              <a:spLocks/>
            </p:cNvSpPr>
            <p:nvPr/>
          </p:nvSpPr>
          <p:spPr bwMode="auto">
            <a:xfrm>
              <a:off x="2159" y="336"/>
              <a:ext cx="532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1175" name="Arc 9"/>
            <p:cNvSpPr>
              <a:spLocks/>
            </p:cNvSpPr>
            <p:nvPr/>
          </p:nvSpPr>
          <p:spPr bwMode="auto">
            <a:xfrm>
              <a:off x="2707" y="336"/>
              <a:ext cx="531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1176" name="Arc 10"/>
            <p:cNvSpPr>
              <a:spLocks/>
            </p:cNvSpPr>
            <p:nvPr/>
          </p:nvSpPr>
          <p:spPr bwMode="auto">
            <a:xfrm>
              <a:off x="3237" y="336"/>
              <a:ext cx="531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1177" name="Arc 11"/>
            <p:cNvSpPr>
              <a:spLocks/>
            </p:cNvSpPr>
            <p:nvPr/>
          </p:nvSpPr>
          <p:spPr bwMode="auto">
            <a:xfrm>
              <a:off x="3784" y="336"/>
              <a:ext cx="532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1178" name="Arc 12"/>
            <p:cNvSpPr>
              <a:spLocks/>
            </p:cNvSpPr>
            <p:nvPr/>
          </p:nvSpPr>
          <p:spPr bwMode="auto">
            <a:xfrm>
              <a:off x="4315" y="336"/>
              <a:ext cx="532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1179" name="Arc 13"/>
            <p:cNvSpPr>
              <a:spLocks/>
            </p:cNvSpPr>
            <p:nvPr/>
          </p:nvSpPr>
          <p:spPr bwMode="auto">
            <a:xfrm>
              <a:off x="4863" y="336"/>
              <a:ext cx="532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1180" name="Arc 14"/>
            <p:cNvSpPr>
              <a:spLocks/>
            </p:cNvSpPr>
            <p:nvPr/>
          </p:nvSpPr>
          <p:spPr bwMode="auto">
            <a:xfrm>
              <a:off x="5394" y="336"/>
              <a:ext cx="532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91139" name="Oval 16"/>
          <p:cNvSpPr>
            <a:spLocks noChangeArrowheads="1"/>
          </p:cNvSpPr>
          <p:nvPr/>
        </p:nvSpPr>
        <p:spPr bwMode="auto">
          <a:xfrm>
            <a:off x="2814638" y="1800225"/>
            <a:ext cx="1514475" cy="1055688"/>
          </a:xfrm>
          <a:prstGeom prst="ellips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endParaRPr lang="en-US" altLang="en-US"/>
          </a:p>
        </p:txBody>
      </p:sp>
      <p:sp>
        <p:nvSpPr>
          <p:cNvPr id="878612" name="Rectangle 20"/>
          <p:cNvSpPr>
            <a:spLocks noChangeArrowheads="1"/>
          </p:cNvSpPr>
          <p:nvPr/>
        </p:nvSpPr>
        <p:spPr bwMode="auto">
          <a:xfrm>
            <a:off x="4400550" y="4695825"/>
            <a:ext cx="1090041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200" dirty="0">
                <a:solidFill>
                  <a:srgbClr val="7030A0"/>
                </a:solidFill>
              </a:rPr>
              <a:t>NH</a:t>
            </a:r>
            <a:r>
              <a:rPr lang="en-US" altLang="en-US" sz="3200" baseline="-25000" dirty="0">
                <a:solidFill>
                  <a:srgbClr val="7030A0"/>
                </a:solidFill>
              </a:rPr>
              <a:t>4</a:t>
            </a:r>
            <a:r>
              <a:rPr lang="en-US" altLang="en-US" sz="3200" baseline="30000" dirty="0">
                <a:solidFill>
                  <a:srgbClr val="7030A0"/>
                </a:solidFill>
              </a:rPr>
              <a:t>+</a:t>
            </a:r>
          </a:p>
        </p:txBody>
      </p:sp>
      <p:sp>
        <p:nvSpPr>
          <p:cNvPr id="878613" name="Rectangle 21"/>
          <p:cNvSpPr>
            <a:spLocks noChangeArrowheads="1"/>
          </p:cNvSpPr>
          <p:nvPr/>
        </p:nvSpPr>
        <p:spPr bwMode="auto">
          <a:xfrm>
            <a:off x="2909888" y="4695825"/>
            <a:ext cx="1025921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200" dirty="0">
                <a:solidFill>
                  <a:srgbClr val="FF0066"/>
                </a:solidFill>
              </a:rPr>
              <a:t>NO</a:t>
            </a:r>
            <a:r>
              <a:rPr lang="en-US" altLang="en-US" sz="3200" baseline="-25000" dirty="0">
                <a:solidFill>
                  <a:srgbClr val="FF0066"/>
                </a:solidFill>
              </a:rPr>
              <a:t>2</a:t>
            </a:r>
            <a:r>
              <a:rPr lang="en-US" altLang="en-US" sz="3200" baseline="30000" dirty="0">
                <a:solidFill>
                  <a:srgbClr val="FF0066"/>
                </a:solidFill>
              </a:rPr>
              <a:t>-</a:t>
            </a:r>
          </a:p>
        </p:txBody>
      </p:sp>
      <p:sp>
        <p:nvSpPr>
          <p:cNvPr id="91142" name="Line 22"/>
          <p:cNvSpPr>
            <a:spLocks noChangeShapeType="1"/>
          </p:cNvSpPr>
          <p:nvPr/>
        </p:nvSpPr>
        <p:spPr bwMode="auto">
          <a:xfrm rot="16200000" flipV="1">
            <a:off x="5675313" y="4754562"/>
            <a:ext cx="0" cy="4413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43" name="Line 23"/>
          <p:cNvSpPr>
            <a:spLocks noChangeShapeType="1"/>
          </p:cNvSpPr>
          <p:nvPr/>
        </p:nvSpPr>
        <p:spPr bwMode="auto">
          <a:xfrm rot="16200000" flipV="1">
            <a:off x="4168776" y="4764087"/>
            <a:ext cx="0" cy="4413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44" name="Line 24"/>
          <p:cNvSpPr>
            <a:spLocks noChangeShapeType="1"/>
          </p:cNvSpPr>
          <p:nvPr/>
        </p:nvSpPr>
        <p:spPr bwMode="auto">
          <a:xfrm rot="16200000" flipV="1">
            <a:off x="2720976" y="4764087"/>
            <a:ext cx="0" cy="4413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1145" name="Arc 26"/>
          <p:cNvSpPr>
            <a:spLocks/>
          </p:cNvSpPr>
          <p:nvPr/>
        </p:nvSpPr>
        <p:spPr bwMode="auto">
          <a:xfrm>
            <a:off x="3933825" y="2360613"/>
            <a:ext cx="2476500" cy="2144712"/>
          </a:xfrm>
          <a:custGeom>
            <a:avLst/>
            <a:gdLst>
              <a:gd name="T0" fmla="*/ 0 w 21550"/>
              <a:gd name="T1" fmla="*/ 0 h 21600"/>
              <a:gd name="T2" fmla="*/ 2147483647 w 21550"/>
              <a:gd name="T3" fmla="*/ 2147483647 h 21600"/>
              <a:gd name="T4" fmla="*/ 0 w 21550"/>
              <a:gd name="T5" fmla="*/ 2147483647 h 21600"/>
              <a:gd name="T6" fmla="*/ 0 60000 65536"/>
              <a:gd name="T7" fmla="*/ 0 60000 65536"/>
              <a:gd name="T8" fmla="*/ 0 60000 65536"/>
              <a:gd name="T9" fmla="*/ 0 w 21550"/>
              <a:gd name="T10" fmla="*/ 0 h 21600"/>
              <a:gd name="T11" fmla="*/ 21550 w 2155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50" h="21600" fill="none" extrusionOk="0">
                <a:moveTo>
                  <a:pt x="0" y="-1"/>
                </a:moveTo>
                <a:cubicBezTo>
                  <a:pt x="11362" y="-1"/>
                  <a:pt x="20781" y="8802"/>
                  <a:pt x="21550" y="20138"/>
                </a:cubicBezTo>
              </a:path>
              <a:path w="21550" h="21600" stroke="0" extrusionOk="0">
                <a:moveTo>
                  <a:pt x="0" y="-1"/>
                </a:moveTo>
                <a:cubicBezTo>
                  <a:pt x="11362" y="-1"/>
                  <a:pt x="20781" y="8802"/>
                  <a:pt x="21550" y="20138"/>
                </a:cubicBezTo>
                <a:lnTo>
                  <a:pt x="0" y="21600"/>
                </a:lnTo>
                <a:close/>
              </a:path>
            </a:pathLst>
          </a:custGeom>
          <a:noFill/>
          <a:ln w="25400" cap="rnd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endParaRPr lang="en-US" altLang="en-US"/>
          </a:p>
        </p:txBody>
      </p:sp>
      <p:sp>
        <p:nvSpPr>
          <p:cNvPr id="878619" name="Rectangle 27"/>
          <p:cNvSpPr>
            <a:spLocks noChangeArrowheads="1"/>
          </p:cNvSpPr>
          <p:nvPr/>
        </p:nvSpPr>
        <p:spPr bwMode="auto">
          <a:xfrm>
            <a:off x="6061075" y="4643438"/>
            <a:ext cx="2227263" cy="58261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3BF329"/>
                </a:solidFill>
                <a:latin typeface="Times New Roman" pitchFamily="-109" charset="0"/>
                <a:ea typeface="+mn-ea"/>
              </a:rPr>
              <a:t>PN or DON</a:t>
            </a:r>
          </a:p>
        </p:txBody>
      </p:sp>
      <p:sp>
        <p:nvSpPr>
          <p:cNvPr id="878620" name="Rectangle 28"/>
          <p:cNvSpPr>
            <a:spLocks noChangeArrowheads="1"/>
          </p:cNvSpPr>
          <p:nvPr/>
        </p:nvSpPr>
        <p:spPr bwMode="auto">
          <a:xfrm>
            <a:off x="1404938" y="4664075"/>
            <a:ext cx="1025921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200" dirty="0">
                <a:solidFill>
                  <a:srgbClr val="FFC000"/>
                </a:solidFill>
              </a:rPr>
              <a:t>NO</a:t>
            </a:r>
            <a:r>
              <a:rPr lang="en-US" altLang="en-US" sz="3200" baseline="-25000" dirty="0">
                <a:solidFill>
                  <a:srgbClr val="FFC000"/>
                </a:solidFill>
              </a:rPr>
              <a:t>3</a:t>
            </a:r>
            <a:r>
              <a:rPr lang="en-US" altLang="en-US" sz="3200" baseline="30000" dirty="0">
                <a:solidFill>
                  <a:srgbClr val="FFC000"/>
                </a:solidFill>
              </a:rPr>
              <a:t>-</a:t>
            </a:r>
          </a:p>
        </p:txBody>
      </p:sp>
      <p:sp>
        <p:nvSpPr>
          <p:cNvPr id="91148" name="Line 42"/>
          <p:cNvSpPr>
            <a:spLocks noChangeShapeType="1"/>
          </p:cNvSpPr>
          <p:nvPr/>
        </p:nvSpPr>
        <p:spPr bwMode="auto">
          <a:xfrm>
            <a:off x="33338" y="3732213"/>
            <a:ext cx="9110662" cy="0"/>
          </a:xfrm>
          <a:prstGeom prst="line">
            <a:avLst/>
          </a:prstGeom>
          <a:noFill/>
          <a:ln w="25400">
            <a:solidFill>
              <a:srgbClr val="7CEEFA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" name="Group 50"/>
          <p:cNvGrpSpPr>
            <a:grpSpLocks/>
          </p:cNvGrpSpPr>
          <p:nvPr/>
        </p:nvGrpSpPr>
        <p:grpSpPr bwMode="auto">
          <a:xfrm>
            <a:off x="280988" y="219075"/>
            <a:ext cx="8166100" cy="6638925"/>
            <a:chOff x="177" y="138"/>
            <a:chExt cx="5144" cy="4182"/>
          </a:xfrm>
        </p:grpSpPr>
        <p:grpSp>
          <p:nvGrpSpPr>
            <p:cNvPr id="91151" name="Group 46"/>
            <p:cNvGrpSpPr>
              <a:grpSpLocks/>
            </p:cNvGrpSpPr>
            <p:nvPr/>
          </p:nvGrpSpPr>
          <p:grpSpPr bwMode="auto">
            <a:xfrm>
              <a:off x="177" y="138"/>
              <a:ext cx="5131" cy="4096"/>
              <a:chOff x="177" y="138"/>
              <a:chExt cx="5131" cy="4096"/>
            </a:xfrm>
          </p:grpSpPr>
          <p:grpSp>
            <p:nvGrpSpPr>
              <p:cNvPr id="91155" name="Group 45"/>
              <p:cNvGrpSpPr>
                <a:grpSpLocks/>
              </p:cNvGrpSpPr>
              <p:nvPr/>
            </p:nvGrpSpPr>
            <p:grpSpPr bwMode="auto">
              <a:xfrm>
                <a:off x="1250" y="351"/>
                <a:ext cx="4058" cy="3883"/>
                <a:chOff x="1250" y="351"/>
                <a:chExt cx="4058" cy="3883"/>
              </a:xfrm>
            </p:grpSpPr>
            <p:sp>
              <p:nvSpPr>
                <p:cNvPr id="878617" name="Rectangle 25"/>
                <p:cNvSpPr>
                  <a:spLocks noChangeArrowheads="1"/>
                </p:cNvSpPr>
                <p:nvPr/>
              </p:nvSpPr>
              <p:spPr bwMode="auto">
                <a:xfrm>
                  <a:off x="1560" y="3871"/>
                  <a:ext cx="2852" cy="363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 wrap="none" lIns="90487" tIns="44450" rIns="90487" bIns="44450">
                  <a:spAutoFit/>
                </a:bodyPr>
                <a:lstStyle>
                  <a:lvl1pPr>
                    <a:defRPr sz="1000" b="1">
                      <a:solidFill>
                        <a:schemeClr val="tx1"/>
                      </a:solidFill>
                      <a:latin typeface="Times New Roman" pitchFamily="-1" charset="0"/>
                      <a:ea typeface="ＭＳ Ｐゴシック" pitchFamily="-1" charset="-128"/>
                    </a:defRPr>
                  </a:lvl1pPr>
                  <a:lvl2pPr marL="37931725" indent="-37474525">
                    <a:defRPr sz="1000" b="1">
                      <a:solidFill>
                        <a:schemeClr val="tx1"/>
                      </a:solidFill>
                      <a:latin typeface="Times New Roman" pitchFamily="-1" charset="0"/>
                      <a:ea typeface="ＭＳ Ｐゴシック" pitchFamily="-1" charset="-128"/>
                    </a:defRPr>
                  </a:lvl2pPr>
                  <a:lvl3pPr>
                    <a:defRPr sz="1000" b="1">
                      <a:solidFill>
                        <a:schemeClr val="tx1"/>
                      </a:solidFill>
                      <a:latin typeface="Times New Roman" pitchFamily="-1" charset="0"/>
                      <a:ea typeface="ＭＳ Ｐゴシック" pitchFamily="-1" charset="-128"/>
                    </a:defRPr>
                  </a:lvl3pPr>
                  <a:lvl4pPr>
                    <a:defRPr sz="1000" b="1">
                      <a:solidFill>
                        <a:schemeClr val="tx1"/>
                      </a:solidFill>
                      <a:latin typeface="Times New Roman" pitchFamily="-1" charset="0"/>
                      <a:ea typeface="ＭＳ Ｐゴシック" pitchFamily="-1" charset="-128"/>
                    </a:defRPr>
                  </a:lvl4pPr>
                  <a:lvl5pPr>
                    <a:defRPr sz="1000" b="1">
                      <a:solidFill>
                        <a:schemeClr val="tx1"/>
                      </a:solidFill>
                      <a:latin typeface="Times New Roman" pitchFamily="-1" charset="0"/>
                      <a:ea typeface="ＭＳ Ｐゴシック" pitchFamily="-1" charset="-128"/>
                    </a:defRPr>
                  </a:lvl5pPr>
                  <a:lvl6pPr marL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1"/>
                      </a:solidFill>
                      <a:latin typeface="Times New Roman" pitchFamily="-1" charset="0"/>
                      <a:ea typeface="ＭＳ Ｐゴシック" pitchFamily="-1" charset="-128"/>
                    </a:defRPr>
                  </a:lvl6pPr>
                  <a:lvl7pPr marL="9144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1"/>
                      </a:solidFill>
                      <a:latin typeface="Times New Roman" pitchFamily="-1" charset="0"/>
                      <a:ea typeface="ＭＳ Ｐゴシック" pitchFamily="-1" charset="-128"/>
                    </a:defRPr>
                  </a:lvl7pPr>
                  <a:lvl8pPr marL="1371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1"/>
                      </a:solidFill>
                      <a:latin typeface="Times New Roman" pitchFamily="-1" charset="0"/>
                      <a:ea typeface="ＭＳ Ｐゴシック" pitchFamily="-1" charset="-128"/>
                    </a:defRPr>
                  </a:lvl8pPr>
                  <a:lvl9pPr marL="18288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000" b="1">
                      <a:solidFill>
                        <a:schemeClr val="tx1"/>
                      </a:solidFill>
                      <a:latin typeface="Times New Roman" pitchFamily="-1" charset="0"/>
                      <a:ea typeface="ＭＳ Ｐゴシック" pitchFamily="-1" charset="-128"/>
                    </a:defRPr>
                  </a:lvl9pPr>
                </a:lstStyle>
                <a:p>
                  <a:r>
                    <a:rPr lang="en-US" altLang="en-US" sz="3200">
                      <a:effectLst>
                        <a:outerShdw blurRad="38100" dist="38100" dir="2700000" algn="tl">
                          <a:srgbClr val="000000"/>
                        </a:outerShdw>
                      </a:effectLst>
                    </a:rPr>
                    <a:t>Canonical denitrification</a:t>
                  </a:r>
                  <a:endParaRPr lang="en-US" altLang="en-US" sz="3200" baseline="30000">
                    <a:effectLst>
                      <a:outerShdw blurRad="38100" dist="38100" dir="2700000" algn="tl">
                        <a:srgbClr val="000000"/>
                      </a:outerShdw>
                    </a:effectLst>
                  </a:endParaRPr>
                </a:p>
              </p:txBody>
            </p:sp>
            <p:grpSp>
              <p:nvGrpSpPr>
                <p:cNvPr id="91158" name="Group 30"/>
                <p:cNvGrpSpPr>
                  <a:grpSpLocks/>
                </p:cNvGrpSpPr>
                <p:nvPr/>
              </p:nvGrpSpPr>
              <p:grpSpPr bwMode="auto">
                <a:xfrm>
                  <a:off x="1250" y="351"/>
                  <a:ext cx="4058" cy="3508"/>
                  <a:chOff x="1250" y="351"/>
                  <a:chExt cx="4058" cy="3508"/>
                </a:xfrm>
              </p:grpSpPr>
              <p:sp>
                <p:nvSpPr>
                  <p:cNvPr id="91159" name="Line 31"/>
                  <p:cNvSpPr>
                    <a:spLocks noChangeShapeType="1"/>
                  </p:cNvSpPr>
                  <p:nvPr/>
                </p:nvSpPr>
                <p:spPr bwMode="auto">
                  <a:xfrm rot="8483189" flipV="1">
                    <a:off x="1250" y="3304"/>
                    <a:ext cx="0" cy="278"/>
                  </a:xfrm>
                  <a:prstGeom prst="line">
                    <a:avLst/>
                  </a:prstGeom>
                  <a:noFill/>
                  <a:ln w="28575">
                    <a:solidFill>
                      <a:schemeClr val="tx1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878624" name="Rectangle 32"/>
                  <p:cNvSpPr>
                    <a:spLocks noChangeArrowheads="1"/>
                  </p:cNvSpPr>
                  <p:nvPr/>
                </p:nvSpPr>
                <p:spPr bwMode="auto">
                  <a:xfrm>
                    <a:off x="1473" y="3491"/>
                    <a:ext cx="646" cy="367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lIns="90487" tIns="44450" rIns="90487" bIns="44450">
                    <a:spAutoFit/>
                  </a:bodyPr>
                  <a:lstStyle>
                    <a:lvl1pPr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1pPr>
                    <a:lvl2pPr marL="37931725" indent="-37474525"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2pPr>
                    <a:lvl3pPr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3pPr>
                    <a:lvl4pPr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4pPr>
                    <a:lvl5pPr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9pPr>
                  </a:lstStyle>
                  <a:p>
                    <a:r>
                      <a:rPr lang="en-US" altLang="en-US" sz="3200" dirty="0">
                        <a:solidFill>
                          <a:srgbClr val="FF0066"/>
                        </a:solidFill>
                      </a:rPr>
                      <a:t>NO</a:t>
                    </a:r>
                    <a:r>
                      <a:rPr lang="en-US" altLang="en-US" sz="3200" baseline="-25000" dirty="0">
                        <a:solidFill>
                          <a:srgbClr val="FF0066"/>
                        </a:solidFill>
                      </a:rPr>
                      <a:t>2</a:t>
                    </a:r>
                    <a:r>
                      <a:rPr lang="en-US" altLang="en-US" sz="3200" baseline="30000" dirty="0">
                        <a:solidFill>
                          <a:srgbClr val="FF0066"/>
                        </a:solidFill>
                      </a:rPr>
                      <a:t>-</a:t>
                    </a:r>
                  </a:p>
                </p:txBody>
              </p:sp>
              <p:grpSp>
                <p:nvGrpSpPr>
                  <p:cNvPr id="91161" name="Group 33"/>
                  <p:cNvGrpSpPr>
                    <a:grpSpLocks/>
                  </p:cNvGrpSpPr>
                  <p:nvPr/>
                </p:nvGrpSpPr>
                <p:grpSpPr bwMode="auto">
                  <a:xfrm flipH="1">
                    <a:off x="2153" y="3673"/>
                    <a:ext cx="2139" cy="0"/>
                    <a:chOff x="1652" y="3415"/>
                    <a:chExt cx="2139" cy="0"/>
                  </a:xfrm>
                </p:grpSpPr>
                <p:sp>
                  <p:nvSpPr>
                    <p:cNvPr id="91166" name="Line 34"/>
                    <p:cNvSpPr>
                      <a:spLocks noChangeShapeType="1"/>
                    </p:cNvSpPr>
                    <p:nvPr/>
                  </p:nvSpPr>
                  <p:spPr bwMode="auto">
                    <a:xfrm rot="16200000" flipV="1">
                      <a:off x="3652" y="3276"/>
                      <a:ext cx="0" cy="278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1167" name="Line 35"/>
                    <p:cNvSpPr>
                      <a:spLocks noChangeShapeType="1"/>
                    </p:cNvSpPr>
                    <p:nvPr/>
                  </p:nvSpPr>
                  <p:spPr bwMode="auto">
                    <a:xfrm rot="16200000" flipV="1">
                      <a:off x="2703" y="3276"/>
                      <a:ext cx="0" cy="278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91168" name="Line 36"/>
                    <p:cNvSpPr>
                      <a:spLocks noChangeShapeType="1"/>
                    </p:cNvSpPr>
                    <p:nvPr/>
                  </p:nvSpPr>
                  <p:spPr bwMode="auto">
                    <a:xfrm rot="16200000" flipV="1">
                      <a:off x="1791" y="3276"/>
                      <a:ext cx="0" cy="278"/>
                    </a:xfrm>
                    <a:prstGeom prst="line">
                      <a:avLst/>
                    </a:prstGeom>
                    <a:noFill/>
                    <a:ln w="28575">
                      <a:solidFill>
                        <a:schemeClr val="tx1"/>
                      </a:solidFill>
                      <a:round/>
                      <a:headEnd/>
                      <a:tailEnd type="triangle" w="med" len="med"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878629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2492" y="3492"/>
                    <a:ext cx="503" cy="367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lIns="90487" tIns="44450" rIns="90487" bIns="44450">
                    <a:spAutoFit/>
                  </a:bodyPr>
                  <a:lstStyle>
                    <a:lvl1pPr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1pPr>
                    <a:lvl2pPr marL="37931725" indent="-37474525"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2pPr>
                    <a:lvl3pPr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3pPr>
                    <a:lvl4pPr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4pPr>
                    <a:lvl5pPr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9pPr>
                  </a:lstStyle>
                  <a:p>
                    <a:r>
                      <a:rPr lang="en-US" altLang="en-US" sz="3200" dirty="0">
                        <a:solidFill>
                          <a:srgbClr val="00B0F0"/>
                        </a:solidFill>
                      </a:rPr>
                      <a:t>NO</a:t>
                    </a:r>
                    <a:endParaRPr lang="en-US" altLang="en-US" sz="3200" baseline="30000" dirty="0">
                      <a:solidFill>
                        <a:srgbClr val="00B0F0"/>
                      </a:solidFill>
                    </a:endParaRPr>
                  </a:p>
                </p:txBody>
              </p:sp>
              <p:sp>
                <p:nvSpPr>
                  <p:cNvPr id="878630" name="Rectangle 38"/>
                  <p:cNvSpPr>
                    <a:spLocks noChangeArrowheads="1"/>
                  </p:cNvSpPr>
                  <p:nvPr/>
                </p:nvSpPr>
                <p:spPr bwMode="auto">
                  <a:xfrm>
                    <a:off x="3399" y="3492"/>
                    <a:ext cx="589" cy="367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lIns="90487" tIns="44450" rIns="90487" bIns="44450">
                    <a:spAutoFit/>
                  </a:bodyPr>
                  <a:lstStyle>
                    <a:lvl1pPr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1pPr>
                    <a:lvl2pPr marL="37931725" indent="-37474525"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2pPr>
                    <a:lvl3pPr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3pPr>
                    <a:lvl4pPr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4pPr>
                    <a:lvl5pPr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9pPr>
                  </a:lstStyle>
                  <a:p>
                    <a:r>
                      <a:rPr lang="en-US" altLang="en-US" sz="3200" dirty="0">
                        <a:solidFill>
                          <a:srgbClr val="FF0000"/>
                        </a:solidFill>
                      </a:rPr>
                      <a:t>N</a:t>
                    </a:r>
                    <a:r>
                      <a:rPr lang="en-US" altLang="en-US" sz="3200" baseline="-25000" dirty="0">
                        <a:solidFill>
                          <a:srgbClr val="FF0000"/>
                        </a:solidFill>
                      </a:rPr>
                      <a:t>2</a:t>
                    </a:r>
                    <a:r>
                      <a:rPr lang="en-US" altLang="en-US" sz="3200" dirty="0">
                        <a:solidFill>
                          <a:srgbClr val="FF0000"/>
                        </a:solidFill>
                      </a:rPr>
                      <a:t>O</a:t>
                    </a:r>
                    <a:endParaRPr lang="en-US" altLang="en-US" sz="3200" baseline="30000" dirty="0">
                      <a:solidFill>
                        <a:srgbClr val="FF0000"/>
                      </a:solidFill>
                    </a:endParaRPr>
                  </a:p>
                </p:txBody>
              </p:sp>
              <p:sp>
                <p:nvSpPr>
                  <p:cNvPr id="878631" name="Rectangle 39"/>
                  <p:cNvSpPr>
                    <a:spLocks noChangeArrowheads="1"/>
                  </p:cNvSpPr>
                  <p:nvPr/>
                </p:nvSpPr>
                <p:spPr bwMode="auto">
                  <a:xfrm>
                    <a:off x="4364" y="3491"/>
                    <a:ext cx="388" cy="367"/>
                  </a:xfrm>
                  <a:prstGeom prst="rect">
                    <a:avLst/>
                  </a:prstGeom>
                  <a:noFill/>
                  <a:ln w="12700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lIns="90487" tIns="44450" rIns="90487" bIns="44450">
                    <a:spAutoFit/>
                  </a:bodyPr>
                  <a:lstStyle>
                    <a:lvl1pPr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1pPr>
                    <a:lvl2pPr marL="37931725" indent="-37474525"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2pPr>
                    <a:lvl3pPr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3pPr>
                    <a:lvl4pPr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4pPr>
                    <a:lvl5pPr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9pPr>
                  </a:lstStyle>
                  <a:p>
                    <a:r>
                      <a:rPr lang="en-US" altLang="en-US" sz="3200"/>
                      <a:t>N</a:t>
                    </a:r>
                    <a:r>
                      <a:rPr lang="en-US" altLang="en-US" sz="3200" baseline="-25000"/>
                      <a:t>2</a:t>
                    </a:r>
                    <a:endParaRPr lang="en-US" altLang="en-US" sz="3200" baseline="30000"/>
                  </a:p>
                </p:txBody>
              </p:sp>
              <p:sp>
                <p:nvSpPr>
                  <p:cNvPr id="91165" name="Arc 40"/>
                  <p:cNvSpPr>
                    <a:spLocks/>
                  </p:cNvSpPr>
                  <p:nvPr/>
                </p:nvSpPr>
                <p:spPr bwMode="auto">
                  <a:xfrm rot="5400000" flipH="1">
                    <a:off x="3402" y="1721"/>
                    <a:ext cx="3276" cy="536"/>
                  </a:xfrm>
                  <a:custGeom>
                    <a:avLst/>
                    <a:gdLst>
                      <a:gd name="T0" fmla="*/ 0 w 21600"/>
                      <a:gd name="T1" fmla="*/ 0 h 21533"/>
                      <a:gd name="T2" fmla="*/ 0 w 21600"/>
                      <a:gd name="T3" fmla="*/ 0 h 21533"/>
                      <a:gd name="T4" fmla="*/ 0 w 21600"/>
                      <a:gd name="T5" fmla="*/ 0 h 21533"/>
                      <a:gd name="T6" fmla="*/ 0 60000 65536"/>
                      <a:gd name="T7" fmla="*/ 0 60000 65536"/>
                      <a:gd name="T8" fmla="*/ 0 60000 65536"/>
                      <a:gd name="T9" fmla="*/ 0 w 21600"/>
                      <a:gd name="T10" fmla="*/ 0 h 21533"/>
                      <a:gd name="T11" fmla="*/ 21600 w 21600"/>
                      <a:gd name="T12" fmla="*/ 21533 h 21533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1600" h="21533" fill="none" extrusionOk="0">
                        <a:moveTo>
                          <a:pt x="-1" y="21532"/>
                        </a:moveTo>
                        <a:cubicBezTo>
                          <a:pt x="-1" y="10259"/>
                          <a:pt x="8670" y="881"/>
                          <a:pt x="19909" y="-1"/>
                        </a:cubicBezTo>
                      </a:path>
                      <a:path w="21600" h="21533" stroke="0" extrusionOk="0">
                        <a:moveTo>
                          <a:pt x="-1" y="21532"/>
                        </a:moveTo>
                        <a:cubicBezTo>
                          <a:pt x="-1" y="10259"/>
                          <a:pt x="8670" y="881"/>
                          <a:pt x="19909" y="-1"/>
                        </a:cubicBezTo>
                        <a:lnTo>
                          <a:pt x="21600" y="21533"/>
                        </a:lnTo>
                        <a:close/>
                      </a:path>
                    </a:pathLst>
                  </a:custGeom>
                  <a:noFill/>
                  <a:ln w="25400">
                    <a:solidFill>
                      <a:schemeClr val="tx1"/>
                    </a:solidFill>
                    <a:prstDash val="sysDot"/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wrap="none" anchor="ctr"/>
                  <a:lstStyle>
                    <a:lvl1pPr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1pPr>
                    <a:lvl2pPr marL="37931725" indent="-37474525"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2pPr>
                    <a:lvl3pPr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3pPr>
                    <a:lvl4pPr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4pPr>
                    <a:lvl5pPr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5pPr>
                    <a:lvl6pPr marL="4572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6pPr>
                    <a:lvl7pPr marL="9144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7pPr>
                    <a:lvl8pPr marL="1371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8pPr>
                    <a:lvl9pPr marL="18288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1000" b="1">
                        <a:solidFill>
                          <a:schemeClr val="tx1"/>
                        </a:solidFill>
                        <a:latin typeface="Times New Roman" pitchFamily="-1" charset="0"/>
                        <a:ea typeface="ＭＳ Ｐゴシック" pitchFamily="-1" charset="-128"/>
                      </a:defRPr>
                    </a:lvl9pPr>
                  </a:lstStyle>
                  <a:p>
                    <a:endParaRPr lang="en-US" altLang="en-US"/>
                  </a:p>
                </p:txBody>
              </p:sp>
            </p:grpSp>
          </p:grpSp>
          <p:sp>
            <p:nvSpPr>
              <p:cNvPr id="878633" name="Rectangle 41"/>
              <p:cNvSpPr>
                <a:spLocks noChangeArrowheads="1"/>
              </p:cNvSpPr>
              <p:nvPr/>
            </p:nvSpPr>
            <p:spPr bwMode="auto">
              <a:xfrm>
                <a:off x="177" y="138"/>
                <a:ext cx="2524" cy="517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1pPr>
                <a:lvl2pPr marL="37931725" indent="-37474525"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2pPr>
                <a:lvl3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3pPr>
                <a:lvl4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4pPr>
                <a:lvl5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9pPr>
              </a:lstStyle>
              <a:p>
                <a:r>
                  <a:rPr lang="en-US" altLang="en-US" sz="48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Denitrification</a:t>
                </a:r>
                <a:endParaRPr lang="en-US" altLang="en-US" sz="4800" baseline="30000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p:grpSp>
        <p:sp>
          <p:nvSpPr>
            <p:cNvPr id="91153" name="Rectangle 47"/>
            <p:cNvSpPr>
              <a:spLocks noChangeArrowheads="1"/>
            </p:cNvSpPr>
            <p:nvPr/>
          </p:nvSpPr>
          <p:spPr bwMode="auto">
            <a:xfrm>
              <a:off x="1405" y="3442"/>
              <a:ext cx="3916" cy="87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44" name="Rectangle 39"/>
          <p:cNvSpPr>
            <a:spLocks noChangeArrowheads="1"/>
          </p:cNvSpPr>
          <p:nvPr/>
        </p:nvSpPr>
        <p:spPr bwMode="auto">
          <a:xfrm>
            <a:off x="8089900" y="301625"/>
            <a:ext cx="608013" cy="5762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  <a:r>
              <a:rPr lang="en-US" altLang="en-US" sz="3200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endParaRPr lang="en-US" altLang="en-US" sz="3200" baseline="300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5" name="TextBox 44"/>
          <p:cNvSpPr txBox="1"/>
          <p:nvPr/>
        </p:nvSpPr>
        <p:spPr>
          <a:xfrm rot="19152113">
            <a:off x="185121" y="1402917"/>
            <a:ext cx="3516988" cy="646331"/>
          </a:xfrm>
          <a:prstGeom prst="rect">
            <a:avLst/>
          </a:prstGeom>
          <a:solidFill>
            <a:srgbClr val="FFFF00">
              <a:alpha val="7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Anerobic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process (i.e., No oxygen)</a:t>
            </a:r>
          </a:p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Heterotrophic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-13874" y="6581001"/>
            <a:ext cx="2343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Slide modified from Debbie Bronk</a:t>
            </a:r>
          </a:p>
        </p:txBody>
      </p:sp>
    </p:spTree>
    <p:extLst>
      <p:ext uri="{BB962C8B-B14F-4D97-AF65-F5344CB8AC3E}">
        <p14:creationId xmlns:p14="http://schemas.microsoft.com/office/powerpoint/2010/main" val="3989190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ChangeArrowheads="1"/>
          </p:cNvSpPr>
          <p:nvPr/>
        </p:nvSpPr>
        <p:spPr bwMode="auto">
          <a:xfrm>
            <a:off x="465138" y="481013"/>
            <a:ext cx="33147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marL="609600" indent="-609600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600">
                <a:solidFill>
                  <a:srgbClr val="FFC000"/>
                </a:solidFill>
              </a:rPr>
              <a:t>  Denitrification</a:t>
            </a:r>
          </a:p>
        </p:txBody>
      </p:sp>
      <p:sp>
        <p:nvSpPr>
          <p:cNvPr id="89091" name="Text Box 3"/>
          <p:cNvSpPr txBox="1">
            <a:spLocks noChangeArrowheads="1"/>
          </p:cNvSpPr>
          <p:nvPr/>
        </p:nvSpPr>
        <p:spPr bwMode="auto">
          <a:xfrm>
            <a:off x="812800" y="2498725"/>
            <a:ext cx="8001000" cy="132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>
              <a:spcAft>
                <a:spcPts val="500"/>
              </a:spcAft>
            </a:pPr>
            <a:endParaRPr lang="en-US" altLang="en-US" sz="1800">
              <a:solidFill>
                <a:srgbClr val="FFC000"/>
              </a:solidFill>
            </a:endParaRPr>
          </a:p>
          <a:p>
            <a:pPr>
              <a:spcAft>
                <a:spcPts val="500"/>
              </a:spcAft>
            </a:pPr>
            <a:r>
              <a:rPr lang="en-US" altLang="en-US" sz="1800">
                <a:solidFill>
                  <a:srgbClr val="FFC000"/>
                </a:solidFill>
              </a:rPr>
              <a:t> nitrate reductase      nitrite reductase      nitric ox. reductase    nitrous oxide reductase</a:t>
            </a:r>
          </a:p>
          <a:p>
            <a:endParaRPr lang="en-US" altLang="en-US" sz="1800">
              <a:solidFill>
                <a:srgbClr val="FFC000"/>
              </a:solidFill>
            </a:endParaRPr>
          </a:p>
        </p:txBody>
      </p:sp>
      <p:sp>
        <p:nvSpPr>
          <p:cNvPr id="856068" name="Text Box 4"/>
          <p:cNvSpPr txBox="1">
            <a:spLocks noChangeArrowheads="1"/>
          </p:cNvSpPr>
          <p:nvPr/>
        </p:nvSpPr>
        <p:spPr bwMode="auto">
          <a:xfrm>
            <a:off x="381000" y="3960813"/>
            <a:ext cx="8170863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>
              <a:buFontTx/>
              <a:buChar char="•"/>
            </a:pPr>
            <a:r>
              <a:rPr lang="en-US" altLang="en-US" sz="2400">
                <a:solidFill>
                  <a:srgbClr val="FFC000"/>
                </a:solidFill>
              </a:rPr>
              <a:t> N is used as an electron acceptor, not as a N source</a:t>
            </a:r>
          </a:p>
          <a:p>
            <a:pPr>
              <a:buFontTx/>
              <a:buChar char="•"/>
            </a:pPr>
            <a:r>
              <a:rPr lang="en-US" altLang="en-US" sz="2400">
                <a:solidFill>
                  <a:srgbClr val="FFC000"/>
                </a:solidFill>
              </a:rPr>
              <a:t> Lots of organisms can reduce NO</a:t>
            </a:r>
            <a:r>
              <a:rPr lang="en-US" altLang="en-US" sz="2400" baseline="-25000">
                <a:solidFill>
                  <a:srgbClr val="FFC000"/>
                </a:solidFill>
              </a:rPr>
              <a:t>3</a:t>
            </a:r>
            <a:r>
              <a:rPr lang="en-US" altLang="en-US" sz="2400" baseline="30000">
                <a:solidFill>
                  <a:srgbClr val="FFC000"/>
                </a:solidFill>
              </a:rPr>
              <a:t>-</a:t>
            </a:r>
          </a:p>
          <a:p>
            <a:pPr>
              <a:buFontTx/>
              <a:buChar char="•"/>
            </a:pPr>
            <a:r>
              <a:rPr lang="en-US" altLang="en-US" sz="2400">
                <a:solidFill>
                  <a:srgbClr val="FFC000"/>
                </a:solidFill>
              </a:rPr>
              <a:t> Fewer can reduce NO</a:t>
            </a:r>
            <a:r>
              <a:rPr lang="en-US" altLang="en-US" sz="2400" baseline="-25000">
                <a:solidFill>
                  <a:srgbClr val="FFC000"/>
                </a:solidFill>
              </a:rPr>
              <a:t>2</a:t>
            </a:r>
            <a:r>
              <a:rPr lang="en-US" altLang="en-US" sz="2400" baseline="30000">
                <a:solidFill>
                  <a:srgbClr val="FFC000"/>
                </a:solidFill>
              </a:rPr>
              <a:t>-</a:t>
            </a:r>
            <a:endParaRPr lang="en-US" altLang="en-US" sz="2400">
              <a:solidFill>
                <a:srgbClr val="FFC000"/>
              </a:solidFill>
            </a:endParaRPr>
          </a:p>
          <a:p>
            <a:pPr>
              <a:buFontTx/>
              <a:buChar char="•"/>
            </a:pPr>
            <a:r>
              <a:rPr lang="en-US" altLang="en-US" sz="2400">
                <a:solidFill>
                  <a:srgbClr val="FFC000"/>
                </a:solidFill>
              </a:rPr>
              <a:t> All the enzymes are induced by anoxia</a:t>
            </a:r>
          </a:p>
          <a:p>
            <a:pPr>
              <a:buFontTx/>
              <a:buChar char="•"/>
            </a:pPr>
            <a:r>
              <a:rPr lang="en-US" altLang="en-US" sz="2400">
                <a:solidFill>
                  <a:srgbClr val="FFC000"/>
                </a:solidFill>
              </a:rPr>
              <a:t> NO is very labile and does not accumulate </a:t>
            </a:r>
          </a:p>
        </p:txBody>
      </p:sp>
      <p:sp>
        <p:nvSpPr>
          <p:cNvPr id="89093" name="Line 7"/>
          <p:cNvSpPr>
            <a:spLocks noChangeShapeType="1"/>
          </p:cNvSpPr>
          <p:nvPr/>
        </p:nvSpPr>
        <p:spPr bwMode="auto">
          <a:xfrm flipV="1">
            <a:off x="8032750" y="1162050"/>
            <a:ext cx="0" cy="10033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C000"/>
              </a:solidFill>
            </a:endParaRPr>
          </a:p>
        </p:txBody>
      </p:sp>
      <p:sp>
        <p:nvSpPr>
          <p:cNvPr id="89094" name="Text Box 8"/>
          <p:cNvSpPr txBox="1">
            <a:spLocks noChangeArrowheads="1"/>
          </p:cNvSpPr>
          <p:nvPr/>
        </p:nvSpPr>
        <p:spPr bwMode="auto">
          <a:xfrm>
            <a:off x="7483475" y="217488"/>
            <a:ext cx="117692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2400">
                <a:solidFill>
                  <a:srgbClr val="FFC000"/>
                </a:solidFill>
              </a:rPr>
              <a:t>Lost to </a:t>
            </a:r>
          </a:p>
          <a:p>
            <a:r>
              <a:rPr lang="en-US" altLang="en-US" sz="2400">
                <a:solidFill>
                  <a:srgbClr val="FFC000"/>
                </a:solidFill>
              </a:rPr>
              <a:t>system</a:t>
            </a:r>
          </a:p>
        </p:txBody>
      </p:sp>
      <p:sp>
        <p:nvSpPr>
          <p:cNvPr id="89095" name="Rectangle 9"/>
          <p:cNvSpPr>
            <a:spLocks noChangeArrowheads="1"/>
          </p:cNvSpPr>
          <p:nvPr/>
        </p:nvSpPr>
        <p:spPr bwMode="auto">
          <a:xfrm>
            <a:off x="2357438" y="2122488"/>
            <a:ext cx="1025525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200" dirty="0">
                <a:solidFill>
                  <a:srgbClr val="FF0066"/>
                </a:solidFill>
              </a:rPr>
              <a:t>NO</a:t>
            </a:r>
            <a:r>
              <a:rPr lang="en-US" altLang="en-US" sz="3200" baseline="-25000" dirty="0">
                <a:solidFill>
                  <a:srgbClr val="FF0066"/>
                </a:solidFill>
              </a:rPr>
              <a:t>2</a:t>
            </a:r>
            <a:r>
              <a:rPr lang="en-US" altLang="en-US" sz="3200" baseline="30000" dirty="0">
                <a:solidFill>
                  <a:srgbClr val="FF0066"/>
                </a:solidFill>
              </a:rPr>
              <a:t>-</a:t>
            </a:r>
          </a:p>
        </p:txBody>
      </p:sp>
      <p:sp>
        <p:nvSpPr>
          <p:cNvPr id="89096" name="Rectangle 10"/>
          <p:cNvSpPr>
            <a:spLocks noChangeArrowheads="1"/>
          </p:cNvSpPr>
          <p:nvPr/>
        </p:nvSpPr>
        <p:spPr bwMode="auto">
          <a:xfrm>
            <a:off x="487363" y="2122488"/>
            <a:ext cx="1025525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200" dirty="0">
                <a:solidFill>
                  <a:srgbClr val="FFC000"/>
                </a:solidFill>
              </a:rPr>
              <a:t>NO</a:t>
            </a:r>
            <a:r>
              <a:rPr lang="en-US" altLang="en-US" sz="3200" baseline="-25000" dirty="0">
                <a:solidFill>
                  <a:srgbClr val="FFC000"/>
                </a:solidFill>
              </a:rPr>
              <a:t>3</a:t>
            </a:r>
            <a:r>
              <a:rPr lang="en-US" altLang="en-US" sz="3200" baseline="30000" dirty="0">
                <a:solidFill>
                  <a:srgbClr val="FFC000"/>
                </a:solidFill>
              </a:rPr>
              <a:t>-</a:t>
            </a:r>
          </a:p>
        </p:txBody>
      </p:sp>
      <p:sp>
        <p:nvSpPr>
          <p:cNvPr id="89097" name="Rectangle 11"/>
          <p:cNvSpPr>
            <a:spLocks noChangeArrowheads="1"/>
          </p:cNvSpPr>
          <p:nvPr/>
        </p:nvSpPr>
        <p:spPr bwMode="auto">
          <a:xfrm>
            <a:off x="4252913" y="2122488"/>
            <a:ext cx="798512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200" dirty="0">
                <a:solidFill>
                  <a:srgbClr val="00B0F0"/>
                </a:solidFill>
              </a:rPr>
              <a:t>NO</a:t>
            </a:r>
            <a:endParaRPr lang="en-US" altLang="en-US" sz="3200" baseline="30000" dirty="0">
              <a:solidFill>
                <a:srgbClr val="00B0F0"/>
              </a:solidFill>
            </a:endParaRPr>
          </a:p>
        </p:txBody>
      </p:sp>
      <p:sp>
        <p:nvSpPr>
          <p:cNvPr id="89098" name="Rectangle 12"/>
          <p:cNvSpPr>
            <a:spLocks noChangeArrowheads="1"/>
          </p:cNvSpPr>
          <p:nvPr/>
        </p:nvSpPr>
        <p:spPr bwMode="auto">
          <a:xfrm>
            <a:off x="6021388" y="2122488"/>
            <a:ext cx="946150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200" dirty="0">
                <a:solidFill>
                  <a:srgbClr val="FF0000"/>
                </a:solidFill>
              </a:rPr>
              <a:t>N</a:t>
            </a:r>
            <a:r>
              <a:rPr lang="en-US" altLang="en-US" sz="3200" baseline="-25000" dirty="0">
                <a:solidFill>
                  <a:srgbClr val="FF0000"/>
                </a:solidFill>
              </a:rPr>
              <a:t>2</a:t>
            </a:r>
            <a:r>
              <a:rPr lang="en-US" altLang="en-US" sz="3200" dirty="0">
                <a:solidFill>
                  <a:srgbClr val="FF0000"/>
                </a:solidFill>
              </a:rPr>
              <a:t>O</a:t>
            </a:r>
          </a:p>
        </p:txBody>
      </p:sp>
      <p:sp>
        <p:nvSpPr>
          <p:cNvPr id="89099" name="Rectangle 13"/>
          <p:cNvSpPr>
            <a:spLocks noChangeArrowheads="1"/>
          </p:cNvSpPr>
          <p:nvPr/>
        </p:nvSpPr>
        <p:spPr bwMode="auto">
          <a:xfrm>
            <a:off x="7802563" y="2119313"/>
            <a:ext cx="6302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2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N</a:t>
            </a:r>
            <a:r>
              <a:rPr lang="en-US" altLang="en-US" sz="3200" baseline="-250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2</a:t>
            </a:r>
          </a:p>
        </p:txBody>
      </p:sp>
      <p:sp>
        <p:nvSpPr>
          <p:cNvPr id="89100" name="Line 14"/>
          <p:cNvSpPr>
            <a:spLocks noChangeShapeType="1"/>
          </p:cNvSpPr>
          <p:nvPr/>
        </p:nvSpPr>
        <p:spPr bwMode="auto">
          <a:xfrm rot="5400000" flipH="1" flipV="1">
            <a:off x="7345363" y="2111375"/>
            <a:ext cx="0" cy="5969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C000"/>
              </a:solidFill>
            </a:endParaRPr>
          </a:p>
        </p:txBody>
      </p:sp>
      <p:sp>
        <p:nvSpPr>
          <p:cNvPr id="89101" name="Line 15"/>
          <p:cNvSpPr>
            <a:spLocks noChangeShapeType="1"/>
          </p:cNvSpPr>
          <p:nvPr/>
        </p:nvSpPr>
        <p:spPr bwMode="auto">
          <a:xfrm rot="5400000" flipH="1" flipV="1">
            <a:off x="5553075" y="2111375"/>
            <a:ext cx="0" cy="5969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C000"/>
              </a:solidFill>
            </a:endParaRPr>
          </a:p>
        </p:txBody>
      </p:sp>
      <p:sp>
        <p:nvSpPr>
          <p:cNvPr id="89102" name="Line 16"/>
          <p:cNvSpPr>
            <a:spLocks noChangeShapeType="1"/>
          </p:cNvSpPr>
          <p:nvPr/>
        </p:nvSpPr>
        <p:spPr bwMode="auto">
          <a:xfrm rot="5400000" flipH="1" flipV="1">
            <a:off x="3916363" y="2111375"/>
            <a:ext cx="0" cy="5969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C000"/>
              </a:solidFill>
            </a:endParaRPr>
          </a:p>
        </p:txBody>
      </p:sp>
      <p:sp>
        <p:nvSpPr>
          <p:cNvPr id="89103" name="Line 17"/>
          <p:cNvSpPr>
            <a:spLocks noChangeShapeType="1"/>
          </p:cNvSpPr>
          <p:nvPr/>
        </p:nvSpPr>
        <p:spPr bwMode="auto">
          <a:xfrm rot="5400000" flipH="1" flipV="1">
            <a:off x="1927225" y="2111375"/>
            <a:ext cx="0" cy="5969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C000"/>
              </a:solidFill>
            </a:endParaRPr>
          </a:p>
        </p:txBody>
      </p:sp>
      <p:sp>
        <p:nvSpPr>
          <p:cNvPr id="89104" name="Line 19"/>
          <p:cNvSpPr>
            <a:spLocks noChangeShapeType="1"/>
          </p:cNvSpPr>
          <p:nvPr/>
        </p:nvSpPr>
        <p:spPr bwMode="auto">
          <a:xfrm rot="3990954" flipH="1" flipV="1">
            <a:off x="6590506" y="865982"/>
            <a:ext cx="687387" cy="139065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 type="none" w="sm" len="sm"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020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6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6068" grpId="0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6/61/The_nitrogen_cycle_Arri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200" y="1262061"/>
            <a:ext cx="5334000" cy="433387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491" y="6396335"/>
            <a:ext cx="8915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from: </a:t>
            </a:r>
            <a:r>
              <a:rPr lang="en-US" sz="12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Shou</a:t>
            </a:r>
            <a:r>
              <a:rPr lang="en-US" sz="1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-Qing Ni and Jian Zhang  (2013)</a:t>
            </a:r>
          </a:p>
        </p:txBody>
      </p:sp>
      <p:sp>
        <p:nvSpPr>
          <p:cNvPr id="4" name="Oval 3"/>
          <p:cNvSpPr/>
          <p:nvPr/>
        </p:nvSpPr>
        <p:spPr>
          <a:xfrm rot="20830465">
            <a:off x="3078685" y="2815739"/>
            <a:ext cx="1931143" cy="838056"/>
          </a:xfrm>
          <a:prstGeom prst="ellipse">
            <a:avLst/>
          </a:prstGeom>
          <a:solidFill>
            <a:srgbClr val="FFFF00">
              <a:alpha val="3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32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330" name="Group 2"/>
          <p:cNvGrpSpPr>
            <a:grpSpLocks/>
          </p:cNvGrpSpPr>
          <p:nvPr/>
        </p:nvGrpSpPr>
        <p:grpSpPr bwMode="auto">
          <a:xfrm>
            <a:off x="0" y="941388"/>
            <a:ext cx="9134475" cy="273050"/>
            <a:chOff x="1" y="336"/>
            <a:chExt cx="6473" cy="172"/>
          </a:xfrm>
        </p:grpSpPr>
        <p:sp>
          <p:nvSpPr>
            <p:cNvPr id="99360" name="Arc 3"/>
            <p:cNvSpPr>
              <a:spLocks/>
            </p:cNvSpPr>
            <p:nvPr/>
          </p:nvSpPr>
          <p:spPr bwMode="auto">
            <a:xfrm>
              <a:off x="5942" y="336"/>
              <a:ext cx="532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9361" name="Arc 4"/>
            <p:cNvSpPr>
              <a:spLocks/>
            </p:cNvSpPr>
            <p:nvPr/>
          </p:nvSpPr>
          <p:spPr bwMode="auto">
            <a:xfrm>
              <a:off x="1" y="336"/>
              <a:ext cx="532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9362" name="Arc 5"/>
            <p:cNvSpPr>
              <a:spLocks/>
            </p:cNvSpPr>
            <p:nvPr/>
          </p:nvSpPr>
          <p:spPr bwMode="auto">
            <a:xfrm>
              <a:off x="549" y="336"/>
              <a:ext cx="532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9363" name="Arc 6"/>
            <p:cNvSpPr>
              <a:spLocks/>
            </p:cNvSpPr>
            <p:nvPr/>
          </p:nvSpPr>
          <p:spPr bwMode="auto">
            <a:xfrm>
              <a:off x="1080" y="336"/>
              <a:ext cx="532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9364" name="Arc 7"/>
            <p:cNvSpPr>
              <a:spLocks/>
            </p:cNvSpPr>
            <p:nvPr/>
          </p:nvSpPr>
          <p:spPr bwMode="auto">
            <a:xfrm>
              <a:off x="1628" y="336"/>
              <a:ext cx="532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9365" name="Arc 8"/>
            <p:cNvSpPr>
              <a:spLocks/>
            </p:cNvSpPr>
            <p:nvPr/>
          </p:nvSpPr>
          <p:spPr bwMode="auto">
            <a:xfrm>
              <a:off x="2159" y="336"/>
              <a:ext cx="532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9366" name="Arc 9"/>
            <p:cNvSpPr>
              <a:spLocks/>
            </p:cNvSpPr>
            <p:nvPr/>
          </p:nvSpPr>
          <p:spPr bwMode="auto">
            <a:xfrm>
              <a:off x="2707" y="336"/>
              <a:ext cx="531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9367" name="Arc 10"/>
            <p:cNvSpPr>
              <a:spLocks/>
            </p:cNvSpPr>
            <p:nvPr/>
          </p:nvSpPr>
          <p:spPr bwMode="auto">
            <a:xfrm>
              <a:off x="3237" y="336"/>
              <a:ext cx="531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9368" name="Arc 11"/>
            <p:cNvSpPr>
              <a:spLocks/>
            </p:cNvSpPr>
            <p:nvPr/>
          </p:nvSpPr>
          <p:spPr bwMode="auto">
            <a:xfrm>
              <a:off x="3784" y="336"/>
              <a:ext cx="532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9369" name="Arc 12"/>
            <p:cNvSpPr>
              <a:spLocks/>
            </p:cNvSpPr>
            <p:nvPr/>
          </p:nvSpPr>
          <p:spPr bwMode="auto">
            <a:xfrm>
              <a:off x="4315" y="336"/>
              <a:ext cx="532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9370" name="Arc 13"/>
            <p:cNvSpPr>
              <a:spLocks/>
            </p:cNvSpPr>
            <p:nvPr/>
          </p:nvSpPr>
          <p:spPr bwMode="auto">
            <a:xfrm>
              <a:off x="4863" y="336"/>
              <a:ext cx="532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99371" name="Arc 14"/>
            <p:cNvSpPr>
              <a:spLocks/>
            </p:cNvSpPr>
            <p:nvPr/>
          </p:nvSpPr>
          <p:spPr bwMode="auto">
            <a:xfrm>
              <a:off x="5394" y="336"/>
              <a:ext cx="532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endParaRPr lang="en-US" altLang="en-US"/>
            </a:p>
          </p:txBody>
        </p:sp>
      </p:grpSp>
      <p:sp>
        <p:nvSpPr>
          <p:cNvPr id="99331" name="Oval 17"/>
          <p:cNvSpPr>
            <a:spLocks noChangeArrowheads="1"/>
          </p:cNvSpPr>
          <p:nvPr/>
        </p:nvSpPr>
        <p:spPr bwMode="auto">
          <a:xfrm>
            <a:off x="2814638" y="1368425"/>
            <a:ext cx="1514475" cy="1055688"/>
          </a:xfrm>
          <a:prstGeom prst="ellips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endParaRPr lang="en-US" altLang="en-US"/>
          </a:p>
        </p:txBody>
      </p:sp>
      <p:sp>
        <p:nvSpPr>
          <p:cNvPr id="99332" name="Line 21"/>
          <p:cNvSpPr>
            <a:spLocks noChangeShapeType="1"/>
          </p:cNvSpPr>
          <p:nvPr/>
        </p:nvSpPr>
        <p:spPr bwMode="auto">
          <a:xfrm rot="8483189" flipV="1">
            <a:off x="1984375" y="5245100"/>
            <a:ext cx="0" cy="4413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80662" name="Rectangle 22"/>
          <p:cNvSpPr>
            <a:spLocks noChangeArrowheads="1"/>
          </p:cNvSpPr>
          <p:nvPr/>
        </p:nvSpPr>
        <p:spPr bwMode="auto">
          <a:xfrm>
            <a:off x="2338388" y="5541963"/>
            <a:ext cx="1025921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200">
                <a:solidFill>
                  <a:srgbClr val="FF0066"/>
                </a:solidFill>
              </a:rPr>
              <a:t>NO</a:t>
            </a:r>
            <a:r>
              <a:rPr lang="en-US" altLang="en-US" sz="3200" baseline="-25000">
                <a:solidFill>
                  <a:srgbClr val="FF0066"/>
                </a:solidFill>
              </a:rPr>
              <a:t>2</a:t>
            </a:r>
            <a:r>
              <a:rPr lang="en-US" altLang="en-US" sz="3200" baseline="30000">
                <a:solidFill>
                  <a:srgbClr val="FF0066"/>
                </a:solidFill>
              </a:rPr>
              <a:t>-</a:t>
            </a:r>
          </a:p>
        </p:txBody>
      </p:sp>
      <p:grpSp>
        <p:nvGrpSpPr>
          <p:cNvPr id="99334" name="Group 23"/>
          <p:cNvGrpSpPr>
            <a:grpSpLocks/>
          </p:cNvGrpSpPr>
          <p:nvPr/>
        </p:nvGrpSpPr>
        <p:grpSpPr bwMode="auto">
          <a:xfrm flipH="1">
            <a:off x="3417888" y="5830888"/>
            <a:ext cx="3395662" cy="0"/>
            <a:chOff x="1652" y="3415"/>
            <a:chExt cx="2139" cy="0"/>
          </a:xfrm>
        </p:grpSpPr>
        <p:sp>
          <p:nvSpPr>
            <p:cNvPr id="99357" name="Line 24"/>
            <p:cNvSpPr>
              <a:spLocks noChangeShapeType="1"/>
            </p:cNvSpPr>
            <p:nvPr/>
          </p:nvSpPr>
          <p:spPr bwMode="auto">
            <a:xfrm rot="16200000" flipV="1">
              <a:off x="3652" y="3276"/>
              <a:ext cx="0" cy="27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58" name="Line 25"/>
            <p:cNvSpPr>
              <a:spLocks noChangeShapeType="1"/>
            </p:cNvSpPr>
            <p:nvPr/>
          </p:nvSpPr>
          <p:spPr bwMode="auto">
            <a:xfrm rot="16200000" flipV="1">
              <a:off x="2703" y="3276"/>
              <a:ext cx="0" cy="27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59" name="Line 26"/>
            <p:cNvSpPr>
              <a:spLocks noChangeShapeType="1"/>
            </p:cNvSpPr>
            <p:nvPr/>
          </p:nvSpPr>
          <p:spPr bwMode="auto">
            <a:xfrm rot="16200000" flipV="1">
              <a:off x="1791" y="3276"/>
              <a:ext cx="0" cy="27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80667" name="Rectangle 27"/>
          <p:cNvSpPr>
            <a:spLocks noChangeArrowheads="1"/>
          </p:cNvSpPr>
          <p:nvPr/>
        </p:nvSpPr>
        <p:spPr bwMode="auto">
          <a:xfrm>
            <a:off x="3956050" y="5543550"/>
            <a:ext cx="798294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200">
                <a:solidFill>
                  <a:srgbClr val="00B0F0"/>
                </a:solidFill>
              </a:rPr>
              <a:t>NO</a:t>
            </a:r>
            <a:endParaRPr lang="en-US" altLang="en-US" sz="3200" baseline="30000">
              <a:solidFill>
                <a:srgbClr val="00B0F0"/>
              </a:solidFill>
            </a:endParaRPr>
          </a:p>
        </p:txBody>
      </p:sp>
      <p:sp>
        <p:nvSpPr>
          <p:cNvPr id="880668" name="Rectangle 28"/>
          <p:cNvSpPr>
            <a:spLocks noChangeArrowheads="1"/>
          </p:cNvSpPr>
          <p:nvPr/>
        </p:nvSpPr>
        <p:spPr bwMode="auto">
          <a:xfrm>
            <a:off x="5395913" y="5543550"/>
            <a:ext cx="934550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200" dirty="0">
                <a:solidFill>
                  <a:srgbClr val="FF0000"/>
                </a:solidFill>
              </a:rPr>
              <a:t>N</a:t>
            </a:r>
            <a:r>
              <a:rPr lang="en-US" altLang="en-US" sz="3200" baseline="-25000" dirty="0">
                <a:solidFill>
                  <a:srgbClr val="FF0000"/>
                </a:solidFill>
              </a:rPr>
              <a:t>2</a:t>
            </a:r>
            <a:r>
              <a:rPr lang="en-US" altLang="en-US" sz="3200" dirty="0">
                <a:solidFill>
                  <a:srgbClr val="FF0000"/>
                </a:solidFill>
              </a:rPr>
              <a:t>O</a:t>
            </a:r>
            <a:endParaRPr lang="en-US" altLang="en-US" sz="3200" baseline="30000" dirty="0">
              <a:solidFill>
                <a:srgbClr val="FF0000"/>
              </a:solidFill>
            </a:endParaRPr>
          </a:p>
        </p:txBody>
      </p:sp>
      <p:sp>
        <p:nvSpPr>
          <p:cNvPr id="880669" name="Rectangle 29"/>
          <p:cNvSpPr>
            <a:spLocks noChangeArrowheads="1"/>
          </p:cNvSpPr>
          <p:nvPr/>
        </p:nvSpPr>
        <p:spPr bwMode="auto">
          <a:xfrm>
            <a:off x="6927850" y="5541963"/>
            <a:ext cx="615552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200"/>
              <a:t>N</a:t>
            </a:r>
            <a:r>
              <a:rPr lang="en-US" altLang="en-US" sz="3200" baseline="-25000"/>
              <a:t>2</a:t>
            </a:r>
            <a:endParaRPr lang="en-US" altLang="en-US" sz="3200" baseline="30000"/>
          </a:p>
        </p:txBody>
      </p:sp>
      <p:sp>
        <p:nvSpPr>
          <p:cNvPr id="880670" name="Rectangle 30"/>
          <p:cNvSpPr>
            <a:spLocks noChangeArrowheads="1"/>
          </p:cNvSpPr>
          <p:nvPr/>
        </p:nvSpPr>
        <p:spPr bwMode="auto">
          <a:xfrm>
            <a:off x="4411663" y="4695825"/>
            <a:ext cx="1090041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200" dirty="0">
                <a:solidFill>
                  <a:srgbClr val="7030A0"/>
                </a:solidFill>
              </a:rPr>
              <a:t>NH</a:t>
            </a:r>
            <a:r>
              <a:rPr lang="en-US" altLang="en-US" sz="3200" baseline="-25000" dirty="0">
                <a:solidFill>
                  <a:srgbClr val="7030A0"/>
                </a:solidFill>
              </a:rPr>
              <a:t>4</a:t>
            </a:r>
            <a:r>
              <a:rPr lang="en-US" altLang="en-US" sz="3200" baseline="30000" dirty="0">
                <a:solidFill>
                  <a:srgbClr val="7030A0"/>
                </a:solidFill>
              </a:rPr>
              <a:t>+</a:t>
            </a:r>
          </a:p>
        </p:txBody>
      </p:sp>
      <p:sp>
        <p:nvSpPr>
          <p:cNvPr id="880671" name="Rectangle 31"/>
          <p:cNvSpPr>
            <a:spLocks noChangeArrowheads="1"/>
          </p:cNvSpPr>
          <p:nvPr/>
        </p:nvSpPr>
        <p:spPr bwMode="auto">
          <a:xfrm>
            <a:off x="2921000" y="4695825"/>
            <a:ext cx="1025921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200" dirty="0">
                <a:solidFill>
                  <a:srgbClr val="FF0066"/>
                </a:solidFill>
              </a:rPr>
              <a:t>NO</a:t>
            </a:r>
            <a:r>
              <a:rPr lang="en-US" altLang="en-US" sz="3200" baseline="-25000" dirty="0">
                <a:solidFill>
                  <a:srgbClr val="FF0066"/>
                </a:solidFill>
              </a:rPr>
              <a:t>2</a:t>
            </a:r>
            <a:r>
              <a:rPr lang="en-US" altLang="en-US" sz="3200" baseline="30000" dirty="0">
                <a:solidFill>
                  <a:srgbClr val="FF0066"/>
                </a:solidFill>
              </a:rPr>
              <a:t>-</a:t>
            </a:r>
          </a:p>
        </p:txBody>
      </p:sp>
      <p:sp>
        <p:nvSpPr>
          <p:cNvPr id="99340" name="Line 32"/>
          <p:cNvSpPr>
            <a:spLocks noChangeShapeType="1"/>
          </p:cNvSpPr>
          <p:nvPr/>
        </p:nvSpPr>
        <p:spPr bwMode="auto">
          <a:xfrm rot="16200000" flipV="1">
            <a:off x="5675313" y="4754562"/>
            <a:ext cx="0" cy="4413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1" name="Line 33"/>
          <p:cNvSpPr>
            <a:spLocks noChangeShapeType="1"/>
          </p:cNvSpPr>
          <p:nvPr/>
        </p:nvSpPr>
        <p:spPr bwMode="auto">
          <a:xfrm rot="16200000" flipV="1">
            <a:off x="4168776" y="4764087"/>
            <a:ext cx="0" cy="4413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2" name="Line 34"/>
          <p:cNvSpPr>
            <a:spLocks noChangeShapeType="1"/>
          </p:cNvSpPr>
          <p:nvPr/>
        </p:nvSpPr>
        <p:spPr bwMode="auto">
          <a:xfrm rot="16200000" flipV="1">
            <a:off x="2720976" y="4764087"/>
            <a:ext cx="0" cy="4413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43" name="Arc 36"/>
          <p:cNvSpPr>
            <a:spLocks/>
          </p:cNvSpPr>
          <p:nvPr/>
        </p:nvSpPr>
        <p:spPr bwMode="auto">
          <a:xfrm>
            <a:off x="4427538" y="2011363"/>
            <a:ext cx="1982787" cy="2722562"/>
          </a:xfrm>
          <a:custGeom>
            <a:avLst/>
            <a:gdLst>
              <a:gd name="T0" fmla="*/ 0 w 21550"/>
              <a:gd name="T1" fmla="*/ 0 h 21600"/>
              <a:gd name="T2" fmla="*/ 2147483647 w 21550"/>
              <a:gd name="T3" fmla="*/ 2147483647 h 21600"/>
              <a:gd name="T4" fmla="*/ 0 w 21550"/>
              <a:gd name="T5" fmla="*/ 2147483647 h 21600"/>
              <a:gd name="T6" fmla="*/ 0 60000 65536"/>
              <a:gd name="T7" fmla="*/ 0 60000 65536"/>
              <a:gd name="T8" fmla="*/ 0 60000 65536"/>
              <a:gd name="T9" fmla="*/ 0 w 21550"/>
              <a:gd name="T10" fmla="*/ 0 h 21600"/>
              <a:gd name="T11" fmla="*/ 21550 w 2155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50" h="21600" fill="none" extrusionOk="0">
                <a:moveTo>
                  <a:pt x="0" y="-1"/>
                </a:moveTo>
                <a:cubicBezTo>
                  <a:pt x="11362" y="-1"/>
                  <a:pt x="20781" y="8802"/>
                  <a:pt x="21550" y="20138"/>
                </a:cubicBezTo>
              </a:path>
              <a:path w="21550" h="21600" stroke="0" extrusionOk="0">
                <a:moveTo>
                  <a:pt x="0" y="-1"/>
                </a:moveTo>
                <a:cubicBezTo>
                  <a:pt x="11362" y="-1"/>
                  <a:pt x="20781" y="8802"/>
                  <a:pt x="21550" y="20138"/>
                </a:cubicBezTo>
                <a:lnTo>
                  <a:pt x="0" y="21600"/>
                </a:lnTo>
                <a:close/>
              </a:path>
            </a:pathLst>
          </a:custGeom>
          <a:noFill/>
          <a:ln w="25400" cap="rnd">
            <a:solidFill>
              <a:srgbClr val="00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endParaRPr lang="en-US" altLang="en-US"/>
          </a:p>
        </p:txBody>
      </p:sp>
      <p:sp>
        <p:nvSpPr>
          <p:cNvPr id="880677" name="Rectangle 37"/>
          <p:cNvSpPr>
            <a:spLocks noChangeArrowheads="1"/>
          </p:cNvSpPr>
          <p:nvPr/>
        </p:nvSpPr>
        <p:spPr bwMode="auto">
          <a:xfrm>
            <a:off x="6061075" y="4643438"/>
            <a:ext cx="706924" cy="582211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/>
          <a:p>
            <a:pPr>
              <a:defRPr/>
            </a:pPr>
            <a:r>
              <a:rPr lang="en-US" sz="3200">
                <a:solidFill>
                  <a:srgbClr val="3BF329"/>
                </a:solidFill>
                <a:latin typeface="Times New Roman" pitchFamily="-109" charset="0"/>
                <a:ea typeface="+mn-ea"/>
              </a:rPr>
              <a:t>PN</a:t>
            </a:r>
          </a:p>
        </p:txBody>
      </p:sp>
      <p:sp>
        <p:nvSpPr>
          <p:cNvPr id="880678" name="Rectangle 38"/>
          <p:cNvSpPr>
            <a:spLocks noChangeArrowheads="1"/>
          </p:cNvSpPr>
          <p:nvPr/>
        </p:nvSpPr>
        <p:spPr bwMode="auto">
          <a:xfrm>
            <a:off x="1404938" y="4664075"/>
            <a:ext cx="1025921" cy="582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200" dirty="0">
                <a:solidFill>
                  <a:srgbClr val="FFC000"/>
                </a:solidFill>
              </a:rPr>
              <a:t>NO</a:t>
            </a:r>
            <a:r>
              <a:rPr lang="en-US" altLang="en-US" sz="3200" baseline="-25000" dirty="0">
                <a:solidFill>
                  <a:srgbClr val="FFC000"/>
                </a:solidFill>
              </a:rPr>
              <a:t>3</a:t>
            </a:r>
            <a:r>
              <a:rPr lang="en-US" altLang="en-US" sz="3200" baseline="30000" dirty="0">
                <a:solidFill>
                  <a:srgbClr val="FFC000"/>
                </a:solidFill>
              </a:rPr>
              <a:t>-</a:t>
            </a:r>
          </a:p>
        </p:txBody>
      </p:sp>
      <p:sp>
        <p:nvSpPr>
          <p:cNvPr id="99346" name="Arc 40"/>
          <p:cNvSpPr>
            <a:spLocks/>
          </p:cNvSpPr>
          <p:nvPr/>
        </p:nvSpPr>
        <p:spPr bwMode="auto">
          <a:xfrm rot="5400000" flipH="1">
            <a:off x="5561806" y="2663032"/>
            <a:ext cx="5108575" cy="1081088"/>
          </a:xfrm>
          <a:custGeom>
            <a:avLst/>
            <a:gdLst>
              <a:gd name="T0" fmla="*/ 0 w 21600"/>
              <a:gd name="T1" fmla="*/ 2147483647 h 21587"/>
              <a:gd name="T2" fmla="*/ 2147483647 w 21600"/>
              <a:gd name="T3" fmla="*/ 0 h 21587"/>
              <a:gd name="T4" fmla="*/ 2147483647 w 21600"/>
              <a:gd name="T5" fmla="*/ 2147483647 h 21587"/>
              <a:gd name="T6" fmla="*/ 0 60000 65536"/>
              <a:gd name="T7" fmla="*/ 0 60000 65536"/>
              <a:gd name="T8" fmla="*/ 0 60000 65536"/>
              <a:gd name="T9" fmla="*/ 0 w 21600"/>
              <a:gd name="T10" fmla="*/ 0 h 21587"/>
              <a:gd name="T11" fmla="*/ 21600 w 21600"/>
              <a:gd name="T12" fmla="*/ 21587 h 215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87" fill="none" extrusionOk="0">
                <a:moveTo>
                  <a:pt x="-1" y="21586"/>
                </a:moveTo>
                <a:cubicBezTo>
                  <a:pt x="-1" y="9940"/>
                  <a:pt x="9233" y="390"/>
                  <a:pt x="20873" y="-1"/>
                </a:cubicBezTo>
              </a:path>
              <a:path w="21600" h="21587" stroke="0" extrusionOk="0">
                <a:moveTo>
                  <a:pt x="-1" y="21586"/>
                </a:moveTo>
                <a:cubicBezTo>
                  <a:pt x="-1" y="9940"/>
                  <a:pt x="9233" y="390"/>
                  <a:pt x="20873" y="-1"/>
                </a:cubicBezTo>
                <a:lnTo>
                  <a:pt x="21600" y="21587"/>
                </a:lnTo>
                <a:close/>
              </a:path>
            </a:pathLst>
          </a:custGeom>
          <a:noFill/>
          <a:ln w="25400">
            <a:solidFill>
              <a:schemeClr val="tx1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endParaRPr lang="en-US" altLang="en-US"/>
          </a:p>
        </p:txBody>
      </p:sp>
      <p:grpSp>
        <p:nvGrpSpPr>
          <p:cNvPr id="4" name="Group 54"/>
          <p:cNvGrpSpPr>
            <a:grpSpLocks/>
          </p:cNvGrpSpPr>
          <p:nvPr/>
        </p:nvGrpSpPr>
        <p:grpSpPr bwMode="auto">
          <a:xfrm>
            <a:off x="3543301" y="0"/>
            <a:ext cx="2354263" cy="4651375"/>
            <a:chOff x="2232" y="0"/>
            <a:chExt cx="1483" cy="2930"/>
          </a:xfrm>
        </p:grpSpPr>
        <p:grpSp>
          <p:nvGrpSpPr>
            <p:cNvPr id="99351" name="Group 41"/>
            <p:cNvGrpSpPr>
              <a:grpSpLocks/>
            </p:cNvGrpSpPr>
            <p:nvPr/>
          </p:nvGrpSpPr>
          <p:grpSpPr bwMode="auto">
            <a:xfrm>
              <a:off x="2232" y="285"/>
              <a:ext cx="1293" cy="2645"/>
              <a:chOff x="2234" y="334"/>
              <a:chExt cx="1293" cy="2589"/>
            </a:xfrm>
          </p:grpSpPr>
          <p:sp>
            <p:nvSpPr>
              <p:cNvPr id="99353" name="Line 42"/>
              <p:cNvSpPr>
                <a:spLocks noChangeShapeType="1"/>
              </p:cNvSpPr>
              <p:nvPr/>
            </p:nvSpPr>
            <p:spPr bwMode="auto">
              <a:xfrm rot="2385172" flipV="1">
                <a:off x="2234" y="2641"/>
                <a:ext cx="0" cy="27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354" name="Line 43"/>
              <p:cNvSpPr>
                <a:spLocks noChangeShapeType="1"/>
              </p:cNvSpPr>
              <p:nvPr/>
            </p:nvSpPr>
            <p:spPr bwMode="auto">
              <a:xfrm rot="-2385172" flipH="1" flipV="1">
                <a:off x="2826" y="2645"/>
                <a:ext cx="0" cy="278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0684" name="Rectangle 44"/>
              <p:cNvSpPr>
                <a:spLocks noChangeArrowheads="1"/>
              </p:cNvSpPr>
              <p:nvPr/>
            </p:nvSpPr>
            <p:spPr bwMode="auto">
              <a:xfrm>
                <a:off x="2360" y="2264"/>
                <a:ext cx="388" cy="35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lIns="90487" tIns="44450" rIns="90487" bIns="44450">
                <a:spAutoFit/>
              </a:bodyPr>
              <a:lstStyle>
                <a:lvl1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1pPr>
                <a:lvl2pPr marL="37931725" indent="-37474525"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2pPr>
                <a:lvl3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3pPr>
                <a:lvl4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4pPr>
                <a:lvl5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9pPr>
              </a:lstStyle>
              <a:p>
                <a:r>
                  <a:rPr lang="en-US" altLang="en-US" sz="3200"/>
                  <a:t>N</a:t>
                </a:r>
                <a:r>
                  <a:rPr lang="en-US" altLang="en-US" sz="3200" baseline="-25000"/>
                  <a:t>2</a:t>
                </a:r>
                <a:endParaRPr lang="en-US" altLang="en-US" sz="3200" baseline="30000"/>
              </a:p>
            </p:txBody>
          </p:sp>
          <p:sp>
            <p:nvSpPr>
              <p:cNvPr id="99356" name="Arc 45"/>
              <p:cNvSpPr>
                <a:spLocks/>
              </p:cNvSpPr>
              <p:nvPr/>
            </p:nvSpPr>
            <p:spPr bwMode="auto">
              <a:xfrm rot="5400000" flipH="1">
                <a:off x="2107" y="1046"/>
                <a:ext cx="2132" cy="708"/>
              </a:xfrm>
              <a:custGeom>
                <a:avLst/>
                <a:gdLst>
                  <a:gd name="T0" fmla="*/ 0 w 21600"/>
                  <a:gd name="T1" fmla="*/ 0 h 21533"/>
                  <a:gd name="T2" fmla="*/ 0 w 21600"/>
                  <a:gd name="T3" fmla="*/ 0 h 21533"/>
                  <a:gd name="T4" fmla="*/ 0 w 21600"/>
                  <a:gd name="T5" fmla="*/ 0 h 21533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33"/>
                  <a:gd name="T11" fmla="*/ 21600 w 21600"/>
                  <a:gd name="T12" fmla="*/ 21533 h 21533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33" fill="none" extrusionOk="0">
                    <a:moveTo>
                      <a:pt x="-1" y="21532"/>
                    </a:moveTo>
                    <a:cubicBezTo>
                      <a:pt x="-1" y="10259"/>
                      <a:pt x="8670" y="881"/>
                      <a:pt x="19909" y="-1"/>
                    </a:cubicBezTo>
                  </a:path>
                  <a:path w="21600" h="21533" stroke="0" extrusionOk="0">
                    <a:moveTo>
                      <a:pt x="-1" y="21532"/>
                    </a:moveTo>
                    <a:cubicBezTo>
                      <a:pt x="-1" y="10259"/>
                      <a:pt x="8670" y="881"/>
                      <a:pt x="19909" y="-1"/>
                    </a:cubicBezTo>
                    <a:lnTo>
                      <a:pt x="21600" y="21533"/>
                    </a:lnTo>
                    <a:close/>
                  </a:path>
                </a:pathLst>
              </a:custGeom>
              <a:noFill/>
              <a:ln w="25400">
                <a:solidFill>
                  <a:schemeClr val="tx1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1pPr>
                <a:lvl2pPr marL="37931725" indent="-37474525"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2pPr>
                <a:lvl3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3pPr>
                <a:lvl4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4pPr>
                <a:lvl5pPr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000" b="1">
                    <a:solidFill>
                      <a:schemeClr val="tx1"/>
                    </a:solidFill>
                    <a:latin typeface="Times New Roman" pitchFamily="-1" charset="0"/>
                    <a:ea typeface="ＭＳ Ｐゴシック" pitchFamily="-1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880686" name="Rectangle 46"/>
            <p:cNvSpPr>
              <a:spLocks noChangeArrowheads="1"/>
            </p:cNvSpPr>
            <p:nvPr/>
          </p:nvSpPr>
          <p:spPr bwMode="auto">
            <a:xfrm>
              <a:off x="3327" y="0"/>
              <a:ext cx="388" cy="367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7" tIns="44450" rIns="90487" bIns="44450">
              <a:spAutoFit/>
            </a:bodyPr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r>
                <a:rPr lang="en-US" altLang="en-US" sz="3200"/>
                <a:t>N</a:t>
              </a:r>
              <a:r>
                <a:rPr lang="en-US" altLang="en-US" sz="3200" baseline="-25000"/>
                <a:t>2</a:t>
              </a:r>
              <a:endParaRPr lang="en-US" altLang="en-US" sz="3200" baseline="30000"/>
            </a:p>
          </p:txBody>
        </p:sp>
      </p:grpSp>
      <p:sp>
        <p:nvSpPr>
          <p:cNvPr id="880687" name="Rectangle 47"/>
          <p:cNvSpPr>
            <a:spLocks noChangeArrowheads="1"/>
          </p:cNvSpPr>
          <p:nvPr/>
        </p:nvSpPr>
        <p:spPr bwMode="auto">
          <a:xfrm>
            <a:off x="8331200" y="173038"/>
            <a:ext cx="608013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  <a:r>
              <a:rPr lang="en-US" altLang="en-US" sz="3200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endParaRPr lang="en-US" altLang="en-US" sz="3200" baseline="300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8" name="Rectangle 25"/>
          <p:cNvSpPr>
            <a:spLocks noChangeArrowheads="1"/>
          </p:cNvSpPr>
          <p:nvPr/>
        </p:nvSpPr>
        <p:spPr bwMode="auto">
          <a:xfrm>
            <a:off x="365125" y="0"/>
            <a:ext cx="2374900" cy="5826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200">
                <a:effectLst>
                  <a:outerShdw blurRad="38100" dist="38100" dir="2700000" algn="tl">
                    <a:srgbClr val="000000"/>
                  </a:outerShdw>
                </a:effectLst>
              </a:rPr>
              <a:t>ANNAMOX</a:t>
            </a:r>
            <a:endParaRPr lang="en-US" altLang="en-US" sz="3200" baseline="300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9350" name="Line 42"/>
          <p:cNvSpPr>
            <a:spLocks noChangeShapeType="1"/>
          </p:cNvSpPr>
          <p:nvPr/>
        </p:nvSpPr>
        <p:spPr bwMode="auto">
          <a:xfrm>
            <a:off x="33338" y="3359150"/>
            <a:ext cx="9110662" cy="0"/>
          </a:xfrm>
          <a:prstGeom prst="line">
            <a:avLst/>
          </a:prstGeom>
          <a:noFill/>
          <a:ln w="25400">
            <a:solidFill>
              <a:srgbClr val="7CEEFA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 rot="19152113">
            <a:off x="185121" y="1402917"/>
            <a:ext cx="3516988" cy="646331"/>
          </a:xfrm>
          <a:prstGeom prst="rect">
            <a:avLst/>
          </a:prstGeom>
          <a:solidFill>
            <a:srgbClr val="FFFF00">
              <a:alpha val="73000"/>
            </a:srgbClr>
          </a:solidFill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Anerobic</a:t>
            </a:r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process (i.e., No oxygen)</a:t>
            </a:r>
          </a:p>
          <a:p>
            <a:r>
              <a:rPr lang="en-US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Autotrophic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-13874" y="6581001"/>
            <a:ext cx="2343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Slide modified from Debbie Bronk</a:t>
            </a:r>
          </a:p>
        </p:txBody>
      </p:sp>
    </p:spTree>
    <p:extLst>
      <p:ext uri="{BB962C8B-B14F-4D97-AF65-F5344CB8AC3E}">
        <p14:creationId xmlns:p14="http://schemas.microsoft.com/office/powerpoint/2010/main" val="29513512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ChangeArrowheads="1"/>
          </p:cNvSpPr>
          <p:nvPr/>
        </p:nvSpPr>
        <p:spPr bwMode="auto">
          <a:xfrm>
            <a:off x="368300" y="522288"/>
            <a:ext cx="758825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marL="609600" indent="-609600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600">
                <a:solidFill>
                  <a:srgbClr val="FFC000"/>
                </a:solidFill>
              </a:rPr>
              <a:t>  ANAMMOX</a:t>
            </a:r>
          </a:p>
          <a:p>
            <a:r>
              <a:rPr lang="en-US" altLang="en-US" sz="3600">
                <a:solidFill>
                  <a:srgbClr val="FFC000"/>
                </a:solidFill>
              </a:rPr>
              <a:t>	</a:t>
            </a:r>
            <a:r>
              <a:rPr lang="en-US" altLang="en-US" sz="2800">
                <a:solidFill>
                  <a:srgbClr val="FFC000"/>
                </a:solidFill>
              </a:rPr>
              <a:t>ANaerobic AMMonium OXidation </a:t>
            </a:r>
          </a:p>
        </p:txBody>
      </p:sp>
      <p:sp>
        <p:nvSpPr>
          <p:cNvPr id="939012" name="Text Box 4"/>
          <p:cNvSpPr txBox="1">
            <a:spLocks noChangeArrowheads="1"/>
          </p:cNvSpPr>
          <p:nvPr/>
        </p:nvSpPr>
        <p:spPr bwMode="auto">
          <a:xfrm>
            <a:off x="787400" y="3492500"/>
            <a:ext cx="793432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>
              <a:buFontTx/>
              <a:buChar char="•"/>
            </a:pPr>
            <a:r>
              <a:rPr lang="en-US" altLang="en-US" sz="2400" dirty="0">
                <a:solidFill>
                  <a:srgbClr val="FFC000"/>
                </a:solidFill>
              </a:rPr>
              <a:t> First described in a wastewater treatment plant in the </a:t>
            </a:r>
          </a:p>
          <a:p>
            <a:r>
              <a:rPr lang="en-US" altLang="en-US" sz="2400" dirty="0">
                <a:solidFill>
                  <a:srgbClr val="FFC000"/>
                </a:solidFill>
              </a:rPr>
              <a:t>  Netherlands in 1995.</a:t>
            </a:r>
          </a:p>
          <a:p>
            <a:endParaRPr lang="en-US" altLang="en-US" sz="2400" dirty="0">
              <a:solidFill>
                <a:srgbClr val="FFC000"/>
              </a:solidFill>
            </a:endParaRPr>
          </a:p>
          <a:p>
            <a:pPr>
              <a:buFontTx/>
              <a:buChar char="•"/>
            </a:pPr>
            <a:r>
              <a:rPr lang="en-US" altLang="en-US" sz="2400" dirty="0">
                <a:solidFill>
                  <a:srgbClr val="FFC000"/>
                </a:solidFill>
              </a:rPr>
              <a:t> Oxygen inhibition is reversible.</a:t>
            </a:r>
          </a:p>
          <a:p>
            <a:pPr>
              <a:buFontTx/>
              <a:buChar char="•"/>
            </a:pPr>
            <a:endParaRPr lang="en-US" altLang="en-US" sz="2400" dirty="0">
              <a:solidFill>
                <a:srgbClr val="FFC000"/>
              </a:solidFill>
            </a:endParaRPr>
          </a:p>
        </p:txBody>
      </p:sp>
      <p:sp>
        <p:nvSpPr>
          <p:cNvPr id="95236" name="Rectangle 9"/>
          <p:cNvSpPr>
            <a:spLocks noChangeArrowheads="1"/>
          </p:cNvSpPr>
          <p:nvPr/>
        </p:nvSpPr>
        <p:spPr bwMode="auto">
          <a:xfrm>
            <a:off x="3608388" y="1878013"/>
            <a:ext cx="1090612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2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NH</a:t>
            </a:r>
            <a:r>
              <a:rPr lang="en-US" altLang="en-US" sz="3200" baseline="-25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4</a:t>
            </a:r>
            <a:r>
              <a:rPr lang="en-US" altLang="en-US" sz="3200" baseline="30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+</a:t>
            </a:r>
          </a:p>
        </p:txBody>
      </p:sp>
      <p:sp>
        <p:nvSpPr>
          <p:cNvPr id="95237" name="Rectangle 10"/>
          <p:cNvSpPr>
            <a:spLocks noChangeArrowheads="1"/>
          </p:cNvSpPr>
          <p:nvPr/>
        </p:nvSpPr>
        <p:spPr bwMode="auto">
          <a:xfrm>
            <a:off x="1809750" y="1878013"/>
            <a:ext cx="1025525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200" dirty="0">
                <a:solidFill>
                  <a:srgbClr val="FF0066"/>
                </a:solidFill>
              </a:rPr>
              <a:t>NO</a:t>
            </a:r>
            <a:r>
              <a:rPr lang="en-US" altLang="en-US" sz="3200" baseline="-25000" dirty="0">
                <a:solidFill>
                  <a:srgbClr val="FF0066"/>
                </a:solidFill>
              </a:rPr>
              <a:t>2</a:t>
            </a:r>
            <a:r>
              <a:rPr lang="en-US" altLang="en-US" sz="3200" baseline="30000" dirty="0">
                <a:solidFill>
                  <a:srgbClr val="FF0066"/>
                </a:solidFill>
              </a:rPr>
              <a:t>-</a:t>
            </a:r>
          </a:p>
        </p:txBody>
      </p:sp>
      <p:sp>
        <p:nvSpPr>
          <p:cNvPr id="95238" name="Rectangle 14"/>
          <p:cNvSpPr>
            <a:spLocks noChangeArrowheads="1"/>
          </p:cNvSpPr>
          <p:nvPr/>
        </p:nvSpPr>
        <p:spPr bwMode="auto">
          <a:xfrm>
            <a:off x="6235700" y="1878013"/>
            <a:ext cx="822340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200" dirty="0">
                <a:solidFill>
                  <a:srgbClr val="FFC000"/>
                </a:solidFill>
              </a:rPr>
              <a:t>N</a:t>
            </a:r>
            <a:r>
              <a:rPr lang="en-US" altLang="en-US" sz="3200" baseline="-25000" dirty="0">
                <a:solidFill>
                  <a:srgbClr val="FFC000"/>
                </a:solidFill>
              </a:rPr>
              <a:t>2   </a:t>
            </a:r>
            <a:endParaRPr lang="en-US" altLang="en-US" sz="3200" baseline="30000" dirty="0">
              <a:solidFill>
                <a:srgbClr val="FFC000"/>
              </a:solidFill>
            </a:endParaRPr>
          </a:p>
        </p:txBody>
      </p:sp>
      <p:sp>
        <p:nvSpPr>
          <p:cNvPr id="95239" name="Line 17"/>
          <p:cNvSpPr>
            <a:spLocks noChangeShapeType="1"/>
          </p:cNvSpPr>
          <p:nvPr/>
        </p:nvSpPr>
        <p:spPr bwMode="auto">
          <a:xfrm rot="5400000" flipH="1" flipV="1">
            <a:off x="5417344" y="1735932"/>
            <a:ext cx="0" cy="90646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C000"/>
              </a:solidFill>
            </a:endParaRPr>
          </a:p>
        </p:txBody>
      </p:sp>
      <p:sp>
        <p:nvSpPr>
          <p:cNvPr id="95240" name="Rectangle 20"/>
          <p:cNvSpPr>
            <a:spLocks noChangeArrowheads="1"/>
          </p:cNvSpPr>
          <p:nvPr/>
        </p:nvSpPr>
        <p:spPr bwMode="auto">
          <a:xfrm>
            <a:off x="3001963" y="1876425"/>
            <a:ext cx="4159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200">
                <a:solidFill>
                  <a:srgbClr val="FFC000"/>
                </a:solidFill>
              </a:rPr>
              <a:t>+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675" y="152400"/>
            <a:ext cx="20955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-13874" y="6581001"/>
            <a:ext cx="2343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Slide modified from Debbie Bronk</a:t>
            </a:r>
          </a:p>
        </p:txBody>
      </p:sp>
    </p:spTree>
    <p:extLst>
      <p:ext uri="{BB962C8B-B14F-4D97-AF65-F5344CB8AC3E}">
        <p14:creationId xmlns:p14="http://schemas.microsoft.com/office/powerpoint/2010/main" val="279743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9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9012" grpId="0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anammox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" y="457200"/>
            <a:ext cx="7848600" cy="5102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3" name="Text Box 3"/>
          <p:cNvSpPr txBox="1">
            <a:spLocks noChangeArrowheads="1"/>
          </p:cNvSpPr>
          <p:nvPr/>
        </p:nvSpPr>
        <p:spPr bwMode="auto">
          <a:xfrm>
            <a:off x="7239000" y="6553200"/>
            <a:ext cx="17653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400" b="1">
                <a:solidFill>
                  <a:srgbClr val="FFF123"/>
                </a:solidFill>
                <a:latin typeface="Times New Roman" pitchFamily="-1" charset="0"/>
              </a:rPr>
              <a:t>DeLong Nature 2002</a:t>
            </a:r>
          </a:p>
        </p:txBody>
      </p:sp>
      <p:pic>
        <p:nvPicPr>
          <p:cNvPr id="35844" name="Picture 4" descr="rock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3124200"/>
            <a:ext cx="2835275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845" name="Group 5"/>
          <p:cNvGrpSpPr>
            <a:grpSpLocks/>
          </p:cNvGrpSpPr>
          <p:nvPr/>
        </p:nvGrpSpPr>
        <p:grpSpPr bwMode="auto">
          <a:xfrm>
            <a:off x="1371600" y="4724400"/>
            <a:ext cx="3352800" cy="1143000"/>
            <a:chOff x="864" y="2976"/>
            <a:chExt cx="2112" cy="720"/>
          </a:xfrm>
        </p:grpSpPr>
        <p:sp>
          <p:nvSpPr>
            <p:cNvPr id="35846" name="Oval 6"/>
            <p:cNvSpPr>
              <a:spLocks noChangeArrowheads="1"/>
            </p:cNvSpPr>
            <p:nvPr/>
          </p:nvSpPr>
          <p:spPr bwMode="auto">
            <a:xfrm>
              <a:off x="2640" y="2976"/>
              <a:ext cx="336" cy="336"/>
            </a:xfrm>
            <a:prstGeom prst="ellipse">
              <a:avLst/>
            </a:prstGeom>
            <a:noFill/>
            <a:ln w="63500">
              <a:solidFill>
                <a:srgbClr val="00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847" name="Line 7"/>
            <p:cNvSpPr>
              <a:spLocks noChangeShapeType="1"/>
            </p:cNvSpPr>
            <p:nvPr/>
          </p:nvSpPr>
          <p:spPr bwMode="auto">
            <a:xfrm flipV="1">
              <a:off x="864" y="3216"/>
              <a:ext cx="1728" cy="480"/>
            </a:xfrm>
            <a:prstGeom prst="line">
              <a:avLst/>
            </a:prstGeom>
            <a:noFill/>
            <a:ln w="44450">
              <a:solidFill>
                <a:srgbClr val="00FF00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7418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58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low-black-se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1519238"/>
            <a:ext cx="5715000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868363" y="304800"/>
            <a:ext cx="7380287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en-US" sz="2400" b="1">
                <a:solidFill>
                  <a:srgbClr val="FFCC00"/>
                </a:solidFill>
                <a:latin typeface="Times New Roman" pitchFamily="-1" charset="0"/>
              </a:rPr>
              <a:t>Anaerobic ammonium oxidation by anammox bacteria </a:t>
            </a:r>
          </a:p>
          <a:p>
            <a:pPr algn="ctr"/>
            <a:r>
              <a:rPr lang="en-US" altLang="en-US" sz="2400" b="1">
                <a:solidFill>
                  <a:srgbClr val="FFCC00"/>
                </a:solidFill>
                <a:latin typeface="Times New Roman" pitchFamily="-1" charset="0"/>
              </a:rPr>
              <a:t>in the Black Sea</a:t>
            </a:r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2981325" y="5483225"/>
            <a:ext cx="3159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>
                <a:solidFill>
                  <a:srgbClr val="FFCC00"/>
                </a:solidFill>
                <a:latin typeface="Times New Roman" pitchFamily="-1" charset="0"/>
              </a:rPr>
              <a:t>Kuypers et al. Nature 2003.</a:t>
            </a:r>
          </a:p>
        </p:txBody>
      </p:sp>
    </p:spTree>
    <p:extLst>
      <p:ext uri="{BB962C8B-B14F-4D97-AF65-F5344CB8AC3E}">
        <p14:creationId xmlns:p14="http://schemas.microsoft.com/office/powerpoint/2010/main" val="1255610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9"/>
          <p:cNvSpPr>
            <a:spLocks noChangeArrowheads="1"/>
          </p:cNvSpPr>
          <p:nvPr/>
        </p:nvSpPr>
        <p:spPr bwMode="auto">
          <a:xfrm>
            <a:off x="1508125" y="5715000"/>
            <a:ext cx="2133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FFC000"/>
              </a:solidFill>
            </a:endParaRP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339037" y="183619"/>
            <a:ext cx="8458200" cy="5231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0" tIns="45702" rIns="91400" bIns="45702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FFC000"/>
                </a:solidFill>
                <a:latin typeface="Times New Roman" charset="0"/>
              </a:rPr>
              <a:t>Nitrogen is essential for Life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529638" y="2969109"/>
            <a:ext cx="5633162" cy="1670560"/>
            <a:chOff x="1529638" y="2969109"/>
            <a:chExt cx="5633162" cy="1670560"/>
          </a:xfrm>
        </p:grpSpPr>
        <p:grpSp>
          <p:nvGrpSpPr>
            <p:cNvPr id="16" name="Group 15"/>
            <p:cNvGrpSpPr/>
            <p:nvPr/>
          </p:nvGrpSpPr>
          <p:grpSpPr>
            <a:xfrm>
              <a:off x="1529638" y="2969109"/>
              <a:ext cx="5633162" cy="1668458"/>
              <a:chOff x="784225" y="2827342"/>
              <a:chExt cx="5633162" cy="1668458"/>
            </a:xfrm>
          </p:grpSpPr>
          <p:pic>
            <p:nvPicPr>
              <p:cNvPr id="4098" name="Picture 2" descr="http://upload.wikimedia.org/wikipedia/commons/9/9e/Humpback_stellwagen_edit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2558" y="2827342"/>
                <a:ext cx="2944829" cy="1668458"/>
              </a:xfrm>
              <a:prstGeom prst="rect">
                <a:avLst/>
              </a:prstGeom>
              <a:noFill/>
              <a:ln w="12700">
                <a:solidFill>
                  <a:srgbClr val="C0000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Text Box 11"/>
              <p:cNvSpPr txBox="1">
                <a:spLocks noChangeArrowheads="1"/>
              </p:cNvSpPr>
              <p:nvPr/>
            </p:nvSpPr>
            <p:spPr bwMode="auto">
              <a:xfrm>
                <a:off x="784225" y="3328540"/>
                <a:ext cx="4854575" cy="46162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1400" tIns="45702" rIns="91400" bIns="45702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b="1" dirty="0">
                    <a:solidFill>
                      <a:srgbClr val="FFC000"/>
                    </a:solidFill>
                  </a:rPr>
                  <a:t>Animal growth….</a:t>
                </a:r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6032362" y="4378059"/>
              <a:ext cx="113043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100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en.wikipedia.org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133600" y="990600"/>
            <a:ext cx="6204842" cy="1649807"/>
            <a:chOff x="2253358" y="990600"/>
            <a:chExt cx="6204842" cy="1649807"/>
          </a:xfrm>
        </p:grpSpPr>
        <p:sp>
          <p:nvSpPr>
            <p:cNvPr id="10" name="Text Box 11"/>
            <p:cNvSpPr txBox="1">
              <a:spLocks noChangeArrowheads="1"/>
            </p:cNvSpPr>
            <p:nvPr/>
          </p:nvSpPr>
          <p:spPr bwMode="auto">
            <a:xfrm>
              <a:off x="2253358" y="1127051"/>
              <a:ext cx="4854575" cy="10156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00" tIns="45702" rIns="91400" bIns="45702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rgbClr val="FFC000"/>
                  </a:solidFill>
                </a:rPr>
                <a:t>Phytoplankton growth…..</a:t>
              </a:r>
            </a:p>
            <a:p>
              <a:pPr>
                <a:spcBef>
                  <a:spcPct val="50000"/>
                </a:spcBef>
              </a:pPr>
              <a:endParaRPr lang="en-US" b="1" dirty="0">
                <a:solidFill>
                  <a:srgbClr val="FFC000"/>
                </a:solidFill>
              </a:endParaRPr>
            </a:p>
          </p:txBody>
        </p:sp>
        <p:pic>
          <p:nvPicPr>
            <p:cNvPr id="4100" name="Picture 4" descr="http://upload.wikimedia.org/wikipedia/commons/9/99/Phytoplankton_-_the_foundation_of_the_oceanic_food_chai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9383" y="990600"/>
              <a:ext cx="2448817" cy="1649807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/>
          <p:cNvGrpSpPr/>
          <p:nvPr/>
        </p:nvGrpSpPr>
        <p:grpSpPr>
          <a:xfrm>
            <a:off x="528117" y="5048697"/>
            <a:ext cx="5034483" cy="1473200"/>
            <a:chOff x="-206375" y="5092700"/>
            <a:chExt cx="5034483" cy="1473200"/>
          </a:xfrm>
        </p:grpSpPr>
        <p:grpSp>
          <p:nvGrpSpPr>
            <p:cNvPr id="13" name="Group 12"/>
            <p:cNvGrpSpPr/>
            <p:nvPr/>
          </p:nvGrpSpPr>
          <p:grpSpPr>
            <a:xfrm>
              <a:off x="2117007" y="5092700"/>
              <a:ext cx="2711101" cy="1473200"/>
              <a:chOff x="1436639" y="4784725"/>
              <a:chExt cx="2711101" cy="1473200"/>
            </a:xfrm>
          </p:grpSpPr>
          <p:pic>
            <p:nvPicPr>
              <p:cNvPr id="8" name="Picture 7" descr="bodyN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583" t="30202" b="42781"/>
              <a:stretch>
                <a:fillRect/>
              </a:stretch>
            </p:blipFill>
            <p:spPr bwMode="auto">
              <a:xfrm>
                <a:off x="1436639" y="4784725"/>
                <a:ext cx="2711101" cy="1473200"/>
              </a:xfrm>
              <a:prstGeom prst="rect">
                <a:avLst/>
              </a:prstGeom>
              <a:noFill/>
              <a:ln w="9525">
                <a:solidFill>
                  <a:srgbClr val="C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" name="Text Box 8"/>
              <p:cNvSpPr txBox="1">
                <a:spLocks noChangeArrowheads="1"/>
              </p:cNvSpPr>
              <p:nvPr/>
            </p:nvSpPr>
            <p:spPr bwMode="auto">
              <a:xfrm rot="16200000">
                <a:off x="3238500" y="5241925"/>
                <a:ext cx="1225550" cy="5857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lvl1pPr>
                  <a:defRPr sz="2400">
                    <a:solidFill>
                      <a:schemeClr val="tx1"/>
                    </a:solidFill>
                    <a:latin typeface="Times" charset="0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 charset="0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 charset="0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 charset="0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" charset="0"/>
                  </a:defRPr>
                </a:lvl9pPr>
              </a:lstStyle>
              <a:p>
                <a:pPr algn="ctr"/>
                <a:r>
                  <a:rPr lang="en-US" sz="1600" b="1" dirty="0">
                    <a:latin typeface="Arial" charset="0"/>
                  </a:rPr>
                  <a:t>% of body </a:t>
                </a:r>
              </a:p>
              <a:p>
                <a:pPr algn="ctr"/>
                <a:r>
                  <a:rPr lang="en-US" sz="1600" b="1" dirty="0">
                    <a:latin typeface="Arial" charset="0"/>
                  </a:rPr>
                  <a:t>weight</a:t>
                </a:r>
              </a:p>
            </p:txBody>
          </p:sp>
        </p:grpSp>
        <p:sp>
          <p:nvSpPr>
            <p:cNvPr id="19" name="Text Box 11"/>
            <p:cNvSpPr txBox="1">
              <a:spLocks noChangeArrowheads="1"/>
            </p:cNvSpPr>
            <p:nvPr/>
          </p:nvSpPr>
          <p:spPr bwMode="auto">
            <a:xfrm>
              <a:off x="-206375" y="5288376"/>
              <a:ext cx="4854575" cy="46162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00" tIns="45702" rIns="91400" bIns="45702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rgbClr val="FFC000"/>
                  </a:solidFill>
                </a:rPr>
                <a:t>Our growth…..</a:t>
              </a:r>
            </a:p>
          </p:txBody>
        </p:sp>
      </p:grpSp>
      <p:sp>
        <p:nvSpPr>
          <p:cNvPr id="22" name="Rectangle 21"/>
          <p:cNvSpPr/>
          <p:nvPr/>
        </p:nvSpPr>
        <p:spPr>
          <a:xfrm>
            <a:off x="2912872" y="5932967"/>
            <a:ext cx="2149996" cy="304800"/>
          </a:xfrm>
          <a:prstGeom prst="rect">
            <a:avLst/>
          </a:prstGeom>
          <a:solidFill>
            <a:srgbClr val="FFFF00">
              <a:alpha val="24000"/>
            </a:srgbClr>
          </a:solidFill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64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nature01472-f1"/>
          <p:cNvPicPr>
            <a:picLocks noGrp="1" noChangeAspect="1" noChangeArrowheads="1"/>
          </p:cNvPicPr>
          <p:nvPr>
            <p:ph type="title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06"/>
          <a:stretch>
            <a:fillRect/>
          </a:stretch>
        </p:blipFill>
        <p:spPr>
          <a:xfrm>
            <a:off x="1590675" y="3609975"/>
            <a:ext cx="5943600" cy="27098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15" name="Picture 3" descr="nature01472-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57" b="58424"/>
          <a:stretch>
            <a:fillRect/>
          </a:stretch>
        </p:blipFill>
        <p:spPr bwMode="auto">
          <a:xfrm>
            <a:off x="5486400" y="609600"/>
            <a:ext cx="2362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 descr="nature01472-f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57" b="48282"/>
          <a:stretch>
            <a:fillRect/>
          </a:stretch>
        </p:blipFill>
        <p:spPr bwMode="auto">
          <a:xfrm>
            <a:off x="685800" y="228600"/>
            <a:ext cx="3592513" cy="293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Rectangle 5"/>
          <p:cNvSpPr>
            <a:spLocks noChangeArrowheads="1"/>
          </p:cNvSpPr>
          <p:nvPr/>
        </p:nvSpPr>
        <p:spPr bwMode="auto">
          <a:xfrm>
            <a:off x="2981325" y="6353175"/>
            <a:ext cx="31591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000" b="1">
                <a:solidFill>
                  <a:srgbClr val="FFF123"/>
                </a:solidFill>
                <a:latin typeface="Times New Roman" pitchFamily="-1" charset="0"/>
              </a:rPr>
              <a:t>Kuypers et al. Nature 2003.</a:t>
            </a:r>
          </a:p>
        </p:txBody>
      </p:sp>
    </p:spTree>
    <p:extLst>
      <p:ext uri="{BB962C8B-B14F-4D97-AF65-F5344CB8AC3E}">
        <p14:creationId xmlns:p14="http://schemas.microsoft.com/office/powerpoint/2010/main" val="726889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35"/>
          <p:cNvSpPr>
            <a:spLocks noChangeArrowheads="1"/>
          </p:cNvSpPr>
          <p:nvPr/>
        </p:nvSpPr>
        <p:spPr bwMode="auto">
          <a:xfrm>
            <a:off x="601663" y="744538"/>
            <a:ext cx="8116887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200">
                <a:solidFill>
                  <a:srgbClr val="FFC000"/>
                </a:solidFill>
              </a:rPr>
              <a:t>Canonical denitrification?   OR  Anammox??</a:t>
            </a:r>
            <a:endParaRPr lang="en-US" altLang="en-US" sz="3200" baseline="30000">
              <a:solidFill>
                <a:srgbClr val="FFC000"/>
              </a:solidFill>
            </a:endParaRPr>
          </a:p>
        </p:txBody>
      </p:sp>
      <p:grpSp>
        <p:nvGrpSpPr>
          <p:cNvPr id="101379" name="Group 78"/>
          <p:cNvGrpSpPr>
            <a:grpSpLocks/>
          </p:cNvGrpSpPr>
          <p:nvPr/>
        </p:nvGrpSpPr>
        <p:grpSpPr bwMode="auto">
          <a:xfrm>
            <a:off x="2114550" y="2255838"/>
            <a:ext cx="5041900" cy="584200"/>
            <a:chOff x="1145" y="1421"/>
            <a:chExt cx="3176" cy="368"/>
          </a:xfrm>
        </p:grpSpPr>
        <p:sp>
          <p:nvSpPr>
            <p:cNvPr id="101393" name="Rectangle 54"/>
            <p:cNvSpPr>
              <a:spLocks noChangeArrowheads="1"/>
            </p:cNvSpPr>
            <p:nvPr/>
          </p:nvSpPr>
          <p:spPr bwMode="auto">
            <a:xfrm>
              <a:off x="2278" y="1422"/>
              <a:ext cx="687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r>
                <a:rPr lang="en-US" altLang="en-US" sz="3200">
                  <a:solidFill>
                    <a:srgbClr val="FFC000"/>
                  </a:solidFill>
                </a:rPr>
                <a:t>NH</a:t>
              </a:r>
              <a:r>
                <a:rPr lang="en-US" altLang="en-US" sz="3200" baseline="-25000">
                  <a:solidFill>
                    <a:srgbClr val="FFC000"/>
                  </a:solidFill>
                </a:rPr>
                <a:t>4</a:t>
              </a:r>
              <a:r>
                <a:rPr lang="en-US" altLang="en-US" sz="3200" baseline="30000">
                  <a:solidFill>
                    <a:srgbClr val="FFC000"/>
                  </a:solidFill>
                </a:rPr>
                <a:t>+</a:t>
              </a:r>
            </a:p>
          </p:txBody>
        </p:sp>
        <p:sp>
          <p:nvSpPr>
            <p:cNvPr id="101394" name="Rectangle 55"/>
            <p:cNvSpPr>
              <a:spLocks noChangeArrowheads="1"/>
            </p:cNvSpPr>
            <p:nvPr/>
          </p:nvSpPr>
          <p:spPr bwMode="auto">
            <a:xfrm>
              <a:off x="1145" y="1422"/>
              <a:ext cx="646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r>
                <a:rPr lang="en-US" altLang="en-US" sz="3200">
                  <a:solidFill>
                    <a:srgbClr val="FFC000"/>
                  </a:solidFill>
                </a:rPr>
                <a:t>NO</a:t>
              </a:r>
              <a:r>
                <a:rPr lang="en-US" altLang="en-US" sz="3200" baseline="-25000">
                  <a:solidFill>
                    <a:srgbClr val="FFC000"/>
                  </a:solidFill>
                </a:rPr>
                <a:t>2</a:t>
              </a:r>
              <a:r>
                <a:rPr lang="en-US" altLang="en-US" sz="3200" baseline="30000">
                  <a:solidFill>
                    <a:srgbClr val="FFC000"/>
                  </a:solidFill>
                </a:rPr>
                <a:t>-</a:t>
              </a:r>
            </a:p>
          </p:txBody>
        </p:sp>
        <p:sp>
          <p:nvSpPr>
            <p:cNvPr id="101395" name="Rectangle 56"/>
            <p:cNvSpPr>
              <a:spLocks noChangeArrowheads="1"/>
            </p:cNvSpPr>
            <p:nvPr/>
          </p:nvSpPr>
          <p:spPr bwMode="auto">
            <a:xfrm>
              <a:off x="3933" y="1422"/>
              <a:ext cx="388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r>
                <a:rPr lang="en-US" altLang="en-US" sz="3200">
                  <a:solidFill>
                    <a:srgbClr val="FFC000"/>
                  </a:solidFill>
                </a:rPr>
                <a:t>N</a:t>
              </a:r>
              <a:r>
                <a:rPr lang="en-US" altLang="en-US" sz="3200" baseline="-25000">
                  <a:solidFill>
                    <a:srgbClr val="FFC000"/>
                  </a:solidFill>
                </a:rPr>
                <a:t>2</a:t>
              </a:r>
              <a:endParaRPr lang="en-US" altLang="en-US" sz="3200" baseline="30000">
                <a:solidFill>
                  <a:srgbClr val="FFC000"/>
                </a:solidFill>
              </a:endParaRPr>
            </a:p>
          </p:txBody>
        </p:sp>
        <p:sp>
          <p:nvSpPr>
            <p:cNvPr id="101396" name="Line 57"/>
            <p:cNvSpPr>
              <a:spLocks noChangeShapeType="1"/>
            </p:cNvSpPr>
            <p:nvPr/>
          </p:nvSpPr>
          <p:spPr bwMode="auto">
            <a:xfrm rot="5400000" flipH="1" flipV="1">
              <a:off x="3418" y="1332"/>
              <a:ext cx="0" cy="571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101397" name="Rectangle 58"/>
            <p:cNvSpPr>
              <a:spLocks noChangeArrowheads="1"/>
            </p:cNvSpPr>
            <p:nvPr/>
          </p:nvSpPr>
          <p:spPr bwMode="auto">
            <a:xfrm>
              <a:off x="1896" y="1421"/>
              <a:ext cx="262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r>
                <a:rPr lang="en-US" altLang="en-US" sz="3200">
                  <a:solidFill>
                    <a:srgbClr val="FFC000"/>
                  </a:solidFill>
                </a:rPr>
                <a:t>+</a:t>
              </a:r>
            </a:p>
          </p:txBody>
        </p:sp>
      </p:grpSp>
      <p:grpSp>
        <p:nvGrpSpPr>
          <p:cNvPr id="101380" name="Group 75"/>
          <p:cNvGrpSpPr>
            <a:grpSpLocks/>
          </p:cNvGrpSpPr>
          <p:nvPr/>
        </p:nvGrpSpPr>
        <p:grpSpPr bwMode="auto">
          <a:xfrm>
            <a:off x="668338" y="4681538"/>
            <a:ext cx="7932737" cy="585787"/>
            <a:chOff x="446" y="2330"/>
            <a:chExt cx="4997" cy="369"/>
          </a:xfrm>
        </p:grpSpPr>
        <p:sp>
          <p:nvSpPr>
            <p:cNvPr id="101384" name="Rectangle 61"/>
            <p:cNvSpPr>
              <a:spLocks noChangeArrowheads="1"/>
            </p:cNvSpPr>
            <p:nvPr/>
          </p:nvSpPr>
          <p:spPr bwMode="auto">
            <a:xfrm>
              <a:off x="1624" y="2332"/>
              <a:ext cx="646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r>
                <a:rPr lang="en-US" altLang="en-US" sz="3200">
                  <a:solidFill>
                    <a:srgbClr val="FFC000"/>
                  </a:solidFill>
                </a:rPr>
                <a:t>NO</a:t>
              </a:r>
              <a:r>
                <a:rPr lang="en-US" altLang="en-US" sz="3200" baseline="-25000">
                  <a:solidFill>
                    <a:srgbClr val="FFC000"/>
                  </a:solidFill>
                </a:rPr>
                <a:t>2</a:t>
              </a:r>
              <a:r>
                <a:rPr lang="en-US" altLang="en-US" sz="3200" baseline="30000">
                  <a:solidFill>
                    <a:srgbClr val="FFC000"/>
                  </a:solidFill>
                </a:rPr>
                <a:t>-</a:t>
              </a:r>
            </a:p>
          </p:txBody>
        </p:sp>
        <p:sp>
          <p:nvSpPr>
            <p:cNvPr id="101385" name="Rectangle 62"/>
            <p:cNvSpPr>
              <a:spLocks noChangeArrowheads="1"/>
            </p:cNvSpPr>
            <p:nvPr/>
          </p:nvSpPr>
          <p:spPr bwMode="auto">
            <a:xfrm>
              <a:off x="446" y="2332"/>
              <a:ext cx="646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r>
                <a:rPr lang="en-US" altLang="en-US" sz="3200">
                  <a:solidFill>
                    <a:srgbClr val="FFC000"/>
                  </a:solidFill>
                </a:rPr>
                <a:t>NO</a:t>
              </a:r>
              <a:r>
                <a:rPr lang="en-US" altLang="en-US" sz="3200" baseline="-25000">
                  <a:solidFill>
                    <a:srgbClr val="FFC000"/>
                  </a:solidFill>
                </a:rPr>
                <a:t>3</a:t>
              </a:r>
              <a:r>
                <a:rPr lang="en-US" altLang="en-US" sz="3200" baseline="30000">
                  <a:solidFill>
                    <a:srgbClr val="FFC000"/>
                  </a:solidFill>
                </a:rPr>
                <a:t>-</a:t>
              </a:r>
            </a:p>
          </p:txBody>
        </p:sp>
        <p:sp>
          <p:nvSpPr>
            <p:cNvPr id="101386" name="Rectangle 63"/>
            <p:cNvSpPr>
              <a:spLocks noChangeArrowheads="1"/>
            </p:cNvSpPr>
            <p:nvPr/>
          </p:nvSpPr>
          <p:spPr bwMode="auto">
            <a:xfrm>
              <a:off x="2818" y="2332"/>
              <a:ext cx="503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r>
                <a:rPr lang="en-US" altLang="en-US" sz="3200">
                  <a:solidFill>
                    <a:srgbClr val="FFC000"/>
                  </a:solidFill>
                </a:rPr>
                <a:t>NO</a:t>
              </a:r>
              <a:endParaRPr lang="en-US" altLang="en-US" sz="3200" baseline="30000">
                <a:solidFill>
                  <a:srgbClr val="FFC000"/>
                </a:solidFill>
              </a:endParaRPr>
            </a:p>
          </p:txBody>
        </p:sp>
        <p:sp>
          <p:nvSpPr>
            <p:cNvPr id="101387" name="Rectangle 64"/>
            <p:cNvSpPr>
              <a:spLocks noChangeArrowheads="1"/>
            </p:cNvSpPr>
            <p:nvPr/>
          </p:nvSpPr>
          <p:spPr bwMode="auto">
            <a:xfrm>
              <a:off x="3932" y="2332"/>
              <a:ext cx="596" cy="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487" tIns="44450" rIns="90487" bIns="44450">
              <a:spAutoFit/>
            </a:bodyPr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r>
                <a:rPr lang="en-US" altLang="en-US" sz="3200">
                  <a:solidFill>
                    <a:srgbClr val="FFC000"/>
                  </a:solidFill>
                </a:rPr>
                <a:t>N</a:t>
              </a:r>
              <a:r>
                <a:rPr lang="en-US" altLang="en-US" sz="3200" baseline="-25000">
                  <a:solidFill>
                    <a:srgbClr val="FFC000"/>
                  </a:solidFill>
                </a:rPr>
                <a:t>2</a:t>
              </a:r>
              <a:r>
                <a:rPr lang="en-US" altLang="en-US" sz="3200">
                  <a:solidFill>
                    <a:srgbClr val="FFC000"/>
                  </a:solidFill>
                </a:rPr>
                <a:t>O</a:t>
              </a:r>
            </a:p>
          </p:txBody>
        </p:sp>
        <p:sp>
          <p:nvSpPr>
            <p:cNvPr id="101388" name="Rectangle 66"/>
            <p:cNvSpPr>
              <a:spLocks noChangeArrowheads="1"/>
            </p:cNvSpPr>
            <p:nvPr/>
          </p:nvSpPr>
          <p:spPr bwMode="auto">
            <a:xfrm>
              <a:off x="5054" y="2330"/>
              <a:ext cx="389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r>
                <a:rPr lang="en-US" altLang="en-US" sz="3200">
                  <a:solidFill>
                    <a:srgbClr val="FFC000"/>
                  </a:solidFill>
                </a:rPr>
                <a:t>N</a:t>
              </a:r>
              <a:r>
                <a:rPr lang="en-US" altLang="en-US" sz="3200" baseline="-25000">
                  <a:solidFill>
                    <a:srgbClr val="FFC000"/>
                  </a:solidFill>
                </a:rPr>
                <a:t>2</a:t>
              </a:r>
            </a:p>
          </p:txBody>
        </p:sp>
        <p:sp>
          <p:nvSpPr>
            <p:cNvPr id="101389" name="Line 71"/>
            <p:cNvSpPr>
              <a:spLocks noChangeShapeType="1"/>
            </p:cNvSpPr>
            <p:nvPr/>
          </p:nvSpPr>
          <p:spPr bwMode="auto">
            <a:xfrm rot="5400000" flipH="1" flipV="1">
              <a:off x="4766" y="2325"/>
              <a:ext cx="0" cy="37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101390" name="Line 72"/>
            <p:cNvSpPr>
              <a:spLocks noChangeShapeType="1"/>
            </p:cNvSpPr>
            <p:nvPr/>
          </p:nvSpPr>
          <p:spPr bwMode="auto">
            <a:xfrm rot="5400000" flipH="1" flipV="1">
              <a:off x="3637" y="2325"/>
              <a:ext cx="0" cy="37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101391" name="Line 73"/>
            <p:cNvSpPr>
              <a:spLocks noChangeShapeType="1"/>
            </p:cNvSpPr>
            <p:nvPr/>
          </p:nvSpPr>
          <p:spPr bwMode="auto">
            <a:xfrm rot="5400000" flipH="1" flipV="1">
              <a:off x="2606" y="2325"/>
              <a:ext cx="0" cy="37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C000"/>
                </a:solidFill>
              </a:endParaRPr>
            </a:p>
          </p:txBody>
        </p:sp>
        <p:sp>
          <p:nvSpPr>
            <p:cNvPr id="101392" name="Line 74"/>
            <p:cNvSpPr>
              <a:spLocks noChangeShapeType="1"/>
            </p:cNvSpPr>
            <p:nvPr/>
          </p:nvSpPr>
          <p:spPr bwMode="auto">
            <a:xfrm rot="5400000" flipH="1" flipV="1">
              <a:off x="1353" y="2325"/>
              <a:ext cx="0" cy="376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FFC000"/>
                </a:solidFill>
              </a:endParaRPr>
            </a:p>
          </p:txBody>
        </p:sp>
      </p:grpSp>
      <p:sp>
        <p:nvSpPr>
          <p:cNvPr id="101381" name="Rectangle 76"/>
          <p:cNvSpPr>
            <a:spLocks noChangeArrowheads="1"/>
          </p:cNvSpPr>
          <p:nvPr/>
        </p:nvSpPr>
        <p:spPr bwMode="auto">
          <a:xfrm>
            <a:off x="1784350" y="3173413"/>
            <a:ext cx="537686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200">
                <a:solidFill>
                  <a:srgbClr val="FFC000"/>
                </a:solidFill>
              </a:rPr>
              <a:t>obligate anaerobic autotrophs</a:t>
            </a:r>
          </a:p>
        </p:txBody>
      </p:sp>
      <p:sp>
        <p:nvSpPr>
          <p:cNvPr id="101382" name="Rectangle 77"/>
          <p:cNvSpPr>
            <a:spLocks noChangeArrowheads="1"/>
          </p:cNvSpPr>
          <p:nvPr/>
        </p:nvSpPr>
        <p:spPr bwMode="auto">
          <a:xfrm>
            <a:off x="1390650" y="5678488"/>
            <a:ext cx="61658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200">
                <a:solidFill>
                  <a:srgbClr val="FFC000"/>
                </a:solidFill>
              </a:rPr>
              <a:t>facultative anaerobic heterotrophs</a:t>
            </a:r>
          </a:p>
        </p:txBody>
      </p:sp>
      <p:sp>
        <p:nvSpPr>
          <p:cNvPr id="943183" name="Oval 79"/>
          <p:cNvSpPr>
            <a:spLocks noChangeArrowheads="1"/>
          </p:cNvSpPr>
          <p:nvPr/>
        </p:nvSpPr>
        <p:spPr bwMode="auto">
          <a:xfrm>
            <a:off x="6010275" y="4400550"/>
            <a:ext cx="1343025" cy="1152525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endParaRPr lang="en-US" altLang="en-US">
              <a:solidFill>
                <a:srgbClr val="FFC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13874" y="6581001"/>
            <a:ext cx="2343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Slide modified from Debbie Bronk</a:t>
            </a:r>
          </a:p>
        </p:txBody>
      </p:sp>
    </p:spTree>
    <p:extLst>
      <p:ext uri="{BB962C8B-B14F-4D97-AF65-F5344CB8AC3E}">
        <p14:creationId xmlns:p14="http://schemas.microsoft.com/office/powerpoint/2010/main" val="399490892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3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318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6/61/The_nitrogen_cycle_Arri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200" y="1262061"/>
            <a:ext cx="5334000" cy="433387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491" y="6396335"/>
            <a:ext cx="8915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from: </a:t>
            </a:r>
            <a:r>
              <a:rPr lang="en-US" sz="12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Shou</a:t>
            </a:r>
            <a:r>
              <a:rPr lang="en-US" sz="1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-Qing Ni and Jian Zhang  (2013)</a:t>
            </a:r>
          </a:p>
        </p:txBody>
      </p:sp>
      <p:sp>
        <p:nvSpPr>
          <p:cNvPr id="4" name="Oval 3"/>
          <p:cNvSpPr/>
          <p:nvPr/>
        </p:nvSpPr>
        <p:spPr>
          <a:xfrm rot="21234152">
            <a:off x="4252125" y="4566041"/>
            <a:ext cx="1387803" cy="1224817"/>
          </a:xfrm>
          <a:prstGeom prst="ellipse">
            <a:avLst/>
          </a:prstGeom>
          <a:solidFill>
            <a:srgbClr val="FFFF00">
              <a:alpha val="3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759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ChangeArrowheads="1"/>
          </p:cNvSpPr>
          <p:nvPr/>
        </p:nvSpPr>
        <p:spPr bwMode="auto">
          <a:xfrm>
            <a:off x="368300" y="522288"/>
            <a:ext cx="8547100" cy="1200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marL="609600" indent="-609600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600" dirty="0">
                <a:solidFill>
                  <a:srgbClr val="FFC000"/>
                </a:solidFill>
              </a:rPr>
              <a:t>  </a:t>
            </a:r>
            <a:r>
              <a:rPr lang="en-US" altLang="en-US" sz="3600" dirty="0" err="1">
                <a:solidFill>
                  <a:srgbClr val="FFC000"/>
                </a:solidFill>
              </a:rPr>
              <a:t>DNRA</a:t>
            </a:r>
            <a:endParaRPr lang="en-US" altLang="en-US" sz="3600" dirty="0">
              <a:solidFill>
                <a:srgbClr val="FFC000"/>
              </a:solidFill>
            </a:endParaRPr>
          </a:p>
          <a:p>
            <a:r>
              <a:rPr lang="en-US" altLang="en-US" sz="3600" dirty="0">
                <a:solidFill>
                  <a:srgbClr val="FFC000"/>
                </a:solidFill>
              </a:rPr>
              <a:t>	</a:t>
            </a:r>
            <a:r>
              <a:rPr lang="en-US" altLang="en-US" sz="2800" dirty="0">
                <a:solidFill>
                  <a:srgbClr val="FFC000"/>
                </a:solidFill>
              </a:rPr>
              <a:t>Dissimilatory Nitrate Reduction to Ammonium</a:t>
            </a:r>
          </a:p>
        </p:txBody>
      </p:sp>
      <p:sp>
        <p:nvSpPr>
          <p:cNvPr id="95236" name="Rectangle 9"/>
          <p:cNvSpPr>
            <a:spLocks noChangeArrowheads="1"/>
          </p:cNvSpPr>
          <p:nvPr/>
        </p:nvSpPr>
        <p:spPr bwMode="auto">
          <a:xfrm>
            <a:off x="6019800" y="1897857"/>
            <a:ext cx="1090612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200" dirty="0">
                <a:solidFill>
                  <a:srgbClr val="FFC000"/>
                </a:solidFill>
              </a:rPr>
              <a:t>NH</a:t>
            </a:r>
            <a:r>
              <a:rPr lang="en-US" altLang="en-US" sz="3200" baseline="-25000" dirty="0">
                <a:solidFill>
                  <a:srgbClr val="FFC000"/>
                </a:solidFill>
              </a:rPr>
              <a:t>4</a:t>
            </a:r>
            <a:r>
              <a:rPr lang="en-US" altLang="en-US" sz="3200" baseline="30000" dirty="0">
                <a:solidFill>
                  <a:srgbClr val="FFC000"/>
                </a:solidFill>
              </a:rPr>
              <a:t>+</a:t>
            </a:r>
          </a:p>
        </p:txBody>
      </p:sp>
      <p:sp>
        <p:nvSpPr>
          <p:cNvPr id="95237" name="Rectangle 10"/>
          <p:cNvSpPr>
            <a:spLocks noChangeArrowheads="1"/>
          </p:cNvSpPr>
          <p:nvPr/>
        </p:nvSpPr>
        <p:spPr bwMode="auto">
          <a:xfrm>
            <a:off x="1809750" y="1878013"/>
            <a:ext cx="1025525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200" dirty="0">
                <a:solidFill>
                  <a:srgbClr val="FFC000"/>
                </a:solidFill>
              </a:rPr>
              <a:t>NO</a:t>
            </a:r>
            <a:r>
              <a:rPr lang="en-US" altLang="en-US" sz="3200" baseline="-25000" dirty="0">
                <a:solidFill>
                  <a:srgbClr val="FFC000"/>
                </a:solidFill>
              </a:rPr>
              <a:t>3</a:t>
            </a:r>
            <a:r>
              <a:rPr lang="en-US" altLang="en-US" sz="3200" baseline="30000" dirty="0">
                <a:solidFill>
                  <a:srgbClr val="FFC000"/>
                </a:solidFill>
              </a:rPr>
              <a:t>-</a:t>
            </a:r>
          </a:p>
        </p:txBody>
      </p:sp>
      <p:sp>
        <p:nvSpPr>
          <p:cNvPr id="95239" name="Line 17"/>
          <p:cNvSpPr>
            <a:spLocks noChangeShapeType="1"/>
          </p:cNvSpPr>
          <p:nvPr/>
        </p:nvSpPr>
        <p:spPr bwMode="auto">
          <a:xfrm rot="5400000" flipH="1" flipV="1">
            <a:off x="5417344" y="1735932"/>
            <a:ext cx="0" cy="90646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C000"/>
              </a:solidFill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3869375" y="1888107"/>
            <a:ext cx="1025525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200" dirty="0">
                <a:solidFill>
                  <a:srgbClr val="FFC000"/>
                </a:solidFill>
              </a:rPr>
              <a:t>NO</a:t>
            </a:r>
            <a:r>
              <a:rPr lang="en-US" altLang="en-US" sz="3200" baseline="-25000" dirty="0">
                <a:solidFill>
                  <a:srgbClr val="FFC000"/>
                </a:solidFill>
              </a:rPr>
              <a:t>2</a:t>
            </a:r>
            <a:r>
              <a:rPr lang="en-US" altLang="en-US" sz="3200" baseline="30000" dirty="0">
                <a:solidFill>
                  <a:srgbClr val="FFC000"/>
                </a:solidFill>
              </a:rPr>
              <a:t>-</a:t>
            </a:r>
          </a:p>
        </p:txBody>
      </p:sp>
      <p:sp>
        <p:nvSpPr>
          <p:cNvPr id="11" name="Line 17"/>
          <p:cNvSpPr>
            <a:spLocks noChangeShapeType="1"/>
          </p:cNvSpPr>
          <p:nvPr/>
        </p:nvSpPr>
        <p:spPr bwMode="auto">
          <a:xfrm rot="5400000" flipH="1" flipV="1">
            <a:off x="3288506" y="1761807"/>
            <a:ext cx="0" cy="906462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97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35"/>
          <p:cNvSpPr>
            <a:spLocks noChangeArrowheads="1"/>
          </p:cNvSpPr>
          <p:nvPr/>
        </p:nvSpPr>
        <p:spPr bwMode="auto">
          <a:xfrm>
            <a:off x="1991795" y="744538"/>
            <a:ext cx="5247205" cy="582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3200" dirty="0">
                <a:solidFill>
                  <a:srgbClr val="FFC000"/>
                </a:solidFill>
              </a:rPr>
              <a:t>Denitrification?   or  </a:t>
            </a:r>
            <a:r>
              <a:rPr lang="en-US" altLang="en-US" sz="3200" dirty="0" err="1">
                <a:solidFill>
                  <a:srgbClr val="FFC000"/>
                </a:solidFill>
              </a:rPr>
              <a:t>DNRA</a:t>
            </a:r>
            <a:r>
              <a:rPr lang="en-US" altLang="en-US" sz="3200" dirty="0">
                <a:solidFill>
                  <a:srgbClr val="FFC000"/>
                </a:solidFill>
              </a:rPr>
              <a:t>?</a:t>
            </a:r>
            <a:endParaRPr lang="en-US" altLang="en-US" sz="3200" baseline="30000" dirty="0">
              <a:solidFill>
                <a:srgbClr val="FFC00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990332" y="1326749"/>
            <a:ext cx="617538" cy="1848251"/>
            <a:chOff x="2990332" y="1326749"/>
            <a:chExt cx="617538" cy="1848251"/>
          </a:xfrm>
        </p:grpSpPr>
        <p:sp>
          <p:nvSpPr>
            <p:cNvPr id="101388" name="Rectangle 66"/>
            <p:cNvSpPr>
              <a:spLocks noChangeArrowheads="1"/>
            </p:cNvSpPr>
            <p:nvPr/>
          </p:nvSpPr>
          <p:spPr bwMode="auto">
            <a:xfrm>
              <a:off x="2990332" y="2590800"/>
              <a:ext cx="617538" cy="584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r>
                <a:rPr lang="en-US" altLang="en-US" sz="3200" dirty="0">
                  <a:solidFill>
                    <a:srgbClr val="FFC000"/>
                  </a:solidFill>
                </a:rPr>
                <a:t>N</a:t>
              </a:r>
              <a:r>
                <a:rPr lang="en-US" altLang="en-US" sz="3200" baseline="-25000" dirty="0">
                  <a:solidFill>
                    <a:srgbClr val="FFC000"/>
                  </a:solidFill>
                </a:rPr>
                <a:t>2</a:t>
              </a:r>
            </a:p>
          </p:txBody>
        </p:sp>
        <p:cxnSp>
          <p:nvCxnSpPr>
            <p:cNvPr id="3" name="Straight Arrow Connector 2"/>
            <p:cNvCxnSpPr>
              <a:endCxn id="101388" idx="0"/>
            </p:cNvCxnSpPr>
            <p:nvPr/>
          </p:nvCxnSpPr>
          <p:spPr>
            <a:xfrm>
              <a:off x="3299101" y="1326749"/>
              <a:ext cx="0" cy="1264051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5809732" y="1250549"/>
            <a:ext cx="1090612" cy="1787307"/>
            <a:chOff x="5809732" y="1250549"/>
            <a:chExt cx="1090612" cy="1787307"/>
          </a:xfrm>
        </p:grpSpPr>
        <p:sp>
          <p:nvSpPr>
            <p:cNvPr id="24" name="Rectangle 9"/>
            <p:cNvSpPr>
              <a:spLocks noChangeArrowheads="1"/>
            </p:cNvSpPr>
            <p:nvPr/>
          </p:nvSpPr>
          <p:spPr bwMode="auto">
            <a:xfrm>
              <a:off x="5809732" y="2455244"/>
              <a:ext cx="1090612" cy="582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r>
                <a:rPr lang="en-US" altLang="en-US" sz="3200" dirty="0">
                  <a:solidFill>
                    <a:srgbClr val="FFC000"/>
                  </a:solidFill>
                </a:rPr>
                <a:t>NH</a:t>
              </a:r>
              <a:r>
                <a:rPr lang="en-US" altLang="en-US" sz="3200" baseline="-25000" dirty="0">
                  <a:solidFill>
                    <a:srgbClr val="FFC000"/>
                  </a:solidFill>
                </a:rPr>
                <a:t>4</a:t>
              </a:r>
              <a:r>
                <a:rPr lang="en-US" altLang="en-US" sz="3200" baseline="30000" dirty="0">
                  <a:solidFill>
                    <a:srgbClr val="FFC000"/>
                  </a:solidFill>
                </a:rPr>
                <a:t>+</a:t>
              </a:r>
            </a:p>
          </p:txBody>
        </p:sp>
        <p:cxnSp>
          <p:nvCxnSpPr>
            <p:cNvPr id="25" name="Straight Arrow Connector 24"/>
            <p:cNvCxnSpPr/>
            <p:nvPr/>
          </p:nvCxnSpPr>
          <p:spPr>
            <a:xfrm>
              <a:off x="6273857" y="1250549"/>
              <a:ext cx="0" cy="1264051"/>
            </a:xfrm>
            <a:prstGeom prst="straightConnector1">
              <a:avLst/>
            </a:prstGeom>
            <a:ln w="12700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4274" name="Picture 2" descr="Image result for phytoplankt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956" y="3743696"/>
            <a:ext cx="4094858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37789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5581" y="2743200"/>
            <a:ext cx="5912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 2….. How humans have altered the global N cycle….</a:t>
            </a:r>
          </a:p>
        </p:txBody>
      </p:sp>
    </p:spTree>
    <p:extLst>
      <p:ext uri="{BB962C8B-B14F-4D97-AF65-F5344CB8AC3E}">
        <p14:creationId xmlns:p14="http://schemas.microsoft.com/office/powerpoint/2010/main" val="105999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09303" y="211764"/>
            <a:ext cx="5518225" cy="523184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Two Broad Categories of Nitrogen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1000" y="1600200"/>
            <a:ext cx="324159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400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Biologically Usable</a:t>
            </a:r>
          </a:p>
          <a:p>
            <a:pPr marL="457200" indent="-457200">
              <a:buAutoNum type="arabicPeriod"/>
            </a:pPr>
            <a:endParaRPr lang="en-US" sz="2400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AKA:</a:t>
            </a:r>
          </a:p>
          <a:p>
            <a:pPr algn="ctr"/>
            <a:r>
              <a:rPr lang="en-US" sz="2400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Reactive Nitrogen (Nr)</a:t>
            </a:r>
          </a:p>
          <a:p>
            <a:pPr algn="ctr"/>
            <a:endParaRPr lang="en-US" sz="2400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sz="2400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sz="2400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029200" y="1524000"/>
            <a:ext cx="3659976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2. **Biologically Un-usable</a:t>
            </a:r>
          </a:p>
          <a:p>
            <a:endParaRPr lang="en-US" sz="2400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AKA:</a:t>
            </a:r>
          </a:p>
          <a:p>
            <a:pPr algn="ctr"/>
            <a:r>
              <a:rPr lang="en-US" sz="2400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Unreactive Nitrogen </a:t>
            </a:r>
          </a:p>
          <a:p>
            <a:r>
              <a:rPr lang="en-US" sz="2400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/>
            <a:endParaRPr lang="en-US" sz="2400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sz="2400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368595" y="5547482"/>
            <a:ext cx="3962400" cy="828472"/>
            <a:chOff x="381000" y="3753909"/>
            <a:chExt cx="3962400" cy="828472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3753909"/>
              <a:ext cx="990600" cy="828472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6" name="Picture 3" descr="C:\Users\Wally\Desktop\Presentations\2014\NEAq\humpback-whale-hd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3411" y="3753909"/>
              <a:ext cx="1311765" cy="819853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5" descr="http://blogs.kqed.org/bayareabites/files/2012/08/crowd-reggiewatts-people1000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6988" y="3753909"/>
              <a:ext cx="1176412" cy="787020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8"/>
          <p:cNvSpPr/>
          <p:nvPr/>
        </p:nvSpPr>
        <p:spPr>
          <a:xfrm>
            <a:off x="-228600" y="3700823"/>
            <a:ext cx="4572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</a:t>
            </a:r>
            <a:r>
              <a:rPr lang="en-US" baseline="-25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baseline="30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= ammonium</a:t>
            </a:r>
          </a:p>
          <a:p>
            <a:pPr marL="342900" indent="-342900" algn="ctr">
              <a:buAutoNum type="arabicPeriod"/>
            </a:pPr>
            <a:endParaRPr lang="en-U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  <a:p>
            <a:pPr algn="ctr"/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NO</a:t>
            </a:r>
            <a:r>
              <a:rPr lang="en-US" baseline="-25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aseline="30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= nitrite</a:t>
            </a:r>
          </a:p>
          <a:p>
            <a:pPr marL="342900" indent="-342900" algn="ctr">
              <a:buAutoNum type="arabicPeriod"/>
            </a:pPr>
            <a:endParaRPr lang="en-US" baseline="30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baseline="30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NO</a:t>
            </a:r>
            <a:r>
              <a:rPr lang="en-US" baseline="-25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3</a:t>
            </a:r>
            <a:r>
              <a:rPr lang="en-US" baseline="30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-</a:t>
            </a:r>
            <a:r>
              <a:rPr lang="en-US" baseline="-250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  </a:t>
            </a:r>
            <a:r>
              <a:rPr lang="en-U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=  nitrate</a:t>
            </a:r>
          </a:p>
          <a:p>
            <a:pPr algn="ctr"/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437" y="4542635"/>
            <a:ext cx="2667000" cy="1998903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5377853" y="3712859"/>
            <a:ext cx="26548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N</a:t>
            </a:r>
            <a:r>
              <a:rPr lang="en-US" baseline="-25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2  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=  Di-nitrogen gas</a:t>
            </a:r>
          </a:p>
        </p:txBody>
      </p:sp>
    </p:spTree>
    <p:extLst>
      <p:ext uri="{BB962C8B-B14F-4D97-AF65-F5344CB8AC3E}">
        <p14:creationId xmlns:p14="http://schemas.microsoft.com/office/powerpoint/2010/main" val="2343856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94079" y="1217469"/>
            <a:ext cx="2925721" cy="1384958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Nitrogen  Fixation </a:t>
            </a:r>
          </a:p>
          <a:p>
            <a:pPr algn="ctr"/>
            <a:endParaRPr lang="en-US" sz="28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2800" baseline="-250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 NH</a:t>
            </a:r>
            <a:r>
              <a:rPr lang="en-US" sz="2800" baseline="-250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4</a:t>
            </a:r>
            <a:r>
              <a:rPr lang="en-US" sz="2800" baseline="300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  <a:sym typeface="Wingdings" pitchFamily="2" charset="2"/>
              </a:rPr>
              <a:t>+</a:t>
            </a:r>
            <a:endParaRPr lang="en-US" sz="28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  <a:sym typeface="Wingdings" pitchFamily="2" charset="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" y="177225"/>
            <a:ext cx="693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**Some organisms can use N</a:t>
            </a:r>
            <a:r>
              <a:rPr lang="en-US" sz="3200" baseline="-25000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200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3438708"/>
            <a:ext cx="3305175" cy="149334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213" y="3231892"/>
            <a:ext cx="2209274" cy="190697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971800"/>
            <a:ext cx="2362200" cy="2427161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596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348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 descr="458px-DSCN5766-guano#2056D1.jpg                                0007D91DMacintosh HD                   C17146F9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0491"/>
            <a:ext cx="4732267" cy="619228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2" descr="0530-for-webPERUmap.gif                                        0007D91DMacintosh HD                   C17146F9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4055" y="214659"/>
            <a:ext cx="2322513" cy="32004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794085" y="6366840"/>
            <a:ext cx="7543800" cy="369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00" tIns="45702" rIns="91400" bIns="45702">
            <a:spAutoFit/>
          </a:bodyPr>
          <a:lstStyle/>
          <a:p>
            <a:pPr algn="ctr"/>
            <a:r>
              <a:rPr lang="en-US" b="1" dirty="0">
                <a:solidFill>
                  <a:srgbClr val="FFCE23"/>
                </a:solidFill>
                <a:latin typeface="Times New Roman" charset="0"/>
              </a:rPr>
              <a:t>"Guano, though no saint, works  many miracles.” Peruvian proverb</a:t>
            </a:r>
          </a:p>
        </p:txBody>
      </p:sp>
      <p:pic>
        <p:nvPicPr>
          <p:cNvPr id="13317" name="Picture 7" descr="23369351.JPG                                                   0007D91DMacintosh HD                   C17146F9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657600"/>
            <a:ext cx="3395025" cy="22860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4657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27855" y="467380"/>
            <a:ext cx="4288290" cy="523220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Pools of Nitrogen on Earth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18000" r="8594" b="8999"/>
          <a:stretch/>
        </p:blipFill>
        <p:spPr bwMode="auto">
          <a:xfrm>
            <a:off x="590553" y="1371602"/>
            <a:ext cx="7924800" cy="4441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4688" y="5562602"/>
            <a:ext cx="1863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Canfield et al. </a:t>
            </a:r>
            <a:r>
              <a:rPr lang="en-US" sz="1200" i="1" dirty="0">
                <a:latin typeface="Times New Roman" pitchFamily="18" charset="0"/>
                <a:cs typeface="Times New Roman" pitchFamily="18" charset="0"/>
              </a:rPr>
              <a:t>Nature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2010</a:t>
            </a:r>
          </a:p>
        </p:txBody>
      </p:sp>
      <p:sp>
        <p:nvSpPr>
          <p:cNvPr id="7" name="Rectangle 6"/>
          <p:cNvSpPr/>
          <p:nvPr/>
        </p:nvSpPr>
        <p:spPr>
          <a:xfrm>
            <a:off x="4114800" y="1562101"/>
            <a:ext cx="4324353" cy="373379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542884" y="6393420"/>
            <a:ext cx="6058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**pool sizes are inversely related to their biological importance</a:t>
            </a:r>
          </a:p>
        </p:txBody>
      </p:sp>
    </p:spTree>
    <p:extLst>
      <p:ext uri="{BB962C8B-B14F-4D97-AF65-F5344CB8AC3E}">
        <p14:creationId xmlns:p14="http://schemas.microsoft.com/office/powerpoint/2010/main" val="235159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36549"/>
            <a:ext cx="3962400" cy="538490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6200" y="6324600"/>
            <a:ext cx="45720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http://www.nuevayork-exhibition.org/galleries/2/port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06192" y="1604211"/>
            <a:ext cx="463780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-1824 two caskets to The American</a:t>
            </a:r>
          </a:p>
          <a:p>
            <a:r>
              <a:rPr lang="en-US" sz="2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 Farmer in Baltimore</a:t>
            </a:r>
          </a:p>
          <a:p>
            <a:endParaRPr lang="en-US" sz="24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1840 first shipment from Lima to</a:t>
            </a:r>
          </a:p>
          <a:p>
            <a:r>
              <a:rPr lang="en-US" sz="24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England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60881" y="4878396"/>
            <a:ext cx="432842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**Peak export from 1840 to 1870</a:t>
            </a:r>
          </a:p>
          <a:p>
            <a:pPr algn="ctr"/>
            <a:r>
              <a:rPr lang="en-US" sz="2400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Up to 600,000 tons </a:t>
            </a:r>
          </a:p>
        </p:txBody>
      </p:sp>
    </p:spTree>
    <p:extLst>
      <p:ext uri="{BB962C8B-B14F-4D97-AF65-F5344CB8AC3E}">
        <p14:creationId xmlns:p14="http://schemas.microsoft.com/office/powerpoint/2010/main" val="3787924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200px-Thomas_Malthus.jpg                                       0007D91DMacintosh HD                   C17146F9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828800"/>
            <a:ext cx="3070225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4"/>
          <p:cNvSpPr>
            <a:spLocks noChangeArrowheads="1"/>
          </p:cNvSpPr>
          <p:nvPr/>
        </p:nvSpPr>
        <p:spPr bwMode="auto">
          <a:xfrm>
            <a:off x="523175" y="152404"/>
            <a:ext cx="8097652" cy="1209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0" tIns="45702" rIns="91400" bIns="45702">
            <a:spAutoFit/>
          </a:bodyPr>
          <a:lstStyle/>
          <a:p>
            <a:pPr algn="ctr"/>
            <a:r>
              <a:rPr lang="en-US" sz="3600" b="1">
                <a:solidFill>
                  <a:srgbClr val="FFCE23"/>
                </a:solidFill>
                <a:latin typeface="Times New Roman" charset="0"/>
              </a:rPr>
              <a:t>An Essay on the Principle of Population</a:t>
            </a:r>
          </a:p>
          <a:p>
            <a:pPr algn="ctr"/>
            <a:r>
              <a:rPr lang="en-US" sz="3600" b="1">
                <a:solidFill>
                  <a:srgbClr val="FFCE23"/>
                </a:solidFill>
                <a:latin typeface="Times New Roman" charset="0"/>
              </a:rPr>
              <a:t>or the  "</a:t>
            </a:r>
            <a:r>
              <a:rPr lang="en-US" sz="3600" b="1" i="1">
                <a:solidFill>
                  <a:srgbClr val="FFCE23"/>
                </a:solidFill>
                <a:latin typeface="Times New Roman" charset="0"/>
              </a:rPr>
              <a:t>Malthusian catastrophe</a:t>
            </a:r>
            <a:r>
              <a:rPr lang="en-US" sz="3600" b="1">
                <a:solidFill>
                  <a:srgbClr val="FFCE23"/>
                </a:solidFill>
                <a:latin typeface="Times New Roman" charset="0"/>
              </a:rPr>
              <a:t>"</a:t>
            </a:r>
          </a:p>
        </p:txBody>
      </p:sp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4800604" y="2909888"/>
            <a:ext cx="4549775" cy="5251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0" tIns="45702" rIns="91400" bIns="45702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>
                <a:solidFill>
                  <a:srgbClr val="FFCE23"/>
                </a:solidFill>
                <a:latin typeface="Times New Roman" charset="0"/>
              </a:rPr>
              <a:t>1798 - 1826 - six editions</a:t>
            </a:r>
          </a:p>
        </p:txBody>
      </p:sp>
    </p:spTree>
    <p:extLst>
      <p:ext uri="{BB962C8B-B14F-4D97-AF65-F5344CB8AC3E}">
        <p14:creationId xmlns:p14="http://schemas.microsoft.com/office/powerpoint/2010/main" val="3284507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466725" y="4633913"/>
            <a:ext cx="6301884" cy="1362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0" tIns="45702" rIns="91400" bIns="45702">
            <a:spAutoFit/>
          </a:bodyPr>
          <a:lstStyle/>
          <a:p>
            <a:r>
              <a:rPr lang="en-US" sz="2800" b="1">
                <a:solidFill>
                  <a:srgbClr val="FFCE23"/>
                </a:solidFill>
                <a:latin typeface="Times New Roman" charset="0"/>
              </a:rPr>
              <a:t>Ebenezer Scrooge states:</a:t>
            </a:r>
            <a:r>
              <a:rPr lang="en-US" b="1" i="1">
                <a:solidFill>
                  <a:srgbClr val="FFCE23"/>
                </a:solidFill>
                <a:latin typeface="Times New Roman" charset="0"/>
              </a:rPr>
              <a:t> </a:t>
            </a:r>
          </a:p>
          <a:p>
            <a:endParaRPr lang="en-US" b="1" i="1">
              <a:solidFill>
                <a:srgbClr val="FFCE23"/>
              </a:solidFill>
              <a:latin typeface="Times New Roman" charset="0"/>
            </a:endParaRPr>
          </a:p>
          <a:p>
            <a:r>
              <a:rPr lang="en-US" b="1" i="1">
                <a:solidFill>
                  <a:srgbClr val="FFCE23"/>
                </a:solidFill>
                <a:latin typeface="Times New Roman" charset="0"/>
              </a:rPr>
              <a:t>"If they would rather die they had better do it, and decrease the </a:t>
            </a:r>
          </a:p>
          <a:p>
            <a:r>
              <a:rPr lang="en-US" b="1" i="1">
                <a:solidFill>
                  <a:srgbClr val="FFCE23"/>
                </a:solidFill>
                <a:latin typeface="Times New Roman" charset="0"/>
              </a:rPr>
              <a:t>surplus population…</a:t>
            </a:r>
          </a:p>
        </p:txBody>
      </p:sp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669925" y="228600"/>
            <a:ext cx="7805738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0" tIns="45702" rIns="91400" bIns="45702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r>
              <a:rPr lang="en-US" sz="3200" b="1">
                <a:solidFill>
                  <a:srgbClr val="FFCE23"/>
                </a:solidFill>
                <a:latin typeface="Times New Roman" charset="0"/>
              </a:rPr>
              <a:t>A Christmas Carol - 1843 - Charles Dickens</a:t>
            </a:r>
          </a:p>
        </p:txBody>
      </p:sp>
      <p:pic>
        <p:nvPicPr>
          <p:cNvPr id="15364" name="Picture 4" descr="300px-Charles_Dicken#2053C4.jpg                                0007D91DMacintosh HD                   C17146F9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219200"/>
            <a:ext cx="38100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5" descr="200px-A_Christmas_Ca#2053CF.jpg                                0007D91DMacintosh HD                   C17146F9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219200"/>
            <a:ext cx="2540000" cy="322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3849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381004" y="1185532"/>
            <a:ext cx="2606675" cy="4485118"/>
            <a:chOff x="381004" y="2296682"/>
            <a:chExt cx="2606675" cy="4485118"/>
          </a:xfrm>
        </p:grpSpPr>
        <p:pic>
          <p:nvPicPr>
            <p:cNvPr id="17410" name="Picture 2" descr="225px-Crookes_William.jpg                                      0007D91DMacintosh HD                   C17146F9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4" y="2296682"/>
              <a:ext cx="2606675" cy="3962400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411" name="Rectangle 3"/>
            <p:cNvSpPr>
              <a:spLocks noChangeArrowheads="1"/>
            </p:cNvSpPr>
            <p:nvPr/>
          </p:nvSpPr>
          <p:spPr bwMode="auto">
            <a:xfrm>
              <a:off x="762000" y="6197061"/>
              <a:ext cx="1974691" cy="5847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0" tIns="45702" rIns="91400" bIns="45702">
              <a:spAutoFit/>
            </a:bodyPr>
            <a:lstStyle/>
            <a:p>
              <a:pPr algn="ctr"/>
              <a:r>
                <a:rPr lang="en-US" sz="1600" b="1" dirty="0">
                  <a:solidFill>
                    <a:srgbClr val="FFCE23"/>
                  </a:solidFill>
                  <a:latin typeface="Times New Roman" charset="0"/>
                </a:rPr>
                <a:t>Sir William Crookes</a:t>
              </a:r>
            </a:p>
            <a:p>
              <a:pPr algn="ctr"/>
              <a:endParaRPr lang="en-US" sz="1600" dirty="0">
                <a:solidFill>
                  <a:srgbClr val="FFCE23"/>
                </a:solidFill>
                <a:latin typeface="Times New Roman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493334" y="23035"/>
            <a:ext cx="41580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“The Wheat Problem”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33800" y="1524000"/>
            <a:ext cx="441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“We are drawing on the earth’s capital and our drafts will not be perpetually honored.”</a:t>
            </a:r>
          </a:p>
          <a:p>
            <a:r>
              <a:rPr lang="en-US" sz="2400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	-Crookes, 1898</a:t>
            </a:r>
          </a:p>
        </p:txBody>
      </p:sp>
    </p:spTree>
    <p:extLst>
      <p:ext uri="{BB962C8B-B14F-4D97-AF65-F5344CB8AC3E}">
        <p14:creationId xmlns:p14="http://schemas.microsoft.com/office/powerpoint/2010/main" val="385771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2401" y="3429000"/>
            <a:ext cx="8579708" cy="3377827"/>
            <a:chOff x="152401" y="3429000"/>
            <a:chExt cx="8579708" cy="3377827"/>
          </a:xfrm>
        </p:grpSpPr>
        <p:pic>
          <p:nvPicPr>
            <p:cNvPr id="18435" name="Picture 3" descr="bosch90x180.jpg                                                0007D91DMacintosh HD                   C17146F9: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3" y="3429000"/>
              <a:ext cx="1219200" cy="2438400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437" name="Text Box 5"/>
            <p:cNvSpPr txBox="1">
              <a:spLocks noChangeArrowheads="1"/>
            </p:cNvSpPr>
            <p:nvPr/>
          </p:nvSpPr>
          <p:spPr bwMode="auto">
            <a:xfrm>
              <a:off x="152401" y="5791201"/>
              <a:ext cx="2720975" cy="10156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00" tIns="45702" rIns="91400" bIns="45702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b="1" dirty="0">
                  <a:solidFill>
                    <a:srgbClr val="FFCE23"/>
                  </a:solidFill>
                </a:rPr>
                <a:t>Carl Bosch</a:t>
              </a:r>
            </a:p>
            <a:p>
              <a:pPr algn="ctr">
                <a:spcBef>
                  <a:spcPct val="50000"/>
                </a:spcBef>
              </a:pPr>
              <a:r>
                <a:rPr lang="en-US" b="1" dirty="0">
                  <a:solidFill>
                    <a:srgbClr val="FFCE23"/>
                  </a:solidFill>
                </a:rPr>
                <a:t>Nobel prize - 1931</a:t>
              </a:r>
            </a:p>
          </p:txBody>
        </p:sp>
        <p:sp>
          <p:nvSpPr>
            <p:cNvPr id="18438" name="Rectangle 7"/>
            <p:cNvSpPr>
              <a:spLocks noChangeArrowheads="1"/>
            </p:cNvSpPr>
            <p:nvPr/>
          </p:nvSpPr>
          <p:spPr bwMode="auto">
            <a:xfrm>
              <a:off x="3257550" y="3733800"/>
              <a:ext cx="5474559" cy="2308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0" tIns="45702" rIns="91400" bIns="45702">
              <a:spAutoFit/>
            </a:bodyPr>
            <a:lstStyle/>
            <a:p>
              <a:r>
                <a:rPr lang="en-US" sz="2400" b="1" dirty="0">
                  <a:solidFill>
                    <a:srgbClr val="FFCE23"/>
                  </a:solidFill>
                  <a:latin typeface="Times New Roman" charset="0"/>
                </a:rPr>
                <a:t>Haber-Bosch process: </a:t>
              </a:r>
            </a:p>
            <a:p>
              <a:endParaRPr lang="en-US" sz="2400" b="1" dirty="0">
                <a:solidFill>
                  <a:srgbClr val="FFCE23"/>
                </a:solidFill>
                <a:latin typeface="Times New Roman" charset="0"/>
              </a:endParaRPr>
            </a:p>
            <a:p>
              <a:r>
                <a:rPr lang="en-US" sz="2400" b="1" dirty="0">
                  <a:solidFill>
                    <a:srgbClr val="FFCE23"/>
                  </a:solidFill>
                  <a:latin typeface="Times New Roman" charset="0"/>
                </a:rPr>
                <a:t>Under high temperatures and very high </a:t>
              </a:r>
            </a:p>
            <a:p>
              <a:r>
                <a:rPr lang="en-US" sz="2400" b="1" dirty="0">
                  <a:solidFill>
                    <a:srgbClr val="FFCE23"/>
                  </a:solidFill>
                  <a:latin typeface="Times New Roman" charset="0"/>
                </a:rPr>
                <a:t>pressures, with an iron catalyst, </a:t>
              </a:r>
            </a:p>
            <a:p>
              <a:r>
                <a:rPr lang="en-US" sz="2400" b="1" dirty="0">
                  <a:solidFill>
                    <a:srgbClr val="FFCE23"/>
                  </a:solidFill>
                  <a:latin typeface="Times New Roman" charset="0"/>
                </a:rPr>
                <a:t>hydrogen and nitrogen are combined to </a:t>
              </a:r>
            </a:p>
            <a:p>
              <a:r>
                <a:rPr lang="en-US" sz="2400" b="1" dirty="0">
                  <a:solidFill>
                    <a:srgbClr val="FFCE23"/>
                  </a:solidFill>
                  <a:latin typeface="Times New Roman" charset="0"/>
                </a:rPr>
                <a:t>produce ammonia.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03225" y="228600"/>
            <a:ext cx="7983486" cy="3082363"/>
            <a:chOff x="403225" y="228600"/>
            <a:chExt cx="7983486" cy="3082363"/>
          </a:xfrm>
        </p:grpSpPr>
        <p:pic>
          <p:nvPicPr>
            <p:cNvPr id="18434" name="Picture 2" descr="haber180.jpg                                                   0007D91DMacintosh HD                   C17146F9: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228600"/>
              <a:ext cx="2286000" cy="2286000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436" name="Text Box 4"/>
            <p:cNvSpPr txBox="1">
              <a:spLocks noChangeArrowheads="1"/>
            </p:cNvSpPr>
            <p:nvPr/>
          </p:nvSpPr>
          <p:spPr bwMode="auto">
            <a:xfrm>
              <a:off x="403225" y="2590802"/>
              <a:ext cx="2720975" cy="7201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1400" tIns="45702" rIns="91400" bIns="45702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 algn="ctr">
                <a:lnSpc>
                  <a:spcPct val="60000"/>
                </a:lnSpc>
                <a:spcBef>
                  <a:spcPct val="50000"/>
                </a:spcBef>
              </a:pPr>
              <a:r>
                <a:rPr lang="en-US" b="1" dirty="0">
                  <a:solidFill>
                    <a:srgbClr val="FFCE23"/>
                  </a:solidFill>
                </a:rPr>
                <a:t>Fritz Haber</a:t>
              </a:r>
            </a:p>
            <a:p>
              <a:pPr algn="ctr">
                <a:lnSpc>
                  <a:spcPct val="60000"/>
                </a:lnSpc>
                <a:spcBef>
                  <a:spcPct val="50000"/>
                </a:spcBef>
              </a:pPr>
              <a:r>
                <a:rPr lang="en-US" b="1" dirty="0">
                  <a:solidFill>
                    <a:srgbClr val="FFCE23"/>
                  </a:solidFill>
                </a:rPr>
                <a:t>Nobel prize - 1918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3257550" y="1295400"/>
              <a:ext cx="51291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C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July 2, 1909 – discovered how to fix N</a:t>
              </a:r>
            </a:p>
          </p:txBody>
        </p:sp>
      </p:grpSp>
      <p:pic>
        <p:nvPicPr>
          <p:cNvPr id="1026" name="Picture 2" descr="https://images-na.ssl-images-amazon.com/images/I/418iI3njGnL._SX322_BO1,204,203,200_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934475"/>
            <a:ext cx="3086100" cy="4752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2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490" y="406877"/>
            <a:ext cx="7351110" cy="6044246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66422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6" descr="refinery.jpg                                                   0007D91DMacintosh HD                   C17146F9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657604"/>
            <a:ext cx="3773488" cy="27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1" name="Group 26"/>
          <p:cNvGrpSpPr>
            <a:grpSpLocks/>
          </p:cNvGrpSpPr>
          <p:nvPr/>
        </p:nvGrpSpPr>
        <p:grpSpPr bwMode="auto">
          <a:xfrm>
            <a:off x="5959477" y="744538"/>
            <a:ext cx="803275" cy="544512"/>
            <a:chOff x="3754" y="392"/>
            <a:chExt cx="506" cy="343"/>
          </a:xfrm>
        </p:grpSpPr>
        <p:sp>
          <p:nvSpPr>
            <p:cNvPr id="22551" name="Rectangle 12"/>
            <p:cNvSpPr>
              <a:spLocks noChangeArrowheads="1"/>
            </p:cNvSpPr>
            <p:nvPr/>
          </p:nvSpPr>
          <p:spPr bwMode="auto">
            <a:xfrm>
              <a:off x="3873" y="392"/>
              <a:ext cx="293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FFCE23"/>
                  </a:solidFill>
                  <a:latin typeface="Times New Roman" charset="0"/>
                </a:rPr>
                <a:t>1860</a:t>
              </a:r>
              <a:endParaRPr lang="en-US" b="1">
                <a:solidFill>
                  <a:srgbClr val="FFCE23"/>
                </a:solidFill>
              </a:endParaRPr>
            </a:p>
          </p:txBody>
        </p:sp>
        <p:sp>
          <p:nvSpPr>
            <p:cNvPr id="22552" name="Rectangle 14"/>
            <p:cNvSpPr>
              <a:spLocks noChangeArrowheads="1"/>
            </p:cNvSpPr>
            <p:nvPr/>
          </p:nvSpPr>
          <p:spPr bwMode="auto">
            <a:xfrm>
              <a:off x="3754" y="559"/>
              <a:ext cx="506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FFCE23"/>
                  </a:solidFill>
                  <a:latin typeface="Times New Roman" charset="0"/>
                </a:rPr>
                <a:t>Tg N y</a:t>
              </a:r>
              <a:r>
                <a:rPr lang="en-US" b="1" baseline="30000">
                  <a:solidFill>
                    <a:srgbClr val="FFCE23"/>
                  </a:solidFill>
                  <a:latin typeface="Times New Roman" charset="0"/>
                </a:rPr>
                <a:t>-1</a:t>
              </a:r>
              <a:endParaRPr lang="en-US" b="1">
                <a:solidFill>
                  <a:srgbClr val="FFCE23"/>
                </a:solidFill>
              </a:endParaRPr>
            </a:p>
          </p:txBody>
        </p:sp>
      </p:grpSp>
      <p:sp>
        <p:nvSpPr>
          <p:cNvPr id="22533" name="Rectangle 16"/>
          <p:cNvSpPr>
            <a:spLocks noChangeArrowheads="1"/>
          </p:cNvSpPr>
          <p:nvPr/>
        </p:nvSpPr>
        <p:spPr bwMode="auto">
          <a:xfrm>
            <a:off x="4614863" y="1417642"/>
            <a:ext cx="1122536" cy="279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b="1">
                <a:solidFill>
                  <a:srgbClr val="FFCE23"/>
                </a:solidFill>
                <a:latin typeface="Times New Roman" charset="0"/>
              </a:rPr>
              <a:t>Cultivation</a:t>
            </a:r>
            <a:endParaRPr lang="en-US" b="1">
              <a:solidFill>
                <a:srgbClr val="FFCE23"/>
              </a:solidFill>
            </a:endParaRPr>
          </a:p>
        </p:txBody>
      </p:sp>
      <p:sp>
        <p:nvSpPr>
          <p:cNvPr id="22534" name="Rectangle 17"/>
          <p:cNvSpPr>
            <a:spLocks noChangeArrowheads="1"/>
          </p:cNvSpPr>
          <p:nvPr/>
        </p:nvSpPr>
        <p:spPr bwMode="auto">
          <a:xfrm>
            <a:off x="6264275" y="1417642"/>
            <a:ext cx="232650" cy="279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b="1">
                <a:solidFill>
                  <a:srgbClr val="FFCE23"/>
                </a:solidFill>
                <a:latin typeface="Times New Roman" charset="0"/>
              </a:rPr>
              <a:t>15</a:t>
            </a:r>
            <a:endParaRPr lang="en-US" b="1">
              <a:solidFill>
                <a:srgbClr val="FFCE23"/>
              </a:solidFill>
            </a:endParaRPr>
          </a:p>
        </p:txBody>
      </p:sp>
      <p:sp>
        <p:nvSpPr>
          <p:cNvPr id="22536" name="Rectangle 19"/>
          <p:cNvSpPr>
            <a:spLocks noChangeArrowheads="1"/>
          </p:cNvSpPr>
          <p:nvPr/>
        </p:nvSpPr>
        <p:spPr bwMode="auto">
          <a:xfrm>
            <a:off x="4614863" y="1947867"/>
            <a:ext cx="1154525" cy="279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b="1">
                <a:solidFill>
                  <a:srgbClr val="FFCE23"/>
                </a:solidFill>
                <a:latin typeface="Times New Roman" charset="0"/>
              </a:rPr>
              <a:t>Fossil Fuels</a:t>
            </a:r>
            <a:endParaRPr lang="en-US" b="1">
              <a:solidFill>
                <a:srgbClr val="FFCE23"/>
              </a:solidFill>
            </a:endParaRPr>
          </a:p>
        </p:txBody>
      </p:sp>
      <p:sp>
        <p:nvSpPr>
          <p:cNvPr id="22537" name="Rectangle 20"/>
          <p:cNvSpPr>
            <a:spLocks noChangeArrowheads="1"/>
          </p:cNvSpPr>
          <p:nvPr/>
        </p:nvSpPr>
        <p:spPr bwMode="auto">
          <a:xfrm>
            <a:off x="6257925" y="1947867"/>
            <a:ext cx="248645" cy="279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b="1">
                <a:solidFill>
                  <a:srgbClr val="FFCE23"/>
                </a:solidFill>
                <a:latin typeface="Times New Roman" charset="0"/>
              </a:rPr>
              <a:t>&lt;1</a:t>
            </a:r>
            <a:endParaRPr lang="en-US" b="1">
              <a:solidFill>
                <a:srgbClr val="FFCE23"/>
              </a:solidFill>
            </a:endParaRPr>
          </a:p>
        </p:txBody>
      </p:sp>
      <p:sp>
        <p:nvSpPr>
          <p:cNvPr id="22539" name="Rectangle 22"/>
          <p:cNvSpPr>
            <a:spLocks noChangeArrowheads="1"/>
          </p:cNvSpPr>
          <p:nvPr/>
        </p:nvSpPr>
        <p:spPr bwMode="auto">
          <a:xfrm>
            <a:off x="4614863" y="2478089"/>
            <a:ext cx="1295686" cy="279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b="1">
                <a:solidFill>
                  <a:srgbClr val="FFCE23"/>
                </a:solidFill>
                <a:latin typeface="Times New Roman" charset="0"/>
              </a:rPr>
              <a:t>Haber-Bosch</a:t>
            </a:r>
            <a:endParaRPr lang="en-US" b="1">
              <a:solidFill>
                <a:srgbClr val="FFCE23"/>
              </a:solidFill>
            </a:endParaRPr>
          </a:p>
        </p:txBody>
      </p:sp>
      <p:sp>
        <p:nvSpPr>
          <p:cNvPr id="22540" name="Rectangle 23"/>
          <p:cNvSpPr>
            <a:spLocks noChangeArrowheads="1"/>
          </p:cNvSpPr>
          <p:nvPr/>
        </p:nvSpPr>
        <p:spPr bwMode="auto">
          <a:xfrm>
            <a:off x="6323013" y="2478089"/>
            <a:ext cx="116325" cy="279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b="1">
                <a:solidFill>
                  <a:srgbClr val="FFCE23"/>
                </a:solidFill>
                <a:latin typeface="Times New Roman" charset="0"/>
              </a:rPr>
              <a:t>0</a:t>
            </a:r>
            <a:endParaRPr lang="en-US" b="1">
              <a:solidFill>
                <a:srgbClr val="FFCE23"/>
              </a:solidFill>
            </a:endParaRPr>
          </a:p>
        </p:txBody>
      </p:sp>
      <p:sp>
        <p:nvSpPr>
          <p:cNvPr id="22542" name="Line 25"/>
          <p:cNvSpPr>
            <a:spLocks noChangeShapeType="1"/>
          </p:cNvSpPr>
          <p:nvPr/>
        </p:nvSpPr>
        <p:spPr bwMode="auto">
          <a:xfrm>
            <a:off x="4572000" y="1295400"/>
            <a:ext cx="4191000" cy="0"/>
          </a:xfrm>
          <a:prstGeom prst="line">
            <a:avLst/>
          </a:prstGeom>
          <a:noFill/>
          <a:ln w="19050">
            <a:solidFill>
              <a:srgbClr val="FFCE2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0" tIns="45702" rIns="91400" bIns="45702" anchor="ctr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2543" name="Text Box 28"/>
          <p:cNvSpPr txBox="1">
            <a:spLocks noChangeArrowheads="1"/>
          </p:cNvSpPr>
          <p:nvPr/>
        </p:nvSpPr>
        <p:spPr bwMode="auto">
          <a:xfrm>
            <a:off x="4738690" y="3359153"/>
            <a:ext cx="3959041" cy="957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0" tIns="45702" rIns="91400" bIns="45702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r>
              <a:rPr lang="en-US" sz="2800" b="1" dirty="0">
                <a:solidFill>
                  <a:srgbClr val="00FF00"/>
                </a:solidFill>
                <a:latin typeface="Times New Roman" charset="0"/>
              </a:rPr>
              <a:t>Total 1860: ~ 15 </a:t>
            </a:r>
            <a:r>
              <a:rPr lang="en-US" sz="2800" b="1" dirty="0" err="1">
                <a:solidFill>
                  <a:srgbClr val="00FF00"/>
                </a:solidFill>
                <a:latin typeface="Times New Roman" charset="0"/>
              </a:rPr>
              <a:t>Tg</a:t>
            </a:r>
            <a:r>
              <a:rPr lang="en-US" sz="2800" b="1" dirty="0">
                <a:solidFill>
                  <a:srgbClr val="00FF00"/>
                </a:solidFill>
                <a:latin typeface="Times New Roman" charset="0"/>
              </a:rPr>
              <a:t> N y</a:t>
            </a:r>
            <a:r>
              <a:rPr lang="en-US" sz="2800" b="1" baseline="30000" dirty="0">
                <a:solidFill>
                  <a:srgbClr val="00FF00"/>
                </a:solidFill>
                <a:latin typeface="Times New Roman" charset="0"/>
              </a:rPr>
              <a:t>-1</a:t>
            </a:r>
          </a:p>
          <a:p>
            <a:endParaRPr lang="en-US" sz="2800" b="1" dirty="0">
              <a:solidFill>
                <a:srgbClr val="00FF00"/>
              </a:solidFill>
              <a:latin typeface="Times New Roman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724403" y="733425"/>
            <a:ext cx="4139345" cy="4263056"/>
            <a:chOff x="4724403" y="733425"/>
            <a:chExt cx="4139345" cy="4263056"/>
          </a:xfrm>
        </p:grpSpPr>
        <p:grpSp>
          <p:nvGrpSpPr>
            <p:cNvPr id="22532" name="Group 27"/>
            <p:cNvGrpSpPr>
              <a:grpSpLocks/>
            </p:cNvGrpSpPr>
            <p:nvPr/>
          </p:nvGrpSpPr>
          <p:grpSpPr bwMode="auto">
            <a:xfrm>
              <a:off x="7867653" y="733425"/>
              <a:ext cx="803275" cy="544512"/>
              <a:chOff x="4956" y="392"/>
              <a:chExt cx="506" cy="343"/>
            </a:xfrm>
          </p:grpSpPr>
          <p:sp>
            <p:nvSpPr>
              <p:cNvPr id="22549" name="Rectangle 13"/>
              <p:cNvSpPr>
                <a:spLocks noChangeArrowheads="1"/>
              </p:cNvSpPr>
              <p:nvPr/>
            </p:nvSpPr>
            <p:spPr bwMode="auto">
              <a:xfrm>
                <a:off x="5075" y="392"/>
                <a:ext cx="293" cy="1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 dirty="0">
                    <a:solidFill>
                      <a:srgbClr val="FFCE23"/>
                    </a:solidFill>
                    <a:latin typeface="Times New Roman" charset="0"/>
                  </a:rPr>
                  <a:t>2000</a:t>
                </a:r>
                <a:endParaRPr lang="en-US" b="1" dirty="0">
                  <a:solidFill>
                    <a:srgbClr val="FFCE23"/>
                  </a:solidFill>
                </a:endParaRPr>
              </a:p>
            </p:txBody>
          </p:sp>
          <p:sp>
            <p:nvSpPr>
              <p:cNvPr id="22550" name="Rectangle 15"/>
              <p:cNvSpPr>
                <a:spLocks noChangeArrowheads="1"/>
              </p:cNvSpPr>
              <p:nvPr/>
            </p:nvSpPr>
            <p:spPr bwMode="auto">
              <a:xfrm>
                <a:off x="4956" y="559"/>
                <a:ext cx="506" cy="1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b="1" dirty="0" err="1">
                    <a:solidFill>
                      <a:srgbClr val="FFCE23"/>
                    </a:solidFill>
                    <a:latin typeface="Times New Roman" charset="0"/>
                  </a:rPr>
                  <a:t>Tg</a:t>
                </a:r>
                <a:r>
                  <a:rPr lang="en-US" b="1" dirty="0">
                    <a:solidFill>
                      <a:srgbClr val="FFCE23"/>
                    </a:solidFill>
                    <a:latin typeface="Times New Roman" charset="0"/>
                  </a:rPr>
                  <a:t> N y</a:t>
                </a:r>
                <a:r>
                  <a:rPr lang="en-US" b="1" baseline="30000" dirty="0">
                    <a:solidFill>
                      <a:srgbClr val="FFCE23"/>
                    </a:solidFill>
                    <a:latin typeface="Times New Roman" charset="0"/>
                  </a:rPr>
                  <a:t>-1</a:t>
                </a:r>
                <a:endParaRPr lang="en-US" b="1" dirty="0">
                  <a:solidFill>
                    <a:srgbClr val="FFCE23"/>
                  </a:solidFill>
                </a:endParaRPr>
              </a:p>
            </p:txBody>
          </p:sp>
        </p:grpSp>
        <p:sp>
          <p:nvSpPr>
            <p:cNvPr id="22535" name="Rectangle 18"/>
            <p:cNvSpPr>
              <a:spLocks noChangeArrowheads="1"/>
            </p:cNvSpPr>
            <p:nvPr/>
          </p:nvSpPr>
          <p:spPr bwMode="auto">
            <a:xfrm>
              <a:off x="8172449" y="1417642"/>
              <a:ext cx="232650" cy="279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 dirty="0">
                  <a:solidFill>
                    <a:srgbClr val="FFCE23"/>
                  </a:solidFill>
                  <a:latin typeface="Times New Roman" charset="0"/>
                </a:rPr>
                <a:t>33</a:t>
              </a:r>
              <a:endParaRPr lang="en-US" b="1" dirty="0">
                <a:solidFill>
                  <a:srgbClr val="FFCE23"/>
                </a:solidFill>
              </a:endParaRPr>
            </a:p>
          </p:txBody>
        </p:sp>
        <p:sp>
          <p:nvSpPr>
            <p:cNvPr id="22538" name="Rectangle 21"/>
            <p:cNvSpPr>
              <a:spLocks noChangeArrowheads="1"/>
            </p:cNvSpPr>
            <p:nvPr/>
          </p:nvSpPr>
          <p:spPr bwMode="auto">
            <a:xfrm>
              <a:off x="8172449" y="1947867"/>
              <a:ext cx="232650" cy="279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FFCE23"/>
                  </a:solidFill>
                  <a:latin typeface="Times New Roman" charset="0"/>
                </a:rPr>
                <a:t>25</a:t>
              </a:r>
              <a:endParaRPr lang="en-US" b="1">
                <a:solidFill>
                  <a:srgbClr val="FFCE23"/>
                </a:solidFill>
              </a:endParaRPr>
            </a:p>
          </p:txBody>
        </p:sp>
        <p:sp>
          <p:nvSpPr>
            <p:cNvPr id="22541" name="Rectangle 24"/>
            <p:cNvSpPr>
              <a:spLocks noChangeArrowheads="1"/>
            </p:cNvSpPr>
            <p:nvPr/>
          </p:nvSpPr>
          <p:spPr bwMode="auto">
            <a:xfrm>
              <a:off x="8023226" y="2478089"/>
              <a:ext cx="539458" cy="279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b="1">
                  <a:solidFill>
                    <a:srgbClr val="FFCE23"/>
                  </a:solidFill>
                  <a:latin typeface="Times New Roman" charset="0"/>
                </a:rPr>
                <a:t>&gt; 100</a:t>
              </a:r>
              <a:endParaRPr lang="en-US" b="1">
                <a:solidFill>
                  <a:srgbClr val="FFCE23"/>
                </a:solidFill>
              </a:endParaRPr>
            </a:p>
          </p:txBody>
        </p:sp>
        <p:sp>
          <p:nvSpPr>
            <p:cNvPr id="22544" name="Text Box 29"/>
            <p:cNvSpPr txBox="1">
              <a:spLocks noChangeArrowheads="1"/>
            </p:cNvSpPr>
            <p:nvPr/>
          </p:nvSpPr>
          <p:spPr bwMode="auto">
            <a:xfrm>
              <a:off x="4724403" y="4038600"/>
              <a:ext cx="4139345" cy="9578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00" tIns="45702" rIns="91400" bIns="45702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r>
                <a:rPr lang="en-US" sz="2800" b="1" dirty="0">
                  <a:solidFill>
                    <a:srgbClr val="FF0000"/>
                  </a:solidFill>
                  <a:latin typeface="Times New Roman" charset="0"/>
                </a:rPr>
                <a:t>Total 2000: ~ 165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charset="0"/>
                </a:rPr>
                <a:t>Tg</a:t>
              </a:r>
              <a:r>
                <a:rPr lang="en-US" sz="2800" b="1" dirty="0">
                  <a:solidFill>
                    <a:srgbClr val="FF0000"/>
                  </a:solidFill>
                  <a:latin typeface="Times New Roman" charset="0"/>
                </a:rPr>
                <a:t> N y</a:t>
              </a:r>
              <a:r>
                <a:rPr lang="en-US" sz="2800" b="1" baseline="30000" dirty="0">
                  <a:solidFill>
                    <a:srgbClr val="FF0000"/>
                  </a:solidFill>
                  <a:latin typeface="Times New Roman" charset="0"/>
                </a:rPr>
                <a:t>-1</a:t>
              </a:r>
            </a:p>
            <a:p>
              <a:endParaRPr lang="en-US" sz="2800" b="1" dirty="0">
                <a:solidFill>
                  <a:srgbClr val="FF0000"/>
                </a:solidFill>
                <a:latin typeface="Times New Roman" charset="0"/>
              </a:endParaRPr>
            </a:p>
          </p:txBody>
        </p:sp>
      </p:grpSp>
      <p:sp>
        <p:nvSpPr>
          <p:cNvPr id="22545" name="Text Box 30"/>
          <p:cNvSpPr txBox="1">
            <a:spLocks noChangeArrowheads="1"/>
          </p:cNvSpPr>
          <p:nvPr/>
        </p:nvSpPr>
        <p:spPr bwMode="auto">
          <a:xfrm>
            <a:off x="136528" y="6491288"/>
            <a:ext cx="3432147" cy="343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0" tIns="45702" rIns="91400" bIns="45702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r>
              <a:rPr lang="en-US" sz="1600">
                <a:solidFill>
                  <a:srgbClr val="FFCE23"/>
                </a:solidFill>
              </a:rPr>
              <a:t>Galloway et al. 2003  - The N Cascade</a:t>
            </a:r>
          </a:p>
        </p:txBody>
      </p:sp>
      <p:sp>
        <p:nvSpPr>
          <p:cNvPr id="22546" name="Text Box 31"/>
          <p:cNvSpPr txBox="1">
            <a:spLocks noChangeArrowheads="1"/>
          </p:cNvSpPr>
          <p:nvPr/>
        </p:nvSpPr>
        <p:spPr bwMode="auto">
          <a:xfrm>
            <a:off x="5791203" y="228603"/>
            <a:ext cx="2997856" cy="461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0" tIns="45702" rIns="91400" bIns="45702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r>
              <a:rPr lang="en-US" b="1" dirty="0">
                <a:solidFill>
                  <a:srgbClr val="FFCE23"/>
                </a:solidFill>
              </a:rPr>
              <a:t>Human contribution:</a:t>
            </a:r>
          </a:p>
        </p:txBody>
      </p:sp>
      <p:pic>
        <p:nvPicPr>
          <p:cNvPr id="22547" name="Picture 26" descr="http://images.nationalgeographic.com/wpf/media-live/photos/000/002/cache/lightning-over-water_270_600x45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258763"/>
            <a:ext cx="4273550" cy="320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8" name="Picture 4" descr="&#10;images-2.jpeg                                                  0007D91DMacintosh HD                   C17146F9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825" y="2971804"/>
            <a:ext cx="1781175" cy="209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1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724869" y="312738"/>
            <a:ext cx="7695231" cy="553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0" tIns="45702" rIns="91400" bIns="45702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r>
              <a:rPr lang="en-US" sz="3000" b="1" dirty="0">
                <a:solidFill>
                  <a:srgbClr val="FFCE23"/>
                </a:solidFill>
              </a:rPr>
              <a:t>Greatest Invention of the last 150 or so years?</a:t>
            </a:r>
          </a:p>
        </p:txBody>
      </p:sp>
      <p:pic>
        <p:nvPicPr>
          <p:cNvPr id="2050" name="Picture 2" descr="http://3.bp.blogspot.com/-k28yhLppk6E/Tf0P4mcvKEI/AAAAAAAAC2U/KypggVHt2UQ/s1600/Flight+for+Control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986193"/>
            <a:ext cx="554182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techpolicydaily.com/wp-content/uploads/2013/09/brett-blog-pi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725" y="4191000"/>
            <a:ext cx="2653173" cy="1824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encrypted-tbn2.gstatic.com/images?q=tbn:ANd9GcTVxMbVOHeNF5ck6V4oEP34-a9UKth2wkIN5-CLSkT0gCgjpL5EWMdJV7j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039337"/>
            <a:ext cx="2743200" cy="2682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ile:Alt Telefo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53068"/>
            <a:ext cx="3094172" cy="2655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4983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457200" y="381004"/>
            <a:ext cx="8229600" cy="3539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0" tIns="45702" rIns="91400" bIns="45702">
            <a:spAutoFit/>
          </a:bodyPr>
          <a:lstStyle/>
          <a:p>
            <a:pPr algn="ctr"/>
            <a:r>
              <a:rPr lang="en-US" sz="3200" b="1" i="1" dirty="0">
                <a:solidFill>
                  <a:srgbClr val="FFCE23"/>
                </a:solidFill>
                <a:latin typeface="Times New Roman" charset="0"/>
              </a:rPr>
              <a:t>The Haber-Bosch process is often considered the most influential invention Of the 20th century because it </a:t>
            </a:r>
          </a:p>
          <a:p>
            <a:pPr algn="ctr"/>
            <a:r>
              <a:rPr lang="en-US" sz="3200" b="1" i="1" dirty="0">
                <a:solidFill>
                  <a:srgbClr val="FFCE23"/>
                </a:solidFill>
                <a:latin typeface="Times New Roman" charset="0"/>
              </a:rPr>
              <a:t>"detonated the population explosion...”</a:t>
            </a:r>
            <a:endParaRPr lang="en-US" sz="3200" b="1" dirty="0">
              <a:solidFill>
                <a:srgbClr val="FFCE23"/>
              </a:solidFill>
              <a:latin typeface="Times New Roman" charset="0"/>
            </a:endParaRPr>
          </a:p>
          <a:p>
            <a:endParaRPr lang="en-US" sz="3200" b="1" dirty="0">
              <a:solidFill>
                <a:srgbClr val="FFCE23"/>
              </a:solidFill>
              <a:latin typeface="Times New Roman" charset="0"/>
            </a:endParaRPr>
          </a:p>
          <a:p>
            <a:endParaRPr lang="en-US" sz="3200" b="1" dirty="0">
              <a:solidFill>
                <a:srgbClr val="FFCE23"/>
              </a:solidFill>
              <a:latin typeface="Times New Roman" charset="0"/>
            </a:endParaRPr>
          </a:p>
          <a:p>
            <a:pPr algn="ctr"/>
            <a:r>
              <a:rPr lang="en-US" sz="3200" b="1" dirty="0">
                <a:solidFill>
                  <a:srgbClr val="FFCE23"/>
                </a:solidFill>
                <a:latin typeface="Times New Roman" charset="0"/>
              </a:rPr>
              <a:t>V. </a:t>
            </a:r>
            <a:r>
              <a:rPr lang="en-US" sz="3200" b="1" dirty="0" err="1">
                <a:solidFill>
                  <a:srgbClr val="FFCE23"/>
                </a:solidFill>
                <a:latin typeface="Times New Roman" charset="0"/>
              </a:rPr>
              <a:t>Smil</a:t>
            </a:r>
            <a:r>
              <a:rPr lang="en-US" sz="3200" b="1" dirty="0">
                <a:solidFill>
                  <a:srgbClr val="FFCE23"/>
                </a:solidFill>
                <a:latin typeface="Times New Roman" charset="0"/>
              </a:rPr>
              <a:t>, Nature, July 29 1999, p 415. </a:t>
            </a:r>
          </a:p>
        </p:txBody>
      </p:sp>
    </p:spTree>
    <p:extLst>
      <p:ext uri="{BB962C8B-B14F-4D97-AF65-F5344CB8AC3E}">
        <p14:creationId xmlns:p14="http://schemas.microsoft.com/office/powerpoint/2010/main" val="69617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106363"/>
            <a:ext cx="9150350" cy="664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/>
          <p:cNvSpPr/>
          <p:nvPr/>
        </p:nvSpPr>
        <p:spPr>
          <a:xfrm>
            <a:off x="6096000" y="685800"/>
            <a:ext cx="762000" cy="762000"/>
          </a:xfrm>
          <a:prstGeom prst="ellipse">
            <a:avLst/>
          </a:prstGeom>
          <a:solidFill>
            <a:srgbClr val="FF0066">
              <a:alpha val="26000"/>
            </a:srgbClr>
          </a:solidFill>
          <a:ln w="127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340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1"/>
          <p:cNvGrpSpPr>
            <a:grpSpLocks/>
          </p:cNvGrpSpPr>
          <p:nvPr/>
        </p:nvGrpSpPr>
        <p:grpSpPr bwMode="auto">
          <a:xfrm>
            <a:off x="2178051" y="1830185"/>
            <a:ext cx="4794249" cy="3179761"/>
            <a:chOff x="2035066" y="152400"/>
            <a:chExt cx="5127734" cy="3318640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500" t="22221" r="34583" b="45926"/>
            <a:stretch>
              <a:fillRect/>
            </a:stretch>
          </p:blipFill>
          <p:spPr bwMode="auto">
            <a:xfrm>
              <a:off x="2035066" y="152400"/>
              <a:ext cx="5105400" cy="3276600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3"/>
            <p:cNvSpPr txBox="1">
              <a:spLocks noChangeArrowheads="1"/>
            </p:cNvSpPr>
            <p:nvPr/>
          </p:nvSpPr>
          <p:spPr bwMode="auto">
            <a:xfrm>
              <a:off x="5356225" y="3194816"/>
              <a:ext cx="1806575" cy="276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1100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Joye</a:t>
              </a:r>
              <a:r>
                <a:rPr lang="en-US" sz="11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and </a:t>
              </a:r>
              <a:r>
                <a:rPr lang="en-US" sz="1100" dirty="0" err="1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Hollibaugh</a:t>
              </a:r>
              <a:r>
                <a:rPr lang="en-US" sz="1100" dirty="0">
                  <a:solidFill>
                    <a:srgbClr val="C00000"/>
                  </a:solidFill>
                  <a:latin typeface="Times New Roman" pitchFamily="18" charset="0"/>
                  <a:cs typeface="Times New Roman" pitchFamily="18" charset="0"/>
                </a:rPr>
                <a:t> 1995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55527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-25400" y="1368429"/>
            <a:ext cx="9196388" cy="192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0" tIns="45702" rIns="91400" bIns="45702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Times New Roman" charset="0"/>
              </a:rPr>
              <a:t>However….too much N - causes many</a:t>
            </a:r>
          </a:p>
          <a:p>
            <a:r>
              <a:rPr lang="en-US" sz="4000" b="1" dirty="0">
                <a:solidFill>
                  <a:srgbClr val="FF0000"/>
                </a:solidFill>
                <a:latin typeface="Times New Roman" charset="0"/>
              </a:rPr>
              <a:t>negative consequences…and, N gets </a:t>
            </a:r>
          </a:p>
          <a:p>
            <a:r>
              <a:rPr lang="en-US" sz="4000" b="1" dirty="0">
                <a:solidFill>
                  <a:srgbClr val="FF0000"/>
                </a:solidFill>
                <a:latin typeface="Times New Roman" charset="0"/>
              </a:rPr>
              <a:t>around…… that is - it doesn’t “stay put.”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2667004" y="3200403"/>
            <a:ext cx="5845175" cy="3377863"/>
            <a:chOff x="2667000" y="3200400"/>
            <a:chExt cx="5845175" cy="3377863"/>
          </a:xfrm>
        </p:grpSpPr>
        <p:sp>
          <p:nvSpPr>
            <p:cNvPr id="6148" name="AutoShape 3"/>
            <p:cNvSpPr>
              <a:spLocks noChangeArrowheads="1"/>
            </p:cNvSpPr>
            <p:nvPr/>
          </p:nvSpPr>
          <p:spPr bwMode="auto">
            <a:xfrm rot="3014585">
              <a:off x="1714500" y="4152900"/>
              <a:ext cx="3276600" cy="1371600"/>
            </a:xfrm>
            <a:prstGeom prst="notchedRightArrow">
              <a:avLst>
                <a:gd name="adj1" fmla="val 50000"/>
                <a:gd name="adj2" fmla="val 59722"/>
              </a:avLst>
            </a:prstGeom>
            <a:solidFill>
              <a:srgbClr val="00FFFF"/>
            </a:solidFill>
            <a:ln w="9525">
              <a:solidFill>
                <a:srgbClr val="00FFFF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9" name="Text Box 4"/>
            <p:cNvSpPr txBox="1">
              <a:spLocks noChangeArrowheads="1"/>
            </p:cNvSpPr>
            <p:nvPr/>
          </p:nvSpPr>
          <p:spPr bwMode="auto">
            <a:xfrm>
              <a:off x="4800600" y="5562600"/>
              <a:ext cx="3711575" cy="1015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rgbClr val="00FFFF"/>
                  </a:solidFill>
                </a:rPr>
                <a:t>“Cascades” through the </a:t>
              </a:r>
            </a:p>
            <a:p>
              <a:pPr>
                <a:spcBef>
                  <a:spcPct val="50000"/>
                </a:spcBef>
              </a:pPr>
              <a:r>
                <a:rPr lang="en-US" b="1" dirty="0">
                  <a:solidFill>
                    <a:srgbClr val="00FFFF"/>
                  </a:solidFill>
                </a:rPr>
                <a:t>Environment</a:t>
              </a:r>
              <a:r>
                <a:rPr lang="en-US" sz="1200" b="1" dirty="0">
                  <a:solidFill>
                    <a:srgbClr val="00FFFF"/>
                  </a:solidFill>
                </a:rPr>
                <a:t>….(from Galloway 2003)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308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www.initrogen.net/fileadmin/user_upload/N_Cascade_FIG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73" y="756979"/>
            <a:ext cx="7092102" cy="5744837"/>
          </a:xfrm>
          <a:prstGeom prst="rect">
            <a:avLst/>
          </a:prstGeom>
          <a:noFill/>
          <a:ln>
            <a:solidFill>
              <a:srgbClr val="FF006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6550223"/>
            <a:ext cx="26849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http://www.initrogen.net/94.0.html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55982" y="23035"/>
            <a:ext cx="48163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Nitrogen as a </a:t>
            </a:r>
            <a:r>
              <a:rPr lang="en-US" sz="32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Shapeshifter</a:t>
            </a:r>
            <a:endParaRPr lang="en-US" sz="3200" b="1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1609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5800" y="457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228600" y="195590"/>
            <a:ext cx="44349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Too much of a good thing…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864632"/>
            <a:ext cx="1931716" cy="1962281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510068" y="1680194"/>
            <a:ext cx="3547832" cy="2358406"/>
            <a:chOff x="2510068" y="1680194"/>
            <a:chExt cx="3547832" cy="2358406"/>
          </a:xfrm>
        </p:grpSpPr>
        <p:pic>
          <p:nvPicPr>
            <p:cNvPr id="1126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8050" y="2286000"/>
              <a:ext cx="2609850" cy="1752600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7" name="Down Arrow 6"/>
            <p:cNvSpPr/>
            <p:nvPr/>
          </p:nvSpPr>
          <p:spPr>
            <a:xfrm rot="18617573">
              <a:off x="2700568" y="1489694"/>
              <a:ext cx="533400" cy="914400"/>
            </a:xfrm>
            <a:prstGeom prst="downArrow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155470" y="3966194"/>
            <a:ext cx="2718792" cy="1559009"/>
            <a:chOff x="6155470" y="3966194"/>
            <a:chExt cx="2718792" cy="1559009"/>
          </a:xfrm>
        </p:grpSpPr>
        <p:sp>
          <p:nvSpPr>
            <p:cNvPr id="9" name="Down Arrow 8"/>
            <p:cNvSpPr/>
            <p:nvPr/>
          </p:nvSpPr>
          <p:spPr>
            <a:xfrm rot="18617573">
              <a:off x="6345970" y="3775694"/>
              <a:ext cx="533400" cy="914400"/>
            </a:xfrm>
            <a:prstGeom prst="downArrow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3" descr="C:\Users\Wally\Desktop\Presentations\2014\NEAq\humpback-whale-hd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5297" y="4419600"/>
              <a:ext cx="1768965" cy="1105603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AutoShape 4" descr="data:image/jpeg;base64,/9j/4AAQSkZJRgABAQAAAQABAAD/2wCEAAkGBxQSEhUUEBQWFBUXFxcaGBcXGB0YFxcYGBwcFxcYFxgcHCggGBwlHhYXIjEhJSkrLi4uHB8zODMtNygtLisBCgoKDg0OGxAQGywkICQ1LCw0LiwsLCwsNCwsLywsLCwsNC4sLCwsLC8sNCwsNDcvLCwsLDQsLDQsLCwsLCwsLP/AABEIANIAyAMBIgACEQEDEQH/xAAcAAEAAgMBAQEAAAAAAAAAAAAABAYDBQcCAQj/xABDEAABAwIDBQUECAMHBAMAAAABAAIDBBESITEFBkFRYRMiMnGBQlKRoQcUM2JygrHBI7LRNENTc4OSohXC0vAk4vH/xAAaAQACAwEBAAAAAAAAAAAAAAAAAwIEBQEG/8QALREAAgIBAwMCBQQDAQAAAAAAAAECAxEEEiExQVEFIjJxgZGhE0LR8GGxwTP/2gAMAwEAAhEDEQA/AO4oiIAIiIAIiIAIiIAIi1e1tvw05wvdd+uBubrcz7o87LjaXLOpN9CTtWvbBE+V2jR5XOgC57R/SJUtA7WGGTK92l0RyGImxD+Fj+YLzvZt2SsDWMYGRg3Ic/vuOnAENyuOOqrBicD3mF19bWI94jn3jYaZAKpZqOfax8KePcjoVN9IsJv20MsZHIB4yFz4TfIEcFt6XfCik0na08n3Yf8AlZckEw0cQ06G9xk67pDY8/CPJZn594tB9sg+8e7G0oWokuqO/orszt0E7XjFG5r2ni0gj4hZFwltKGEmMlj7tZiYSw4jm53dIuBy6Fbel3grI/s6h5GLA0SASZDU3PeNrHU8FNamPcg6Zdjr6LnFN9IU7ftYI5Biw3jcWknTJrgb+V+a3lHv9SuNpRJCcvtG93yxNuAU1Wwfcg4SXYtaKHQ7UhmH8GVj+FgRcHqNQpiYQCIiACIiACIiACIiACIiACIiACItBvftgwRBsZtJJcNPugWxO8xcAdSFGUlFZZ1Jt4RA3n3pLSYaY94XD5NcJ91g0LuZOnXhTCMyTckm5JzJPMniV8AX1ZdtrsZoV1qCBREShh8cL5HMdVgdRM4DCb37uWY005XUhF1No40mQxSubbC4G2K2McXcbjU5LGcTLHAe6whtu/mdScgeA4c1sEXd3k5tIEUrQ4DFlG0k3yLib52OZyufVe2sya06uON4tw1sfWw9CpUsQcLOAcORF/1WB9GM8LnMJFrg3+R/ay7lHMMiSU7Tdwa0OecLMhk0ceumL4LZU216iHF2dS8MjA8ffF9Tr0t8VG7N7SDYODQQAO7YZc7g6ALCHgYWPu3MucXZAnUAG9szc66BTjJroyDiu5a6Pf2oZhE8LZLgnuOwvGmoORt5aqwbP36pZMnl0Lr2tI22d7ZEXBXOBITd48T8mX5DQ2+LvgvvZA2Z7DAC6/E6gE6Zan0TY6ia6i3TF9DtFPUMkGKNzXt5tII+IWVcDraxtLGagOfE4eDC4ggcBzzyJHku1butlFNF9YJMhYC7FbECc7OIyJGl1brs3roV5w2s2SIiaQCIiACIiACIiAC5XtvaH1id8gzb4WW9xt8J9SS71Cum+u0Oypyxps+W7BbUD2z0y48yFz5UtXP9qLWnh+4IiKiWwiibQ2jHAAZHWJ8LRm53RrRmVpJ6mafxEwM9xhu8/iePD5N+KkoN8lbUauqhZm/obeu2vFEcLjif7jBif0yGg6nJayr2xUOa4xRtjsCRjON1wLgYW5D4rFTUrIxaNoaOg18zxWZTW1djCu9Ytk/YsL8m6opxJGx40c1rviLrOVqN1zaAM/w3PZbkGnu/8SFtyoTWJNHo4SUoqS7hERRJhfCvqIAwGkbe7RhPNuXL04DgsE0RY3MtLAcTsZDctSC7S17clH3g27HSsu7vSHwRjVx04aDqtJHu9PWlsle8sbq2FmVr876cOvknQjxmTwv70FSaziK5M2wh/wBV2vBDrBE7tHC9w4R58rWJsOoJX6MXDPoU2f2O1ahrfD9Wa4X1Ac5pC7mtKCSisFGTbfIREUyIREQAREQARFX989qdjDgaSJJbtFjYtb7bvS4HmQuSkorLOpZeEU/eLaX1idzwbsb3GG+RaDm4fiPHiA1a5fAOWX7KNtDaDIWgvOZNmtGbnHk0cVkSbnLPk0UlCPyJLiBcnK2pPDmtDU7bdIbUtsPGZwu3yjb7X4tPPhFnMlRnUWDOEI0/1D7Z0y0Geq+1FS1lgb3OTWNGJzujWjM+inGGP8sxdV6q2/06OX5/g+U9GGkuze86vdm8+v7BZKFklSS2lALR4pnZxt6N/wAQ9AbDic1sdnbtvl71Z3WcIAb3/wA1w8X4Rl1KtUUYa0NaAABYACwA6AaK3XRnmZWq0Tb33PL8fyUCka5vaMe4vdHI9pcRa4Bu3Lh3SFIXvarMNZOLZObG8cswWn+ULwq1scTaM/VQULpIybvutLOzngkHqCw/yhb1VqldhqojlZ7JGevdc39HKypVnXJ6j02e/TR/xx9giBFAvBa7bu1m00eMjE4mzGDV7jo0cVPe4AEkgAC5J0AGpK0OzqQ1E31qYdwZU7CDk3/EcPePDopwS6voiEm+iGwNhua81FUcdQ/4RD3W8j/7zW5rCcBsbE5A9XZcPNZ1gmzcxvXEfTT5n5IcnJ5YKKisI2v0WUoO0a6QaMip47cO9jcfhgHxXU1Svot2eGQTzWINRO92fustE23TuEjzV1WrWsRRnz+JhERTIhERABERAHxzgBc5AcVy3be0vrEzpPZ8LPwC9j66+oVu352kGQ9iD3prg8xH7Z9bhvqubU1U2eobTRvwDvOmmFsMLGC7s3AtxaCxyF/RVNQ3NquJYpSit7MO1NrCM9nGMcpFw3g0e88jQdNTwWpgpzixyu7SUjN9rWHutHst6LY7U3fNJJAyCZtb9ac4scwjtXkW7zjiLXDMC4Nh5BRZg6N+CZkkL/ckaWn8pOTx1aSkSrlDjBjepXX2NrGI/wB6kPaNQ9mEMaTc2Lw0vDBzwDvO8grNutBSC7qeUTSnxvcR2nlgyLB0A+K0qw1FIyTxtBPA6OHk4ZhSqtUOxU02qjVw4/XudBRUanramL7KbG3KzJhjA6B4IcPM3W1g3tA/tMT47avZ/Ej+XeHqPVW43Ql3NSvU1WcRZH3vZaop38HMlYfMYXi/xcoK2O9FZFNTtlgeyURzRkljgbYj2ZvbNuT758lrlW1K92TO9RjixPyiLXyYMEliezkY7LlfC7/i4lWtVetp+0jew+00j4/+hbvYtX20EUnFzGk+drH53VeXMTT9FszCUPH/AEmoiFKNsi1tJ2uFrj3Abub79tGn7t8zz05qUiIycwFggDnOcWDE4kMYOt7a9XHPyXuokwtJGvDz0HzIW73JoA6oYCCRE0vJPveFt+pJcfRMrjuaXkhOW1ZOgbKoG08McLPDG0NHWwtc24nVSkRa5nBERABERABeZZA0FziAACSToAMySvSq+/m0MEQhac5fFzwN8XxNh8VGUlFZZ2K3PBzzfba0kzZJmFzS9zGtt4mRl2EW5Os4noSV43b2ZSimmFTUspBU/wAGAuIzjicDMTiys55DSSRe2uawbzNvSzW1DCQeRGYPoou1a6J5xMuKeGFscZe0tcWNGOR7muzu95JPkFSqnw5vqR17VTUuuFhIk7k7MleamppImvlhjcI3MbgEksl2sfhcRYtj79if7wLNNXVVfLDSV0lo45C6XHF2UgZG28hlubWwHIgC+K/BTNp7LraSmpnRNmjY2N8074DdzZpLHvtGbmsYAPCRrfQLDu3Vxtc6atD6g1831ZmVnFrrdtLcW7t3xMNtMHDRWUuiERWGoLKx9jDtuShkonVlBFNC9kscZp+DzLbC0MzAJaQRhItoRwUut3JroWgljJ8hi7J1nNOV+47Ua6O4LT7xVMZxwQQmOCCWZoiLi9884d2Re5xuSe6GtF7949LT94dp1MLfqcM0hEcLYXtBDjPPJm9oJBIze1jcJyz5KElCWcoTONE29y8LK8mjpqxkgBY4G4uOBseNj5hSFtKikhFQ2GQCSm2dA7tBYYZC2zpBpa75ixv+mQtRsujkkdFC0tEsjrXNyxpN3vNr3wtF+PIJE6cNY7lK/SbGlF5y8Ear2bFJm9gv7w7rueozUxKCnmmZJJDBJNHG8tL4hiBGZa5rPEbtwmwB8QXhsgJIGoyIIIcDyLTYj1ChKMl1EW12xSU84/B7Ujdp9hLGfYkJHlJ3x88Sjr5s1+CqHKWO35oziHyeVHqmi56TZs1GPJYkREk9WEREAYJc3tbyu4/o39T8F0DcKjwwulN7yOy4d1lwPmXKgUrHPzb4pCAz17sd+md/UrsFDStijZGzwsaGjnYC1z1V3Sx5b8FXUS4x5M6IivFQIiIAIiIA+ErlW1to/WJnS+ybBmVj2Y8N/O5d+ZXffWu7OnLQe9KcAsbHDq8/DL1XPVS1c+kUWtND9xhrYscb2j2muA45kED9VV9nWkp47gFro2gg5giwBBVvBzVP2M3DEG+457P9ji39lWh8L+hn+tR9kZeGbX/qNQInwtqJezeCHMee0FjqAXXc2/Q6ZJs/aBZPRPnaBFS4WWYHSHCMTnyWtfE54jJte1uKg09UyS+B7XW1AOY8xqPVZ01Wzj1MeOrug8P8mfYdSDM6okbcR9tVuY4gEvc8ugZbI3Mjx/tX3YLiyR9RJ/ENOx077+3UyEiIHQHFI57rdByUN8LXEFzQSDcEjMHoeCx1ETyyRkchYHkOIsCO0a0sY6+uQJyva+alGxZWfn9Rtepg5LdxjL+r6fYlMZ2dNE0uxSVbzPI7i6GEnsif8yV75Ovos1HIWRTzaF3/AMWE3zxSDFUvGXsRhoB5krY7xb0QTULonUOCaOMNhcz+KI7DDdjhZ4IF7AgLxsTZbK+eGlikxwUtPjlfEbGWWY4pWtJybic0NxWuAHWsTcP25e6LLqrU5/qQknhYXz8jdOsdS4qjtZIqVrrFjbEVUtsPZQsdqRh7zm2tY8jb5s6sp3vmrdqQiZ1VIY4o47OMbIRaV7CSDYEsYSM7t0zUDeI1XasbUQGGUjsqSAN/gtFw1kcLm3a4+AuOvQAWW42rtemZE6i+qCpFM0xRTh9nGUACRxsQ5o7S97EnIrqeFh9vJ2EticW8JcZl3f8ABAotkNq6uSPZr3MgZGH3qA42JNg3Oz2hxNhiv4HaqBt+hmo5oxUMDXscx4wuxMdG49m4h1gcr5gjgFudnbsPm2cMEsIdK9s0omfhJp2NLIC7kwuxPztcm11q94ZW1BLI3mWKOBlPHI4k9qGA4pdcw5xy/CoTjFLc0QsUK8WtYawbxFB2HVGWniedXMbi54hk6/W4U5Z7WHg9EnlZCwVeYDPeNvyjN3lll6rOVHhF3ud+VvkNT6n9ELyD8Fi3Oou0qWm3djGP/tYPiT8F0dVvcag7OAyHxSm/k0ZNH6n1VkWpRDbBGfbLdIIiJwsIiIAIix1EwYxz3GzWgknoMygDn2+dZ2tTYE2ibg6YnWc8/Jg9CtGheXEud4nEud5uOI/Moseye+TZpQjtikFVqcYZJ28pnEeTgHfqSrSq1O0CqnHMRO88nC/XRdh0Znerxzp8+Gifu3siCopy2WNpdHLK3ELteLuxgBzbEd1zdDoss+68jPsJsQ92YX+D2gEeoK97luAdVM5SRv699mE+n8P5qzrTUVOKyIjGNsE5LPBQKkSw/bwyNHvtHaM9S3No8wEgqGPF2Oa4fdINvO2nqr+q7vFSUTRinaGSOvh7LuzvtwYG5u1HAjmky00exVs9PrfMXj/Rp15DbOD2kteNHNcWu8sTSDbIZKLQsku4uJwew19jIB95zbD5eqmKo/a+GZUk65Yi/qiSNqz/AFinqJX/AFk04eI2zG1sds8bW3LhbUgrJvXtCnrHw4IPqTpJCKmcEABhyvibkcsRxObkQOahKM6pu4shaZZBq1ujfxu0Z65psbp9Opco1V8nsxuNvNVsqBtWfwRfVo4or5NEbpCyIWI7owxYs9MRWohkkm/szcTc7yu+zH4eMnHTLLVTaXYGI4qlxcSBeNpLYsswHgfaWJOuXRbxoA0y+VlG25PBtLQfq7ZXdu3zIeyaDsI8GIv7znEmwuXHEbAaC50U1EVdvLyzTSSWEYql5AytiOQvzOizUVEXlkTL3cQ2/EA5F3oLlRm955PBmQ6uPiPoMvirduHQ45XykZRjC0/fdrl0bb/cmVQ3SURdktsWy8QxBjQ1os1oAA5AZAL2iLWM8IiIAIiIAKvb81OGmw69o4N9PEf5VYVSfpCmOOFnAB7j5nC1vyxpV0tsGydazJIqiIiyTSBVe2sLVQ5Ph/kd/wDdWErRbwNtNA7n2jD5EBw+bf1U6+pS9Qju00jPuu7DWSD34G2/I8/+fzVtkeGglxAAzJJsAOZJ0VCZWOgnikZG6TKRhDSBk4Ai5PhFxqvtU6SoIdVODgDdsTcomHhlq89XegCvQtjGtZMenVQrojufPg2m0N53SXbRAW07d4OH/TbfvnqcvNamOnAcXuJfI7xPcbuPQcGjM5CwWVfbqvZbKZQv1c7eOi8BYKmraywJu53ha0Ynu/C0ZleYXPnNqe2HQzEXYOjPfOfDLrwW82ZspkNy27nnxSOzc4+fAa90ZKDxHr9i3o/S52+6fC/JqqfZUs2cxMLP8Np/iO6PePDl7ueua3tLSsjbhjaGjkBb1PM9VmRLlNs9FTp66ViCAREUR4WOeTCLixOgByuToFkUdpxPPJmX5jr8B+q6jjPbQGNzOQGZPzJWx2FvTNBGGtbGWkl1i04u8b5kO1tYKs7Sm7WZsDfCwB8v/Yw/Ak+inK9pYYW59ynfPL2ouDN/ZOMLT5OI/YqUzf5vtQu9HBUVFbK50aLfinOokb6X/dS497aQ/wB7bza7+i5ctru1ssVM4Y6+EC7ra2HC/C6AOo0dbHKLxPa8c2m4ReqanbG0NY0NaNAMgi6BlXPN+H3q7coox83nL4hdDXPd+I7VV/eij+Tnj9kjU/8Amx1Hxo0CIiyy+CtNvMzKF3uzNz5Yg5p/ULclanen+zPcb2YWPNtbMcHH9FOv4kKvjurlHymRF8X1Re2dI4x07cbxk5393Hfi88T90Z+Sklk8VVVO2W2CyzJU1LWC7uOgGbnHk0ak+SzU2x3zZ1IwR8IQc3f5rhw+6PW6nbN2MyI43EySnV7uHRg0YPLPndbMIc8fCek0fpkKvdZzL8I8sYAAAAANALADyXpESjWCIvBk7wbxsT0HBAHtERAGOeTCOZyAHMnRR6mobTwufIbhoJJ4uPTqSskfecSdG5N8/aP7fFV2sl+t1YjabwU5BfyfL7LeuGxTq698sfcVOe1ZJmwqZzWF8v2spxv6E6NHQCwWyX1fFqJYM9vIRF7iiLiGtBcTkANSg4fGMLiA0FxOgAuSegC6ZunsL6swl/2j7YuIAGgC8br7ttpxjk70pA/JzA/qrEunQiIgAqR9INKQ+KUaFrmHPQjvMy8jJ8ld1S/pH2qxsbYW4XSYg+182gGwGWeJ17DpdKuScHkZU8SRUiiw09S197HMajiDpY/1WZZLWDQyFB27B2lPM3W8b8vS/BTkXU8PINZRWKKhlqQDJihiI0vaV9/5G/M9FYqWnbG0MjaGtGgAsAsqLsptiaNPXTHEEERFEeEREAfCeaibNk7Rva28ebfwDwZHS4z9Vrt6awgR07CQ+odguNWsy7R3wJC3bGAAAZAAADoMgp4xHPkhnMvkelgqXGwa3Jzsr8hxd6f0WV7wASTYDUqFU1bYY3zzHCLDLkB4WjqSfiuRR1sgb0bV+rRCOEfxZO5E0ajhi9P1K9bC2YKaFrB4tXnm46n9vQLT7s0755HVlRq64iadGtz0/Qep4q0LSpr2IoWz3MIik7PoJJ3hkTbk/ADmTwCcKMUEDnuDWNLnHIAaldJ3X3cFM3E+zpTqeDR7rf6qRu/sBlK3LvPPicf0HILcLp0IiIAIiIAqm9x2iSRSNaYsI8Dw2YuzuCXWAaMvCQTzXNNoQva69SyRjrnORpZc5Xwu9nzzJysV3ZYaosDT2uHDxxWt80qdSlzknGbicFbc+BwOlsyLWvaxGYF3Xsc3LLFtNzTZ2Y4YhY6nVzcshhvfmrxvVBs0tPZtHbatMWQB5u9g/AlUWTZ7tA/LLI8srjO/If8A5kkSofzGq02FPtJjgL92/O1r8sQuL9LqUx4IuCCOhy+KrUkMjDfA7xXDmWJHkAbnnmCOYOVon/Ugwd57WEg63jcDYNbqADbkeuvBLo8DVf5Lki0FPtp1r+IeWI8SDiZlbK17LYQbVY69/iDiGpA0zGnEJLrkhisiyei8RStd4SD5G/x5L2oDAiL469jbXh58L+tkAUvZ8/1nar3atha5reQLe6T8SVdVz76LzeScnMljDfzc4lXWurGsBu4NAHfedGD/AMjwCsXx9+1dsCan7cvuepphcl5DY48y45C466WH625KlSzu2pUYRibSx5kaFx0z6n5C6h7c2y+te2npARFpY3GL7z+IarlsjZjKeIRs83Hi53ElWaadvL6le23PCJjGAABoAAFgBoANAF9WalpXyOwxtLzyA/XkrtsTclos6qOI+4PDfqePlorJXKzsTYEtSe6MLOLzp+X3iuk7I2VHTMwxC3M8XHmSpjGACzQAOQyC9Lp0IiIAIiIAIiIAIiIAjVFBFJlJGx3m0Fa2fdOkd/dYfwuc35A2W7RAFSqNxIj4JHt87O/otTWbgyW7r45OjgRl810NEAcR2j9FhvcUxaeDoHgDzDb/ALBVut3HqYTeKWVh5SA+Wvx4L9JL4RfVccQyflSpi2lESTd33mNjfl/txfJRhvdVMydhGuRDmn0GK3yX6oqdkQSeOJjuuEX+K0u0dwqKYEPi1N9bj4OuB6KLri+qJKb8nMNibZZOwODr8L9bXII9kjjw5LZSS4S2+hNr8jwB81tqv6GqcOL6WaSndzabj1GhHSyxSbh1sYIEkVQ22mbHE+RNr9Wlo6KnZpXnMSzDUdmcjNY7Z1TUMa2+O1je1mXLhbrnbpZSaLZ1RtE9pUO7KnBJFrAH8N/Ecs3uVq2jupPJNC+roprtJa7u9o1wOhe6Mm5BA6G5XQtj7k4wHVfdbwhabZcMbgf+LcvNNxJ4wufIv2rq+PBQ939gtHdpInEcLXLj95ziLi/XIAcFfdkbjk2dUutp3Gn5Od/T4q50tKyMYY2ho5AWWZWIxwsCW8vJHoqGOFuGJgYOn7nUqQiKRwIiIAIiIAIiIAIiIAIiIAIiIAIiIAIiIAIiIAIiIAIiIAIiIAIiIAIiIAIiIAIiIAIiIA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634089" y="962966"/>
            <a:ext cx="1692238" cy="1780234"/>
            <a:chOff x="634089" y="962966"/>
            <a:chExt cx="1692238" cy="1780234"/>
          </a:xfrm>
        </p:grpSpPr>
        <p:pic>
          <p:nvPicPr>
            <p:cNvPr id="11269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089" y="962966"/>
              <a:ext cx="1692238" cy="1780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1103785" y="107846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N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571254" y="1230867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N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979096" y="1413690"/>
            <a:ext cx="6735623" cy="4829948"/>
            <a:chOff x="1979096" y="1413690"/>
            <a:chExt cx="6735623" cy="4829948"/>
          </a:xfrm>
        </p:grpSpPr>
        <p:sp>
          <p:nvSpPr>
            <p:cNvPr id="19" name="Down Arrow 18"/>
            <p:cNvSpPr/>
            <p:nvPr/>
          </p:nvSpPr>
          <p:spPr>
            <a:xfrm rot="18617573">
              <a:off x="2208664" y="1184122"/>
              <a:ext cx="1744619" cy="2203755"/>
            </a:xfrm>
            <a:prstGeom prst="downArrow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270" name="Picture 6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00" y="3048000"/>
              <a:ext cx="4828519" cy="3195638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pic>
        <p:nvPicPr>
          <p:cNvPr id="11272" name="Picture 8" descr="http://blog.mlive.com/chronicle/2008/04/large_07deadfish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41" y="4232894"/>
            <a:ext cx="3385611" cy="225707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509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744539" y="76203"/>
            <a:ext cx="7720940" cy="20620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0" tIns="45702" rIns="91400" bIns="45702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r>
              <a:rPr lang="en-US" sz="3200" b="1">
                <a:solidFill>
                  <a:srgbClr val="FFFF00"/>
                </a:solidFill>
                <a:latin typeface="Times New Roman" charset="0"/>
              </a:rPr>
              <a:t>Eutrophication - an increase in the supply</a:t>
            </a:r>
          </a:p>
          <a:p>
            <a:r>
              <a:rPr lang="en-US" sz="3200" b="1">
                <a:solidFill>
                  <a:srgbClr val="FFFF00"/>
                </a:solidFill>
                <a:latin typeface="Times New Roman" charset="0"/>
              </a:rPr>
              <a:t>of organic matter to a system. (Nixon 1995)</a:t>
            </a:r>
          </a:p>
          <a:p>
            <a:endParaRPr lang="en-US" sz="3200" b="1">
              <a:solidFill>
                <a:srgbClr val="FFFF00"/>
              </a:solidFill>
              <a:latin typeface="Times New Roman" charset="0"/>
            </a:endParaRPr>
          </a:p>
          <a:p>
            <a:endParaRPr lang="en-US" sz="3200" b="1">
              <a:solidFill>
                <a:srgbClr val="FFFF00"/>
              </a:solidFill>
              <a:latin typeface="Times New Roman" charset="0"/>
            </a:endParaRPr>
          </a:p>
        </p:txBody>
      </p:sp>
      <p:pic>
        <p:nvPicPr>
          <p:cNvPr id="35843" name="Picture 8" descr="&#10;bloom1.jpg                                                     0007D91DMacintosh HD                   C17146F9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3" y="1219200"/>
            <a:ext cx="7316787" cy="548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2894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Freeform 121"/>
          <p:cNvSpPr>
            <a:spLocks/>
          </p:cNvSpPr>
          <p:nvPr/>
        </p:nvSpPr>
        <p:spPr bwMode="auto">
          <a:xfrm>
            <a:off x="1562100" y="2930768"/>
            <a:ext cx="7543800" cy="1818724"/>
          </a:xfrm>
          <a:custGeom>
            <a:avLst/>
            <a:gdLst/>
            <a:ahLst/>
            <a:cxnLst>
              <a:cxn ang="0">
                <a:pos x="0" y="19"/>
              </a:cxn>
              <a:cxn ang="0">
                <a:pos x="192" y="35"/>
              </a:cxn>
              <a:cxn ang="0">
                <a:pos x="216" y="51"/>
              </a:cxn>
              <a:cxn ang="0">
                <a:pos x="280" y="67"/>
              </a:cxn>
              <a:cxn ang="0">
                <a:pos x="472" y="139"/>
              </a:cxn>
              <a:cxn ang="0">
                <a:pos x="592" y="227"/>
              </a:cxn>
              <a:cxn ang="0">
                <a:pos x="640" y="363"/>
              </a:cxn>
              <a:cxn ang="0">
                <a:pos x="688" y="387"/>
              </a:cxn>
              <a:cxn ang="0">
                <a:pos x="808" y="451"/>
              </a:cxn>
              <a:cxn ang="0">
                <a:pos x="936" y="563"/>
              </a:cxn>
              <a:cxn ang="0">
                <a:pos x="960" y="571"/>
              </a:cxn>
              <a:cxn ang="0">
                <a:pos x="1008" y="603"/>
              </a:cxn>
              <a:cxn ang="0">
                <a:pos x="1096" y="707"/>
              </a:cxn>
              <a:cxn ang="0">
                <a:pos x="1184" y="779"/>
              </a:cxn>
              <a:cxn ang="0">
                <a:pos x="1344" y="931"/>
              </a:cxn>
              <a:cxn ang="0">
                <a:pos x="1608" y="1051"/>
              </a:cxn>
              <a:cxn ang="0">
                <a:pos x="1840" y="1107"/>
              </a:cxn>
              <a:cxn ang="0">
                <a:pos x="2136" y="1147"/>
              </a:cxn>
              <a:cxn ang="0">
                <a:pos x="2520" y="1195"/>
              </a:cxn>
              <a:cxn ang="0">
                <a:pos x="2696" y="1275"/>
              </a:cxn>
              <a:cxn ang="0">
                <a:pos x="3496" y="1235"/>
              </a:cxn>
              <a:cxn ang="0">
                <a:pos x="3736" y="1171"/>
              </a:cxn>
              <a:cxn ang="0">
                <a:pos x="3848" y="1115"/>
              </a:cxn>
              <a:cxn ang="0">
                <a:pos x="4000" y="1059"/>
              </a:cxn>
              <a:cxn ang="0">
                <a:pos x="4120" y="1027"/>
              </a:cxn>
              <a:cxn ang="0">
                <a:pos x="4304" y="907"/>
              </a:cxn>
              <a:cxn ang="0">
                <a:pos x="4384" y="843"/>
              </a:cxn>
              <a:cxn ang="0">
                <a:pos x="4472" y="795"/>
              </a:cxn>
              <a:cxn ang="0">
                <a:pos x="4632" y="675"/>
              </a:cxn>
              <a:cxn ang="0">
                <a:pos x="4864" y="387"/>
              </a:cxn>
              <a:cxn ang="0">
                <a:pos x="4944" y="331"/>
              </a:cxn>
              <a:cxn ang="0">
                <a:pos x="5008" y="283"/>
              </a:cxn>
              <a:cxn ang="0">
                <a:pos x="5136" y="219"/>
              </a:cxn>
              <a:cxn ang="0">
                <a:pos x="5336" y="115"/>
              </a:cxn>
              <a:cxn ang="0">
                <a:pos x="5392" y="75"/>
              </a:cxn>
              <a:cxn ang="0">
                <a:pos x="5488" y="51"/>
              </a:cxn>
              <a:cxn ang="0">
                <a:pos x="5512" y="35"/>
              </a:cxn>
              <a:cxn ang="0">
                <a:pos x="5608" y="35"/>
              </a:cxn>
            </a:cxnLst>
            <a:rect l="0" t="0" r="r" b="b"/>
            <a:pathLst>
              <a:path w="5608" h="1275">
                <a:moveTo>
                  <a:pt x="0" y="19"/>
                </a:moveTo>
                <a:cubicBezTo>
                  <a:pt x="57" y="0"/>
                  <a:pt x="133" y="27"/>
                  <a:pt x="192" y="35"/>
                </a:cubicBezTo>
                <a:cubicBezTo>
                  <a:pt x="200" y="40"/>
                  <a:pt x="207" y="48"/>
                  <a:pt x="216" y="51"/>
                </a:cubicBezTo>
                <a:cubicBezTo>
                  <a:pt x="237" y="59"/>
                  <a:pt x="280" y="67"/>
                  <a:pt x="280" y="67"/>
                </a:cubicBezTo>
                <a:cubicBezTo>
                  <a:pt x="350" y="114"/>
                  <a:pt x="386" y="129"/>
                  <a:pt x="472" y="139"/>
                </a:cubicBezTo>
                <a:cubicBezTo>
                  <a:pt x="514" y="167"/>
                  <a:pt x="551" y="199"/>
                  <a:pt x="592" y="227"/>
                </a:cubicBezTo>
                <a:cubicBezTo>
                  <a:pt x="617" y="265"/>
                  <a:pt x="619" y="337"/>
                  <a:pt x="640" y="363"/>
                </a:cubicBezTo>
                <a:cubicBezTo>
                  <a:pt x="651" y="377"/>
                  <a:pt x="672" y="382"/>
                  <a:pt x="688" y="387"/>
                </a:cubicBezTo>
                <a:cubicBezTo>
                  <a:pt x="720" y="419"/>
                  <a:pt x="764" y="440"/>
                  <a:pt x="808" y="451"/>
                </a:cubicBezTo>
                <a:cubicBezTo>
                  <a:pt x="854" y="486"/>
                  <a:pt x="895" y="522"/>
                  <a:pt x="936" y="563"/>
                </a:cubicBezTo>
                <a:cubicBezTo>
                  <a:pt x="942" y="569"/>
                  <a:pt x="953" y="567"/>
                  <a:pt x="960" y="571"/>
                </a:cubicBezTo>
                <a:cubicBezTo>
                  <a:pt x="977" y="580"/>
                  <a:pt x="992" y="592"/>
                  <a:pt x="1008" y="603"/>
                </a:cubicBezTo>
                <a:cubicBezTo>
                  <a:pt x="1046" y="629"/>
                  <a:pt x="1061" y="678"/>
                  <a:pt x="1096" y="707"/>
                </a:cubicBezTo>
                <a:cubicBezTo>
                  <a:pt x="1129" y="734"/>
                  <a:pt x="1158" y="748"/>
                  <a:pt x="1184" y="779"/>
                </a:cubicBezTo>
                <a:cubicBezTo>
                  <a:pt x="1242" y="848"/>
                  <a:pt x="1239" y="910"/>
                  <a:pt x="1344" y="931"/>
                </a:cubicBezTo>
                <a:cubicBezTo>
                  <a:pt x="1410" y="1030"/>
                  <a:pt x="1496" y="1029"/>
                  <a:pt x="1608" y="1051"/>
                </a:cubicBezTo>
                <a:cubicBezTo>
                  <a:pt x="1687" y="1067"/>
                  <a:pt x="1760" y="1096"/>
                  <a:pt x="1840" y="1107"/>
                </a:cubicBezTo>
                <a:cubicBezTo>
                  <a:pt x="1942" y="1141"/>
                  <a:pt x="2020" y="1142"/>
                  <a:pt x="2136" y="1147"/>
                </a:cubicBezTo>
                <a:cubicBezTo>
                  <a:pt x="2263" y="1168"/>
                  <a:pt x="2392" y="1185"/>
                  <a:pt x="2520" y="1195"/>
                </a:cubicBezTo>
                <a:cubicBezTo>
                  <a:pt x="2582" y="1210"/>
                  <a:pt x="2634" y="1254"/>
                  <a:pt x="2696" y="1275"/>
                </a:cubicBezTo>
                <a:cubicBezTo>
                  <a:pt x="2972" y="1236"/>
                  <a:pt x="3193" y="1239"/>
                  <a:pt x="3496" y="1235"/>
                </a:cubicBezTo>
                <a:cubicBezTo>
                  <a:pt x="3577" y="1215"/>
                  <a:pt x="3656" y="1195"/>
                  <a:pt x="3736" y="1171"/>
                </a:cubicBezTo>
                <a:cubicBezTo>
                  <a:pt x="3778" y="1158"/>
                  <a:pt x="3809" y="1131"/>
                  <a:pt x="3848" y="1115"/>
                </a:cubicBezTo>
                <a:cubicBezTo>
                  <a:pt x="3897" y="1094"/>
                  <a:pt x="3950" y="1080"/>
                  <a:pt x="4000" y="1059"/>
                </a:cubicBezTo>
                <a:cubicBezTo>
                  <a:pt x="4038" y="1043"/>
                  <a:pt x="4081" y="1040"/>
                  <a:pt x="4120" y="1027"/>
                </a:cubicBezTo>
                <a:cubicBezTo>
                  <a:pt x="4173" y="974"/>
                  <a:pt x="4242" y="949"/>
                  <a:pt x="4304" y="907"/>
                </a:cubicBezTo>
                <a:cubicBezTo>
                  <a:pt x="4332" y="889"/>
                  <a:pt x="4356" y="861"/>
                  <a:pt x="4384" y="843"/>
                </a:cubicBezTo>
                <a:cubicBezTo>
                  <a:pt x="4415" y="823"/>
                  <a:pt x="4445" y="818"/>
                  <a:pt x="4472" y="795"/>
                </a:cubicBezTo>
                <a:cubicBezTo>
                  <a:pt x="4526" y="750"/>
                  <a:pt x="4570" y="714"/>
                  <a:pt x="4632" y="675"/>
                </a:cubicBezTo>
                <a:cubicBezTo>
                  <a:pt x="4717" y="621"/>
                  <a:pt x="4805" y="469"/>
                  <a:pt x="4864" y="387"/>
                </a:cubicBezTo>
                <a:cubicBezTo>
                  <a:pt x="4884" y="359"/>
                  <a:pt x="4917" y="349"/>
                  <a:pt x="4944" y="331"/>
                </a:cubicBezTo>
                <a:cubicBezTo>
                  <a:pt x="4963" y="302"/>
                  <a:pt x="4980" y="302"/>
                  <a:pt x="5008" y="283"/>
                </a:cubicBezTo>
                <a:cubicBezTo>
                  <a:pt x="5049" y="222"/>
                  <a:pt x="5068" y="236"/>
                  <a:pt x="5136" y="219"/>
                </a:cubicBezTo>
                <a:cubicBezTo>
                  <a:pt x="5201" y="175"/>
                  <a:pt x="5267" y="149"/>
                  <a:pt x="5336" y="115"/>
                </a:cubicBezTo>
                <a:cubicBezTo>
                  <a:pt x="5357" y="105"/>
                  <a:pt x="5371" y="84"/>
                  <a:pt x="5392" y="75"/>
                </a:cubicBezTo>
                <a:cubicBezTo>
                  <a:pt x="5422" y="62"/>
                  <a:pt x="5458" y="66"/>
                  <a:pt x="5488" y="51"/>
                </a:cubicBezTo>
                <a:cubicBezTo>
                  <a:pt x="5497" y="47"/>
                  <a:pt x="5502" y="36"/>
                  <a:pt x="5512" y="35"/>
                </a:cubicBezTo>
                <a:cubicBezTo>
                  <a:pt x="5544" y="31"/>
                  <a:pt x="5576" y="35"/>
                  <a:pt x="5608" y="35"/>
                </a:cubicBezTo>
              </a:path>
            </a:pathLst>
          </a:custGeom>
          <a:solidFill>
            <a:srgbClr val="00B0F0">
              <a:alpha val="58000"/>
            </a:srgbClr>
          </a:solidFill>
          <a:ln w="9525">
            <a:solidFill>
              <a:schemeClr val="accent5">
                <a:lumMod val="75000"/>
              </a:schemeClr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4" name="Rectangle 133"/>
          <p:cNvSpPr/>
          <p:nvPr/>
        </p:nvSpPr>
        <p:spPr>
          <a:xfrm>
            <a:off x="0" y="-47625"/>
            <a:ext cx="9144000" cy="301942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0" y="2895600"/>
            <a:ext cx="1377886" cy="2138155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26" name="Group 26"/>
          <p:cNvGrpSpPr>
            <a:grpSpLocks/>
          </p:cNvGrpSpPr>
          <p:nvPr/>
        </p:nvGrpSpPr>
        <p:grpSpPr bwMode="auto">
          <a:xfrm>
            <a:off x="1327150" y="3552825"/>
            <a:ext cx="1657350" cy="698500"/>
            <a:chOff x="576" y="2112"/>
            <a:chExt cx="1044" cy="440"/>
          </a:xfrm>
        </p:grpSpPr>
        <p:sp>
          <p:nvSpPr>
            <p:cNvPr id="27" name="Line 27"/>
            <p:cNvSpPr>
              <a:spLocks noChangeShapeType="1"/>
            </p:cNvSpPr>
            <p:nvPr/>
          </p:nvSpPr>
          <p:spPr bwMode="auto">
            <a:xfrm>
              <a:off x="804" y="2456"/>
              <a:ext cx="816" cy="96"/>
            </a:xfrm>
            <a:prstGeom prst="line">
              <a:avLst/>
            </a:prstGeom>
            <a:noFill/>
            <a:ln w="9525">
              <a:solidFill>
                <a:schemeClr val="accent2">
                  <a:lumMod val="75000"/>
                </a:schemeClr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C0504D">
                    <a:lumMod val="75000"/>
                  </a:srgbClr>
                </a:solidFill>
              </a:endParaRPr>
            </a:p>
          </p:txBody>
        </p:sp>
        <p:grpSp>
          <p:nvGrpSpPr>
            <p:cNvPr id="28" name="Group 28"/>
            <p:cNvGrpSpPr>
              <a:grpSpLocks/>
            </p:cNvGrpSpPr>
            <p:nvPr/>
          </p:nvGrpSpPr>
          <p:grpSpPr bwMode="auto">
            <a:xfrm>
              <a:off x="576" y="2112"/>
              <a:ext cx="816" cy="289"/>
              <a:chOff x="672" y="3024"/>
              <a:chExt cx="816" cy="289"/>
            </a:xfrm>
          </p:grpSpPr>
          <p:sp>
            <p:nvSpPr>
              <p:cNvPr id="29" name="Line 29"/>
              <p:cNvSpPr>
                <a:spLocks noChangeShapeType="1"/>
              </p:cNvSpPr>
              <p:nvPr/>
            </p:nvSpPr>
            <p:spPr bwMode="auto">
              <a:xfrm>
                <a:off x="672" y="3024"/>
                <a:ext cx="816" cy="48"/>
              </a:xfrm>
              <a:prstGeom prst="line">
                <a:avLst/>
              </a:prstGeom>
              <a:noFill/>
              <a:ln w="9525">
                <a:solidFill>
                  <a:schemeClr val="accent2">
                    <a:lumMod val="75000"/>
                  </a:schemeClr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C0504D">
                      <a:lumMod val="75000"/>
                    </a:srgbClr>
                  </a:solidFill>
                </a:endParaRPr>
              </a:p>
            </p:txBody>
          </p:sp>
          <p:sp>
            <p:nvSpPr>
              <p:cNvPr id="30" name="Text Box 30"/>
              <p:cNvSpPr txBox="1">
                <a:spLocks noChangeArrowheads="1"/>
              </p:cNvSpPr>
              <p:nvPr/>
            </p:nvSpPr>
            <p:spPr bwMode="auto">
              <a:xfrm>
                <a:off x="756" y="3080"/>
                <a:ext cx="370" cy="2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800" dirty="0" err="1">
                    <a:solidFill>
                      <a:srgbClr val="953735"/>
                    </a:solidFill>
                    <a:latin typeface="Calibri" pitchFamily="34" charset="0"/>
                  </a:rPr>
                  <a:t>DIN</a:t>
                </a:r>
                <a:r>
                  <a:rPr lang="en-US" sz="1800" baseline="-25000" dirty="0" err="1">
                    <a:solidFill>
                      <a:srgbClr val="953735"/>
                    </a:solidFill>
                    <a:latin typeface="Calibri" pitchFamily="34" charset="0"/>
                  </a:rPr>
                  <a:t>r</a:t>
                </a:r>
                <a:endParaRPr lang="en-US" sz="1800" dirty="0">
                  <a:solidFill>
                    <a:srgbClr val="953735"/>
                  </a:solidFill>
                  <a:latin typeface="Calibri" pitchFamily="34" charset="0"/>
                </a:endParaRPr>
              </a:p>
            </p:txBody>
          </p:sp>
        </p:grpSp>
      </p:grpSp>
      <p:grpSp>
        <p:nvGrpSpPr>
          <p:cNvPr id="31" name="Group 32"/>
          <p:cNvGrpSpPr>
            <a:grpSpLocks/>
          </p:cNvGrpSpPr>
          <p:nvPr/>
        </p:nvGrpSpPr>
        <p:grpSpPr bwMode="auto">
          <a:xfrm>
            <a:off x="2819400" y="3324225"/>
            <a:ext cx="228600" cy="381000"/>
            <a:chOff x="2352" y="1824"/>
            <a:chExt cx="432" cy="624"/>
          </a:xfrm>
        </p:grpSpPr>
        <p:sp>
          <p:nvSpPr>
            <p:cNvPr id="32" name="Line 33"/>
            <p:cNvSpPr>
              <a:spLocks noChangeShapeType="1"/>
            </p:cNvSpPr>
            <p:nvPr/>
          </p:nvSpPr>
          <p:spPr bwMode="auto">
            <a:xfrm flipV="1">
              <a:off x="2544" y="1824"/>
              <a:ext cx="0" cy="624"/>
            </a:xfrm>
            <a:prstGeom prst="line">
              <a:avLst/>
            </a:prstGeom>
            <a:noFill/>
            <a:ln w="2540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34"/>
            <p:cNvSpPr>
              <a:spLocks/>
            </p:cNvSpPr>
            <p:nvPr/>
          </p:nvSpPr>
          <p:spPr bwMode="auto">
            <a:xfrm>
              <a:off x="2544" y="2016"/>
              <a:ext cx="240" cy="432"/>
            </a:xfrm>
            <a:custGeom>
              <a:avLst/>
              <a:gdLst>
                <a:gd name="T0" fmla="*/ 0 w 384"/>
                <a:gd name="T1" fmla="*/ 432 h 264"/>
                <a:gd name="T2" fmla="*/ 180 w 384"/>
                <a:gd name="T3" fmla="*/ 39 h 264"/>
                <a:gd name="T4" fmla="*/ 240 w 384"/>
                <a:gd name="T5" fmla="*/ 196 h 264"/>
                <a:gd name="T6" fmla="*/ 0 60000 65536"/>
                <a:gd name="T7" fmla="*/ 0 60000 65536"/>
                <a:gd name="T8" fmla="*/ 0 60000 65536"/>
                <a:gd name="T9" fmla="*/ 0 w 384"/>
                <a:gd name="T10" fmla="*/ 0 h 264"/>
                <a:gd name="T11" fmla="*/ 384 w 384"/>
                <a:gd name="T12" fmla="*/ 264 h 2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264">
                  <a:moveTo>
                    <a:pt x="0" y="264"/>
                  </a:moveTo>
                  <a:cubicBezTo>
                    <a:pt x="112" y="156"/>
                    <a:pt x="224" y="48"/>
                    <a:pt x="288" y="24"/>
                  </a:cubicBezTo>
                  <a:cubicBezTo>
                    <a:pt x="352" y="0"/>
                    <a:pt x="368" y="104"/>
                    <a:pt x="384" y="120"/>
                  </a:cubicBezTo>
                </a:path>
              </a:pathLst>
            </a:custGeom>
            <a:noFill/>
            <a:ln w="2540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 rot="10800000" flipV="1">
              <a:off x="2352" y="1920"/>
              <a:ext cx="192" cy="528"/>
            </a:xfrm>
            <a:custGeom>
              <a:avLst/>
              <a:gdLst>
                <a:gd name="T0" fmla="*/ 0 w 384"/>
                <a:gd name="T1" fmla="*/ 528 h 264"/>
                <a:gd name="T2" fmla="*/ 144 w 384"/>
                <a:gd name="T3" fmla="*/ 48 h 264"/>
                <a:gd name="T4" fmla="*/ 192 w 384"/>
                <a:gd name="T5" fmla="*/ 240 h 264"/>
                <a:gd name="T6" fmla="*/ 0 60000 65536"/>
                <a:gd name="T7" fmla="*/ 0 60000 65536"/>
                <a:gd name="T8" fmla="*/ 0 60000 65536"/>
                <a:gd name="T9" fmla="*/ 0 w 384"/>
                <a:gd name="T10" fmla="*/ 0 h 264"/>
                <a:gd name="T11" fmla="*/ 384 w 384"/>
                <a:gd name="T12" fmla="*/ 264 h 2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264">
                  <a:moveTo>
                    <a:pt x="0" y="264"/>
                  </a:moveTo>
                  <a:cubicBezTo>
                    <a:pt x="112" y="156"/>
                    <a:pt x="224" y="48"/>
                    <a:pt x="288" y="24"/>
                  </a:cubicBezTo>
                  <a:cubicBezTo>
                    <a:pt x="352" y="0"/>
                    <a:pt x="368" y="104"/>
                    <a:pt x="384" y="120"/>
                  </a:cubicBezTo>
                </a:path>
              </a:pathLst>
            </a:custGeom>
            <a:noFill/>
            <a:ln w="2540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5" name="Group 36"/>
          <p:cNvGrpSpPr>
            <a:grpSpLocks/>
          </p:cNvGrpSpPr>
          <p:nvPr/>
        </p:nvGrpSpPr>
        <p:grpSpPr bwMode="auto">
          <a:xfrm>
            <a:off x="8001000" y="3095625"/>
            <a:ext cx="228600" cy="381000"/>
            <a:chOff x="2352" y="1824"/>
            <a:chExt cx="432" cy="624"/>
          </a:xfrm>
        </p:grpSpPr>
        <p:sp>
          <p:nvSpPr>
            <p:cNvPr id="36" name="Line 37"/>
            <p:cNvSpPr>
              <a:spLocks noChangeShapeType="1"/>
            </p:cNvSpPr>
            <p:nvPr/>
          </p:nvSpPr>
          <p:spPr bwMode="auto">
            <a:xfrm flipV="1">
              <a:off x="2544" y="1824"/>
              <a:ext cx="0" cy="624"/>
            </a:xfrm>
            <a:prstGeom prst="line">
              <a:avLst/>
            </a:prstGeom>
            <a:noFill/>
            <a:ln w="2540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7" name="Freeform 38"/>
            <p:cNvSpPr>
              <a:spLocks/>
            </p:cNvSpPr>
            <p:nvPr/>
          </p:nvSpPr>
          <p:spPr bwMode="auto">
            <a:xfrm>
              <a:off x="2544" y="2016"/>
              <a:ext cx="240" cy="432"/>
            </a:xfrm>
            <a:custGeom>
              <a:avLst/>
              <a:gdLst>
                <a:gd name="T0" fmla="*/ 0 w 384"/>
                <a:gd name="T1" fmla="*/ 432 h 264"/>
                <a:gd name="T2" fmla="*/ 180 w 384"/>
                <a:gd name="T3" fmla="*/ 39 h 264"/>
                <a:gd name="T4" fmla="*/ 240 w 384"/>
                <a:gd name="T5" fmla="*/ 196 h 264"/>
                <a:gd name="T6" fmla="*/ 0 60000 65536"/>
                <a:gd name="T7" fmla="*/ 0 60000 65536"/>
                <a:gd name="T8" fmla="*/ 0 60000 65536"/>
                <a:gd name="T9" fmla="*/ 0 w 384"/>
                <a:gd name="T10" fmla="*/ 0 h 264"/>
                <a:gd name="T11" fmla="*/ 384 w 384"/>
                <a:gd name="T12" fmla="*/ 264 h 2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264">
                  <a:moveTo>
                    <a:pt x="0" y="264"/>
                  </a:moveTo>
                  <a:cubicBezTo>
                    <a:pt x="112" y="156"/>
                    <a:pt x="224" y="48"/>
                    <a:pt x="288" y="24"/>
                  </a:cubicBezTo>
                  <a:cubicBezTo>
                    <a:pt x="352" y="0"/>
                    <a:pt x="368" y="104"/>
                    <a:pt x="384" y="120"/>
                  </a:cubicBezTo>
                </a:path>
              </a:pathLst>
            </a:custGeom>
            <a:noFill/>
            <a:ln w="2540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8" name="Freeform 39"/>
            <p:cNvSpPr>
              <a:spLocks/>
            </p:cNvSpPr>
            <p:nvPr/>
          </p:nvSpPr>
          <p:spPr bwMode="auto">
            <a:xfrm rot="10800000" flipV="1">
              <a:off x="2352" y="1920"/>
              <a:ext cx="192" cy="528"/>
            </a:xfrm>
            <a:custGeom>
              <a:avLst/>
              <a:gdLst>
                <a:gd name="T0" fmla="*/ 0 w 384"/>
                <a:gd name="T1" fmla="*/ 528 h 264"/>
                <a:gd name="T2" fmla="*/ 144 w 384"/>
                <a:gd name="T3" fmla="*/ 48 h 264"/>
                <a:gd name="T4" fmla="*/ 192 w 384"/>
                <a:gd name="T5" fmla="*/ 240 h 264"/>
                <a:gd name="T6" fmla="*/ 0 60000 65536"/>
                <a:gd name="T7" fmla="*/ 0 60000 65536"/>
                <a:gd name="T8" fmla="*/ 0 60000 65536"/>
                <a:gd name="T9" fmla="*/ 0 w 384"/>
                <a:gd name="T10" fmla="*/ 0 h 264"/>
                <a:gd name="T11" fmla="*/ 384 w 384"/>
                <a:gd name="T12" fmla="*/ 264 h 2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384" h="264">
                  <a:moveTo>
                    <a:pt x="0" y="264"/>
                  </a:moveTo>
                  <a:cubicBezTo>
                    <a:pt x="112" y="156"/>
                    <a:pt x="224" y="48"/>
                    <a:pt x="288" y="24"/>
                  </a:cubicBezTo>
                  <a:cubicBezTo>
                    <a:pt x="352" y="0"/>
                    <a:pt x="368" y="104"/>
                    <a:pt x="384" y="120"/>
                  </a:cubicBezTo>
                </a:path>
              </a:pathLst>
            </a:custGeom>
            <a:noFill/>
            <a:ln w="25400">
              <a:solidFill>
                <a:srgbClr val="00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39" name="Group 40"/>
          <p:cNvGrpSpPr>
            <a:grpSpLocks/>
          </p:cNvGrpSpPr>
          <p:nvPr/>
        </p:nvGrpSpPr>
        <p:grpSpPr bwMode="auto">
          <a:xfrm>
            <a:off x="3048000" y="3324225"/>
            <a:ext cx="5029200" cy="1295400"/>
            <a:chOff x="1920" y="2880"/>
            <a:chExt cx="3168" cy="816"/>
          </a:xfrm>
        </p:grpSpPr>
        <p:grpSp>
          <p:nvGrpSpPr>
            <p:cNvPr id="40" name="Group 41"/>
            <p:cNvGrpSpPr>
              <a:grpSpLocks/>
            </p:cNvGrpSpPr>
            <p:nvPr/>
          </p:nvGrpSpPr>
          <p:grpSpPr bwMode="auto">
            <a:xfrm>
              <a:off x="1920" y="3024"/>
              <a:ext cx="144" cy="240"/>
              <a:chOff x="2352" y="1824"/>
              <a:chExt cx="432" cy="624"/>
            </a:xfrm>
          </p:grpSpPr>
          <p:sp>
            <p:nvSpPr>
              <p:cNvPr id="73" name="Line 42"/>
              <p:cNvSpPr>
                <a:spLocks noChangeShapeType="1"/>
              </p:cNvSpPr>
              <p:nvPr/>
            </p:nvSpPr>
            <p:spPr bwMode="auto">
              <a:xfrm flipV="1">
                <a:off x="2544" y="1824"/>
                <a:ext cx="0" cy="624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Freeform 43"/>
              <p:cNvSpPr>
                <a:spLocks/>
              </p:cNvSpPr>
              <p:nvPr/>
            </p:nvSpPr>
            <p:spPr bwMode="auto">
              <a:xfrm>
                <a:off x="2544" y="2016"/>
                <a:ext cx="240" cy="432"/>
              </a:xfrm>
              <a:custGeom>
                <a:avLst/>
                <a:gdLst>
                  <a:gd name="T0" fmla="*/ 0 w 384"/>
                  <a:gd name="T1" fmla="*/ 432 h 264"/>
                  <a:gd name="T2" fmla="*/ 180 w 384"/>
                  <a:gd name="T3" fmla="*/ 39 h 264"/>
                  <a:gd name="T4" fmla="*/ 240 w 384"/>
                  <a:gd name="T5" fmla="*/ 196 h 264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64"/>
                  <a:gd name="T11" fmla="*/ 384 w 384"/>
                  <a:gd name="T12" fmla="*/ 264 h 2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64">
                    <a:moveTo>
                      <a:pt x="0" y="264"/>
                    </a:moveTo>
                    <a:cubicBezTo>
                      <a:pt x="112" y="156"/>
                      <a:pt x="224" y="48"/>
                      <a:pt x="288" y="24"/>
                    </a:cubicBezTo>
                    <a:cubicBezTo>
                      <a:pt x="352" y="0"/>
                      <a:pt x="368" y="104"/>
                      <a:pt x="384" y="120"/>
                    </a:cubicBezTo>
                  </a:path>
                </a:pathLst>
              </a:cu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Freeform 44"/>
              <p:cNvSpPr>
                <a:spLocks/>
              </p:cNvSpPr>
              <p:nvPr/>
            </p:nvSpPr>
            <p:spPr bwMode="auto">
              <a:xfrm rot="10800000" flipV="1">
                <a:off x="2352" y="1920"/>
                <a:ext cx="192" cy="528"/>
              </a:xfrm>
              <a:custGeom>
                <a:avLst/>
                <a:gdLst>
                  <a:gd name="T0" fmla="*/ 0 w 384"/>
                  <a:gd name="T1" fmla="*/ 528 h 264"/>
                  <a:gd name="T2" fmla="*/ 144 w 384"/>
                  <a:gd name="T3" fmla="*/ 48 h 264"/>
                  <a:gd name="T4" fmla="*/ 192 w 384"/>
                  <a:gd name="T5" fmla="*/ 240 h 264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64"/>
                  <a:gd name="T11" fmla="*/ 384 w 384"/>
                  <a:gd name="T12" fmla="*/ 264 h 2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64">
                    <a:moveTo>
                      <a:pt x="0" y="264"/>
                    </a:moveTo>
                    <a:cubicBezTo>
                      <a:pt x="112" y="156"/>
                      <a:pt x="224" y="48"/>
                      <a:pt x="288" y="24"/>
                    </a:cubicBezTo>
                    <a:cubicBezTo>
                      <a:pt x="352" y="0"/>
                      <a:pt x="368" y="104"/>
                      <a:pt x="384" y="120"/>
                    </a:cubicBezTo>
                  </a:path>
                </a:pathLst>
              </a:cu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1" name="Group 45"/>
            <p:cNvGrpSpPr>
              <a:grpSpLocks/>
            </p:cNvGrpSpPr>
            <p:nvPr/>
          </p:nvGrpSpPr>
          <p:grpSpPr bwMode="auto">
            <a:xfrm>
              <a:off x="2256" y="3264"/>
              <a:ext cx="144" cy="240"/>
              <a:chOff x="2352" y="1824"/>
              <a:chExt cx="432" cy="624"/>
            </a:xfrm>
          </p:grpSpPr>
          <p:sp>
            <p:nvSpPr>
              <p:cNvPr id="70" name="Line 46"/>
              <p:cNvSpPr>
                <a:spLocks noChangeShapeType="1"/>
              </p:cNvSpPr>
              <p:nvPr/>
            </p:nvSpPr>
            <p:spPr bwMode="auto">
              <a:xfrm flipV="1">
                <a:off x="2544" y="1824"/>
                <a:ext cx="0" cy="624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Freeform 47"/>
              <p:cNvSpPr>
                <a:spLocks/>
              </p:cNvSpPr>
              <p:nvPr/>
            </p:nvSpPr>
            <p:spPr bwMode="auto">
              <a:xfrm>
                <a:off x="2544" y="2016"/>
                <a:ext cx="240" cy="432"/>
              </a:xfrm>
              <a:custGeom>
                <a:avLst/>
                <a:gdLst>
                  <a:gd name="T0" fmla="*/ 0 w 384"/>
                  <a:gd name="T1" fmla="*/ 432 h 264"/>
                  <a:gd name="T2" fmla="*/ 180 w 384"/>
                  <a:gd name="T3" fmla="*/ 39 h 264"/>
                  <a:gd name="T4" fmla="*/ 240 w 384"/>
                  <a:gd name="T5" fmla="*/ 196 h 264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64"/>
                  <a:gd name="T11" fmla="*/ 384 w 384"/>
                  <a:gd name="T12" fmla="*/ 264 h 2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64">
                    <a:moveTo>
                      <a:pt x="0" y="264"/>
                    </a:moveTo>
                    <a:cubicBezTo>
                      <a:pt x="112" y="156"/>
                      <a:pt x="224" y="48"/>
                      <a:pt x="288" y="24"/>
                    </a:cubicBezTo>
                    <a:cubicBezTo>
                      <a:pt x="352" y="0"/>
                      <a:pt x="368" y="104"/>
                      <a:pt x="384" y="120"/>
                    </a:cubicBezTo>
                  </a:path>
                </a:pathLst>
              </a:cu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Freeform 48"/>
              <p:cNvSpPr>
                <a:spLocks/>
              </p:cNvSpPr>
              <p:nvPr/>
            </p:nvSpPr>
            <p:spPr bwMode="auto">
              <a:xfrm rot="10800000" flipV="1">
                <a:off x="2352" y="1920"/>
                <a:ext cx="192" cy="528"/>
              </a:xfrm>
              <a:custGeom>
                <a:avLst/>
                <a:gdLst>
                  <a:gd name="T0" fmla="*/ 0 w 384"/>
                  <a:gd name="T1" fmla="*/ 528 h 264"/>
                  <a:gd name="T2" fmla="*/ 144 w 384"/>
                  <a:gd name="T3" fmla="*/ 48 h 264"/>
                  <a:gd name="T4" fmla="*/ 192 w 384"/>
                  <a:gd name="T5" fmla="*/ 240 h 264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64"/>
                  <a:gd name="T11" fmla="*/ 384 w 384"/>
                  <a:gd name="T12" fmla="*/ 264 h 2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64">
                    <a:moveTo>
                      <a:pt x="0" y="264"/>
                    </a:moveTo>
                    <a:cubicBezTo>
                      <a:pt x="112" y="156"/>
                      <a:pt x="224" y="48"/>
                      <a:pt x="288" y="24"/>
                    </a:cubicBezTo>
                    <a:cubicBezTo>
                      <a:pt x="352" y="0"/>
                      <a:pt x="368" y="104"/>
                      <a:pt x="384" y="120"/>
                    </a:cubicBezTo>
                  </a:path>
                </a:pathLst>
              </a:cu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2" name="Group 49"/>
            <p:cNvGrpSpPr>
              <a:grpSpLocks/>
            </p:cNvGrpSpPr>
            <p:nvPr/>
          </p:nvGrpSpPr>
          <p:grpSpPr bwMode="auto">
            <a:xfrm>
              <a:off x="3888" y="3456"/>
              <a:ext cx="144" cy="240"/>
              <a:chOff x="2352" y="1824"/>
              <a:chExt cx="432" cy="624"/>
            </a:xfrm>
          </p:grpSpPr>
          <p:sp>
            <p:nvSpPr>
              <p:cNvPr id="67" name="Line 50"/>
              <p:cNvSpPr>
                <a:spLocks noChangeShapeType="1"/>
              </p:cNvSpPr>
              <p:nvPr/>
            </p:nvSpPr>
            <p:spPr bwMode="auto">
              <a:xfrm flipV="1">
                <a:off x="2544" y="1824"/>
                <a:ext cx="0" cy="624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Freeform 51"/>
              <p:cNvSpPr>
                <a:spLocks/>
              </p:cNvSpPr>
              <p:nvPr/>
            </p:nvSpPr>
            <p:spPr bwMode="auto">
              <a:xfrm>
                <a:off x="2544" y="2016"/>
                <a:ext cx="240" cy="432"/>
              </a:xfrm>
              <a:custGeom>
                <a:avLst/>
                <a:gdLst>
                  <a:gd name="T0" fmla="*/ 0 w 384"/>
                  <a:gd name="T1" fmla="*/ 432 h 264"/>
                  <a:gd name="T2" fmla="*/ 180 w 384"/>
                  <a:gd name="T3" fmla="*/ 39 h 264"/>
                  <a:gd name="T4" fmla="*/ 240 w 384"/>
                  <a:gd name="T5" fmla="*/ 196 h 264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64"/>
                  <a:gd name="T11" fmla="*/ 384 w 384"/>
                  <a:gd name="T12" fmla="*/ 264 h 2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64">
                    <a:moveTo>
                      <a:pt x="0" y="264"/>
                    </a:moveTo>
                    <a:cubicBezTo>
                      <a:pt x="112" y="156"/>
                      <a:pt x="224" y="48"/>
                      <a:pt x="288" y="24"/>
                    </a:cubicBezTo>
                    <a:cubicBezTo>
                      <a:pt x="352" y="0"/>
                      <a:pt x="368" y="104"/>
                      <a:pt x="384" y="120"/>
                    </a:cubicBezTo>
                  </a:path>
                </a:pathLst>
              </a:cu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Freeform 52"/>
              <p:cNvSpPr>
                <a:spLocks/>
              </p:cNvSpPr>
              <p:nvPr/>
            </p:nvSpPr>
            <p:spPr bwMode="auto">
              <a:xfrm rot="10800000" flipV="1">
                <a:off x="2352" y="1920"/>
                <a:ext cx="192" cy="528"/>
              </a:xfrm>
              <a:custGeom>
                <a:avLst/>
                <a:gdLst>
                  <a:gd name="T0" fmla="*/ 0 w 384"/>
                  <a:gd name="T1" fmla="*/ 528 h 264"/>
                  <a:gd name="T2" fmla="*/ 144 w 384"/>
                  <a:gd name="T3" fmla="*/ 48 h 264"/>
                  <a:gd name="T4" fmla="*/ 192 w 384"/>
                  <a:gd name="T5" fmla="*/ 240 h 264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64"/>
                  <a:gd name="T11" fmla="*/ 384 w 384"/>
                  <a:gd name="T12" fmla="*/ 264 h 2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64">
                    <a:moveTo>
                      <a:pt x="0" y="264"/>
                    </a:moveTo>
                    <a:cubicBezTo>
                      <a:pt x="112" y="156"/>
                      <a:pt x="224" y="48"/>
                      <a:pt x="288" y="24"/>
                    </a:cubicBezTo>
                    <a:cubicBezTo>
                      <a:pt x="352" y="0"/>
                      <a:pt x="368" y="104"/>
                      <a:pt x="384" y="120"/>
                    </a:cubicBezTo>
                  </a:path>
                </a:pathLst>
              </a:cu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3" name="Group 53"/>
            <p:cNvGrpSpPr>
              <a:grpSpLocks/>
            </p:cNvGrpSpPr>
            <p:nvPr/>
          </p:nvGrpSpPr>
          <p:grpSpPr bwMode="auto">
            <a:xfrm>
              <a:off x="3024" y="3408"/>
              <a:ext cx="144" cy="240"/>
              <a:chOff x="2352" y="1824"/>
              <a:chExt cx="432" cy="624"/>
            </a:xfrm>
          </p:grpSpPr>
          <p:sp>
            <p:nvSpPr>
              <p:cNvPr id="64" name="Line 54"/>
              <p:cNvSpPr>
                <a:spLocks noChangeShapeType="1"/>
              </p:cNvSpPr>
              <p:nvPr/>
            </p:nvSpPr>
            <p:spPr bwMode="auto">
              <a:xfrm flipV="1">
                <a:off x="2544" y="1824"/>
                <a:ext cx="0" cy="624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Freeform 55"/>
              <p:cNvSpPr>
                <a:spLocks/>
              </p:cNvSpPr>
              <p:nvPr/>
            </p:nvSpPr>
            <p:spPr bwMode="auto">
              <a:xfrm>
                <a:off x="2544" y="2016"/>
                <a:ext cx="240" cy="432"/>
              </a:xfrm>
              <a:custGeom>
                <a:avLst/>
                <a:gdLst>
                  <a:gd name="T0" fmla="*/ 0 w 384"/>
                  <a:gd name="T1" fmla="*/ 432 h 264"/>
                  <a:gd name="T2" fmla="*/ 180 w 384"/>
                  <a:gd name="T3" fmla="*/ 39 h 264"/>
                  <a:gd name="T4" fmla="*/ 240 w 384"/>
                  <a:gd name="T5" fmla="*/ 196 h 264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64"/>
                  <a:gd name="T11" fmla="*/ 384 w 384"/>
                  <a:gd name="T12" fmla="*/ 264 h 2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64">
                    <a:moveTo>
                      <a:pt x="0" y="264"/>
                    </a:moveTo>
                    <a:cubicBezTo>
                      <a:pt x="112" y="156"/>
                      <a:pt x="224" y="48"/>
                      <a:pt x="288" y="24"/>
                    </a:cubicBezTo>
                    <a:cubicBezTo>
                      <a:pt x="352" y="0"/>
                      <a:pt x="368" y="104"/>
                      <a:pt x="384" y="120"/>
                    </a:cubicBezTo>
                  </a:path>
                </a:pathLst>
              </a:cu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Freeform 56"/>
              <p:cNvSpPr>
                <a:spLocks/>
              </p:cNvSpPr>
              <p:nvPr/>
            </p:nvSpPr>
            <p:spPr bwMode="auto">
              <a:xfrm rot="10800000" flipV="1">
                <a:off x="2352" y="1920"/>
                <a:ext cx="192" cy="528"/>
              </a:xfrm>
              <a:custGeom>
                <a:avLst/>
                <a:gdLst>
                  <a:gd name="T0" fmla="*/ 0 w 384"/>
                  <a:gd name="T1" fmla="*/ 528 h 264"/>
                  <a:gd name="T2" fmla="*/ 144 w 384"/>
                  <a:gd name="T3" fmla="*/ 48 h 264"/>
                  <a:gd name="T4" fmla="*/ 192 w 384"/>
                  <a:gd name="T5" fmla="*/ 240 h 264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64"/>
                  <a:gd name="T11" fmla="*/ 384 w 384"/>
                  <a:gd name="T12" fmla="*/ 264 h 2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64">
                    <a:moveTo>
                      <a:pt x="0" y="264"/>
                    </a:moveTo>
                    <a:cubicBezTo>
                      <a:pt x="112" y="156"/>
                      <a:pt x="224" y="48"/>
                      <a:pt x="288" y="24"/>
                    </a:cubicBezTo>
                    <a:cubicBezTo>
                      <a:pt x="352" y="0"/>
                      <a:pt x="368" y="104"/>
                      <a:pt x="384" y="120"/>
                    </a:cubicBezTo>
                  </a:path>
                </a:pathLst>
              </a:cu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4" name="Group 57"/>
            <p:cNvGrpSpPr>
              <a:grpSpLocks/>
            </p:cNvGrpSpPr>
            <p:nvPr/>
          </p:nvGrpSpPr>
          <p:grpSpPr bwMode="auto">
            <a:xfrm>
              <a:off x="3216" y="3456"/>
              <a:ext cx="144" cy="240"/>
              <a:chOff x="2352" y="1824"/>
              <a:chExt cx="432" cy="624"/>
            </a:xfrm>
          </p:grpSpPr>
          <p:sp>
            <p:nvSpPr>
              <p:cNvPr id="61" name="Line 58"/>
              <p:cNvSpPr>
                <a:spLocks noChangeShapeType="1"/>
              </p:cNvSpPr>
              <p:nvPr/>
            </p:nvSpPr>
            <p:spPr bwMode="auto">
              <a:xfrm flipV="1">
                <a:off x="2544" y="1824"/>
                <a:ext cx="0" cy="624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Freeform 59"/>
              <p:cNvSpPr>
                <a:spLocks/>
              </p:cNvSpPr>
              <p:nvPr/>
            </p:nvSpPr>
            <p:spPr bwMode="auto">
              <a:xfrm>
                <a:off x="2544" y="2016"/>
                <a:ext cx="240" cy="432"/>
              </a:xfrm>
              <a:custGeom>
                <a:avLst/>
                <a:gdLst>
                  <a:gd name="T0" fmla="*/ 0 w 384"/>
                  <a:gd name="T1" fmla="*/ 432 h 264"/>
                  <a:gd name="T2" fmla="*/ 180 w 384"/>
                  <a:gd name="T3" fmla="*/ 39 h 264"/>
                  <a:gd name="T4" fmla="*/ 240 w 384"/>
                  <a:gd name="T5" fmla="*/ 196 h 264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64"/>
                  <a:gd name="T11" fmla="*/ 384 w 384"/>
                  <a:gd name="T12" fmla="*/ 264 h 2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64">
                    <a:moveTo>
                      <a:pt x="0" y="264"/>
                    </a:moveTo>
                    <a:cubicBezTo>
                      <a:pt x="112" y="156"/>
                      <a:pt x="224" y="48"/>
                      <a:pt x="288" y="24"/>
                    </a:cubicBezTo>
                    <a:cubicBezTo>
                      <a:pt x="352" y="0"/>
                      <a:pt x="368" y="104"/>
                      <a:pt x="384" y="120"/>
                    </a:cubicBezTo>
                  </a:path>
                </a:pathLst>
              </a:cu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Freeform 60"/>
              <p:cNvSpPr>
                <a:spLocks/>
              </p:cNvSpPr>
              <p:nvPr/>
            </p:nvSpPr>
            <p:spPr bwMode="auto">
              <a:xfrm rot="10800000" flipV="1">
                <a:off x="2352" y="1920"/>
                <a:ext cx="192" cy="528"/>
              </a:xfrm>
              <a:custGeom>
                <a:avLst/>
                <a:gdLst>
                  <a:gd name="T0" fmla="*/ 0 w 384"/>
                  <a:gd name="T1" fmla="*/ 528 h 264"/>
                  <a:gd name="T2" fmla="*/ 144 w 384"/>
                  <a:gd name="T3" fmla="*/ 48 h 264"/>
                  <a:gd name="T4" fmla="*/ 192 w 384"/>
                  <a:gd name="T5" fmla="*/ 240 h 264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64"/>
                  <a:gd name="T11" fmla="*/ 384 w 384"/>
                  <a:gd name="T12" fmla="*/ 264 h 2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64">
                    <a:moveTo>
                      <a:pt x="0" y="264"/>
                    </a:moveTo>
                    <a:cubicBezTo>
                      <a:pt x="112" y="156"/>
                      <a:pt x="224" y="48"/>
                      <a:pt x="288" y="24"/>
                    </a:cubicBezTo>
                    <a:cubicBezTo>
                      <a:pt x="352" y="0"/>
                      <a:pt x="368" y="104"/>
                      <a:pt x="384" y="120"/>
                    </a:cubicBezTo>
                  </a:path>
                </a:pathLst>
              </a:cu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5" name="Group 61"/>
            <p:cNvGrpSpPr>
              <a:grpSpLocks/>
            </p:cNvGrpSpPr>
            <p:nvPr/>
          </p:nvGrpSpPr>
          <p:grpSpPr bwMode="auto">
            <a:xfrm>
              <a:off x="4944" y="2880"/>
              <a:ext cx="144" cy="240"/>
              <a:chOff x="2352" y="1824"/>
              <a:chExt cx="432" cy="624"/>
            </a:xfrm>
          </p:grpSpPr>
          <p:sp>
            <p:nvSpPr>
              <p:cNvPr id="58" name="Line 62"/>
              <p:cNvSpPr>
                <a:spLocks noChangeShapeType="1"/>
              </p:cNvSpPr>
              <p:nvPr/>
            </p:nvSpPr>
            <p:spPr bwMode="auto">
              <a:xfrm flipV="1">
                <a:off x="2544" y="1824"/>
                <a:ext cx="0" cy="624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Freeform 63"/>
              <p:cNvSpPr>
                <a:spLocks/>
              </p:cNvSpPr>
              <p:nvPr/>
            </p:nvSpPr>
            <p:spPr bwMode="auto">
              <a:xfrm>
                <a:off x="2544" y="2016"/>
                <a:ext cx="240" cy="432"/>
              </a:xfrm>
              <a:custGeom>
                <a:avLst/>
                <a:gdLst>
                  <a:gd name="T0" fmla="*/ 0 w 384"/>
                  <a:gd name="T1" fmla="*/ 432 h 264"/>
                  <a:gd name="T2" fmla="*/ 180 w 384"/>
                  <a:gd name="T3" fmla="*/ 39 h 264"/>
                  <a:gd name="T4" fmla="*/ 240 w 384"/>
                  <a:gd name="T5" fmla="*/ 196 h 264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64"/>
                  <a:gd name="T11" fmla="*/ 384 w 384"/>
                  <a:gd name="T12" fmla="*/ 264 h 2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64">
                    <a:moveTo>
                      <a:pt x="0" y="264"/>
                    </a:moveTo>
                    <a:cubicBezTo>
                      <a:pt x="112" y="156"/>
                      <a:pt x="224" y="48"/>
                      <a:pt x="288" y="24"/>
                    </a:cubicBezTo>
                    <a:cubicBezTo>
                      <a:pt x="352" y="0"/>
                      <a:pt x="368" y="104"/>
                      <a:pt x="384" y="120"/>
                    </a:cubicBezTo>
                  </a:path>
                </a:pathLst>
              </a:cu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Freeform 64"/>
              <p:cNvSpPr>
                <a:spLocks/>
              </p:cNvSpPr>
              <p:nvPr/>
            </p:nvSpPr>
            <p:spPr bwMode="auto">
              <a:xfrm rot="10800000" flipV="1">
                <a:off x="2352" y="1920"/>
                <a:ext cx="192" cy="528"/>
              </a:xfrm>
              <a:custGeom>
                <a:avLst/>
                <a:gdLst>
                  <a:gd name="T0" fmla="*/ 0 w 384"/>
                  <a:gd name="T1" fmla="*/ 528 h 264"/>
                  <a:gd name="T2" fmla="*/ 144 w 384"/>
                  <a:gd name="T3" fmla="*/ 48 h 264"/>
                  <a:gd name="T4" fmla="*/ 192 w 384"/>
                  <a:gd name="T5" fmla="*/ 240 h 264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64"/>
                  <a:gd name="T11" fmla="*/ 384 w 384"/>
                  <a:gd name="T12" fmla="*/ 264 h 2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64">
                    <a:moveTo>
                      <a:pt x="0" y="264"/>
                    </a:moveTo>
                    <a:cubicBezTo>
                      <a:pt x="112" y="156"/>
                      <a:pt x="224" y="48"/>
                      <a:pt x="288" y="24"/>
                    </a:cubicBezTo>
                    <a:cubicBezTo>
                      <a:pt x="352" y="0"/>
                      <a:pt x="368" y="104"/>
                      <a:pt x="384" y="120"/>
                    </a:cubicBezTo>
                  </a:path>
                </a:pathLst>
              </a:cu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6" name="Group 65"/>
            <p:cNvGrpSpPr>
              <a:grpSpLocks/>
            </p:cNvGrpSpPr>
            <p:nvPr/>
          </p:nvGrpSpPr>
          <p:grpSpPr bwMode="auto">
            <a:xfrm>
              <a:off x="2448" y="3360"/>
              <a:ext cx="144" cy="240"/>
              <a:chOff x="2352" y="1824"/>
              <a:chExt cx="432" cy="624"/>
            </a:xfrm>
          </p:grpSpPr>
          <p:sp>
            <p:nvSpPr>
              <p:cNvPr id="55" name="Line 66"/>
              <p:cNvSpPr>
                <a:spLocks noChangeShapeType="1"/>
              </p:cNvSpPr>
              <p:nvPr/>
            </p:nvSpPr>
            <p:spPr bwMode="auto">
              <a:xfrm flipV="1">
                <a:off x="2544" y="1824"/>
                <a:ext cx="0" cy="624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Freeform 67"/>
              <p:cNvSpPr>
                <a:spLocks/>
              </p:cNvSpPr>
              <p:nvPr/>
            </p:nvSpPr>
            <p:spPr bwMode="auto">
              <a:xfrm>
                <a:off x="2544" y="2016"/>
                <a:ext cx="240" cy="432"/>
              </a:xfrm>
              <a:custGeom>
                <a:avLst/>
                <a:gdLst>
                  <a:gd name="T0" fmla="*/ 0 w 384"/>
                  <a:gd name="T1" fmla="*/ 432 h 264"/>
                  <a:gd name="T2" fmla="*/ 180 w 384"/>
                  <a:gd name="T3" fmla="*/ 39 h 264"/>
                  <a:gd name="T4" fmla="*/ 240 w 384"/>
                  <a:gd name="T5" fmla="*/ 196 h 264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64"/>
                  <a:gd name="T11" fmla="*/ 384 w 384"/>
                  <a:gd name="T12" fmla="*/ 264 h 2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64">
                    <a:moveTo>
                      <a:pt x="0" y="264"/>
                    </a:moveTo>
                    <a:cubicBezTo>
                      <a:pt x="112" y="156"/>
                      <a:pt x="224" y="48"/>
                      <a:pt x="288" y="24"/>
                    </a:cubicBezTo>
                    <a:cubicBezTo>
                      <a:pt x="352" y="0"/>
                      <a:pt x="368" y="104"/>
                      <a:pt x="384" y="120"/>
                    </a:cubicBezTo>
                  </a:path>
                </a:pathLst>
              </a:cu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Freeform 68"/>
              <p:cNvSpPr>
                <a:spLocks/>
              </p:cNvSpPr>
              <p:nvPr/>
            </p:nvSpPr>
            <p:spPr bwMode="auto">
              <a:xfrm rot="10800000" flipV="1">
                <a:off x="2352" y="1920"/>
                <a:ext cx="192" cy="528"/>
              </a:xfrm>
              <a:custGeom>
                <a:avLst/>
                <a:gdLst>
                  <a:gd name="T0" fmla="*/ 0 w 384"/>
                  <a:gd name="T1" fmla="*/ 528 h 264"/>
                  <a:gd name="T2" fmla="*/ 144 w 384"/>
                  <a:gd name="T3" fmla="*/ 48 h 264"/>
                  <a:gd name="T4" fmla="*/ 192 w 384"/>
                  <a:gd name="T5" fmla="*/ 240 h 264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64"/>
                  <a:gd name="T11" fmla="*/ 384 w 384"/>
                  <a:gd name="T12" fmla="*/ 264 h 2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64">
                    <a:moveTo>
                      <a:pt x="0" y="264"/>
                    </a:moveTo>
                    <a:cubicBezTo>
                      <a:pt x="112" y="156"/>
                      <a:pt x="224" y="48"/>
                      <a:pt x="288" y="24"/>
                    </a:cubicBezTo>
                    <a:cubicBezTo>
                      <a:pt x="352" y="0"/>
                      <a:pt x="368" y="104"/>
                      <a:pt x="384" y="120"/>
                    </a:cubicBezTo>
                  </a:path>
                </a:pathLst>
              </a:cu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7" name="Group 69"/>
            <p:cNvGrpSpPr>
              <a:grpSpLocks/>
            </p:cNvGrpSpPr>
            <p:nvPr/>
          </p:nvGrpSpPr>
          <p:grpSpPr bwMode="auto">
            <a:xfrm>
              <a:off x="4704" y="3072"/>
              <a:ext cx="144" cy="240"/>
              <a:chOff x="2352" y="1824"/>
              <a:chExt cx="432" cy="624"/>
            </a:xfrm>
          </p:grpSpPr>
          <p:sp>
            <p:nvSpPr>
              <p:cNvPr id="52" name="Line 70"/>
              <p:cNvSpPr>
                <a:spLocks noChangeShapeType="1"/>
              </p:cNvSpPr>
              <p:nvPr/>
            </p:nvSpPr>
            <p:spPr bwMode="auto">
              <a:xfrm flipV="1">
                <a:off x="2544" y="1824"/>
                <a:ext cx="0" cy="624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Freeform 71"/>
              <p:cNvSpPr>
                <a:spLocks/>
              </p:cNvSpPr>
              <p:nvPr/>
            </p:nvSpPr>
            <p:spPr bwMode="auto">
              <a:xfrm>
                <a:off x="2544" y="2016"/>
                <a:ext cx="240" cy="432"/>
              </a:xfrm>
              <a:custGeom>
                <a:avLst/>
                <a:gdLst>
                  <a:gd name="T0" fmla="*/ 0 w 384"/>
                  <a:gd name="T1" fmla="*/ 432 h 264"/>
                  <a:gd name="T2" fmla="*/ 180 w 384"/>
                  <a:gd name="T3" fmla="*/ 39 h 264"/>
                  <a:gd name="T4" fmla="*/ 240 w 384"/>
                  <a:gd name="T5" fmla="*/ 196 h 264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64"/>
                  <a:gd name="T11" fmla="*/ 384 w 384"/>
                  <a:gd name="T12" fmla="*/ 264 h 2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64">
                    <a:moveTo>
                      <a:pt x="0" y="264"/>
                    </a:moveTo>
                    <a:cubicBezTo>
                      <a:pt x="112" y="156"/>
                      <a:pt x="224" y="48"/>
                      <a:pt x="288" y="24"/>
                    </a:cubicBezTo>
                    <a:cubicBezTo>
                      <a:pt x="352" y="0"/>
                      <a:pt x="368" y="104"/>
                      <a:pt x="384" y="120"/>
                    </a:cubicBezTo>
                  </a:path>
                </a:pathLst>
              </a:cu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Freeform 72"/>
              <p:cNvSpPr>
                <a:spLocks/>
              </p:cNvSpPr>
              <p:nvPr/>
            </p:nvSpPr>
            <p:spPr bwMode="auto">
              <a:xfrm rot="10800000" flipV="1">
                <a:off x="2352" y="1920"/>
                <a:ext cx="192" cy="528"/>
              </a:xfrm>
              <a:custGeom>
                <a:avLst/>
                <a:gdLst>
                  <a:gd name="T0" fmla="*/ 0 w 384"/>
                  <a:gd name="T1" fmla="*/ 528 h 264"/>
                  <a:gd name="T2" fmla="*/ 144 w 384"/>
                  <a:gd name="T3" fmla="*/ 48 h 264"/>
                  <a:gd name="T4" fmla="*/ 192 w 384"/>
                  <a:gd name="T5" fmla="*/ 240 h 264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64"/>
                  <a:gd name="T11" fmla="*/ 384 w 384"/>
                  <a:gd name="T12" fmla="*/ 264 h 2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64">
                    <a:moveTo>
                      <a:pt x="0" y="264"/>
                    </a:moveTo>
                    <a:cubicBezTo>
                      <a:pt x="112" y="156"/>
                      <a:pt x="224" y="48"/>
                      <a:pt x="288" y="24"/>
                    </a:cubicBezTo>
                    <a:cubicBezTo>
                      <a:pt x="352" y="0"/>
                      <a:pt x="368" y="104"/>
                      <a:pt x="384" y="120"/>
                    </a:cubicBezTo>
                  </a:path>
                </a:pathLst>
              </a:cu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48" name="Group 73"/>
            <p:cNvGrpSpPr>
              <a:grpSpLocks/>
            </p:cNvGrpSpPr>
            <p:nvPr/>
          </p:nvGrpSpPr>
          <p:grpSpPr bwMode="auto">
            <a:xfrm>
              <a:off x="4800" y="2976"/>
              <a:ext cx="144" cy="240"/>
              <a:chOff x="2352" y="1824"/>
              <a:chExt cx="432" cy="624"/>
            </a:xfrm>
          </p:grpSpPr>
          <p:sp>
            <p:nvSpPr>
              <p:cNvPr id="49" name="Line 74"/>
              <p:cNvSpPr>
                <a:spLocks noChangeShapeType="1"/>
              </p:cNvSpPr>
              <p:nvPr/>
            </p:nvSpPr>
            <p:spPr bwMode="auto">
              <a:xfrm flipV="1">
                <a:off x="2544" y="1824"/>
                <a:ext cx="0" cy="624"/>
              </a:xfrm>
              <a:prstGeom prst="line">
                <a:avLst/>
              </a:pr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Freeform 75"/>
              <p:cNvSpPr>
                <a:spLocks/>
              </p:cNvSpPr>
              <p:nvPr/>
            </p:nvSpPr>
            <p:spPr bwMode="auto">
              <a:xfrm>
                <a:off x="2544" y="2016"/>
                <a:ext cx="240" cy="432"/>
              </a:xfrm>
              <a:custGeom>
                <a:avLst/>
                <a:gdLst>
                  <a:gd name="T0" fmla="*/ 0 w 384"/>
                  <a:gd name="T1" fmla="*/ 432 h 264"/>
                  <a:gd name="T2" fmla="*/ 180 w 384"/>
                  <a:gd name="T3" fmla="*/ 39 h 264"/>
                  <a:gd name="T4" fmla="*/ 240 w 384"/>
                  <a:gd name="T5" fmla="*/ 196 h 264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64"/>
                  <a:gd name="T11" fmla="*/ 384 w 384"/>
                  <a:gd name="T12" fmla="*/ 264 h 2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64">
                    <a:moveTo>
                      <a:pt x="0" y="264"/>
                    </a:moveTo>
                    <a:cubicBezTo>
                      <a:pt x="112" y="156"/>
                      <a:pt x="224" y="48"/>
                      <a:pt x="288" y="24"/>
                    </a:cubicBezTo>
                    <a:cubicBezTo>
                      <a:pt x="352" y="0"/>
                      <a:pt x="368" y="104"/>
                      <a:pt x="384" y="120"/>
                    </a:cubicBezTo>
                  </a:path>
                </a:pathLst>
              </a:cu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Freeform 76"/>
              <p:cNvSpPr>
                <a:spLocks/>
              </p:cNvSpPr>
              <p:nvPr/>
            </p:nvSpPr>
            <p:spPr bwMode="auto">
              <a:xfrm rot="10800000" flipV="1">
                <a:off x="2352" y="1920"/>
                <a:ext cx="192" cy="528"/>
              </a:xfrm>
              <a:custGeom>
                <a:avLst/>
                <a:gdLst>
                  <a:gd name="T0" fmla="*/ 0 w 384"/>
                  <a:gd name="T1" fmla="*/ 528 h 264"/>
                  <a:gd name="T2" fmla="*/ 144 w 384"/>
                  <a:gd name="T3" fmla="*/ 48 h 264"/>
                  <a:gd name="T4" fmla="*/ 192 w 384"/>
                  <a:gd name="T5" fmla="*/ 240 h 264"/>
                  <a:gd name="T6" fmla="*/ 0 60000 65536"/>
                  <a:gd name="T7" fmla="*/ 0 60000 65536"/>
                  <a:gd name="T8" fmla="*/ 0 60000 65536"/>
                  <a:gd name="T9" fmla="*/ 0 w 384"/>
                  <a:gd name="T10" fmla="*/ 0 h 264"/>
                  <a:gd name="T11" fmla="*/ 384 w 384"/>
                  <a:gd name="T12" fmla="*/ 264 h 2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4" h="264">
                    <a:moveTo>
                      <a:pt x="0" y="264"/>
                    </a:moveTo>
                    <a:cubicBezTo>
                      <a:pt x="112" y="156"/>
                      <a:pt x="224" y="48"/>
                      <a:pt x="288" y="24"/>
                    </a:cubicBezTo>
                    <a:cubicBezTo>
                      <a:pt x="352" y="0"/>
                      <a:pt x="368" y="104"/>
                      <a:pt x="384" y="120"/>
                    </a:cubicBezTo>
                  </a:path>
                </a:pathLst>
              </a:custGeom>
              <a:noFill/>
              <a:ln w="25400">
                <a:solidFill>
                  <a:srgbClr val="00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</p:grpSp>
      <p:sp>
        <p:nvSpPr>
          <p:cNvPr id="76" name="Text Box 77"/>
          <p:cNvSpPr txBox="1">
            <a:spLocks noChangeArrowheads="1"/>
          </p:cNvSpPr>
          <p:nvPr/>
        </p:nvSpPr>
        <p:spPr bwMode="auto">
          <a:xfrm>
            <a:off x="4440238" y="3324225"/>
            <a:ext cx="263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8000"/>
                </a:solidFill>
                <a:latin typeface="Calibri" pitchFamily="34" charset="0"/>
              </a:rPr>
              <a:t>*</a:t>
            </a:r>
          </a:p>
        </p:txBody>
      </p:sp>
      <p:sp>
        <p:nvSpPr>
          <p:cNvPr id="77" name="Text Box 78"/>
          <p:cNvSpPr txBox="1">
            <a:spLocks noChangeArrowheads="1"/>
          </p:cNvSpPr>
          <p:nvPr/>
        </p:nvSpPr>
        <p:spPr bwMode="auto">
          <a:xfrm>
            <a:off x="4308475" y="3324225"/>
            <a:ext cx="263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8000"/>
                </a:solidFill>
                <a:latin typeface="Calibri" pitchFamily="34" charset="0"/>
              </a:rPr>
              <a:t>*</a:t>
            </a:r>
          </a:p>
        </p:txBody>
      </p:sp>
      <p:sp>
        <p:nvSpPr>
          <p:cNvPr id="78" name="Text Box 79"/>
          <p:cNvSpPr txBox="1">
            <a:spLocks noChangeArrowheads="1"/>
          </p:cNvSpPr>
          <p:nvPr/>
        </p:nvSpPr>
        <p:spPr bwMode="auto">
          <a:xfrm>
            <a:off x="3276600" y="3324225"/>
            <a:ext cx="263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8000"/>
                </a:solidFill>
                <a:latin typeface="Calibri" pitchFamily="34" charset="0"/>
              </a:rPr>
              <a:t>*</a:t>
            </a:r>
          </a:p>
        </p:txBody>
      </p:sp>
      <p:sp>
        <p:nvSpPr>
          <p:cNvPr id="79" name="Text Box 80"/>
          <p:cNvSpPr txBox="1">
            <a:spLocks noChangeArrowheads="1"/>
          </p:cNvSpPr>
          <p:nvPr/>
        </p:nvSpPr>
        <p:spPr bwMode="auto">
          <a:xfrm>
            <a:off x="3733800" y="3324225"/>
            <a:ext cx="263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8000"/>
                </a:solidFill>
                <a:latin typeface="Calibri" pitchFamily="34" charset="0"/>
              </a:rPr>
              <a:t>*</a:t>
            </a:r>
          </a:p>
        </p:txBody>
      </p:sp>
      <p:sp>
        <p:nvSpPr>
          <p:cNvPr id="80" name="Text Box 81"/>
          <p:cNvSpPr txBox="1">
            <a:spLocks noChangeArrowheads="1"/>
          </p:cNvSpPr>
          <p:nvPr/>
        </p:nvSpPr>
        <p:spPr bwMode="auto">
          <a:xfrm>
            <a:off x="3810000" y="3324225"/>
            <a:ext cx="263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8000"/>
                </a:solidFill>
                <a:latin typeface="Calibri" pitchFamily="34" charset="0"/>
              </a:rPr>
              <a:t>*</a:t>
            </a:r>
          </a:p>
        </p:txBody>
      </p:sp>
      <p:sp>
        <p:nvSpPr>
          <p:cNvPr id="81" name="Text Box 82"/>
          <p:cNvSpPr txBox="1">
            <a:spLocks noChangeArrowheads="1"/>
          </p:cNvSpPr>
          <p:nvPr/>
        </p:nvSpPr>
        <p:spPr bwMode="auto">
          <a:xfrm>
            <a:off x="4038600" y="3400425"/>
            <a:ext cx="263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b="1" dirty="0">
                <a:solidFill>
                  <a:srgbClr val="008000"/>
                </a:solidFill>
                <a:latin typeface="Calibri" pitchFamily="34" charset="0"/>
              </a:rPr>
              <a:t>*</a:t>
            </a:r>
          </a:p>
        </p:txBody>
      </p:sp>
      <p:sp>
        <p:nvSpPr>
          <p:cNvPr id="83" name="Text Box 84"/>
          <p:cNvSpPr txBox="1">
            <a:spLocks noChangeArrowheads="1"/>
          </p:cNvSpPr>
          <p:nvPr/>
        </p:nvSpPr>
        <p:spPr bwMode="auto">
          <a:xfrm>
            <a:off x="6858000" y="3248025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800" b="1" baseline="-25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18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4" name="Text Box 85"/>
          <p:cNvSpPr txBox="1">
            <a:spLocks noChangeArrowheads="1"/>
          </p:cNvSpPr>
          <p:nvPr/>
        </p:nvSpPr>
        <p:spPr bwMode="auto">
          <a:xfrm>
            <a:off x="4572000" y="3171825"/>
            <a:ext cx="4411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800" b="1" baseline="-250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en-US" sz="18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5" name="Group 86"/>
          <p:cNvGrpSpPr>
            <a:grpSpLocks/>
          </p:cNvGrpSpPr>
          <p:nvPr/>
        </p:nvGrpSpPr>
        <p:grpSpPr bwMode="auto">
          <a:xfrm>
            <a:off x="3352800" y="3400425"/>
            <a:ext cx="3565525" cy="750888"/>
            <a:chOff x="2016" y="2928"/>
            <a:chExt cx="2246" cy="473"/>
          </a:xfrm>
        </p:grpSpPr>
        <p:sp>
          <p:nvSpPr>
            <p:cNvPr id="86" name="Text Box 87"/>
            <p:cNvSpPr txBox="1">
              <a:spLocks noChangeArrowheads="1"/>
            </p:cNvSpPr>
            <p:nvPr/>
          </p:nvSpPr>
          <p:spPr bwMode="auto">
            <a:xfrm>
              <a:off x="2016" y="2928"/>
              <a:ext cx="27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8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1800" b="1" baseline="-250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8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7" name="Text Box 88"/>
            <p:cNvSpPr txBox="1">
              <a:spLocks noChangeArrowheads="1"/>
            </p:cNvSpPr>
            <p:nvPr/>
          </p:nvSpPr>
          <p:spPr bwMode="auto">
            <a:xfrm>
              <a:off x="3984" y="3168"/>
              <a:ext cx="27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1800" b="1" baseline="-250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Text Box 89"/>
            <p:cNvSpPr txBox="1">
              <a:spLocks noChangeArrowheads="1"/>
            </p:cNvSpPr>
            <p:nvPr/>
          </p:nvSpPr>
          <p:spPr bwMode="auto">
            <a:xfrm>
              <a:off x="2599" y="3168"/>
              <a:ext cx="27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1800" b="1" baseline="-250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9" name="Text Box 90"/>
            <p:cNvSpPr txBox="1">
              <a:spLocks noChangeArrowheads="1"/>
            </p:cNvSpPr>
            <p:nvPr/>
          </p:nvSpPr>
          <p:spPr bwMode="auto">
            <a:xfrm>
              <a:off x="3264" y="3120"/>
              <a:ext cx="278" cy="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4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4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800" b="1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1800" b="1" baseline="-250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8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90" name="Text Box 91"/>
          <p:cNvSpPr txBox="1">
            <a:spLocks noChangeArrowheads="1"/>
          </p:cNvSpPr>
          <p:nvPr/>
        </p:nvSpPr>
        <p:spPr bwMode="auto">
          <a:xfrm>
            <a:off x="3886200" y="3400425"/>
            <a:ext cx="2635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600" b="1">
                <a:solidFill>
                  <a:srgbClr val="008000"/>
                </a:solidFill>
                <a:latin typeface="Calibri" pitchFamily="34" charset="0"/>
              </a:rPr>
              <a:t>*</a:t>
            </a:r>
          </a:p>
        </p:txBody>
      </p:sp>
      <p:grpSp>
        <p:nvGrpSpPr>
          <p:cNvPr id="91" name="Group 92"/>
          <p:cNvGrpSpPr>
            <a:grpSpLocks/>
          </p:cNvGrpSpPr>
          <p:nvPr/>
        </p:nvGrpSpPr>
        <p:grpSpPr bwMode="auto">
          <a:xfrm>
            <a:off x="2590800" y="2943225"/>
            <a:ext cx="5257800" cy="717550"/>
            <a:chOff x="1632" y="2688"/>
            <a:chExt cx="3312" cy="452"/>
          </a:xfrm>
        </p:grpSpPr>
        <p:sp>
          <p:nvSpPr>
            <p:cNvPr id="92" name="AutoShape 93"/>
            <p:cNvSpPr>
              <a:spLocks noChangeArrowheads="1"/>
            </p:cNvSpPr>
            <p:nvPr/>
          </p:nvSpPr>
          <p:spPr bwMode="auto">
            <a:xfrm>
              <a:off x="4608" y="2736"/>
              <a:ext cx="336" cy="96"/>
            </a:xfrm>
            <a:prstGeom prst="flowChartTerminator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3" name="AutoShape 94"/>
            <p:cNvSpPr>
              <a:spLocks noChangeArrowheads="1"/>
            </p:cNvSpPr>
            <p:nvPr/>
          </p:nvSpPr>
          <p:spPr bwMode="auto">
            <a:xfrm>
              <a:off x="1632" y="2736"/>
              <a:ext cx="528" cy="96"/>
            </a:xfrm>
            <a:prstGeom prst="flowChartTerminator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4" name="AutoShape 95"/>
            <p:cNvSpPr>
              <a:spLocks noChangeArrowheads="1"/>
            </p:cNvSpPr>
            <p:nvPr/>
          </p:nvSpPr>
          <p:spPr bwMode="auto">
            <a:xfrm>
              <a:off x="2736" y="2784"/>
              <a:ext cx="528" cy="96"/>
            </a:xfrm>
            <a:prstGeom prst="flowChartTerminator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95" name="AutoShape 96"/>
            <p:cNvSpPr>
              <a:spLocks noChangeArrowheads="1"/>
            </p:cNvSpPr>
            <p:nvPr/>
          </p:nvSpPr>
          <p:spPr bwMode="auto">
            <a:xfrm>
              <a:off x="3936" y="2832"/>
              <a:ext cx="336" cy="96"/>
            </a:xfrm>
            <a:prstGeom prst="flowChartTerminator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96" name="Group 97"/>
            <p:cNvGrpSpPr>
              <a:grpSpLocks/>
            </p:cNvGrpSpPr>
            <p:nvPr/>
          </p:nvGrpSpPr>
          <p:grpSpPr bwMode="auto">
            <a:xfrm>
              <a:off x="2016" y="2688"/>
              <a:ext cx="722" cy="356"/>
              <a:chOff x="2016" y="2688"/>
              <a:chExt cx="722" cy="356"/>
            </a:xfrm>
          </p:grpSpPr>
          <p:sp>
            <p:nvSpPr>
              <p:cNvPr id="108" name="Text Box 98"/>
              <p:cNvSpPr txBox="1">
                <a:spLocks noChangeArrowheads="1"/>
              </p:cNvSpPr>
              <p:nvPr/>
            </p:nvSpPr>
            <p:spPr bwMode="auto">
              <a:xfrm>
                <a:off x="2208" y="2784"/>
                <a:ext cx="16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600" b="1">
                    <a:solidFill>
                      <a:srgbClr val="008000"/>
                    </a:solidFill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09" name="Text Box 99"/>
              <p:cNvSpPr txBox="1">
                <a:spLocks noChangeArrowheads="1"/>
              </p:cNvSpPr>
              <p:nvPr/>
            </p:nvSpPr>
            <p:spPr bwMode="auto">
              <a:xfrm>
                <a:off x="2208" y="2832"/>
                <a:ext cx="15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600" b="1">
                    <a:solidFill>
                      <a:srgbClr val="008000"/>
                    </a:solidFill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10" name="Text Box 100"/>
              <p:cNvSpPr txBox="1">
                <a:spLocks noChangeArrowheads="1"/>
              </p:cNvSpPr>
              <p:nvPr/>
            </p:nvSpPr>
            <p:spPr bwMode="auto">
              <a:xfrm>
                <a:off x="2304" y="2784"/>
                <a:ext cx="16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600" b="1">
                    <a:solidFill>
                      <a:srgbClr val="008000"/>
                    </a:solidFill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11" name="Text Box 101"/>
              <p:cNvSpPr txBox="1">
                <a:spLocks noChangeArrowheads="1"/>
              </p:cNvSpPr>
              <p:nvPr/>
            </p:nvSpPr>
            <p:spPr bwMode="auto">
              <a:xfrm>
                <a:off x="2256" y="2736"/>
                <a:ext cx="16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600" b="1">
                    <a:solidFill>
                      <a:srgbClr val="008000"/>
                    </a:solidFill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12" name="Text Box 102"/>
              <p:cNvSpPr txBox="1">
                <a:spLocks noChangeArrowheads="1"/>
              </p:cNvSpPr>
              <p:nvPr/>
            </p:nvSpPr>
            <p:spPr bwMode="auto">
              <a:xfrm>
                <a:off x="2016" y="2736"/>
                <a:ext cx="184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2200" b="1">
                    <a:solidFill>
                      <a:srgbClr val="008000"/>
                    </a:solidFill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13" name="Text Box 103"/>
              <p:cNvSpPr txBox="1">
                <a:spLocks noChangeArrowheads="1"/>
              </p:cNvSpPr>
              <p:nvPr/>
            </p:nvSpPr>
            <p:spPr bwMode="auto">
              <a:xfrm>
                <a:off x="2448" y="2832"/>
                <a:ext cx="16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600" b="1">
                    <a:solidFill>
                      <a:srgbClr val="008000"/>
                    </a:solidFill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14" name="Text Box 104"/>
              <p:cNvSpPr txBox="1">
                <a:spLocks noChangeArrowheads="1"/>
              </p:cNvSpPr>
              <p:nvPr/>
            </p:nvSpPr>
            <p:spPr bwMode="auto">
              <a:xfrm>
                <a:off x="2544" y="2714"/>
                <a:ext cx="194" cy="2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2500" b="1">
                    <a:solidFill>
                      <a:srgbClr val="008000"/>
                    </a:solidFill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15" name="Text Box 105"/>
              <p:cNvSpPr txBox="1">
                <a:spLocks noChangeArrowheads="1"/>
              </p:cNvSpPr>
              <p:nvPr/>
            </p:nvSpPr>
            <p:spPr bwMode="auto">
              <a:xfrm>
                <a:off x="2352" y="2688"/>
                <a:ext cx="194" cy="2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2500" b="1">
                    <a:solidFill>
                      <a:srgbClr val="008000"/>
                    </a:solidFill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16" name="Text Box 106"/>
              <p:cNvSpPr txBox="1">
                <a:spLocks noChangeArrowheads="1"/>
              </p:cNvSpPr>
              <p:nvPr/>
            </p:nvSpPr>
            <p:spPr bwMode="auto">
              <a:xfrm>
                <a:off x="2352" y="2832"/>
                <a:ext cx="16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600" b="1">
                    <a:solidFill>
                      <a:srgbClr val="008000"/>
                    </a:solidFill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17" name="Text Box 107"/>
              <p:cNvSpPr txBox="1">
                <a:spLocks noChangeArrowheads="1"/>
              </p:cNvSpPr>
              <p:nvPr/>
            </p:nvSpPr>
            <p:spPr bwMode="auto">
              <a:xfrm>
                <a:off x="2112" y="2736"/>
                <a:ext cx="16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600" b="1">
                    <a:solidFill>
                      <a:srgbClr val="008000"/>
                    </a:solidFill>
                    <a:latin typeface="Calibri" pitchFamily="34" charset="0"/>
                  </a:rPr>
                  <a:t>*</a:t>
                </a:r>
              </a:p>
            </p:txBody>
          </p:sp>
        </p:grpSp>
        <p:grpSp>
          <p:nvGrpSpPr>
            <p:cNvPr id="97" name="Group 108"/>
            <p:cNvGrpSpPr>
              <a:grpSpLocks/>
            </p:cNvGrpSpPr>
            <p:nvPr/>
          </p:nvGrpSpPr>
          <p:grpSpPr bwMode="auto">
            <a:xfrm>
              <a:off x="3120" y="2784"/>
              <a:ext cx="722" cy="356"/>
              <a:chOff x="2016" y="2688"/>
              <a:chExt cx="722" cy="356"/>
            </a:xfrm>
          </p:grpSpPr>
          <p:sp>
            <p:nvSpPr>
              <p:cNvPr id="98" name="Text Box 109"/>
              <p:cNvSpPr txBox="1">
                <a:spLocks noChangeArrowheads="1"/>
              </p:cNvSpPr>
              <p:nvPr/>
            </p:nvSpPr>
            <p:spPr bwMode="auto">
              <a:xfrm>
                <a:off x="2208" y="2784"/>
                <a:ext cx="16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600" b="1">
                    <a:solidFill>
                      <a:srgbClr val="008000"/>
                    </a:solidFill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99" name="Text Box 110"/>
              <p:cNvSpPr txBox="1">
                <a:spLocks noChangeArrowheads="1"/>
              </p:cNvSpPr>
              <p:nvPr/>
            </p:nvSpPr>
            <p:spPr bwMode="auto">
              <a:xfrm>
                <a:off x="2208" y="2832"/>
                <a:ext cx="15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600" b="1">
                    <a:solidFill>
                      <a:srgbClr val="008000"/>
                    </a:solidFill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00" name="Text Box 111"/>
              <p:cNvSpPr txBox="1">
                <a:spLocks noChangeArrowheads="1"/>
              </p:cNvSpPr>
              <p:nvPr/>
            </p:nvSpPr>
            <p:spPr bwMode="auto">
              <a:xfrm>
                <a:off x="2304" y="2784"/>
                <a:ext cx="16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600" b="1">
                    <a:solidFill>
                      <a:srgbClr val="008000"/>
                    </a:solidFill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01" name="Text Box 112"/>
              <p:cNvSpPr txBox="1">
                <a:spLocks noChangeArrowheads="1"/>
              </p:cNvSpPr>
              <p:nvPr/>
            </p:nvSpPr>
            <p:spPr bwMode="auto">
              <a:xfrm>
                <a:off x="2256" y="2736"/>
                <a:ext cx="16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600" b="1">
                    <a:solidFill>
                      <a:srgbClr val="008000"/>
                    </a:solidFill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02" name="Text Box 113"/>
              <p:cNvSpPr txBox="1">
                <a:spLocks noChangeArrowheads="1"/>
              </p:cNvSpPr>
              <p:nvPr/>
            </p:nvSpPr>
            <p:spPr bwMode="auto">
              <a:xfrm>
                <a:off x="2016" y="2736"/>
                <a:ext cx="184" cy="26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2200" b="1">
                    <a:solidFill>
                      <a:srgbClr val="008000"/>
                    </a:solidFill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03" name="Text Box 114"/>
              <p:cNvSpPr txBox="1">
                <a:spLocks noChangeArrowheads="1"/>
              </p:cNvSpPr>
              <p:nvPr/>
            </p:nvSpPr>
            <p:spPr bwMode="auto">
              <a:xfrm>
                <a:off x="2448" y="2832"/>
                <a:ext cx="16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600" b="1">
                    <a:solidFill>
                      <a:srgbClr val="008000"/>
                    </a:solidFill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04" name="Text Box 115"/>
              <p:cNvSpPr txBox="1">
                <a:spLocks noChangeArrowheads="1"/>
              </p:cNvSpPr>
              <p:nvPr/>
            </p:nvSpPr>
            <p:spPr bwMode="auto">
              <a:xfrm>
                <a:off x="2544" y="2714"/>
                <a:ext cx="194" cy="2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2500" b="1">
                    <a:solidFill>
                      <a:srgbClr val="008000"/>
                    </a:solidFill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05" name="Text Box 116"/>
              <p:cNvSpPr txBox="1">
                <a:spLocks noChangeArrowheads="1"/>
              </p:cNvSpPr>
              <p:nvPr/>
            </p:nvSpPr>
            <p:spPr bwMode="auto">
              <a:xfrm>
                <a:off x="2352" y="2688"/>
                <a:ext cx="194" cy="2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2500" b="1">
                    <a:solidFill>
                      <a:srgbClr val="008000"/>
                    </a:solidFill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06" name="Text Box 117"/>
              <p:cNvSpPr txBox="1">
                <a:spLocks noChangeArrowheads="1"/>
              </p:cNvSpPr>
              <p:nvPr/>
            </p:nvSpPr>
            <p:spPr bwMode="auto">
              <a:xfrm>
                <a:off x="2352" y="2832"/>
                <a:ext cx="16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600" b="1">
                    <a:solidFill>
                      <a:srgbClr val="008000"/>
                    </a:solidFill>
                    <a:latin typeface="Calibri" pitchFamily="34" charset="0"/>
                  </a:rPr>
                  <a:t>*</a:t>
                </a:r>
              </a:p>
            </p:txBody>
          </p:sp>
          <p:sp>
            <p:nvSpPr>
              <p:cNvPr id="107" name="Text Box 118"/>
              <p:cNvSpPr txBox="1">
                <a:spLocks noChangeArrowheads="1"/>
              </p:cNvSpPr>
              <p:nvPr/>
            </p:nvSpPr>
            <p:spPr bwMode="auto">
              <a:xfrm>
                <a:off x="2112" y="2736"/>
                <a:ext cx="166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/>
                <a:r>
                  <a:rPr lang="en-US" sz="1600" b="1">
                    <a:solidFill>
                      <a:srgbClr val="008000"/>
                    </a:solidFill>
                    <a:latin typeface="Calibri" pitchFamily="34" charset="0"/>
                  </a:rPr>
                  <a:t>*</a:t>
                </a:r>
              </a:p>
            </p:txBody>
          </p:sp>
        </p:grpSp>
      </p:grpSp>
      <p:sp>
        <p:nvSpPr>
          <p:cNvPr id="120" name="Freeform 122"/>
          <p:cNvSpPr>
            <a:spLocks/>
          </p:cNvSpPr>
          <p:nvPr/>
        </p:nvSpPr>
        <p:spPr bwMode="auto">
          <a:xfrm>
            <a:off x="0" y="2866417"/>
            <a:ext cx="1612900" cy="92075"/>
          </a:xfrm>
          <a:custGeom>
            <a:avLst/>
            <a:gdLst>
              <a:gd name="T0" fmla="*/ 0 w 1016"/>
              <a:gd name="T1" fmla="*/ 8 h 58"/>
              <a:gd name="T2" fmla="*/ 472 w 1016"/>
              <a:gd name="T3" fmla="*/ 0 h 58"/>
              <a:gd name="T4" fmla="*/ 888 w 1016"/>
              <a:gd name="T5" fmla="*/ 8 h 58"/>
              <a:gd name="T6" fmla="*/ 960 w 1016"/>
              <a:gd name="T7" fmla="*/ 48 h 58"/>
              <a:gd name="T8" fmla="*/ 1016 w 1016"/>
              <a:gd name="T9" fmla="*/ 48 h 5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16"/>
              <a:gd name="T16" fmla="*/ 0 h 58"/>
              <a:gd name="T17" fmla="*/ 1016 w 1016"/>
              <a:gd name="T18" fmla="*/ 58 h 5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16" h="58">
                <a:moveTo>
                  <a:pt x="0" y="8"/>
                </a:moveTo>
                <a:cubicBezTo>
                  <a:pt x="159" y="13"/>
                  <a:pt x="314" y="23"/>
                  <a:pt x="472" y="0"/>
                </a:cubicBezTo>
                <a:cubicBezTo>
                  <a:pt x="611" y="3"/>
                  <a:pt x="749" y="3"/>
                  <a:pt x="888" y="8"/>
                </a:cubicBezTo>
                <a:cubicBezTo>
                  <a:pt x="910" y="9"/>
                  <a:pt x="950" y="42"/>
                  <a:pt x="960" y="48"/>
                </a:cubicBezTo>
                <a:cubicBezTo>
                  <a:pt x="976" y="58"/>
                  <a:pt x="997" y="48"/>
                  <a:pt x="1016" y="48"/>
                </a:cubicBezTo>
              </a:path>
            </a:pathLst>
          </a:custGeom>
          <a:solidFill>
            <a:schemeClr val="bg2">
              <a:alpha val="58038"/>
            </a:schemeClr>
          </a:solidFill>
          <a:ln w="9525">
            <a:solidFill>
              <a:srgbClr val="00B05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3" name="Line 125"/>
          <p:cNvSpPr>
            <a:spLocks noChangeShapeType="1"/>
          </p:cNvSpPr>
          <p:nvPr/>
        </p:nvSpPr>
        <p:spPr bwMode="auto">
          <a:xfrm flipV="1">
            <a:off x="9144000" y="2943225"/>
            <a:ext cx="0" cy="2667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124" name="Group 126"/>
          <p:cNvGrpSpPr>
            <a:grpSpLocks/>
          </p:cNvGrpSpPr>
          <p:nvPr/>
        </p:nvGrpSpPr>
        <p:grpSpPr bwMode="auto">
          <a:xfrm>
            <a:off x="3200400" y="3857625"/>
            <a:ext cx="4114800" cy="747713"/>
            <a:chOff x="2112" y="3120"/>
            <a:chExt cx="2592" cy="471"/>
          </a:xfrm>
        </p:grpSpPr>
        <p:sp>
          <p:nvSpPr>
            <p:cNvPr id="125" name="Oval 127"/>
            <p:cNvSpPr>
              <a:spLocks noChangeArrowheads="1"/>
            </p:cNvSpPr>
            <p:nvPr/>
          </p:nvSpPr>
          <p:spPr bwMode="auto">
            <a:xfrm>
              <a:off x="2112" y="3264"/>
              <a:ext cx="336" cy="48"/>
            </a:xfrm>
            <a:prstGeom prst="ellipse">
              <a:avLst/>
            </a:prstGeom>
            <a:solidFill>
              <a:srgbClr val="996633"/>
            </a:solidFill>
            <a:ln w="9525">
              <a:solidFill>
                <a:srgbClr val="9966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26" name="Group 128"/>
            <p:cNvGrpSpPr>
              <a:grpSpLocks/>
            </p:cNvGrpSpPr>
            <p:nvPr/>
          </p:nvGrpSpPr>
          <p:grpSpPr bwMode="auto">
            <a:xfrm>
              <a:off x="2160" y="3120"/>
              <a:ext cx="2544" cy="471"/>
              <a:chOff x="1848" y="3129"/>
              <a:chExt cx="2544" cy="471"/>
            </a:xfrm>
          </p:grpSpPr>
          <p:sp>
            <p:nvSpPr>
              <p:cNvPr id="127" name="Oval 129"/>
              <p:cNvSpPr>
                <a:spLocks noChangeArrowheads="1"/>
              </p:cNvSpPr>
              <p:nvPr/>
            </p:nvSpPr>
            <p:spPr bwMode="auto">
              <a:xfrm>
                <a:off x="3120" y="3552"/>
                <a:ext cx="336" cy="48"/>
              </a:xfrm>
              <a:prstGeom prst="ellipse">
                <a:avLst/>
              </a:prstGeom>
              <a:solidFill>
                <a:srgbClr val="996633"/>
              </a:solidFill>
              <a:ln w="9525">
                <a:solidFill>
                  <a:srgbClr val="9966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8" name="Oval 130"/>
              <p:cNvSpPr>
                <a:spLocks noChangeArrowheads="1"/>
              </p:cNvSpPr>
              <p:nvPr/>
            </p:nvSpPr>
            <p:spPr bwMode="auto">
              <a:xfrm>
                <a:off x="3552" y="3552"/>
                <a:ext cx="336" cy="48"/>
              </a:xfrm>
              <a:prstGeom prst="ellipse">
                <a:avLst/>
              </a:prstGeom>
              <a:solidFill>
                <a:srgbClr val="996633"/>
              </a:solidFill>
              <a:ln w="9525">
                <a:solidFill>
                  <a:srgbClr val="9966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29" name="Oval 131"/>
              <p:cNvSpPr>
                <a:spLocks noChangeArrowheads="1"/>
              </p:cNvSpPr>
              <p:nvPr/>
            </p:nvSpPr>
            <p:spPr bwMode="auto">
              <a:xfrm>
                <a:off x="4056" y="3321"/>
                <a:ext cx="336" cy="48"/>
              </a:xfrm>
              <a:prstGeom prst="ellipse">
                <a:avLst/>
              </a:prstGeom>
              <a:solidFill>
                <a:srgbClr val="996633"/>
              </a:solidFill>
              <a:ln w="9525">
                <a:solidFill>
                  <a:srgbClr val="9966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0" name="Oval 132"/>
              <p:cNvSpPr>
                <a:spLocks noChangeArrowheads="1"/>
              </p:cNvSpPr>
              <p:nvPr/>
            </p:nvSpPr>
            <p:spPr bwMode="auto">
              <a:xfrm>
                <a:off x="2304" y="3408"/>
                <a:ext cx="336" cy="48"/>
              </a:xfrm>
              <a:prstGeom prst="ellipse">
                <a:avLst/>
              </a:prstGeom>
              <a:solidFill>
                <a:srgbClr val="996633"/>
              </a:solidFill>
              <a:ln w="9525">
                <a:solidFill>
                  <a:srgbClr val="9966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131" name="Oval 133"/>
              <p:cNvSpPr>
                <a:spLocks noChangeArrowheads="1"/>
              </p:cNvSpPr>
              <p:nvPr/>
            </p:nvSpPr>
            <p:spPr bwMode="auto">
              <a:xfrm>
                <a:off x="1848" y="3129"/>
                <a:ext cx="336" cy="87"/>
              </a:xfrm>
              <a:prstGeom prst="ellipse">
                <a:avLst/>
              </a:prstGeom>
              <a:solidFill>
                <a:srgbClr val="996633"/>
              </a:solidFill>
              <a:ln w="9525">
                <a:solidFill>
                  <a:srgbClr val="996633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133" name="TextBox 133"/>
          <p:cNvSpPr txBox="1">
            <a:spLocks noChangeArrowheads="1"/>
          </p:cNvSpPr>
          <p:nvPr/>
        </p:nvSpPr>
        <p:spPr bwMode="auto">
          <a:xfrm>
            <a:off x="169863" y="6540500"/>
            <a:ext cx="217078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Slide modified from S.Q. Foster</a:t>
            </a:r>
          </a:p>
        </p:txBody>
      </p: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169864" y="1447800"/>
            <a:ext cx="1795462" cy="2640013"/>
            <a:chOff x="144" y="1632"/>
            <a:chExt cx="624" cy="1663"/>
          </a:xfrm>
        </p:grpSpPr>
        <p:grpSp>
          <p:nvGrpSpPr>
            <p:cNvPr id="10" name="Group 10"/>
            <p:cNvGrpSpPr>
              <a:grpSpLocks/>
            </p:cNvGrpSpPr>
            <p:nvPr/>
          </p:nvGrpSpPr>
          <p:grpSpPr bwMode="auto">
            <a:xfrm>
              <a:off x="144" y="1632"/>
              <a:ext cx="624" cy="995"/>
              <a:chOff x="528" y="1632"/>
              <a:chExt cx="768" cy="1144"/>
            </a:xfrm>
          </p:grpSpPr>
          <p:sp>
            <p:nvSpPr>
              <p:cNvPr id="14" name="Rectangle 11"/>
              <p:cNvSpPr>
                <a:spLocks noChangeArrowheads="1"/>
              </p:cNvSpPr>
              <p:nvPr/>
            </p:nvSpPr>
            <p:spPr bwMode="auto">
              <a:xfrm rot="-5400000">
                <a:off x="504" y="1800"/>
                <a:ext cx="432" cy="9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953735"/>
                  </a:solidFill>
                </a:endParaRPr>
              </a:p>
            </p:txBody>
          </p:sp>
          <p:sp>
            <p:nvSpPr>
              <p:cNvPr id="15" name="Rectangle 12"/>
              <p:cNvSpPr>
                <a:spLocks noChangeArrowheads="1"/>
              </p:cNvSpPr>
              <p:nvPr/>
            </p:nvSpPr>
            <p:spPr bwMode="auto">
              <a:xfrm>
                <a:off x="624" y="2160"/>
                <a:ext cx="576" cy="61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953735"/>
                  </a:solidFill>
                </a:endParaRPr>
              </a:p>
            </p:txBody>
          </p:sp>
          <p:sp>
            <p:nvSpPr>
              <p:cNvPr id="16" name="AutoShape 13"/>
              <p:cNvSpPr>
                <a:spLocks noChangeArrowheads="1"/>
              </p:cNvSpPr>
              <p:nvPr/>
            </p:nvSpPr>
            <p:spPr bwMode="auto">
              <a:xfrm>
                <a:off x="528" y="1728"/>
                <a:ext cx="768" cy="432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953735"/>
                  </a:solidFill>
                </a:endParaRPr>
              </a:p>
            </p:txBody>
          </p:sp>
          <p:sp>
            <p:nvSpPr>
              <p:cNvPr id="17" name="Line 14"/>
              <p:cNvSpPr>
                <a:spLocks noChangeShapeType="1"/>
              </p:cNvSpPr>
              <p:nvPr/>
            </p:nvSpPr>
            <p:spPr bwMode="auto">
              <a:xfrm>
                <a:off x="864" y="254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8" name="Line 15"/>
              <p:cNvSpPr>
                <a:spLocks noChangeShapeType="1"/>
              </p:cNvSpPr>
              <p:nvPr/>
            </p:nvSpPr>
            <p:spPr bwMode="auto">
              <a:xfrm>
                <a:off x="864" y="2544"/>
                <a:ext cx="96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19" name="Line 16"/>
              <p:cNvSpPr>
                <a:spLocks noChangeShapeType="1"/>
              </p:cNvSpPr>
              <p:nvPr/>
            </p:nvSpPr>
            <p:spPr bwMode="auto">
              <a:xfrm>
                <a:off x="960" y="2544"/>
                <a:ext cx="0" cy="19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0" name="Rectangle 17"/>
              <p:cNvSpPr>
                <a:spLocks noChangeArrowheads="1"/>
              </p:cNvSpPr>
              <p:nvPr/>
            </p:nvSpPr>
            <p:spPr bwMode="auto">
              <a:xfrm>
                <a:off x="720" y="2256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953735"/>
                  </a:solidFill>
                </a:endParaRPr>
              </a:p>
            </p:txBody>
          </p:sp>
          <p:sp>
            <p:nvSpPr>
              <p:cNvPr id="21" name="Rectangle 18"/>
              <p:cNvSpPr>
                <a:spLocks noChangeArrowheads="1"/>
              </p:cNvSpPr>
              <p:nvPr/>
            </p:nvSpPr>
            <p:spPr bwMode="auto">
              <a:xfrm>
                <a:off x="960" y="2256"/>
                <a:ext cx="144" cy="144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953735"/>
                  </a:solidFill>
                </a:endParaRPr>
              </a:p>
            </p:txBody>
          </p:sp>
          <p:sp>
            <p:nvSpPr>
              <p:cNvPr id="22" name="Line 19"/>
              <p:cNvSpPr>
                <a:spLocks noChangeShapeType="1"/>
              </p:cNvSpPr>
              <p:nvPr/>
            </p:nvSpPr>
            <p:spPr bwMode="auto">
              <a:xfrm>
                <a:off x="792" y="2256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3" name="Line 20"/>
              <p:cNvSpPr>
                <a:spLocks noChangeShapeType="1"/>
              </p:cNvSpPr>
              <p:nvPr/>
            </p:nvSpPr>
            <p:spPr bwMode="auto">
              <a:xfrm rot="-5400000">
                <a:off x="792" y="2256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Line 21"/>
              <p:cNvSpPr>
                <a:spLocks noChangeShapeType="1"/>
              </p:cNvSpPr>
              <p:nvPr/>
            </p:nvSpPr>
            <p:spPr bwMode="auto">
              <a:xfrm rot="-5400000">
                <a:off x="1032" y="2248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Line 22"/>
              <p:cNvSpPr>
                <a:spLocks noChangeShapeType="1"/>
              </p:cNvSpPr>
              <p:nvPr/>
            </p:nvSpPr>
            <p:spPr bwMode="auto">
              <a:xfrm rot="10800000">
                <a:off x="1032" y="2248"/>
                <a:ext cx="0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" name="Group 23"/>
            <p:cNvGrpSpPr>
              <a:grpSpLocks/>
            </p:cNvGrpSpPr>
            <p:nvPr/>
          </p:nvGrpSpPr>
          <p:grpSpPr bwMode="auto">
            <a:xfrm>
              <a:off x="222" y="2626"/>
              <a:ext cx="354" cy="669"/>
              <a:chOff x="222" y="2626"/>
              <a:chExt cx="354" cy="669"/>
            </a:xfrm>
          </p:grpSpPr>
          <p:sp>
            <p:nvSpPr>
              <p:cNvPr id="12" name="Rectangle 24"/>
              <p:cNvSpPr>
                <a:spLocks noChangeArrowheads="1"/>
              </p:cNvSpPr>
              <p:nvPr/>
            </p:nvSpPr>
            <p:spPr bwMode="auto">
              <a:xfrm>
                <a:off x="222" y="2880"/>
                <a:ext cx="354" cy="415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r>
                  <a:rPr lang="en-US" sz="1600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Septic tank</a:t>
                </a:r>
              </a:p>
            </p:txBody>
          </p:sp>
          <p:cxnSp>
            <p:nvCxnSpPr>
              <p:cNvPr id="13" name="AutoShape 25"/>
              <p:cNvCxnSpPr>
                <a:cxnSpLocks noChangeShapeType="1"/>
                <a:endCxn id="12" idx="1"/>
              </p:cNvCxnSpPr>
              <p:nvPr/>
            </p:nvCxnSpPr>
            <p:spPr bwMode="auto">
              <a:xfrm rot="5400000">
                <a:off x="-5" y="2854"/>
                <a:ext cx="461" cy="6"/>
              </a:xfrm>
              <a:prstGeom prst="curvedConnector4">
                <a:avLst>
                  <a:gd name="adj1" fmla="val 27470"/>
                  <a:gd name="adj2" fmla="val 1424143"/>
                </a:avLst>
              </a:prstGeom>
              <a:noFill/>
              <a:ln w="28575">
                <a:solidFill>
                  <a:schemeClr val="accent2">
                    <a:lumMod val="75000"/>
                  </a:schemeClr>
                </a:solidFill>
                <a:round/>
                <a:headEnd/>
                <a:tailEnd/>
              </a:ln>
              <a:effectLst/>
            </p:spPr>
          </p:cxnSp>
        </p:grp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854" y="228600"/>
            <a:ext cx="9271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2" name="AutoShape 83"/>
          <p:cNvSpPr>
            <a:spLocks noChangeArrowheads="1"/>
          </p:cNvSpPr>
          <p:nvPr/>
        </p:nvSpPr>
        <p:spPr bwMode="auto">
          <a:xfrm>
            <a:off x="4114800" y="4038600"/>
            <a:ext cx="2590800" cy="457200"/>
          </a:xfrm>
          <a:prstGeom prst="flowChartTerminator">
            <a:avLst/>
          </a:prstGeom>
          <a:solidFill>
            <a:srgbClr val="FF0000">
              <a:alpha val="56862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ANOXIA</a:t>
            </a:r>
          </a:p>
        </p:txBody>
      </p:sp>
      <p:cxnSp>
        <p:nvCxnSpPr>
          <p:cNvPr id="132" name="Straight Arrow Connector 131"/>
          <p:cNvCxnSpPr/>
          <p:nvPr/>
        </p:nvCxnSpPr>
        <p:spPr>
          <a:xfrm rot="16200000" flipV="1">
            <a:off x="5257800" y="4772025"/>
            <a:ext cx="1219200" cy="457200"/>
          </a:xfrm>
          <a:prstGeom prst="straightConnector1">
            <a:avLst/>
          </a:prstGeom>
          <a:ln w="47625">
            <a:solidFill>
              <a:srgbClr val="FF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3185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3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3"/>
          <p:cNvSpPr>
            <a:spLocks noChangeArrowheads="1"/>
          </p:cNvSpPr>
          <p:nvPr/>
        </p:nvSpPr>
        <p:spPr bwMode="auto">
          <a:xfrm>
            <a:off x="533404" y="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0" tIns="45702" rIns="91400" bIns="45702" anchor="ctr"/>
          <a:lstStyle/>
          <a:p>
            <a:pPr algn="ctr"/>
            <a:r>
              <a:rPr lang="en-US" sz="2800" b="1">
                <a:solidFill>
                  <a:srgbClr val="FFCE23"/>
                </a:solidFill>
                <a:latin typeface="Times New Roman" pitchFamily="18" charset="0"/>
                <a:cs typeface="Times New Roman" pitchFamily="18" charset="0"/>
              </a:rPr>
              <a:t>N Loading and Aquatic ecosystem response</a:t>
            </a:r>
          </a:p>
        </p:txBody>
      </p:sp>
      <p:pic>
        <p:nvPicPr>
          <p:cNvPr id="36867" name="Picture 4" descr="phytobloom- brambl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4" y="4038600"/>
            <a:ext cx="3238500" cy="2286000"/>
          </a:xfrm>
          <a:prstGeom prst="rect">
            <a:avLst/>
          </a:prstGeom>
          <a:noFill/>
          <a:ln w="57150">
            <a:solidFill>
              <a:srgbClr val="2302C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61" name="Text Box 5"/>
          <p:cNvSpPr txBox="1">
            <a:spLocks noChangeArrowheads="1"/>
          </p:cNvSpPr>
          <p:nvPr/>
        </p:nvSpPr>
        <p:spPr bwMode="auto">
          <a:xfrm>
            <a:off x="3581400" y="1206500"/>
            <a:ext cx="5530850" cy="874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00" tIns="45702" rIns="91400" bIns="45702">
            <a:spAutoFit/>
          </a:bodyPr>
          <a:lstStyle>
            <a:lvl1pPr marL="228600" indent="-22860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tabLst>
                <a:tab pos="228600" algn="l"/>
              </a:tabLst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228600" algn="l"/>
              </a:tabLs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CE23"/>
                </a:solidFill>
                <a:latin typeface="Times New Roman" pitchFamily="18" charset="0"/>
                <a:cs typeface="Times New Roman" pitchFamily="18" charset="0"/>
              </a:rPr>
              <a:t>• Increased algal productivity</a:t>
            </a:r>
          </a:p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CE23"/>
                </a:solidFill>
                <a:latin typeface="Times New Roman" pitchFamily="18" charset="0"/>
                <a:cs typeface="Times New Roman" pitchFamily="18" charset="0"/>
              </a:rPr>
              <a:t>• Harmful algal blooms</a:t>
            </a:r>
          </a:p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CE23"/>
                </a:solidFill>
                <a:latin typeface="Times New Roman" pitchFamily="18" charset="0"/>
                <a:cs typeface="Times New Roman" pitchFamily="18" charset="0"/>
              </a:rPr>
              <a:t>• Formation of nuisance algal mats</a:t>
            </a:r>
          </a:p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2800" b="1" dirty="0">
                <a:solidFill>
                  <a:srgbClr val="FFCE23"/>
                </a:solidFill>
                <a:latin typeface="Times New Roman" pitchFamily="18" charset="0"/>
                <a:cs typeface="Times New Roman" pitchFamily="18" charset="0"/>
              </a:rPr>
              <a:t>Low Oxygen Conditions</a:t>
            </a:r>
          </a:p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2800" b="1" dirty="0">
                <a:solidFill>
                  <a:srgbClr val="FFCE23"/>
                </a:solidFill>
                <a:latin typeface="Times New Roman" pitchFamily="18" charset="0"/>
                <a:cs typeface="Times New Roman" pitchFamily="18" charset="0"/>
              </a:rPr>
              <a:t>Fish kills - fin and shell</a:t>
            </a:r>
          </a:p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2800" b="1" dirty="0">
                <a:solidFill>
                  <a:srgbClr val="FFCE23"/>
                </a:solidFill>
                <a:latin typeface="Times New Roman" pitchFamily="18" charset="0"/>
                <a:cs typeface="Times New Roman" pitchFamily="18" charset="0"/>
              </a:rPr>
              <a:t>Loss of biodiversity</a:t>
            </a:r>
          </a:p>
          <a:p>
            <a:pPr>
              <a:spcBef>
                <a:spcPct val="50000"/>
              </a:spcBef>
              <a:buFont typeface="Times" charset="0"/>
              <a:buChar char="•"/>
            </a:pPr>
            <a:r>
              <a:rPr lang="en-US" sz="2800" b="1" dirty="0">
                <a:solidFill>
                  <a:srgbClr val="FFCE23"/>
                </a:solidFill>
                <a:latin typeface="Times New Roman" pitchFamily="18" charset="0"/>
                <a:cs typeface="Times New Roman" pitchFamily="18" charset="0"/>
              </a:rPr>
              <a:t>Loss of submerged aquatic vegetation</a:t>
            </a:r>
          </a:p>
          <a:p>
            <a:pPr>
              <a:spcBef>
                <a:spcPct val="50000"/>
              </a:spcBef>
              <a:buFont typeface="Times" charset="0"/>
              <a:buChar char="•"/>
            </a:pPr>
            <a:endParaRPr lang="en-US" sz="2800" b="1" dirty="0">
              <a:solidFill>
                <a:srgbClr val="FFCE23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2800" b="1" dirty="0">
              <a:solidFill>
                <a:srgbClr val="FFCE23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2800" b="1" dirty="0">
              <a:solidFill>
                <a:srgbClr val="FFCE23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FFCE23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endParaRPr lang="en-US" sz="2800" b="1" dirty="0">
              <a:solidFill>
                <a:srgbClr val="FFCE23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ct val="50000"/>
              </a:spcBef>
            </a:pPr>
            <a:endParaRPr lang="en-US" sz="2800" b="1" dirty="0">
              <a:solidFill>
                <a:srgbClr val="FFCE2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69" name="Text Box 6"/>
          <p:cNvSpPr txBox="1">
            <a:spLocks noChangeArrowheads="1"/>
          </p:cNvSpPr>
          <p:nvPr/>
        </p:nvSpPr>
        <p:spPr bwMode="auto">
          <a:xfrm>
            <a:off x="7593017" y="6564313"/>
            <a:ext cx="1553887" cy="276999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00" tIns="45702" rIns="91400" bIns="45702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</a:defRPr>
            </a:lvl9pPr>
          </a:lstStyle>
          <a:p>
            <a:r>
              <a:rPr lang="en-US" sz="12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Sybil Seitzinger, 2003</a:t>
            </a:r>
          </a:p>
        </p:txBody>
      </p:sp>
      <p:pic>
        <p:nvPicPr>
          <p:cNvPr id="36870" name="Picture 7" descr="algae_op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32766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687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44000" cy="3791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1524000"/>
            <a:ext cx="9144000" cy="379100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43864" y="457200"/>
            <a:ext cx="5439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Global Distribution of Low Oxygen Zones</a:t>
            </a:r>
          </a:p>
        </p:txBody>
      </p:sp>
      <p:sp>
        <p:nvSpPr>
          <p:cNvPr id="140" name="TextBox 133"/>
          <p:cNvSpPr txBox="1">
            <a:spLocks noChangeArrowheads="1"/>
          </p:cNvSpPr>
          <p:nvPr/>
        </p:nvSpPr>
        <p:spPr bwMode="auto">
          <a:xfrm>
            <a:off x="169863" y="6540500"/>
            <a:ext cx="240046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4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 dirty="0">
                <a:solidFill>
                  <a:srgbClr val="FFFFA3"/>
                </a:solidFill>
                <a:latin typeface="Times New Roman" pitchFamily="18" charset="0"/>
                <a:cs typeface="Times New Roman" pitchFamily="18" charset="0"/>
              </a:rPr>
              <a:t>Diaz and Rosenberg (2008) </a:t>
            </a:r>
            <a:r>
              <a:rPr lang="en-US" sz="1200" i="1" dirty="0">
                <a:solidFill>
                  <a:srgbClr val="FFFFA3"/>
                </a:solidFill>
                <a:latin typeface="Times New Roman" pitchFamily="18" charset="0"/>
                <a:cs typeface="Times New Roman" pitchFamily="18" charset="0"/>
              </a:rPr>
              <a:t>Science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7997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colli239.fts.educ.msu.edu/wp-content/uploads/2009/05/changes2001c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990600"/>
            <a:ext cx="703262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8100"/>
            <a:ext cx="1913261" cy="148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ttp://upload.wikimedia.org/wikipedia/commons/7/7c/160658main2_OZONE_large_35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2400"/>
            <a:ext cx="2895600" cy="28956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11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1675" y="609601"/>
            <a:ext cx="5181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The Million Dollar Question:</a:t>
            </a:r>
          </a:p>
          <a:p>
            <a:pPr algn="ctr"/>
            <a:endParaRPr lang="en-US" sz="2400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How do we feed an ever growing population and protect our environment from excess N?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28600" y="3124200"/>
            <a:ext cx="3989234" cy="3160931"/>
            <a:chOff x="2577383" y="3124200"/>
            <a:chExt cx="3989234" cy="3160931"/>
          </a:xfrm>
        </p:grpSpPr>
        <p:pic>
          <p:nvPicPr>
            <p:cNvPr id="13314" name="Picture 2" descr="http://www.parchem.com/images/news/Parchem-2012-Corn-Field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3200" y="3124200"/>
              <a:ext cx="3657600" cy="2424073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2577383" y="5638800"/>
              <a:ext cx="398923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Tx/>
                <a:buChar char="-"/>
              </a:pPr>
              <a:r>
                <a:rPr lang="en-US" dirty="0">
                  <a:solidFill>
                    <a:srgbClr val="FFFFCC"/>
                  </a:solidFill>
                  <a:latin typeface="Times New Roman" pitchFamily="18" charset="0"/>
                  <a:cs typeface="Times New Roman" pitchFamily="18" charset="0"/>
                </a:rPr>
                <a:t>Increase fertilizer use efficiency</a:t>
              </a:r>
            </a:p>
            <a:p>
              <a:pPr marL="342900" indent="-342900">
                <a:buFontTx/>
                <a:buChar char="-"/>
              </a:pPr>
              <a:r>
                <a:rPr lang="en-US" dirty="0">
                  <a:solidFill>
                    <a:srgbClr val="FFFFCC"/>
                  </a:solidFill>
                  <a:latin typeface="Times New Roman" pitchFamily="18" charset="0"/>
                  <a:cs typeface="Times New Roman" pitchFamily="18" charset="0"/>
                </a:rPr>
                <a:t>Increase plant nitrogen use efficiency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4552950" y="3124200"/>
            <a:ext cx="4572000" cy="3338563"/>
            <a:chOff x="4733925" y="3124200"/>
            <a:chExt cx="4572000" cy="3338563"/>
          </a:xfrm>
        </p:grpSpPr>
        <p:pic>
          <p:nvPicPr>
            <p:cNvPr id="9" name="Picture 7" descr="waste-treatment-plant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1272" y="3124200"/>
              <a:ext cx="3757306" cy="2295525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Rectangle 7"/>
            <p:cNvSpPr/>
            <p:nvPr/>
          </p:nvSpPr>
          <p:spPr>
            <a:xfrm>
              <a:off x="4733925" y="5539433"/>
              <a:ext cx="4572000" cy="92333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342900" indent="-342900">
                <a:buFontTx/>
                <a:buChar char="-"/>
              </a:pPr>
              <a:r>
                <a:rPr lang="en-US" dirty="0">
                  <a:solidFill>
                    <a:srgbClr val="FFFFCC"/>
                  </a:solidFill>
                  <a:latin typeface="Times New Roman" pitchFamily="18" charset="0"/>
                  <a:cs typeface="Times New Roman" pitchFamily="18" charset="0"/>
                </a:rPr>
                <a:t>Augment the natural process of denitrification</a:t>
              </a:r>
            </a:p>
            <a:p>
              <a:pPr marL="342900" indent="-342900">
                <a:buFontTx/>
                <a:buChar char="-"/>
              </a:pPr>
              <a:r>
                <a:rPr lang="en-US" dirty="0">
                  <a:solidFill>
                    <a:srgbClr val="FFFFCC"/>
                  </a:solidFill>
                  <a:latin typeface="Times New Roman" pitchFamily="18" charset="0"/>
                  <a:cs typeface="Times New Roman" pitchFamily="18" charset="0"/>
                </a:rPr>
                <a:t>Increase WWTP N removal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00882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61475" y="219075"/>
            <a:ext cx="34281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But What about us?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3314700" y="1143000"/>
            <a:ext cx="2493824" cy="3204865"/>
            <a:chOff x="304800" y="990600"/>
            <a:chExt cx="2493824" cy="3204865"/>
          </a:xfrm>
        </p:grpSpPr>
        <p:pic>
          <p:nvPicPr>
            <p:cNvPr id="14338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237" y="990600"/>
              <a:ext cx="2266950" cy="2543175"/>
            </a:xfrm>
            <a:prstGeom prst="rect">
              <a:avLst/>
            </a:prstGeom>
            <a:noFill/>
            <a:ln w="9525">
              <a:solidFill>
                <a:srgbClr val="C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304800" y="3733800"/>
              <a:ext cx="249382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CC"/>
                  </a:solidFill>
                  <a:latin typeface="Times New Roman" pitchFamily="18" charset="0"/>
                  <a:cs typeface="Times New Roman" pitchFamily="18" charset="0"/>
                </a:rPr>
                <a:t>Don’t be a Bigfoot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473374" y="5160317"/>
            <a:ext cx="42036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#1 Way to lower you N footprint</a:t>
            </a:r>
          </a:p>
        </p:txBody>
      </p:sp>
    </p:spTree>
    <p:extLst>
      <p:ext uri="{BB962C8B-B14F-4D97-AF65-F5344CB8AC3E}">
        <p14:creationId xmlns:p14="http://schemas.microsoft.com/office/powerpoint/2010/main" val="267383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1390205" y="685800"/>
            <a:ext cx="6350794" cy="5476875"/>
            <a:chOff x="1345322" y="623888"/>
            <a:chExt cx="6858000" cy="5641757"/>
          </a:xfrm>
        </p:grpSpPr>
        <p:grpSp>
          <p:nvGrpSpPr>
            <p:cNvPr id="4100" name="Group 6"/>
            <p:cNvGrpSpPr>
              <a:grpSpLocks/>
            </p:cNvGrpSpPr>
            <p:nvPr/>
          </p:nvGrpSpPr>
          <p:grpSpPr bwMode="auto">
            <a:xfrm>
              <a:off x="1371600" y="623888"/>
              <a:ext cx="6400800" cy="5610225"/>
              <a:chOff x="1371600" y="623888"/>
              <a:chExt cx="6400800" cy="5610225"/>
            </a:xfrm>
          </p:grpSpPr>
          <p:pic>
            <p:nvPicPr>
              <p:cNvPr id="4102" name="Picture 2" descr="http://journalofcosmology.com/images/Hanke2a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71600" y="623888"/>
                <a:ext cx="6400800" cy="5610225"/>
              </a:xfrm>
              <a:prstGeom prst="rect">
                <a:avLst/>
              </a:prstGeom>
              <a:noFill/>
              <a:ln w="9525">
                <a:solidFill>
                  <a:srgbClr val="C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103" name="TextBox 3"/>
              <p:cNvSpPr txBox="1">
                <a:spLocks noChangeArrowheads="1"/>
              </p:cNvSpPr>
              <p:nvPr/>
            </p:nvSpPr>
            <p:spPr bwMode="auto">
              <a:xfrm>
                <a:off x="1371600" y="631771"/>
                <a:ext cx="1928813" cy="369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>
                    <a:solidFill>
                      <a:srgbClr val="C00000"/>
                    </a:solidFill>
                    <a:latin typeface="Times New Roman" pitchFamily="18" charset="0"/>
                    <a:cs typeface="Times New Roman" pitchFamily="18" charset="0"/>
                  </a:rPr>
                  <a:t>Nitrogen Network </a:t>
                </a:r>
              </a:p>
            </p:txBody>
          </p:sp>
        </p:grpSp>
        <p:sp>
          <p:nvSpPr>
            <p:cNvPr id="4101" name="Rectangle 2"/>
            <p:cNvSpPr>
              <a:spLocks noChangeArrowheads="1"/>
            </p:cNvSpPr>
            <p:nvPr/>
          </p:nvSpPr>
          <p:spPr bwMode="auto">
            <a:xfrm>
              <a:off x="1345322" y="6019582"/>
              <a:ext cx="6858000" cy="24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00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http://journalofcosmology.com/ClimateChange113.html, Hanke and Strous (2010)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59420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geocurrents.info/wp-content/uploads/2013/03/meat-consumption-per-capita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381000"/>
            <a:ext cx="8953500" cy="447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" y="1676400"/>
            <a:ext cx="8601075" cy="473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6400800"/>
            <a:ext cx="4092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We only require ~ 2 kg per year</a:t>
            </a:r>
          </a:p>
        </p:txBody>
      </p:sp>
    </p:spTree>
    <p:extLst>
      <p:ext uri="{BB962C8B-B14F-4D97-AF65-F5344CB8AC3E}">
        <p14:creationId xmlns:p14="http://schemas.microsoft.com/office/powerpoint/2010/main" val="48121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05175" y="228600"/>
            <a:ext cx="2534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Eat Less Meat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8512" y="1524000"/>
            <a:ext cx="7798738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Humans apply about 170 million metric tons of N to cropland</a:t>
            </a:r>
          </a:p>
          <a:p>
            <a:pPr algn="ctr"/>
            <a:r>
              <a:rPr lang="en-US" sz="2400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each year…. </a:t>
            </a:r>
            <a:r>
              <a:rPr lang="en-US" sz="1200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That’s roughly equivalent to more than 1.5 million blue whales worth of N…</a:t>
            </a:r>
          </a:p>
          <a:p>
            <a:pPr algn="ctr"/>
            <a:endParaRPr lang="en-US" sz="2400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12% of it enters our mouths (Galloway et al. 2003)</a:t>
            </a:r>
          </a:p>
          <a:p>
            <a:pPr algn="ctr"/>
            <a:endParaRPr lang="en-US" sz="2400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i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Think of it this way:</a:t>
            </a:r>
          </a:p>
          <a:p>
            <a:pPr algn="ctr"/>
            <a:endParaRPr lang="en-US" sz="2400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 algn="ctr">
              <a:buFontTx/>
              <a:buChar char="-"/>
            </a:pPr>
            <a:r>
              <a:rPr lang="en-US" sz="2400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It takes 220 </a:t>
            </a:r>
            <a:r>
              <a:rPr lang="en-US" sz="2400" dirty="0" err="1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lbs</a:t>
            </a:r>
            <a:r>
              <a:rPr lang="en-US" sz="2400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of N in corn to produce 11 </a:t>
            </a:r>
            <a:r>
              <a:rPr lang="en-US" sz="2400" dirty="0" err="1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lbs</a:t>
            </a:r>
            <a:r>
              <a:rPr lang="en-US" sz="2400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 of N in beef.</a:t>
            </a:r>
          </a:p>
          <a:p>
            <a:pPr marL="342900" indent="-342900" algn="ctr">
              <a:buFontTx/>
              <a:buChar char="-"/>
            </a:pPr>
            <a:endParaRPr lang="en-US" sz="2400" dirty="0">
              <a:solidFill>
                <a:srgbClr val="FFFF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0163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333500" y="133351"/>
            <a:ext cx="6477000" cy="6600996"/>
            <a:chOff x="1333500" y="133351"/>
            <a:chExt cx="6477000" cy="6600996"/>
          </a:xfrm>
        </p:grpSpPr>
        <p:pic>
          <p:nvPicPr>
            <p:cNvPr id="2048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58" t="8612" r="27292" b="7593"/>
            <a:stretch/>
          </p:blipFill>
          <p:spPr bwMode="auto">
            <a:xfrm>
              <a:off x="1333500" y="133351"/>
              <a:ext cx="6477000" cy="66009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1333500" y="133351"/>
              <a:ext cx="6477000" cy="6600996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6476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13375"/>
            <a:ext cx="5154030" cy="436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886200"/>
            <a:ext cx="4238625" cy="283845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33650" y="228600"/>
            <a:ext cx="40751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CC"/>
                </a:solidFill>
                <a:latin typeface="Times New Roman" pitchFamily="18" charset="0"/>
                <a:cs typeface="Times New Roman" pitchFamily="18" charset="0"/>
              </a:rPr>
              <a:t>Reduce Fossil Fuel Use</a:t>
            </a:r>
          </a:p>
        </p:txBody>
      </p:sp>
    </p:spTree>
    <p:extLst>
      <p:ext uri="{BB962C8B-B14F-4D97-AF65-F5344CB8AC3E}">
        <p14:creationId xmlns:p14="http://schemas.microsoft.com/office/powerpoint/2010/main" val="8059540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38302" y="304800"/>
            <a:ext cx="5840060" cy="830997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r>
              <a:rPr lang="en-US" sz="4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How do you stack up?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859781" y="1524000"/>
            <a:ext cx="5398273" cy="954107"/>
          </a:xfrm>
          <a:prstGeom prst="rect">
            <a:avLst/>
          </a:prstGeom>
          <a:noFill/>
        </p:spPr>
        <p:txBody>
          <a:bodyPr wrap="none" lIns="91400" tIns="45702" rIns="91400" bIns="45702" rtlCol="0">
            <a:spAutoFit/>
          </a:bodyPr>
          <a:lstStyle/>
          <a:p>
            <a:pPr algn="ctr"/>
            <a:r>
              <a:rPr lang="en-US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Want to find out? </a:t>
            </a:r>
          </a:p>
          <a:p>
            <a:pPr algn="ctr"/>
            <a:r>
              <a:rPr lang="en-US" sz="28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http://www.n-print.org/N-Calculator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6" t="36257" r="43684" b="31871"/>
          <a:stretch/>
        </p:blipFill>
        <p:spPr bwMode="auto">
          <a:xfrm>
            <a:off x="1787592" y="3048000"/>
            <a:ext cx="5486400" cy="3278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6965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6/61/The_nitrogen_cycle_Arri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200" y="1262061"/>
            <a:ext cx="5334000" cy="433387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48491" y="6396335"/>
            <a:ext cx="8915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Figure from: </a:t>
            </a:r>
            <a:r>
              <a:rPr lang="en-US" sz="12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Shou</a:t>
            </a:r>
            <a:r>
              <a:rPr lang="en-US" sz="12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-Qing Ni and Jian Zhang  (2013)</a:t>
            </a:r>
          </a:p>
        </p:txBody>
      </p:sp>
      <p:sp>
        <p:nvSpPr>
          <p:cNvPr id="4" name="Oval 3"/>
          <p:cNvSpPr/>
          <p:nvPr/>
        </p:nvSpPr>
        <p:spPr>
          <a:xfrm rot="2214006">
            <a:off x="4421703" y="1577646"/>
            <a:ext cx="1905000" cy="609600"/>
          </a:xfrm>
          <a:prstGeom prst="ellipse">
            <a:avLst/>
          </a:prstGeom>
          <a:solidFill>
            <a:srgbClr val="FFFF00">
              <a:alpha val="30000"/>
            </a:srgb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786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000054"/>
            </a:gs>
            <a:gs pos="50000">
              <a:srgbClr val="00007A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562" name="Group 1026"/>
          <p:cNvGrpSpPr>
            <a:grpSpLocks/>
          </p:cNvGrpSpPr>
          <p:nvPr/>
        </p:nvGrpSpPr>
        <p:grpSpPr bwMode="auto">
          <a:xfrm>
            <a:off x="20638" y="1644650"/>
            <a:ext cx="9090025" cy="273050"/>
            <a:chOff x="13" y="1036"/>
            <a:chExt cx="5726" cy="172"/>
          </a:xfrm>
        </p:grpSpPr>
        <p:sp>
          <p:nvSpPr>
            <p:cNvPr id="66575" name="Arc 1027"/>
            <p:cNvSpPr>
              <a:spLocks/>
            </p:cNvSpPr>
            <p:nvPr/>
          </p:nvSpPr>
          <p:spPr bwMode="auto">
            <a:xfrm>
              <a:off x="5266" y="1036"/>
              <a:ext cx="473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66576" name="Arc 1028"/>
            <p:cNvSpPr>
              <a:spLocks/>
            </p:cNvSpPr>
            <p:nvPr/>
          </p:nvSpPr>
          <p:spPr bwMode="auto">
            <a:xfrm>
              <a:off x="13" y="1036"/>
              <a:ext cx="473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66577" name="Arc 1029"/>
            <p:cNvSpPr>
              <a:spLocks/>
            </p:cNvSpPr>
            <p:nvPr/>
          </p:nvSpPr>
          <p:spPr bwMode="auto">
            <a:xfrm>
              <a:off x="493" y="1036"/>
              <a:ext cx="473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66578" name="Arc 1030"/>
            <p:cNvSpPr>
              <a:spLocks/>
            </p:cNvSpPr>
            <p:nvPr/>
          </p:nvSpPr>
          <p:spPr bwMode="auto">
            <a:xfrm>
              <a:off x="965" y="1036"/>
              <a:ext cx="473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66579" name="Arc 1031"/>
            <p:cNvSpPr>
              <a:spLocks/>
            </p:cNvSpPr>
            <p:nvPr/>
          </p:nvSpPr>
          <p:spPr bwMode="auto">
            <a:xfrm>
              <a:off x="1452" y="1036"/>
              <a:ext cx="473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66580" name="Arc 1032"/>
            <p:cNvSpPr>
              <a:spLocks/>
            </p:cNvSpPr>
            <p:nvPr/>
          </p:nvSpPr>
          <p:spPr bwMode="auto">
            <a:xfrm>
              <a:off x="1924" y="1036"/>
              <a:ext cx="473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66581" name="Arc 1033"/>
            <p:cNvSpPr>
              <a:spLocks/>
            </p:cNvSpPr>
            <p:nvPr/>
          </p:nvSpPr>
          <p:spPr bwMode="auto">
            <a:xfrm>
              <a:off x="2411" y="1036"/>
              <a:ext cx="472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66582" name="Arc 1034"/>
            <p:cNvSpPr>
              <a:spLocks/>
            </p:cNvSpPr>
            <p:nvPr/>
          </p:nvSpPr>
          <p:spPr bwMode="auto">
            <a:xfrm>
              <a:off x="2883" y="1036"/>
              <a:ext cx="472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66583" name="Arc 1035"/>
            <p:cNvSpPr>
              <a:spLocks/>
            </p:cNvSpPr>
            <p:nvPr/>
          </p:nvSpPr>
          <p:spPr bwMode="auto">
            <a:xfrm>
              <a:off x="3362" y="1036"/>
              <a:ext cx="473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66584" name="Arc 1036"/>
            <p:cNvSpPr>
              <a:spLocks/>
            </p:cNvSpPr>
            <p:nvPr/>
          </p:nvSpPr>
          <p:spPr bwMode="auto">
            <a:xfrm>
              <a:off x="3834" y="1036"/>
              <a:ext cx="473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66585" name="Arc 1037"/>
            <p:cNvSpPr>
              <a:spLocks/>
            </p:cNvSpPr>
            <p:nvPr/>
          </p:nvSpPr>
          <p:spPr bwMode="auto">
            <a:xfrm>
              <a:off x="4314" y="1036"/>
              <a:ext cx="473" cy="172"/>
            </a:xfrm>
            <a:custGeom>
              <a:avLst/>
              <a:gdLst>
                <a:gd name="T0" fmla="*/ 0 w 21600"/>
                <a:gd name="T1" fmla="*/ 0 h 21599"/>
                <a:gd name="T2" fmla="*/ 0 w 21600"/>
                <a:gd name="T3" fmla="*/ 0 h 21599"/>
                <a:gd name="T4" fmla="*/ 0 w 21600"/>
                <a:gd name="T5" fmla="*/ 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</a:path>
                <a:path w="21600" h="21599" stroke="0" extrusionOk="0">
                  <a:moveTo>
                    <a:pt x="21559" y="21599"/>
                  </a:moveTo>
                  <a:cubicBezTo>
                    <a:pt x="9646" y="21577"/>
                    <a:pt x="-1" y="11913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  <p:sp>
          <p:nvSpPr>
            <p:cNvPr id="66586" name="Arc 1038"/>
            <p:cNvSpPr>
              <a:spLocks/>
            </p:cNvSpPr>
            <p:nvPr/>
          </p:nvSpPr>
          <p:spPr bwMode="auto">
            <a:xfrm>
              <a:off x="4786" y="1036"/>
              <a:ext cx="473" cy="172"/>
            </a:xfrm>
            <a:custGeom>
              <a:avLst/>
              <a:gdLst>
                <a:gd name="T0" fmla="*/ 0 w 21640"/>
                <a:gd name="T1" fmla="*/ 0 h 21600"/>
                <a:gd name="T2" fmla="*/ 0 w 21640"/>
                <a:gd name="T3" fmla="*/ 0 h 21600"/>
                <a:gd name="T4" fmla="*/ 0 w 2164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40"/>
                <a:gd name="T10" fmla="*/ 0 h 21600"/>
                <a:gd name="T11" fmla="*/ 21640 w 2164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40" h="21600" fill="none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</a:path>
                <a:path w="21640" h="21600" stroke="0" extrusionOk="0">
                  <a:moveTo>
                    <a:pt x="21640" y="0"/>
                  </a:moveTo>
                  <a:cubicBezTo>
                    <a:pt x="21640" y="11929"/>
                    <a:pt x="11969" y="21600"/>
                    <a:pt x="40" y="21600"/>
                  </a:cubicBezTo>
                  <a:cubicBezTo>
                    <a:pt x="26" y="21599"/>
                    <a:pt x="13" y="21599"/>
                    <a:pt x="-1" y="21599"/>
                  </a:cubicBezTo>
                  <a:lnTo>
                    <a:pt x="40" y="0"/>
                  </a:lnTo>
                  <a:close/>
                </a:path>
              </a:pathLst>
            </a:custGeom>
            <a:noFill/>
            <a:ln w="25400" cap="rnd">
              <a:solidFill>
                <a:srgbClr val="81F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1pPr>
              <a:lvl2pPr marL="37931725" indent="-37474525"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2pPr>
              <a:lvl3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3pPr>
              <a:lvl4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4pPr>
              <a:lvl5pPr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1000" b="1">
                  <a:solidFill>
                    <a:schemeClr val="tx1"/>
                  </a:solidFill>
                  <a:latin typeface="Times New Roman" pitchFamily="-1" charset="0"/>
                  <a:ea typeface="ＭＳ Ｐゴシック" pitchFamily="-1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altLang="en-US">
                <a:solidFill>
                  <a:srgbClr val="FFFFFF"/>
                </a:solidFill>
              </a:endParaRPr>
            </a:p>
          </p:txBody>
        </p:sp>
      </p:grpSp>
      <p:sp>
        <p:nvSpPr>
          <p:cNvPr id="1005583" name="Rectangle 1039"/>
          <p:cNvSpPr>
            <a:spLocks noChangeArrowheads="1"/>
          </p:cNvSpPr>
          <p:nvPr/>
        </p:nvSpPr>
        <p:spPr bwMode="auto">
          <a:xfrm>
            <a:off x="2830513" y="836613"/>
            <a:ext cx="608012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  <a:r>
              <a:rPr lang="en-US" altLang="en-US" sz="3200" baseline="-25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endParaRPr lang="en-US" altLang="en-US" sz="3200" baseline="30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6564" name="Arc 1040"/>
          <p:cNvSpPr>
            <a:spLocks/>
          </p:cNvSpPr>
          <p:nvPr/>
        </p:nvSpPr>
        <p:spPr bwMode="auto">
          <a:xfrm rot="10800000" flipH="1">
            <a:off x="3505200" y="1201738"/>
            <a:ext cx="838200" cy="1905000"/>
          </a:xfrm>
          <a:custGeom>
            <a:avLst/>
            <a:gdLst>
              <a:gd name="T0" fmla="*/ 0 w 14288"/>
              <a:gd name="T1" fmla="*/ 2147483647 h 21367"/>
              <a:gd name="T2" fmla="*/ 2147483647 w 14288"/>
              <a:gd name="T3" fmla="*/ 0 h 21367"/>
              <a:gd name="T4" fmla="*/ 2147483647 w 14288"/>
              <a:gd name="T5" fmla="*/ 2147483647 h 21367"/>
              <a:gd name="T6" fmla="*/ 0 60000 65536"/>
              <a:gd name="T7" fmla="*/ 0 60000 65536"/>
              <a:gd name="T8" fmla="*/ 0 60000 65536"/>
              <a:gd name="T9" fmla="*/ 0 w 14288"/>
              <a:gd name="T10" fmla="*/ 0 h 21367"/>
              <a:gd name="T11" fmla="*/ 14288 w 14288"/>
              <a:gd name="T12" fmla="*/ 21367 h 2136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4288" h="21367" fill="none" extrusionOk="0">
                <a:moveTo>
                  <a:pt x="-1" y="5167"/>
                </a:moveTo>
                <a:cubicBezTo>
                  <a:pt x="3132" y="2404"/>
                  <a:pt x="6998" y="609"/>
                  <a:pt x="11130" y="-2"/>
                </a:cubicBezTo>
              </a:path>
              <a:path w="14288" h="21367" stroke="0" extrusionOk="0">
                <a:moveTo>
                  <a:pt x="-1" y="5167"/>
                </a:moveTo>
                <a:cubicBezTo>
                  <a:pt x="3132" y="2404"/>
                  <a:pt x="6998" y="609"/>
                  <a:pt x="11130" y="-2"/>
                </a:cubicBezTo>
                <a:lnTo>
                  <a:pt x="14288" y="21367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005585" name="Rectangle 1041"/>
          <p:cNvSpPr>
            <a:spLocks noChangeArrowheads="1"/>
          </p:cNvSpPr>
          <p:nvPr/>
        </p:nvSpPr>
        <p:spPr bwMode="auto">
          <a:xfrm>
            <a:off x="5326063" y="261938"/>
            <a:ext cx="2974975" cy="8207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  <a:r>
              <a:rPr lang="en-US" altLang="en-US" sz="4800" baseline="-25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r>
              <a:rPr lang="en-US" altLang="en-US" sz="4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fixation</a:t>
            </a:r>
            <a:endParaRPr lang="en-US" altLang="en-US" sz="4800" baseline="30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05587" name="Rectangle 1043"/>
          <p:cNvSpPr>
            <a:spLocks noChangeArrowheads="1"/>
          </p:cNvSpPr>
          <p:nvPr/>
        </p:nvSpPr>
        <p:spPr bwMode="auto">
          <a:xfrm>
            <a:off x="2830513" y="2236788"/>
            <a:ext cx="608012" cy="5762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7" tIns="44450" rIns="90487" bIns="44450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  <a:r>
              <a:rPr lang="en-US" altLang="en-US" sz="3200" baseline="-25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  <a:endParaRPr lang="en-US" altLang="en-US" sz="3200" baseline="30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6567" name="Line 1044"/>
          <p:cNvSpPr>
            <a:spLocks noChangeShapeType="1"/>
          </p:cNvSpPr>
          <p:nvPr/>
        </p:nvSpPr>
        <p:spPr bwMode="auto">
          <a:xfrm rot="10800000" flipH="1" flipV="1">
            <a:off x="3060700" y="1403350"/>
            <a:ext cx="0" cy="8810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b="1">
              <a:solidFill>
                <a:srgbClr val="FFFFFF"/>
              </a:solidFill>
              <a:latin typeface="Times New Roman" pitchFamily="-1" charset="0"/>
              <a:ea typeface="ＭＳ Ｐゴシック" pitchFamily="-1" charset="-128"/>
            </a:endParaRPr>
          </a:p>
        </p:txBody>
      </p:sp>
      <p:pic>
        <p:nvPicPr>
          <p:cNvPr id="66568" name="Picture 104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300" y="2732088"/>
            <a:ext cx="2395538" cy="1397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569" name="Text Box 1046"/>
          <p:cNvSpPr txBox="1">
            <a:spLocks noChangeArrowheads="1"/>
          </p:cNvSpPr>
          <p:nvPr/>
        </p:nvSpPr>
        <p:spPr bwMode="auto">
          <a:xfrm>
            <a:off x="3616325" y="5576888"/>
            <a:ext cx="184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-13874" y="6581001"/>
            <a:ext cx="2343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Slide modified from Debbie Bronk</a:t>
            </a:r>
          </a:p>
        </p:txBody>
      </p:sp>
    </p:spTree>
    <p:extLst>
      <p:ext uri="{BB962C8B-B14F-4D97-AF65-F5344CB8AC3E}">
        <p14:creationId xmlns:p14="http://schemas.microsoft.com/office/powerpoint/2010/main" val="11096457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427038" y="1593850"/>
            <a:ext cx="3683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 marL="609600" indent="-609600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2800">
                <a:solidFill>
                  <a:srgbClr val="FFC000"/>
                </a:solidFill>
              </a:rPr>
              <a:t>Nitrogen fixation</a:t>
            </a:r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1044575" y="2395538"/>
            <a:ext cx="74374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2400" dirty="0">
                <a:solidFill>
                  <a:srgbClr val="FFC000"/>
                </a:solidFill>
              </a:rPr>
              <a:t>N</a:t>
            </a:r>
            <a:r>
              <a:rPr lang="en-US" altLang="en-US" sz="2400" baseline="-25000" dirty="0">
                <a:solidFill>
                  <a:srgbClr val="FFC000"/>
                </a:solidFill>
              </a:rPr>
              <a:t>2</a:t>
            </a:r>
            <a:r>
              <a:rPr lang="en-US" altLang="en-US" sz="2400" dirty="0">
                <a:solidFill>
                  <a:srgbClr val="FFC000"/>
                </a:solidFill>
              </a:rPr>
              <a:t> + 8H</a:t>
            </a:r>
            <a:r>
              <a:rPr lang="en-US" altLang="en-US" sz="2400" baseline="30000" dirty="0">
                <a:solidFill>
                  <a:srgbClr val="FFC000"/>
                </a:solidFill>
              </a:rPr>
              <a:t>+</a:t>
            </a:r>
            <a:r>
              <a:rPr lang="en-US" altLang="en-US" sz="2400" dirty="0">
                <a:solidFill>
                  <a:srgbClr val="FFC000"/>
                </a:solidFill>
              </a:rPr>
              <a:t> + 8e- + 16 ATP </a:t>
            </a:r>
            <a:r>
              <a:rPr lang="en-US" altLang="en-US" sz="2400" dirty="0">
                <a:solidFill>
                  <a:srgbClr val="FFC000"/>
                </a:solidFill>
                <a:sym typeface="Symbol" pitchFamily="-1" charset="2"/>
              </a:rPr>
              <a:t></a:t>
            </a:r>
            <a:r>
              <a:rPr lang="en-US" altLang="en-US" sz="2400" dirty="0">
                <a:solidFill>
                  <a:srgbClr val="FFC000"/>
                </a:solidFill>
              </a:rPr>
              <a:t> 2 NH</a:t>
            </a:r>
            <a:r>
              <a:rPr lang="en-US" altLang="en-US" sz="2400" baseline="-25000" dirty="0">
                <a:solidFill>
                  <a:srgbClr val="FFC000"/>
                </a:solidFill>
              </a:rPr>
              <a:t>3 </a:t>
            </a:r>
            <a:r>
              <a:rPr lang="en-US" altLang="en-US" sz="2400" dirty="0">
                <a:solidFill>
                  <a:srgbClr val="FFC000"/>
                </a:solidFill>
              </a:rPr>
              <a:t>+ H</a:t>
            </a:r>
            <a:r>
              <a:rPr lang="en-US" altLang="en-US" sz="2400" baseline="-25000" dirty="0">
                <a:solidFill>
                  <a:srgbClr val="FFC000"/>
                </a:solidFill>
              </a:rPr>
              <a:t>2</a:t>
            </a:r>
            <a:r>
              <a:rPr lang="en-US" altLang="en-US" sz="2400" dirty="0">
                <a:solidFill>
                  <a:srgbClr val="FFC000"/>
                </a:solidFill>
              </a:rPr>
              <a:t> + 16 ADP + 16P</a:t>
            </a:r>
            <a:r>
              <a:rPr lang="en-US" altLang="en-US" sz="2400" baseline="-25000" dirty="0">
                <a:solidFill>
                  <a:srgbClr val="FFC000"/>
                </a:solidFill>
              </a:rPr>
              <a:t>i</a:t>
            </a:r>
          </a:p>
        </p:txBody>
      </p:sp>
      <p:sp>
        <p:nvSpPr>
          <p:cNvPr id="54276" name="Text Box 4"/>
          <p:cNvSpPr txBox="1">
            <a:spLocks noChangeArrowheads="1"/>
          </p:cNvSpPr>
          <p:nvPr/>
        </p:nvSpPr>
        <p:spPr bwMode="auto">
          <a:xfrm>
            <a:off x="1112980" y="3860800"/>
            <a:ext cx="691093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pPr>
              <a:buFontTx/>
              <a:buChar char="•"/>
            </a:pPr>
            <a:r>
              <a:rPr lang="en-US" altLang="en-US" sz="2400" dirty="0">
                <a:solidFill>
                  <a:srgbClr val="FFC000"/>
                </a:solidFill>
              </a:rPr>
              <a:t>  Energetically very expensive – N</a:t>
            </a:r>
            <a:r>
              <a:rPr lang="en-US" altLang="en-US" sz="2400" baseline="-25000" dirty="0">
                <a:solidFill>
                  <a:srgbClr val="FFC000"/>
                </a:solidFill>
              </a:rPr>
              <a:t>2</a:t>
            </a:r>
            <a:r>
              <a:rPr lang="en-US" altLang="en-US" sz="2400" dirty="0">
                <a:solidFill>
                  <a:srgbClr val="FFC000"/>
                </a:solidFill>
              </a:rPr>
              <a:t> has triple bond</a:t>
            </a:r>
          </a:p>
          <a:p>
            <a:pPr>
              <a:buFontTx/>
              <a:buChar char="•"/>
            </a:pPr>
            <a:r>
              <a:rPr lang="en-US" altLang="en-US" sz="2400" dirty="0">
                <a:solidFill>
                  <a:srgbClr val="FFC000"/>
                </a:solidFill>
              </a:rPr>
              <a:t>  Nitrogenase is irreversibly inactivated by oxygen </a:t>
            </a:r>
          </a:p>
          <a:p>
            <a:pPr>
              <a:buFontTx/>
              <a:buChar char="•"/>
            </a:pPr>
            <a:r>
              <a:rPr lang="en-US" altLang="en-US" sz="2400" dirty="0">
                <a:solidFill>
                  <a:srgbClr val="FFC000"/>
                </a:solidFill>
              </a:rPr>
              <a:t>  Most autotrophic N</a:t>
            </a:r>
            <a:r>
              <a:rPr lang="en-US" altLang="en-US" sz="2400" baseline="-25000" dirty="0">
                <a:solidFill>
                  <a:srgbClr val="FFC000"/>
                </a:solidFill>
              </a:rPr>
              <a:t>2</a:t>
            </a:r>
            <a:r>
              <a:rPr lang="en-US" altLang="en-US" sz="2400" dirty="0">
                <a:solidFill>
                  <a:srgbClr val="FFC000"/>
                </a:solidFill>
              </a:rPr>
              <a:t> fixers form </a:t>
            </a:r>
            <a:r>
              <a:rPr lang="en-US" altLang="en-US" sz="2400" dirty="0" err="1">
                <a:solidFill>
                  <a:srgbClr val="FFC000"/>
                </a:solidFill>
              </a:rPr>
              <a:t>heterocysts</a:t>
            </a:r>
            <a:endParaRPr lang="en-US" altLang="en-US" sz="2400" dirty="0">
              <a:solidFill>
                <a:srgbClr val="FFC000"/>
              </a:solidFill>
            </a:endParaRPr>
          </a:p>
          <a:p>
            <a:pPr>
              <a:buFontTx/>
              <a:buChar char="•"/>
            </a:pPr>
            <a:r>
              <a:rPr lang="en-US" altLang="en-US" sz="2400" dirty="0">
                <a:solidFill>
                  <a:srgbClr val="FFC000"/>
                </a:solidFill>
              </a:rPr>
              <a:t>  Requires P, Fe, and trace metals (Mo, Co, V)</a:t>
            </a:r>
          </a:p>
        </p:txBody>
      </p:sp>
      <p:sp>
        <p:nvSpPr>
          <p:cNvPr id="54277" name="Text Box 5"/>
          <p:cNvSpPr txBox="1">
            <a:spLocks noChangeArrowheads="1"/>
          </p:cNvSpPr>
          <p:nvPr/>
        </p:nvSpPr>
        <p:spPr bwMode="auto">
          <a:xfrm>
            <a:off x="3670300" y="2840038"/>
            <a:ext cx="17414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1pPr>
            <a:lvl2pPr marL="37931725" indent="-37474525"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2pPr>
            <a:lvl3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3pPr>
            <a:lvl4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4pPr>
            <a:lvl5pPr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000" b="1">
                <a:solidFill>
                  <a:schemeClr val="tx1"/>
                </a:solidFill>
                <a:latin typeface="Times New Roman" pitchFamily="-1" charset="0"/>
                <a:ea typeface="ＭＳ Ｐゴシック" pitchFamily="-1" charset="-128"/>
              </a:defRPr>
            </a:lvl9pPr>
          </a:lstStyle>
          <a:p>
            <a:r>
              <a:rPr lang="en-US" altLang="en-US" sz="2400" dirty="0">
                <a:solidFill>
                  <a:schemeClr val="bg1"/>
                </a:solidFill>
              </a:rPr>
              <a:t>Nitrogenase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3874" y="6581001"/>
            <a:ext cx="23439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Slide modified from Debbie Bronk</a:t>
            </a:r>
          </a:p>
        </p:txBody>
      </p:sp>
    </p:spTree>
    <p:extLst>
      <p:ext uri="{BB962C8B-B14F-4D97-AF65-F5344CB8AC3E}">
        <p14:creationId xmlns:p14="http://schemas.microsoft.com/office/powerpoint/2010/main" val="311132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42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6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8|1.5|0.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Factory">
  <a:themeElements>
    <a:clrScheme name="">
      <a:dk1>
        <a:srgbClr val="000054"/>
      </a:dk1>
      <a:lt1>
        <a:srgbClr val="FFFFFF"/>
      </a:lt1>
      <a:dk2>
        <a:srgbClr val="00007A"/>
      </a:dk2>
      <a:lt2>
        <a:srgbClr val="F9E52C"/>
      </a:lt2>
      <a:accent1>
        <a:srgbClr val="FAE239"/>
      </a:accent1>
      <a:accent2>
        <a:srgbClr val="555BAD"/>
      </a:accent2>
      <a:accent3>
        <a:srgbClr val="AAAABE"/>
      </a:accent3>
      <a:accent4>
        <a:srgbClr val="DADADA"/>
      </a:accent4>
      <a:accent5>
        <a:srgbClr val="FCEEAE"/>
      </a:accent5>
      <a:accent6>
        <a:srgbClr val="4C529C"/>
      </a:accent6>
      <a:hlink>
        <a:srgbClr val="83B944"/>
      </a:hlink>
      <a:folHlink>
        <a:srgbClr val="FF8235"/>
      </a:folHlink>
    </a:clrScheme>
    <a:fontScheme name="Facto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5" charset="0"/>
          </a:defRPr>
        </a:defPPr>
      </a:lstStyle>
    </a:lnDef>
  </a:objectDefaults>
  <a:extraClrSchemeLst>
    <a:extraClrScheme>
      <a:clrScheme name="Factory 1">
        <a:dk1>
          <a:srgbClr val="000054"/>
        </a:dk1>
        <a:lt1>
          <a:srgbClr val="EAEAEA"/>
        </a:lt1>
        <a:dk2>
          <a:srgbClr val="00007A"/>
        </a:dk2>
        <a:lt2>
          <a:srgbClr val="EBD189"/>
        </a:lt2>
        <a:accent1>
          <a:srgbClr val="FCAB40"/>
        </a:accent1>
        <a:accent2>
          <a:srgbClr val="555BAD"/>
        </a:accent2>
        <a:accent3>
          <a:srgbClr val="AAAABE"/>
        </a:accent3>
        <a:accent4>
          <a:srgbClr val="C8C8C8"/>
        </a:accent4>
        <a:accent5>
          <a:srgbClr val="FDD2AF"/>
        </a:accent5>
        <a:accent6>
          <a:srgbClr val="4C529C"/>
        </a:accent6>
        <a:hlink>
          <a:srgbClr val="B97C01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2">
        <a:dk1>
          <a:srgbClr val="000000"/>
        </a:dk1>
        <a:lt1>
          <a:srgbClr val="FFFFCC"/>
        </a:lt1>
        <a:dk2>
          <a:srgbClr val="993300"/>
        </a:dk2>
        <a:lt2>
          <a:srgbClr val="EDE1AF"/>
        </a:lt2>
        <a:accent1>
          <a:srgbClr val="CAC0E2"/>
        </a:accent1>
        <a:accent2>
          <a:srgbClr val="DFC977"/>
        </a:accent2>
        <a:accent3>
          <a:srgbClr val="FFFFE2"/>
        </a:accent3>
        <a:accent4>
          <a:srgbClr val="000000"/>
        </a:accent4>
        <a:accent5>
          <a:srgbClr val="E1DCEE"/>
        </a:accent5>
        <a:accent6>
          <a:srgbClr val="CAB66B"/>
        </a:accent6>
        <a:hlink>
          <a:srgbClr val="660033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3">
        <a:dk1>
          <a:srgbClr val="000000"/>
        </a:dk1>
        <a:lt1>
          <a:srgbClr val="FFFFFF"/>
        </a:lt1>
        <a:dk2>
          <a:srgbClr val="000000"/>
        </a:dk2>
        <a:lt2>
          <a:srgbClr val="EAEAEA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4">
        <a:dk1>
          <a:srgbClr val="481800"/>
        </a:dk1>
        <a:lt1>
          <a:srgbClr val="EAEAEA"/>
        </a:lt1>
        <a:dk2>
          <a:srgbClr val="762700"/>
        </a:dk2>
        <a:lt2>
          <a:srgbClr val="EBD189"/>
        </a:lt2>
        <a:accent1>
          <a:srgbClr val="FCAB40"/>
        </a:accent1>
        <a:accent2>
          <a:srgbClr val="AD717F"/>
        </a:accent2>
        <a:accent3>
          <a:srgbClr val="BDACAA"/>
        </a:accent3>
        <a:accent4>
          <a:srgbClr val="C8C8C8"/>
        </a:accent4>
        <a:accent5>
          <a:srgbClr val="FDD2AF"/>
        </a:accent5>
        <a:accent6>
          <a:srgbClr val="9C6672"/>
        </a:accent6>
        <a:hlink>
          <a:srgbClr val="FFFF99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5">
        <a:dk1>
          <a:srgbClr val="330066"/>
        </a:dk1>
        <a:lt1>
          <a:srgbClr val="EAEAEA"/>
        </a:lt1>
        <a:dk2>
          <a:srgbClr val="4E009C"/>
        </a:dk2>
        <a:lt2>
          <a:srgbClr val="EBD189"/>
        </a:lt2>
        <a:accent1>
          <a:srgbClr val="FCAB40"/>
        </a:accent1>
        <a:accent2>
          <a:srgbClr val="8871BB"/>
        </a:accent2>
        <a:accent3>
          <a:srgbClr val="B2AACB"/>
        </a:accent3>
        <a:accent4>
          <a:srgbClr val="C8C8C8"/>
        </a:accent4>
        <a:accent5>
          <a:srgbClr val="FDD2AF"/>
        </a:accent5>
        <a:accent6>
          <a:srgbClr val="7B66A9"/>
        </a:accent6>
        <a:hlink>
          <a:srgbClr val="99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6">
        <a:dk1>
          <a:srgbClr val="454425"/>
        </a:dk1>
        <a:lt1>
          <a:srgbClr val="EAEAEA"/>
        </a:lt1>
        <a:dk2>
          <a:srgbClr val="4D6A2A"/>
        </a:dk2>
        <a:lt2>
          <a:srgbClr val="EBD189"/>
        </a:lt2>
        <a:accent1>
          <a:srgbClr val="FCAB40"/>
        </a:accent1>
        <a:accent2>
          <a:srgbClr val="A59E79"/>
        </a:accent2>
        <a:accent3>
          <a:srgbClr val="B2B9AC"/>
        </a:accent3>
        <a:accent4>
          <a:srgbClr val="C8C8C8"/>
        </a:accent4>
        <a:accent5>
          <a:srgbClr val="FDD2AF"/>
        </a:accent5>
        <a:accent6>
          <a:srgbClr val="958F6D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7">
        <a:dk1>
          <a:srgbClr val="3C2924"/>
        </a:dk1>
        <a:lt1>
          <a:srgbClr val="EAEAEA"/>
        </a:lt1>
        <a:dk2>
          <a:srgbClr val="0D0A46"/>
        </a:dk2>
        <a:lt2>
          <a:srgbClr val="EBD189"/>
        </a:lt2>
        <a:accent1>
          <a:srgbClr val="FCAB40"/>
        </a:accent1>
        <a:accent2>
          <a:srgbClr val="633D4E"/>
        </a:accent2>
        <a:accent3>
          <a:srgbClr val="AAAAB0"/>
        </a:accent3>
        <a:accent4>
          <a:srgbClr val="C8C8C8"/>
        </a:accent4>
        <a:accent5>
          <a:srgbClr val="FDD2AF"/>
        </a:accent5>
        <a:accent6>
          <a:srgbClr val="593646"/>
        </a:accent6>
        <a:hlink>
          <a:srgbClr val="FFCC66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8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FF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A1A1A1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Factory">
  <a:themeElements>
    <a:clrScheme name="">
      <a:dk1>
        <a:srgbClr val="000054"/>
      </a:dk1>
      <a:lt1>
        <a:srgbClr val="FFFFFF"/>
      </a:lt1>
      <a:dk2>
        <a:srgbClr val="00007A"/>
      </a:dk2>
      <a:lt2>
        <a:srgbClr val="F9E52C"/>
      </a:lt2>
      <a:accent1>
        <a:srgbClr val="FAE239"/>
      </a:accent1>
      <a:accent2>
        <a:srgbClr val="555BAD"/>
      </a:accent2>
      <a:accent3>
        <a:srgbClr val="AAAABE"/>
      </a:accent3>
      <a:accent4>
        <a:srgbClr val="DADADA"/>
      </a:accent4>
      <a:accent5>
        <a:srgbClr val="FCEEAE"/>
      </a:accent5>
      <a:accent6>
        <a:srgbClr val="4C529C"/>
      </a:accent6>
      <a:hlink>
        <a:srgbClr val="83B944"/>
      </a:hlink>
      <a:folHlink>
        <a:srgbClr val="FF8235"/>
      </a:folHlink>
    </a:clrScheme>
    <a:fontScheme name="Facto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5" charset="0"/>
          </a:defRPr>
        </a:defPPr>
      </a:lstStyle>
    </a:lnDef>
  </a:objectDefaults>
  <a:extraClrSchemeLst>
    <a:extraClrScheme>
      <a:clrScheme name="Factory 1">
        <a:dk1>
          <a:srgbClr val="000054"/>
        </a:dk1>
        <a:lt1>
          <a:srgbClr val="EAEAEA"/>
        </a:lt1>
        <a:dk2>
          <a:srgbClr val="00007A"/>
        </a:dk2>
        <a:lt2>
          <a:srgbClr val="EBD189"/>
        </a:lt2>
        <a:accent1>
          <a:srgbClr val="FCAB40"/>
        </a:accent1>
        <a:accent2>
          <a:srgbClr val="555BAD"/>
        </a:accent2>
        <a:accent3>
          <a:srgbClr val="AAAABE"/>
        </a:accent3>
        <a:accent4>
          <a:srgbClr val="C8C8C8"/>
        </a:accent4>
        <a:accent5>
          <a:srgbClr val="FDD2AF"/>
        </a:accent5>
        <a:accent6>
          <a:srgbClr val="4C529C"/>
        </a:accent6>
        <a:hlink>
          <a:srgbClr val="B97C01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2">
        <a:dk1>
          <a:srgbClr val="000000"/>
        </a:dk1>
        <a:lt1>
          <a:srgbClr val="FFFFCC"/>
        </a:lt1>
        <a:dk2>
          <a:srgbClr val="993300"/>
        </a:dk2>
        <a:lt2>
          <a:srgbClr val="EDE1AF"/>
        </a:lt2>
        <a:accent1>
          <a:srgbClr val="CAC0E2"/>
        </a:accent1>
        <a:accent2>
          <a:srgbClr val="DFC977"/>
        </a:accent2>
        <a:accent3>
          <a:srgbClr val="FFFFE2"/>
        </a:accent3>
        <a:accent4>
          <a:srgbClr val="000000"/>
        </a:accent4>
        <a:accent5>
          <a:srgbClr val="E1DCEE"/>
        </a:accent5>
        <a:accent6>
          <a:srgbClr val="CAB66B"/>
        </a:accent6>
        <a:hlink>
          <a:srgbClr val="660033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3">
        <a:dk1>
          <a:srgbClr val="000000"/>
        </a:dk1>
        <a:lt1>
          <a:srgbClr val="FFFFFF"/>
        </a:lt1>
        <a:dk2>
          <a:srgbClr val="000000"/>
        </a:dk2>
        <a:lt2>
          <a:srgbClr val="EAEAEA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4">
        <a:dk1>
          <a:srgbClr val="481800"/>
        </a:dk1>
        <a:lt1>
          <a:srgbClr val="EAEAEA"/>
        </a:lt1>
        <a:dk2>
          <a:srgbClr val="762700"/>
        </a:dk2>
        <a:lt2>
          <a:srgbClr val="EBD189"/>
        </a:lt2>
        <a:accent1>
          <a:srgbClr val="FCAB40"/>
        </a:accent1>
        <a:accent2>
          <a:srgbClr val="AD717F"/>
        </a:accent2>
        <a:accent3>
          <a:srgbClr val="BDACAA"/>
        </a:accent3>
        <a:accent4>
          <a:srgbClr val="C8C8C8"/>
        </a:accent4>
        <a:accent5>
          <a:srgbClr val="FDD2AF"/>
        </a:accent5>
        <a:accent6>
          <a:srgbClr val="9C6672"/>
        </a:accent6>
        <a:hlink>
          <a:srgbClr val="FFFF99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5">
        <a:dk1>
          <a:srgbClr val="330066"/>
        </a:dk1>
        <a:lt1>
          <a:srgbClr val="EAEAEA"/>
        </a:lt1>
        <a:dk2>
          <a:srgbClr val="4E009C"/>
        </a:dk2>
        <a:lt2>
          <a:srgbClr val="EBD189"/>
        </a:lt2>
        <a:accent1>
          <a:srgbClr val="FCAB40"/>
        </a:accent1>
        <a:accent2>
          <a:srgbClr val="8871BB"/>
        </a:accent2>
        <a:accent3>
          <a:srgbClr val="B2AACB"/>
        </a:accent3>
        <a:accent4>
          <a:srgbClr val="C8C8C8"/>
        </a:accent4>
        <a:accent5>
          <a:srgbClr val="FDD2AF"/>
        </a:accent5>
        <a:accent6>
          <a:srgbClr val="7B66A9"/>
        </a:accent6>
        <a:hlink>
          <a:srgbClr val="99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6">
        <a:dk1>
          <a:srgbClr val="454425"/>
        </a:dk1>
        <a:lt1>
          <a:srgbClr val="EAEAEA"/>
        </a:lt1>
        <a:dk2>
          <a:srgbClr val="4D6A2A"/>
        </a:dk2>
        <a:lt2>
          <a:srgbClr val="EBD189"/>
        </a:lt2>
        <a:accent1>
          <a:srgbClr val="FCAB40"/>
        </a:accent1>
        <a:accent2>
          <a:srgbClr val="A59E79"/>
        </a:accent2>
        <a:accent3>
          <a:srgbClr val="B2B9AC"/>
        </a:accent3>
        <a:accent4>
          <a:srgbClr val="C8C8C8"/>
        </a:accent4>
        <a:accent5>
          <a:srgbClr val="FDD2AF"/>
        </a:accent5>
        <a:accent6>
          <a:srgbClr val="958F6D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7">
        <a:dk1>
          <a:srgbClr val="3C2924"/>
        </a:dk1>
        <a:lt1>
          <a:srgbClr val="EAEAEA"/>
        </a:lt1>
        <a:dk2>
          <a:srgbClr val="0D0A46"/>
        </a:dk2>
        <a:lt2>
          <a:srgbClr val="EBD189"/>
        </a:lt2>
        <a:accent1>
          <a:srgbClr val="FCAB40"/>
        </a:accent1>
        <a:accent2>
          <a:srgbClr val="633D4E"/>
        </a:accent2>
        <a:accent3>
          <a:srgbClr val="AAAAB0"/>
        </a:accent3>
        <a:accent4>
          <a:srgbClr val="C8C8C8"/>
        </a:accent4>
        <a:accent5>
          <a:srgbClr val="FDD2AF"/>
        </a:accent5>
        <a:accent6>
          <a:srgbClr val="593646"/>
        </a:accent6>
        <a:hlink>
          <a:srgbClr val="FFCC66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8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FF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A1A1A1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400" dirty="0" smtClean="0">
            <a:solidFill>
              <a:srgbClr val="FFFFCC"/>
            </a:solidFill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400" dirty="0" smtClean="0">
            <a:solidFill>
              <a:srgbClr val="FFFFCC"/>
            </a:solidFill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400" dirty="0" smtClean="0">
            <a:solidFill>
              <a:srgbClr val="FFFFCC"/>
            </a:solidFill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400" dirty="0" smtClean="0">
            <a:solidFill>
              <a:srgbClr val="FFFFCC"/>
            </a:solidFill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400" dirty="0" smtClean="0">
            <a:solidFill>
              <a:srgbClr val="FFFFCC"/>
            </a:solidFill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2400" dirty="0" smtClean="0">
            <a:solidFill>
              <a:srgbClr val="FFFFCC"/>
            </a:solidFill>
            <a:latin typeface="Times New Roman" pitchFamily="18" charset="0"/>
            <a:cs typeface="Times New Roman" pitchFamily="18" charset="0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Factory">
  <a:themeElements>
    <a:clrScheme name="">
      <a:dk1>
        <a:srgbClr val="000054"/>
      </a:dk1>
      <a:lt1>
        <a:srgbClr val="FFFFFF"/>
      </a:lt1>
      <a:dk2>
        <a:srgbClr val="00007A"/>
      </a:dk2>
      <a:lt2>
        <a:srgbClr val="F9E52C"/>
      </a:lt2>
      <a:accent1>
        <a:srgbClr val="FAE239"/>
      </a:accent1>
      <a:accent2>
        <a:srgbClr val="555BAD"/>
      </a:accent2>
      <a:accent3>
        <a:srgbClr val="AAAABE"/>
      </a:accent3>
      <a:accent4>
        <a:srgbClr val="DADADA"/>
      </a:accent4>
      <a:accent5>
        <a:srgbClr val="FCEEAE"/>
      </a:accent5>
      <a:accent6>
        <a:srgbClr val="4C529C"/>
      </a:accent6>
      <a:hlink>
        <a:srgbClr val="83B944"/>
      </a:hlink>
      <a:folHlink>
        <a:srgbClr val="FF8235"/>
      </a:folHlink>
    </a:clrScheme>
    <a:fontScheme name="Facto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5" charset="0"/>
          </a:defRPr>
        </a:defPPr>
      </a:lstStyle>
    </a:lnDef>
  </a:objectDefaults>
  <a:extraClrSchemeLst>
    <a:extraClrScheme>
      <a:clrScheme name="Factory 1">
        <a:dk1>
          <a:srgbClr val="000054"/>
        </a:dk1>
        <a:lt1>
          <a:srgbClr val="EAEAEA"/>
        </a:lt1>
        <a:dk2>
          <a:srgbClr val="00007A"/>
        </a:dk2>
        <a:lt2>
          <a:srgbClr val="EBD189"/>
        </a:lt2>
        <a:accent1>
          <a:srgbClr val="FCAB40"/>
        </a:accent1>
        <a:accent2>
          <a:srgbClr val="555BAD"/>
        </a:accent2>
        <a:accent3>
          <a:srgbClr val="AAAABE"/>
        </a:accent3>
        <a:accent4>
          <a:srgbClr val="C8C8C8"/>
        </a:accent4>
        <a:accent5>
          <a:srgbClr val="FDD2AF"/>
        </a:accent5>
        <a:accent6>
          <a:srgbClr val="4C529C"/>
        </a:accent6>
        <a:hlink>
          <a:srgbClr val="B97C01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2">
        <a:dk1>
          <a:srgbClr val="000000"/>
        </a:dk1>
        <a:lt1>
          <a:srgbClr val="FFFFCC"/>
        </a:lt1>
        <a:dk2>
          <a:srgbClr val="993300"/>
        </a:dk2>
        <a:lt2>
          <a:srgbClr val="EDE1AF"/>
        </a:lt2>
        <a:accent1>
          <a:srgbClr val="CAC0E2"/>
        </a:accent1>
        <a:accent2>
          <a:srgbClr val="DFC977"/>
        </a:accent2>
        <a:accent3>
          <a:srgbClr val="FFFFE2"/>
        </a:accent3>
        <a:accent4>
          <a:srgbClr val="000000"/>
        </a:accent4>
        <a:accent5>
          <a:srgbClr val="E1DCEE"/>
        </a:accent5>
        <a:accent6>
          <a:srgbClr val="CAB66B"/>
        </a:accent6>
        <a:hlink>
          <a:srgbClr val="660033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3">
        <a:dk1>
          <a:srgbClr val="000000"/>
        </a:dk1>
        <a:lt1>
          <a:srgbClr val="FFFFFF"/>
        </a:lt1>
        <a:dk2>
          <a:srgbClr val="000000"/>
        </a:dk2>
        <a:lt2>
          <a:srgbClr val="EAEAEA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4">
        <a:dk1>
          <a:srgbClr val="481800"/>
        </a:dk1>
        <a:lt1>
          <a:srgbClr val="EAEAEA"/>
        </a:lt1>
        <a:dk2>
          <a:srgbClr val="762700"/>
        </a:dk2>
        <a:lt2>
          <a:srgbClr val="EBD189"/>
        </a:lt2>
        <a:accent1>
          <a:srgbClr val="FCAB40"/>
        </a:accent1>
        <a:accent2>
          <a:srgbClr val="AD717F"/>
        </a:accent2>
        <a:accent3>
          <a:srgbClr val="BDACAA"/>
        </a:accent3>
        <a:accent4>
          <a:srgbClr val="C8C8C8"/>
        </a:accent4>
        <a:accent5>
          <a:srgbClr val="FDD2AF"/>
        </a:accent5>
        <a:accent6>
          <a:srgbClr val="9C6672"/>
        </a:accent6>
        <a:hlink>
          <a:srgbClr val="FFFF99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5">
        <a:dk1>
          <a:srgbClr val="330066"/>
        </a:dk1>
        <a:lt1>
          <a:srgbClr val="EAEAEA"/>
        </a:lt1>
        <a:dk2>
          <a:srgbClr val="4E009C"/>
        </a:dk2>
        <a:lt2>
          <a:srgbClr val="EBD189"/>
        </a:lt2>
        <a:accent1>
          <a:srgbClr val="FCAB40"/>
        </a:accent1>
        <a:accent2>
          <a:srgbClr val="8871BB"/>
        </a:accent2>
        <a:accent3>
          <a:srgbClr val="B2AACB"/>
        </a:accent3>
        <a:accent4>
          <a:srgbClr val="C8C8C8"/>
        </a:accent4>
        <a:accent5>
          <a:srgbClr val="FDD2AF"/>
        </a:accent5>
        <a:accent6>
          <a:srgbClr val="7B66A9"/>
        </a:accent6>
        <a:hlink>
          <a:srgbClr val="99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6">
        <a:dk1>
          <a:srgbClr val="454425"/>
        </a:dk1>
        <a:lt1>
          <a:srgbClr val="EAEAEA"/>
        </a:lt1>
        <a:dk2>
          <a:srgbClr val="4D6A2A"/>
        </a:dk2>
        <a:lt2>
          <a:srgbClr val="EBD189"/>
        </a:lt2>
        <a:accent1>
          <a:srgbClr val="FCAB40"/>
        </a:accent1>
        <a:accent2>
          <a:srgbClr val="A59E79"/>
        </a:accent2>
        <a:accent3>
          <a:srgbClr val="B2B9AC"/>
        </a:accent3>
        <a:accent4>
          <a:srgbClr val="C8C8C8"/>
        </a:accent4>
        <a:accent5>
          <a:srgbClr val="FDD2AF"/>
        </a:accent5>
        <a:accent6>
          <a:srgbClr val="958F6D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7">
        <a:dk1>
          <a:srgbClr val="3C2924"/>
        </a:dk1>
        <a:lt1>
          <a:srgbClr val="EAEAEA"/>
        </a:lt1>
        <a:dk2>
          <a:srgbClr val="0D0A46"/>
        </a:dk2>
        <a:lt2>
          <a:srgbClr val="EBD189"/>
        </a:lt2>
        <a:accent1>
          <a:srgbClr val="FCAB40"/>
        </a:accent1>
        <a:accent2>
          <a:srgbClr val="633D4E"/>
        </a:accent2>
        <a:accent3>
          <a:srgbClr val="AAAAB0"/>
        </a:accent3>
        <a:accent4>
          <a:srgbClr val="C8C8C8"/>
        </a:accent4>
        <a:accent5>
          <a:srgbClr val="FDD2AF"/>
        </a:accent5>
        <a:accent6>
          <a:srgbClr val="593646"/>
        </a:accent6>
        <a:hlink>
          <a:srgbClr val="FFCC66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8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FF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FFFFFF"/>
        </a:accent5>
        <a:accent6>
          <a:srgbClr val="A1A1A1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510</TotalTime>
  <Words>2294</Words>
  <Application>Microsoft Office PowerPoint</Application>
  <PresentationFormat>On-screen Show (4:3)</PresentationFormat>
  <Paragraphs>473</Paragraphs>
  <Slides>64</Slides>
  <Notes>54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64</vt:i4>
      </vt:variant>
    </vt:vector>
  </HeadingPairs>
  <TitlesOfParts>
    <vt:vector size="83" baseType="lpstr">
      <vt:lpstr>ＭＳ Ｐゴシック</vt:lpstr>
      <vt:lpstr>Arial</vt:lpstr>
      <vt:lpstr>Book Antiqua</vt:lpstr>
      <vt:lpstr>Calibri</vt:lpstr>
      <vt:lpstr>Symbol</vt:lpstr>
      <vt:lpstr>Times</vt:lpstr>
      <vt:lpstr>Times New Roman</vt:lpstr>
      <vt:lpstr>Wingdings</vt:lpstr>
      <vt:lpstr>Office Theme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Factory</vt:lpstr>
      <vt:lpstr>1_Factory</vt:lpstr>
      <vt:lpstr>2_Factory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Wally Fulweiler</dc:creator>
  <cp:lastModifiedBy>Fulweiler, Robinson W</cp:lastModifiedBy>
  <cp:revision>21</cp:revision>
  <dcterms:created xsi:type="dcterms:W3CDTF">2014-06-03T17:37:56Z</dcterms:created>
  <dcterms:modified xsi:type="dcterms:W3CDTF">2019-04-19T20:01:26Z</dcterms:modified>
</cp:coreProperties>
</file>