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8" r:id="rId2"/>
    <p:sldId id="261" r:id="rId3"/>
    <p:sldId id="269" r:id="rId4"/>
    <p:sldId id="264" r:id="rId5"/>
    <p:sldId id="266" r:id="rId6"/>
    <p:sldId id="267" r:id="rId7"/>
    <p:sldId id="265" r:id="rId8"/>
    <p:sldId id="262" r:id="rId9"/>
    <p:sldId id="270" r:id="rId10"/>
    <p:sldId id="260" r:id="rId11"/>
    <p:sldId id="298" r:id="rId12"/>
    <p:sldId id="268" r:id="rId13"/>
    <p:sldId id="271" r:id="rId14"/>
    <p:sldId id="297" r:id="rId15"/>
    <p:sldId id="272" r:id="rId16"/>
    <p:sldId id="274" r:id="rId17"/>
    <p:sldId id="273" r:id="rId18"/>
    <p:sldId id="279" r:id="rId19"/>
    <p:sldId id="275" r:id="rId20"/>
    <p:sldId id="296" r:id="rId21"/>
    <p:sldId id="276" r:id="rId22"/>
    <p:sldId id="277" r:id="rId23"/>
    <p:sldId id="283" r:id="rId24"/>
    <p:sldId id="286" r:id="rId25"/>
    <p:sldId id="287" r:id="rId26"/>
    <p:sldId id="288" r:id="rId27"/>
    <p:sldId id="284" r:id="rId28"/>
    <p:sldId id="290" r:id="rId29"/>
    <p:sldId id="291" r:id="rId30"/>
    <p:sldId id="289" r:id="rId31"/>
    <p:sldId id="285" r:id="rId32"/>
    <p:sldId id="292" r:id="rId33"/>
    <p:sldId id="293" r:id="rId34"/>
    <p:sldId id="294" r:id="rId35"/>
    <p:sldId id="295" r:id="rId36"/>
    <p:sldId id="278" r:id="rId37"/>
    <p:sldId id="280" r:id="rId38"/>
    <p:sldId id="281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5818" autoAdjust="0"/>
  </p:normalViewPr>
  <p:slideViewPr>
    <p:cSldViewPr snapToGrid="0">
      <p:cViewPr varScale="1">
        <p:scale>
          <a:sx n="53" d="100"/>
          <a:sy n="53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E8B34-E768-4D17-9308-4D55AF6A1975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1F2E3-B959-409E-9BB4-707F8B4AA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6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</a:t>
            </a:r>
            <a:r>
              <a:rPr lang="en-US" baseline="0" dirty="0" smtClean="0"/>
              <a:t> all lines black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6CCF7-38C4-48FF-AD34-6A9E1652F5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56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</a:t>
            </a:r>
            <a:r>
              <a:rPr lang="en-US" baseline="0" dirty="0" smtClean="0"/>
              <a:t> A PICTURE OF BUBBLING METHANE</a:t>
            </a:r>
          </a:p>
          <a:p>
            <a:r>
              <a:rPr lang="en-US" baseline="0" dirty="0" smtClean="0"/>
              <a:t>Move the hypothesis about salinity and sulfate to another slide add more pictures of seagrass and saltmarsh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29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Google Scholar search terms</a:t>
            </a:r>
            <a:endParaRPr lang="en-US" baseline="0" dirty="0" smtClean="0"/>
          </a:p>
          <a:p>
            <a:r>
              <a:rPr lang="en-US" baseline="0" dirty="0" smtClean="0"/>
              <a:t>Seagrass methane</a:t>
            </a:r>
          </a:p>
          <a:p>
            <a:r>
              <a:rPr lang="en-US" baseline="0" dirty="0" smtClean="0"/>
              <a:t>Mangrove methane</a:t>
            </a:r>
          </a:p>
          <a:p>
            <a:r>
              <a:rPr lang="en-US" baseline="0" dirty="0" smtClean="0"/>
              <a:t>Saltmarsh methane</a:t>
            </a:r>
          </a:p>
          <a:p>
            <a:r>
              <a:rPr lang="en-US" baseline="0" dirty="0" smtClean="0"/>
              <a:t>Some papers found because cited in other papers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31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</a:t>
            </a:r>
            <a:r>
              <a:rPr lang="en-US" baseline="0" dirty="0" smtClean="0"/>
              <a:t> ANOVA, no differences between vegetation types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I am talking do an animation to show what n is and as I am talking about each one. Conclusion box for take away of the figure (in red?)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63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22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add a take home message box for end of figure CRAZY HIGHER FLUX THAN BEING BURIED. Put a red box that says is salinity driving this as a transition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42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76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Fill</a:t>
            </a:r>
            <a:r>
              <a:rPr lang="en-US" baseline="0" dirty="0" smtClean="0"/>
              <a:t> circles, make words clearer with text boxes, match colors on the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83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</a:t>
            </a:r>
            <a:r>
              <a:rPr lang="en-US" baseline="0" dirty="0" smtClean="0"/>
              <a:t> the title of the </a:t>
            </a:r>
            <a:r>
              <a:rPr lang="en-US" baseline="0" dirty="0" err="1" smtClean="0"/>
              <a:t>lyimo</a:t>
            </a:r>
            <a:r>
              <a:rPr lang="en-US" baseline="0" dirty="0" smtClean="0"/>
              <a:t> 2017 paper -&gt; disturbance matters! </a:t>
            </a:r>
          </a:p>
          <a:p>
            <a:r>
              <a:rPr lang="en-US" baseline="0" dirty="0" smtClean="0"/>
              <a:t>Do a table comparing the systems of possible different drivers of fluxes</a:t>
            </a:r>
          </a:p>
          <a:p>
            <a:r>
              <a:rPr lang="en-US" baseline="0" dirty="0" smtClean="0"/>
              <a:t>Temperature, Mechanical, Nitrogen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6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</a:t>
            </a:r>
            <a:r>
              <a:rPr lang="en-US" baseline="0" dirty="0" smtClean="0"/>
              <a:t> the title of the </a:t>
            </a:r>
            <a:r>
              <a:rPr lang="en-US" baseline="0" dirty="0" err="1" smtClean="0"/>
              <a:t>lyimo</a:t>
            </a:r>
            <a:r>
              <a:rPr lang="en-US" baseline="0" dirty="0" smtClean="0"/>
              <a:t> 2017 paper -&gt; disturbance matters! </a:t>
            </a:r>
          </a:p>
          <a:p>
            <a:r>
              <a:rPr lang="en-US" baseline="0" dirty="0" smtClean="0"/>
              <a:t>Do a table comparing the systems of possible different drivers of fluxes</a:t>
            </a:r>
          </a:p>
          <a:p>
            <a:r>
              <a:rPr lang="en-US" baseline="0" dirty="0" smtClean="0"/>
              <a:t>Temperature, Mechanical, Nitrogen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01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</a:t>
            </a:r>
            <a:r>
              <a:rPr lang="en-US" baseline="0" dirty="0" smtClean="0"/>
              <a:t> the title of the </a:t>
            </a:r>
            <a:r>
              <a:rPr lang="en-US" baseline="0" dirty="0" err="1" smtClean="0"/>
              <a:t>lyimo</a:t>
            </a:r>
            <a:r>
              <a:rPr lang="en-US" baseline="0" dirty="0" smtClean="0"/>
              <a:t> 2017 paper -&gt; disturbance matters! </a:t>
            </a:r>
          </a:p>
          <a:p>
            <a:r>
              <a:rPr lang="en-US" baseline="0" dirty="0" smtClean="0"/>
              <a:t>Do a table comparing the systems of possible different drivers of fluxes</a:t>
            </a:r>
          </a:p>
          <a:p>
            <a:r>
              <a:rPr lang="en-US" baseline="0" dirty="0" smtClean="0"/>
              <a:t>Temperature, Mechanical, Nitrogen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3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Saturate</a:t>
            </a:r>
            <a:r>
              <a:rPr lang="en-US" baseline="0" dirty="0" smtClean="0"/>
              <a:t> the colors using </a:t>
            </a:r>
            <a:r>
              <a:rPr lang="en-US" baseline="0" dirty="0" err="1" smtClean="0"/>
              <a:t>photoshop</a:t>
            </a:r>
            <a:r>
              <a:rPr lang="en-US" baseline="0" dirty="0" smtClean="0"/>
              <a:t> add pictures outlined in same colors as the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22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</a:t>
            </a:r>
            <a:r>
              <a:rPr lang="en-US" baseline="0" dirty="0" smtClean="0"/>
              <a:t> the title of the </a:t>
            </a:r>
            <a:r>
              <a:rPr lang="en-US" baseline="0" dirty="0" err="1" smtClean="0"/>
              <a:t>lyimo</a:t>
            </a:r>
            <a:r>
              <a:rPr lang="en-US" baseline="0" dirty="0" smtClean="0"/>
              <a:t> 2017 paper -&gt; disturbance matters! </a:t>
            </a:r>
          </a:p>
          <a:p>
            <a:r>
              <a:rPr lang="en-US" baseline="0" dirty="0" smtClean="0"/>
              <a:t>Do a table comparing the systems of possible different drivers of fluxes</a:t>
            </a:r>
          </a:p>
          <a:p>
            <a:r>
              <a:rPr lang="en-US" baseline="0" dirty="0" smtClean="0"/>
              <a:t>Temperature, Mechanical, Nitrogen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24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</a:t>
            </a:r>
            <a:r>
              <a:rPr lang="en-US" baseline="0" dirty="0" smtClean="0"/>
              <a:t> the title of the </a:t>
            </a:r>
            <a:r>
              <a:rPr lang="en-US" baseline="0" dirty="0" err="1" smtClean="0"/>
              <a:t>lyimo</a:t>
            </a:r>
            <a:r>
              <a:rPr lang="en-US" baseline="0" dirty="0" smtClean="0"/>
              <a:t> 2017 paper -&gt; disturbance matters! </a:t>
            </a:r>
          </a:p>
          <a:p>
            <a:r>
              <a:rPr lang="en-US" baseline="0" dirty="0" smtClean="0"/>
              <a:t>Do a table comparing the systems of possible different drivers of fluxes</a:t>
            </a:r>
          </a:p>
          <a:p>
            <a:r>
              <a:rPr lang="en-US" baseline="0" dirty="0" smtClean="0"/>
              <a:t>Temperature, Mechanical, Nitrogen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71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</a:t>
            </a:r>
            <a:r>
              <a:rPr lang="en-US" baseline="0" dirty="0" smtClean="0"/>
              <a:t> the title of the </a:t>
            </a:r>
            <a:r>
              <a:rPr lang="en-US" baseline="0" dirty="0" err="1" smtClean="0"/>
              <a:t>lyimo</a:t>
            </a:r>
            <a:r>
              <a:rPr lang="en-US" baseline="0" dirty="0" smtClean="0"/>
              <a:t> 2017 paper -&gt; disturbance matters! </a:t>
            </a:r>
          </a:p>
          <a:p>
            <a:r>
              <a:rPr lang="en-US" baseline="0" dirty="0" smtClean="0"/>
              <a:t>Do a table comparing the systems of possible different drivers of fluxes</a:t>
            </a:r>
          </a:p>
          <a:p>
            <a:r>
              <a:rPr lang="en-US" baseline="0" dirty="0" smtClean="0"/>
              <a:t>Temperature, Mechanical, Nitrogen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32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</a:t>
            </a:r>
            <a:r>
              <a:rPr lang="en-US" baseline="0" dirty="0" smtClean="0"/>
              <a:t> the title of the </a:t>
            </a:r>
            <a:r>
              <a:rPr lang="en-US" baseline="0" dirty="0" err="1" smtClean="0"/>
              <a:t>lyimo</a:t>
            </a:r>
            <a:r>
              <a:rPr lang="en-US" baseline="0" dirty="0" smtClean="0"/>
              <a:t> 2017 paper -&gt; disturbance matters! </a:t>
            </a:r>
          </a:p>
          <a:p>
            <a:r>
              <a:rPr lang="en-US" baseline="0" dirty="0" smtClean="0"/>
              <a:t>Do a table comparing the systems of possible different drivers of fluxes</a:t>
            </a:r>
          </a:p>
          <a:p>
            <a:r>
              <a:rPr lang="en-US" baseline="0" dirty="0" smtClean="0"/>
              <a:t>Temperature, Mechanical, Nitrogen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58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</a:t>
            </a:r>
            <a:r>
              <a:rPr lang="en-US" baseline="0" dirty="0" smtClean="0"/>
              <a:t> the title of the </a:t>
            </a:r>
            <a:r>
              <a:rPr lang="en-US" baseline="0" dirty="0" err="1" smtClean="0"/>
              <a:t>lyimo</a:t>
            </a:r>
            <a:r>
              <a:rPr lang="en-US" baseline="0" dirty="0" smtClean="0"/>
              <a:t> 2017 paper -&gt; disturbance matters! </a:t>
            </a:r>
          </a:p>
          <a:p>
            <a:r>
              <a:rPr lang="en-US" baseline="0" dirty="0" smtClean="0"/>
              <a:t>Do a table comparing the systems of possible different drivers of fluxes</a:t>
            </a:r>
          </a:p>
          <a:p>
            <a:r>
              <a:rPr lang="en-US" baseline="0" dirty="0" smtClean="0"/>
              <a:t>Temperature, Mechanical, Nitrogen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64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</a:t>
            </a:r>
            <a:r>
              <a:rPr lang="en-US" baseline="0" dirty="0" smtClean="0"/>
              <a:t> the title of the </a:t>
            </a:r>
            <a:r>
              <a:rPr lang="en-US" baseline="0" dirty="0" err="1" smtClean="0"/>
              <a:t>lyimo</a:t>
            </a:r>
            <a:r>
              <a:rPr lang="en-US" baseline="0" dirty="0" smtClean="0"/>
              <a:t> 2017 paper -&gt; disturbance matters! </a:t>
            </a:r>
          </a:p>
          <a:p>
            <a:r>
              <a:rPr lang="en-US" baseline="0" dirty="0" smtClean="0"/>
              <a:t>Do a table comparing the systems of possible different drivers of fluxes</a:t>
            </a:r>
          </a:p>
          <a:p>
            <a:r>
              <a:rPr lang="en-US" baseline="0" dirty="0" smtClean="0"/>
              <a:t>Temperature, Mechanical, Nitrogen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19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</a:t>
            </a:r>
            <a:r>
              <a:rPr lang="en-US" baseline="0" dirty="0" smtClean="0"/>
              <a:t> the title of the </a:t>
            </a:r>
            <a:r>
              <a:rPr lang="en-US" baseline="0" dirty="0" err="1" smtClean="0"/>
              <a:t>lyimo</a:t>
            </a:r>
            <a:r>
              <a:rPr lang="en-US" baseline="0" dirty="0" smtClean="0"/>
              <a:t> 2017 paper -&gt; disturbance matters! </a:t>
            </a:r>
          </a:p>
          <a:p>
            <a:r>
              <a:rPr lang="en-US" baseline="0" dirty="0" smtClean="0"/>
              <a:t>Do a table comparing the systems of possible different drivers of fluxes</a:t>
            </a:r>
          </a:p>
          <a:p>
            <a:r>
              <a:rPr lang="en-US" baseline="0" dirty="0" smtClean="0"/>
              <a:t>Temperature, Mechanical, Nitrogen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6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</a:t>
            </a:r>
            <a:r>
              <a:rPr lang="en-US" baseline="0" dirty="0" smtClean="0"/>
              <a:t> the title of the </a:t>
            </a:r>
            <a:r>
              <a:rPr lang="en-US" baseline="0" dirty="0" err="1" smtClean="0"/>
              <a:t>lyimo</a:t>
            </a:r>
            <a:r>
              <a:rPr lang="en-US" baseline="0" dirty="0" smtClean="0"/>
              <a:t> 2017 paper -&gt; disturbance matters! </a:t>
            </a:r>
          </a:p>
          <a:p>
            <a:r>
              <a:rPr lang="en-US" baseline="0" dirty="0" smtClean="0"/>
              <a:t>Do a table comparing the systems of possible different drivers of fluxes</a:t>
            </a:r>
          </a:p>
          <a:p>
            <a:r>
              <a:rPr lang="en-US" baseline="0" dirty="0" smtClean="0"/>
              <a:t>Temperature, Mechanical, Nitrogen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36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37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54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78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Seagrass: Kennedy et al., 2010</a:t>
            </a:r>
          </a:p>
          <a:p>
            <a:r>
              <a:rPr lang="en-US" dirty="0" smtClean="0"/>
              <a:t>Salt Marsh: 4%-60% veg</a:t>
            </a:r>
            <a:r>
              <a:rPr lang="en-US" baseline="0" dirty="0" smtClean="0"/>
              <a:t> estimate based on Carey et al., 2017 (highly variable)</a:t>
            </a:r>
          </a:p>
          <a:p>
            <a:r>
              <a:rPr lang="en-US" baseline="0" dirty="0" smtClean="0"/>
              <a:t>Mangroves: Up to 75% veg from Bouillon et al., 2003 (but highly variable, as little as 10%)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ANIMATE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00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M.E. Collins, R.J.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Kuehl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Organic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matter accumulation in organic soils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J.L. Richardson, M.J. 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Vepraskas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(Eds.), Wetland Soils. Genesis, Hydrology, Landscapes, and Classification, Lewis Publishers, CRC Press, Boca Raton, Florida (2001), pp. 137-162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 each one as you are going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 ANIMATE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 to balance the bank account</a:t>
            </a:r>
            <a:r>
              <a:rPr lang="en-US" baseline="0" dirty="0" smtClean="0"/>
              <a:t> for C but we don’t know how much we are spending on CH4 and CO2. We are spending money we don’t have in the form of CH4</a:t>
            </a:r>
          </a:p>
          <a:p>
            <a:r>
              <a:rPr lang="en-US" baseline="0" dirty="0" smtClean="0"/>
              <a:t>Make the arrows and words bigger for fluxes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1E4E2-E1E6-4C4C-BEB5-6EFF638E7F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24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Ch4 45 ppm CO2 </a:t>
            </a:r>
            <a:r>
              <a:rPr lang="en-US" dirty="0" err="1" smtClean="0"/>
              <a:t>equiv</a:t>
            </a:r>
            <a:endParaRPr lang="en-US" dirty="0" smtClean="0"/>
          </a:p>
          <a:p>
            <a:r>
              <a:rPr lang="en-US" dirty="0" smtClean="0"/>
              <a:t>N20</a:t>
            </a:r>
            <a:r>
              <a:rPr lang="en-US" baseline="0" dirty="0" smtClean="0"/>
              <a:t> 100 ppm CO2 </a:t>
            </a:r>
            <a:r>
              <a:rPr lang="en-US" baseline="0" dirty="0" err="1" smtClean="0"/>
              <a:t>equiv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VISUALIZE ONE METHANE =25 CO2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6CCF7-38C4-48FF-AD34-6A9E1652F5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6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Ch4 45 ppm CO2 </a:t>
            </a:r>
            <a:r>
              <a:rPr lang="en-US" dirty="0" err="1" smtClean="0"/>
              <a:t>equiv</a:t>
            </a:r>
            <a:endParaRPr lang="en-US" dirty="0" smtClean="0"/>
          </a:p>
          <a:p>
            <a:r>
              <a:rPr lang="en-US" dirty="0" smtClean="0"/>
              <a:t>N20</a:t>
            </a:r>
            <a:r>
              <a:rPr lang="en-US" baseline="0" dirty="0" smtClean="0"/>
              <a:t> 100 ppm CO2 </a:t>
            </a:r>
            <a:r>
              <a:rPr lang="en-US" baseline="0" dirty="0" err="1" smtClean="0"/>
              <a:t>equiv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VISUALIZE ONE METHANE =25 CO2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6CCF7-38C4-48FF-AD34-6A9E1652F5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42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</a:t>
            </a:r>
            <a:r>
              <a:rPr lang="en-US" baseline="0" dirty="0" smtClean="0"/>
              <a:t> A PICTURE OF BUBBLING METHANE</a:t>
            </a:r>
          </a:p>
          <a:p>
            <a:r>
              <a:rPr lang="en-US" baseline="0" dirty="0" smtClean="0"/>
              <a:t>Move the hypothesis about salinity and sulfate to another slide add more pictures of seagrass and saltmarsh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1F2E3-B959-409E-9BB4-707F8B4AAA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8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91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1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1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67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86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18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85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46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67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0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81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BF0728-082A-4966-8C2F-321BF53CBD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4/25/2018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03F48-2631-4871-844A-8963F39BDF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76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9209"/>
            <a:ext cx="9144000" cy="2015066"/>
          </a:xfrm>
          <a:solidFill>
            <a:schemeClr val="tx2">
              <a:lumMod val="60000"/>
              <a:lumOff val="40000"/>
              <a:alpha val="31000"/>
            </a:schemeClr>
          </a:solidFill>
          <a:effectLst>
            <a:softEdge rad="203200"/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Methane Emissions from Vegetated Coastal Systems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2646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Alia Al-Haj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Marine Biogeochemistry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April 24, 2018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9" y="1829570"/>
            <a:ext cx="11500117" cy="4317363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074093" y="1749360"/>
            <a:ext cx="238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IPCC, 2013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9621" y="288758"/>
            <a:ext cx="9705474" cy="1323439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Methane has a global warming potential 25x that of carbon dioxide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9" y="1829570"/>
            <a:ext cx="11500117" cy="4317363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074093" y="1749360"/>
            <a:ext cx="238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IPCC, 2013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9621" y="288758"/>
            <a:ext cx="9705474" cy="1323439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Methane has a global warming potential 25x that of carbon dioxide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4640" y="2788920"/>
            <a:ext cx="5135880" cy="2087880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97040" y="358140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49440" y="374904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10400" y="356616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73240" y="338328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90360" y="371856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29400" y="345948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12280" y="393192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08520" y="373380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01840" y="335280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61760" y="359664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05600" y="327660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31280" y="336804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269480" y="353568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86600" y="393192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22720" y="385572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294120" y="373380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934200" y="318516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187440" y="350520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553200" y="315468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217920" y="327660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370320" y="310896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736080" y="306324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568440" y="295656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64680" y="409956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659880" y="4084320"/>
            <a:ext cx="164437" cy="1371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08120" y="3611880"/>
            <a:ext cx="164437" cy="137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527900" y="3901440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methane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49067" y="4207609"/>
            <a:ext cx="157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25 carbon dioxide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Equal 34"/>
          <p:cNvSpPr/>
          <p:nvPr/>
        </p:nvSpPr>
        <p:spPr>
          <a:xfrm>
            <a:off x="4746941" y="3444240"/>
            <a:ext cx="1044100" cy="640080"/>
          </a:xfrm>
          <a:prstGeom prst="mathEqua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495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+mn-lt"/>
              </a:rPr>
              <a:t>Methanogenesis</a:t>
            </a: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 is at the bottom of the sediment redox ladder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42" y="1839339"/>
            <a:ext cx="6460958" cy="4845719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8" t="33081" r="26190" b="23158"/>
          <a:stretch/>
        </p:blipFill>
        <p:spPr bwMode="auto">
          <a:xfrm>
            <a:off x="431723" y="1675395"/>
            <a:ext cx="4750381" cy="267358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2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084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Methane oxidation can occur through many pathways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88" y="1438399"/>
            <a:ext cx="9535024" cy="5363452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713397"/>
            <a:ext cx="6153150" cy="34010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3880" y="5883622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https://blogs.nasa.gov/earthexpeditions/2016/08/23/mapping-methane-in-a-bubbling-arctic-lake/</a:t>
            </a:r>
          </a:p>
        </p:txBody>
      </p:sp>
    </p:spTree>
    <p:extLst>
      <p:ext uri="{BB962C8B-B14F-4D97-AF65-F5344CB8AC3E}">
        <p14:creationId xmlns:p14="http://schemas.microsoft.com/office/powerpoint/2010/main" val="19664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084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How can we tell if sulfate is around?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" y="1708523"/>
            <a:ext cx="3261360" cy="31700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Salinity is used as a proxy for sulfate presence in many studies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77640" y="1708523"/>
            <a:ext cx="4800600" cy="4401205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Current hypothesis: If sulfate concentrations are high, methane emission is low.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Therefore, if salinity is high, methane emission is low.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45880" y="1725406"/>
            <a:ext cx="2761648" cy="1938992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Is this hypothesis true?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Methods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Literature Review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73 papers (94 data points)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7 seagrass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24 mangrove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42 Saltmarsh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26 field studies (data from these)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16 </a:t>
            </a:r>
            <a:r>
              <a:rPr lang="en-US" dirty="0" err="1" smtClean="0">
                <a:solidFill>
                  <a:schemeClr val="bg1"/>
                </a:solidFill>
              </a:rPr>
              <a:t>mesocosm</a:t>
            </a:r>
            <a:r>
              <a:rPr lang="en-US" dirty="0" smtClean="0">
                <a:solidFill>
                  <a:schemeClr val="bg1"/>
                </a:solidFill>
              </a:rPr>
              <a:t> studies</a:t>
            </a:r>
          </a:p>
        </p:txBody>
      </p:sp>
    </p:spTree>
    <p:extLst>
      <p:ext uri="{BB962C8B-B14F-4D97-AF65-F5344CB8AC3E}">
        <p14:creationId xmlns:p14="http://schemas.microsoft.com/office/powerpoint/2010/main" val="1223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Methods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1. Literature Review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2. Meta-analysis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Basic statistics (mean, se)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Differences between veg types (ANOVA)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Change with salinity </a:t>
            </a:r>
            <a:r>
              <a:rPr lang="en-US" smtClean="0">
                <a:solidFill>
                  <a:schemeClr val="bg1"/>
                </a:solidFill>
              </a:rPr>
              <a:t>linear model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Average methane fluxes from vegetated coastal ecosystems do not vary by system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37" y="2695073"/>
            <a:ext cx="8537326" cy="2550695"/>
          </a:xfrm>
        </p:spPr>
      </p:pic>
      <p:sp>
        <p:nvSpPr>
          <p:cNvPr id="15" name="TextBox 14"/>
          <p:cNvSpPr txBox="1"/>
          <p:nvPr/>
        </p:nvSpPr>
        <p:spPr>
          <a:xfrm>
            <a:off x="1932342" y="2847110"/>
            <a:ext cx="832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&gt;0.05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33600" y="3771900"/>
            <a:ext cx="7658100" cy="495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3600" y="4220827"/>
            <a:ext cx="7658100" cy="495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33600" y="4669754"/>
            <a:ext cx="7658100" cy="495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95825" y="5737211"/>
            <a:ext cx="2533650" cy="523220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 = sample size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86" y="98425"/>
            <a:ext cx="9519428" cy="6728703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375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What is the spatial coverage for this analysis?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0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3041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What impact does methane emission have on blue carbon storage?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6750" y="1751135"/>
            <a:ext cx="10915650" cy="4796128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647611" y="6485205"/>
            <a:ext cx="40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Modified from: </a:t>
            </a:r>
            <a:r>
              <a:rPr lang="en-US" dirty="0" err="1" smtClean="0">
                <a:solidFill>
                  <a:schemeClr val="bg1"/>
                </a:solidFill>
              </a:rPr>
              <a:t>Mcleod</a:t>
            </a:r>
            <a:r>
              <a:rPr lang="en-US" dirty="0" smtClean="0">
                <a:solidFill>
                  <a:schemeClr val="bg1"/>
                </a:solidFill>
              </a:rPr>
              <a:t> et al., 2011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7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174" y="65315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Coastal ecosystems bury 10x more carbon than terrestrial systems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47611" y="6485205"/>
            <a:ext cx="40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Modified from: </a:t>
            </a:r>
            <a:r>
              <a:rPr lang="en-US" dirty="0" err="1" smtClean="0">
                <a:solidFill>
                  <a:schemeClr val="bg1"/>
                </a:solidFill>
              </a:rPr>
              <a:t>Mcleod</a:t>
            </a:r>
            <a:r>
              <a:rPr lang="en-US" dirty="0" smtClean="0">
                <a:solidFill>
                  <a:schemeClr val="bg1"/>
                </a:solidFill>
              </a:rPr>
              <a:t> et al., 2011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58" y="1497757"/>
            <a:ext cx="11107832" cy="4880569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1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3041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L</a:t>
            </a: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osses of C by methane emission can be higher than burial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47611" y="6485205"/>
            <a:ext cx="40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Modified from: </a:t>
            </a:r>
            <a:r>
              <a:rPr lang="en-US" dirty="0" err="1" smtClean="0">
                <a:solidFill>
                  <a:schemeClr val="bg1"/>
                </a:solidFill>
              </a:rPr>
              <a:t>Mcleod</a:t>
            </a:r>
            <a:r>
              <a:rPr lang="en-US" dirty="0" smtClean="0">
                <a:solidFill>
                  <a:schemeClr val="bg1"/>
                </a:solidFill>
              </a:rPr>
              <a:t> et al., 2011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13" y="1730375"/>
            <a:ext cx="10872373" cy="4777113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257550" y="3041713"/>
            <a:ext cx="4686300" cy="107721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Is salinity driving this high methane emission?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5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730297"/>
            <a:ext cx="8762999" cy="6520501"/>
          </a:xfrm>
        </p:spPr>
      </p:pic>
      <p:sp>
        <p:nvSpPr>
          <p:cNvPr id="5" name="TextBox 4"/>
          <p:cNvSpPr txBox="1"/>
          <p:nvPr/>
        </p:nvSpPr>
        <p:spPr>
          <a:xfrm>
            <a:off x="2415304" y="6468487"/>
            <a:ext cx="222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 = 0.145, p = 0.0044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32119" y="3197606"/>
            <a:ext cx="112776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Yes!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87020" y="3857177"/>
            <a:ext cx="47851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Mean methane flux (mg 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d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Does salinity predict methane emission?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62254" y="6334007"/>
            <a:ext cx="2795250" cy="638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18892" y="6287840"/>
            <a:ext cx="24709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Salinity (</a:t>
            </a:r>
            <a:r>
              <a:rPr lang="en-US" sz="2400" dirty="0" err="1" smtClean="0"/>
              <a:t>ppt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12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What are potential drivers of methane emission from vegetated coastal systems?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35" y="1949768"/>
            <a:ext cx="9942529" cy="4130992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30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What are potential drivers of methane emission from vegetated coastal systems?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831394"/>
            <a:ext cx="7071359" cy="4837006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061960" y="2664847"/>
            <a:ext cx="3992880" cy="2554545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Methane emissions are higher in disturbed systems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4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What are potential drivers of methane emission from vegetated coastal systems?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5720" y="1690688"/>
            <a:ext cx="3992880" cy="1323439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Mechanical Disturbance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1" y="3269622"/>
            <a:ext cx="4023360" cy="3065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08334" y="6475119"/>
            <a:ext cx="4866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https://www.oceanfdn.org/sites/default/files/MyJo_Air65a.jpg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1" y="3269622"/>
            <a:ext cx="4616593" cy="30654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77450" y="6475119"/>
            <a:ext cx="25859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https://damontucker.com/tag/mangrove-removal/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741" y="3269623"/>
            <a:ext cx="4087224" cy="30654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51430" y="6475119"/>
            <a:ext cx="28023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https://thurstonnaturecenter.wordpress.com/2015/08/</a:t>
            </a:r>
          </a:p>
        </p:txBody>
      </p:sp>
    </p:spTree>
    <p:extLst>
      <p:ext uri="{BB962C8B-B14F-4D97-AF65-F5344CB8AC3E}">
        <p14:creationId xmlns:p14="http://schemas.microsoft.com/office/powerpoint/2010/main" val="33380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05" y="2400837"/>
            <a:ext cx="8135110" cy="4351338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chemeClr val="bg1"/>
                </a:solidFill>
                <a:latin typeface="+mn-lt"/>
              </a:rPr>
              <a:t>What are potential drivers of methane emission from vegetated coastal systems?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5720" y="1690688"/>
            <a:ext cx="399288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Excess Nutrients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5057" y="6589988"/>
            <a:ext cx="86364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https://www.crcl.org/programs/science/land-loss-and-large-scale-disturbances/93-programs/science/land-loss-and-large-scale-disturbances/183-restoring-natural-hydrology-2.html</a:t>
            </a:r>
          </a:p>
        </p:txBody>
      </p:sp>
    </p:spTree>
    <p:extLst>
      <p:ext uri="{BB962C8B-B14F-4D97-AF65-F5344CB8AC3E}">
        <p14:creationId xmlns:p14="http://schemas.microsoft.com/office/powerpoint/2010/main" val="26146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chemeClr val="bg1"/>
                </a:solidFill>
                <a:latin typeface="+mn-lt"/>
              </a:rPr>
              <a:t>What are potential drivers of methane emission from vegetated coastal systems?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5640" y="1690688"/>
            <a:ext cx="576072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 Increasing Temperatures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2398574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How might these drivers impact methane emissions?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31394"/>
            <a:ext cx="7071359" cy="4837006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015740" y="2192407"/>
            <a:ext cx="4160520" cy="2554545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Mechanical disturbance increases methane emissions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3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14600"/>
            <a:ext cx="12192000" cy="27584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How might these drivers impact methane emissions?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273040"/>
            <a:ext cx="12192000" cy="15849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00" y="3488292"/>
            <a:ext cx="1010380" cy="214974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5" y="2842260"/>
            <a:ext cx="3755572" cy="262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13" y="3364060"/>
            <a:ext cx="2451327" cy="20407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7280" y="528828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4480" y="551688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5801" y="549402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8100" y="551688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4322" y="529971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2440" y="531876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5630" y="563118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3432" y="5668516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88202" y="5455156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31852" y="528828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32901" y="533400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48379" y="5377015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06310" y="531876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flipV="1">
            <a:off x="4320562" y="4977243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flipV="1">
            <a:off x="7313026" y="4977243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flipV="1">
            <a:off x="10969364" y="4977242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flipV="1">
            <a:off x="323372" y="4977241"/>
            <a:ext cx="283236" cy="2919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33374" y="4646463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59725" y="4646463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14231" y="4636532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55654" y="4595729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9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14600"/>
            <a:ext cx="12192000" cy="27584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How might these drivers impact methane emissions?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273040"/>
            <a:ext cx="12192000" cy="15849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00" y="3488292"/>
            <a:ext cx="1010380" cy="214974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5" y="2842260"/>
            <a:ext cx="3755572" cy="262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13" y="3364060"/>
            <a:ext cx="2451327" cy="204072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flipV="1">
            <a:off x="4503442" y="4977243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flipV="1">
            <a:off x="7313026" y="4977243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flipV="1">
            <a:off x="10969364" y="4977242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flipV="1">
            <a:off x="139668" y="4646462"/>
            <a:ext cx="604100" cy="6227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03018" y="4275224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42605" y="4646463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14231" y="4636532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86134" y="4671929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5403" y="2842260"/>
            <a:ext cx="3749523" cy="21735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938799" y="3488292"/>
            <a:ext cx="2336895" cy="17013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 flipV="1">
            <a:off x="4358540" y="4665859"/>
            <a:ext cx="604100" cy="6227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421890" y="4294621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37597" y="3565463"/>
            <a:ext cx="2336895" cy="17013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 flipV="1">
            <a:off x="7147871" y="4653678"/>
            <a:ext cx="604100" cy="6227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211221" y="4282440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Down Arrow 39"/>
          <p:cNvSpPr/>
          <p:nvPr/>
        </p:nvSpPr>
        <p:spPr>
          <a:xfrm flipV="1">
            <a:off x="10804164" y="4668038"/>
            <a:ext cx="604100" cy="6018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0867514" y="4296801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32201" y="1735927"/>
            <a:ext cx="58293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Mechanical disturbance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5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54652" y="6627168"/>
            <a:ext cx="407469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http://thebluecarboninitiative.org/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72" y="1349138"/>
            <a:ext cx="8607972" cy="5318235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537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The carbon buried in coastal systems is called “Blue Carbon”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361" y="2674701"/>
            <a:ext cx="2540066" cy="19066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9" y="1617239"/>
            <a:ext cx="2336798" cy="175259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4881435"/>
            <a:ext cx="2381250" cy="1785938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0314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1874520"/>
            <a:ext cx="8839200" cy="4785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How might these drivers impact methane emissions?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25" y="2049542"/>
            <a:ext cx="573919" cy="1221104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959081"/>
              </p:ext>
            </p:extLst>
          </p:nvPr>
        </p:nvGraphicFramePr>
        <p:xfrm>
          <a:off x="3942081" y="3408520"/>
          <a:ext cx="5923278" cy="27484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4426">
                  <a:extLst>
                    <a:ext uri="{9D8B030D-6E8A-4147-A177-3AD203B41FA5}">
                      <a16:colId xmlns:a16="http://schemas.microsoft.com/office/drawing/2014/main" val="905528332"/>
                    </a:ext>
                  </a:extLst>
                </a:gridCol>
                <a:gridCol w="1974426">
                  <a:extLst>
                    <a:ext uri="{9D8B030D-6E8A-4147-A177-3AD203B41FA5}">
                      <a16:colId xmlns:a16="http://schemas.microsoft.com/office/drawing/2014/main" val="2097677067"/>
                    </a:ext>
                  </a:extLst>
                </a:gridCol>
                <a:gridCol w="1974426">
                  <a:extLst>
                    <a:ext uri="{9D8B030D-6E8A-4147-A177-3AD203B41FA5}">
                      <a16:colId xmlns:a16="http://schemas.microsoft.com/office/drawing/2014/main" val="4260073398"/>
                    </a:ext>
                  </a:extLst>
                </a:gridCol>
              </a:tblGrid>
              <a:tr h="9161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076522"/>
                  </a:ext>
                </a:extLst>
              </a:tr>
              <a:tr h="9161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145686"/>
                  </a:ext>
                </a:extLst>
              </a:tr>
              <a:tr h="9161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385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5500"/>
            <a:ext cx="1613126" cy="1129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398" y="2045538"/>
            <a:ext cx="1416397" cy="1179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6359" y="3538983"/>
            <a:ext cx="1545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Mechanical Disturbance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396359" y="4369146"/>
            <a:ext cx="1545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Nutrient Pollution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396359" y="5488659"/>
            <a:ext cx="154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Temperature</a:t>
            </a:r>
            <a:endParaRPr lang="en-US" sz="2000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4585840" y="3445668"/>
            <a:ext cx="701040" cy="7078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0800000">
            <a:off x="6553200" y="3445669"/>
            <a:ext cx="701040" cy="7078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8520559" y="3445668"/>
            <a:ext cx="701040" cy="7078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9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911840" cy="1982565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Nutrient loading can cause algal blooms that shade seagrass and limit oxygenation of rhizosphere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00" y="1615252"/>
            <a:ext cx="9273400" cy="55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1874520"/>
            <a:ext cx="8839200" cy="4785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How might these drivers impact methane emissions?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25" y="2049542"/>
            <a:ext cx="573919" cy="1221104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959081"/>
              </p:ext>
            </p:extLst>
          </p:nvPr>
        </p:nvGraphicFramePr>
        <p:xfrm>
          <a:off x="3942081" y="3408520"/>
          <a:ext cx="5923278" cy="27484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4426">
                  <a:extLst>
                    <a:ext uri="{9D8B030D-6E8A-4147-A177-3AD203B41FA5}">
                      <a16:colId xmlns:a16="http://schemas.microsoft.com/office/drawing/2014/main" val="905528332"/>
                    </a:ext>
                  </a:extLst>
                </a:gridCol>
                <a:gridCol w="1974426">
                  <a:extLst>
                    <a:ext uri="{9D8B030D-6E8A-4147-A177-3AD203B41FA5}">
                      <a16:colId xmlns:a16="http://schemas.microsoft.com/office/drawing/2014/main" val="2097677067"/>
                    </a:ext>
                  </a:extLst>
                </a:gridCol>
                <a:gridCol w="1974426">
                  <a:extLst>
                    <a:ext uri="{9D8B030D-6E8A-4147-A177-3AD203B41FA5}">
                      <a16:colId xmlns:a16="http://schemas.microsoft.com/office/drawing/2014/main" val="4260073398"/>
                    </a:ext>
                  </a:extLst>
                </a:gridCol>
              </a:tblGrid>
              <a:tr h="9161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076522"/>
                  </a:ext>
                </a:extLst>
              </a:tr>
              <a:tr h="9161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145686"/>
                  </a:ext>
                </a:extLst>
              </a:tr>
              <a:tr h="9161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385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5500"/>
            <a:ext cx="1613126" cy="1129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398" y="2045538"/>
            <a:ext cx="1416397" cy="1179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6359" y="3538983"/>
            <a:ext cx="1545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Mechanical Disturbance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396359" y="4369146"/>
            <a:ext cx="1545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Nutrient Pollution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396359" y="5488659"/>
            <a:ext cx="154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Temperature</a:t>
            </a:r>
            <a:endParaRPr lang="en-US" sz="2000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4585840" y="3445668"/>
            <a:ext cx="701040" cy="7078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0800000">
            <a:off x="6553200" y="3445669"/>
            <a:ext cx="701040" cy="7078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8520559" y="3445668"/>
            <a:ext cx="701040" cy="7078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0800000">
            <a:off x="4578043" y="4447370"/>
            <a:ext cx="701040" cy="707886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0800000">
            <a:off x="6545403" y="4447371"/>
            <a:ext cx="701040" cy="707886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0800000">
            <a:off x="8512762" y="4447370"/>
            <a:ext cx="701040" cy="707886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14600"/>
            <a:ext cx="12192000" cy="27584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How might these drivers impact methane emissions?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273040"/>
            <a:ext cx="12192000" cy="15849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00" y="3488292"/>
            <a:ext cx="1010380" cy="214974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5" y="2842260"/>
            <a:ext cx="3755572" cy="262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13" y="3364060"/>
            <a:ext cx="2451327" cy="20407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7280" y="528828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4480" y="551688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5801" y="549402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8100" y="551688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4322" y="529971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2440" y="531876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5630" y="563118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3432" y="5668516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88202" y="5455156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31852" y="528828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32901" y="533400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48379" y="5377015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06310" y="531876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flipV="1">
            <a:off x="4320562" y="4977243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flipV="1">
            <a:off x="7313026" y="4977243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flipV="1">
            <a:off x="10969364" y="4977242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flipV="1">
            <a:off x="323372" y="4977241"/>
            <a:ext cx="283236" cy="2919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33374" y="4646463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59725" y="4646463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14231" y="4636532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55654" y="4595729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9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514600"/>
            <a:ext cx="12192000" cy="27584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How might these drivers impact methane emissions?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273040"/>
            <a:ext cx="12192000" cy="15849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00" y="3488292"/>
            <a:ext cx="1010380" cy="214974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5" y="2842260"/>
            <a:ext cx="3755572" cy="262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13" y="3364060"/>
            <a:ext cx="2451327" cy="20407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8100" y="5516880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3432" y="5668516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48379" y="5377015"/>
            <a:ext cx="457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flipV="1">
            <a:off x="4320562" y="4977243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flipV="1">
            <a:off x="7313026" y="4977243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flipV="1">
            <a:off x="10969364" y="4977242"/>
            <a:ext cx="283133" cy="2957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flipV="1">
            <a:off x="374281" y="4853752"/>
            <a:ext cx="616311" cy="5813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37081" y="4449128"/>
            <a:ext cx="118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14231" y="4636532"/>
            <a:ext cx="5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32201" y="1735927"/>
            <a:ext cx="5829300" cy="707886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Increased Temperatures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" y="1761341"/>
            <a:ext cx="905592" cy="265938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9705580" y="2149604"/>
            <a:ext cx="2486420" cy="145006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052134" y="2336460"/>
            <a:ext cx="219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am so hot, I am going to slow down photosynthesis!</a:t>
            </a:r>
            <a:endParaRPr lang="en-US" dirty="0"/>
          </a:p>
        </p:txBody>
      </p:sp>
      <p:sp>
        <p:nvSpPr>
          <p:cNvPr id="34" name="Cloud Callout 33"/>
          <p:cNvSpPr/>
          <p:nvPr/>
        </p:nvSpPr>
        <p:spPr>
          <a:xfrm>
            <a:off x="6211045" y="2548083"/>
            <a:ext cx="2486420" cy="145006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838814" y="3092556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 too!</a:t>
            </a:r>
            <a:endParaRPr lang="en-US" dirty="0"/>
          </a:p>
        </p:txBody>
      </p:sp>
      <p:sp>
        <p:nvSpPr>
          <p:cNvPr id="36" name="Cloud Callout 35"/>
          <p:cNvSpPr/>
          <p:nvPr/>
        </p:nvSpPr>
        <p:spPr>
          <a:xfrm>
            <a:off x="3488887" y="2458497"/>
            <a:ext cx="2486420" cy="145006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841087" y="2921424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I’m drooping!!</a:t>
            </a:r>
            <a:endParaRPr lang="en-US" dirty="0"/>
          </a:p>
        </p:txBody>
      </p:sp>
      <p:sp>
        <p:nvSpPr>
          <p:cNvPr id="38" name="Down Arrow 37"/>
          <p:cNvSpPr/>
          <p:nvPr/>
        </p:nvSpPr>
        <p:spPr>
          <a:xfrm flipV="1">
            <a:off x="4183881" y="4718246"/>
            <a:ext cx="616311" cy="5813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246681" y="4313622"/>
            <a:ext cx="118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Down Arrow 39"/>
          <p:cNvSpPr/>
          <p:nvPr/>
        </p:nvSpPr>
        <p:spPr>
          <a:xfrm flipV="1">
            <a:off x="7150852" y="4718246"/>
            <a:ext cx="616311" cy="5813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213652" y="4313622"/>
            <a:ext cx="118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Down Arrow 41"/>
          <p:cNvSpPr/>
          <p:nvPr/>
        </p:nvSpPr>
        <p:spPr>
          <a:xfrm flipV="1">
            <a:off x="10816103" y="4721923"/>
            <a:ext cx="616311" cy="5813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0878903" y="4317299"/>
            <a:ext cx="118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0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1874520"/>
            <a:ext cx="8839200" cy="4785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How might these drivers impact methane emissions?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25" y="2049542"/>
            <a:ext cx="573919" cy="1221104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959081"/>
              </p:ext>
            </p:extLst>
          </p:nvPr>
        </p:nvGraphicFramePr>
        <p:xfrm>
          <a:off x="3942081" y="3408520"/>
          <a:ext cx="5923278" cy="27484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4426">
                  <a:extLst>
                    <a:ext uri="{9D8B030D-6E8A-4147-A177-3AD203B41FA5}">
                      <a16:colId xmlns:a16="http://schemas.microsoft.com/office/drawing/2014/main" val="905528332"/>
                    </a:ext>
                  </a:extLst>
                </a:gridCol>
                <a:gridCol w="1974426">
                  <a:extLst>
                    <a:ext uri="{9D8B030D-6E8A-4147-A177-3AD203B41FA5}">
                      <a16:colId xmlns:a16="http://schemas.microsoft.com/office/drawing/2014/main" val="2097677067"/>
                    </a:ext>
                  </a:extLst>
                </a:gridCol>
                <a:gridCol w="1974426">
                  <a:extLst>
                    <a:ext uri="{9D8B030D-6E8A-4147-A177-3AD203B41FA5}">
                      <a16:colId xmlns:a16="http://schemas.microsoft.com/office/drawing/2014/main" val="4260073398"/>
                    </a:ext>
                  </a:extLst>
                </a:gridCol>
              </a:tblGrid>
              <a:tr h="9161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076522"/>
                  </a:ext>
                </a:extLst>
              </a:tr>
              <a:tr h="9161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145686"/>
                  </a:ext>
                </a:extLst>
              </a:tr>
              <a:tr h="9161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385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5500"/>
            <a:ext cx="1613126" cy="1129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398" y="2045538"/>
            <a:ext cx="1416397" cy="1179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6359" y="3538983"/>
            <a:ext cx="1545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Mechanical Disturbance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396359" y="4369146"/>
            <a:ext cx="1545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Nutrient Pollution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396359" y="5488659"/>
            <a:ext cx="1545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Temperature</a:t>
            </a:r>
            <a:endParaRPr lang="en-US" sz="2000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4585840" y="3445668"/>
            <a:ext cx="701040" cy="7078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0800000">
            <a:off x="6553200" y="3445669"/>
            <a:ext cx="701040" cy="7078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8520559" y="3445668"/>
            <a:ext cx="701040" cy="7078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0800000">
            <a:off x="4578043" y="4447370"/>
            <a:ext cx="701040" cy="707886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0800000">
            <a:off x="6545403" y="4447371"/>
            <a:ext cx="701040" cy="707886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0800000">
            <a:off x="8512762" y="4447370"/>
            <a:ext cx="701040" cy="707886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0800000">
            <a:off x="4585840" y="5346591"/>
            <a:ext cx="701040" cy="70788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0800000">
            <a:off x="6553200" y="5346592"/>
            <a:ext cx="701040" cy="70788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10800000">
            <a:off x="8520559" y="5346591"/>
            <a:ext cx="701040" cy="70788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09776"/>
            <a:ext cx="10515600" cy="1844842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Can we manage systems to enhance carbon sequestration and lower greenhouse gas emissions?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834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5322"/>
            <a:ext cx="10515600" cy="2329948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Future Work: Quantifying methane and carbon dioxide emissions from eelgrass meadows over a nutrient gradient in the Cape Cod National Seashore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2515657"/>
            <a:ext cx="7696200" cy="432911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0800000">
            <a:off x="6915150" y="5701829"/>
            <a:ext cx="476250" cy="85725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0800000">
            <a:off x="5619750" y="2705147"/>
            <a:ext cx="323850" cy="58293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0800000">
            <a:off x="6541466" y="4591049"/>
            <a:ext cx="236376" cy="42547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0800000">
            <a:off x="6191250" y="3657572"/>
            <a:ext cx="175408" cy="31573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483965" y="3973307"/>
            <a:ext cx="2400299" cy="954107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chemeClr val="bg1"/>
                </a:solidFill>
              </a:rPr>
              <a:t>nutrient  loading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flipV="1">
            <a:off x="9915023" y="4139344"/>
            <a:ext cx="555499" cy="62203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2621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Acknowledgements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48" y="5925219"/>
            <a:ext cx="1956253" cy="679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54" y="5785010"/>
            <a:ext cx="1323686" cy="959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12" y="5550568"/>
            <a:ext cx="1180206" cy="1116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268" y="5785010"/>
            <a:ext cx="1794736" cy="80649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437884" y="1832968"/>
            <a:ext cx="3188368" cy="2578544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Wally </a:t>
            </a:r>
            <a:r>
              <a:rPr lang="en-US" sz="2600" dirty="0" err="1" smtClean="0">
                <a:solidFill>
                  <a:schemeClr val="bg1"/>
                </a:solidFill>
              </a:rPr>
              <a:t>Fulweiler</a:t>
            </a:r>
            <a:endParaRPr lang="en-US" sz="2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Alyssa Novak</a:t>
            </a:r>
            <a:endParaRPr lang="en-US" dirty="0" smtClean="0"/>
          </a:p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</a:rPr>
              <a:t>Claudia Mazur</a:t>
            </a:r>
          </a:p>
          <a:p>
            <a:pPr marL="0" indent="0">
              <a:buNone/>
            </a:pPr>
            <a:r>
              <a:rPr lang="en-US" sz="2600" dirty="0" err="1" smtClean="0">
                <a:solidFill>
                  <a:schemeClr val="bg1"/>
                </a:solidFill>
              </a:rPr>
              <a:t>Fulweiler</a:t>
            </a:r>
            <a:r>
              <a:rPr lang="en-US" sz="2600" dirty="0" smtClean="0">
                <a:solidFill>
                  <a:schemeClr val="bg1"/>
                </a:solidFill>
              </a:rPr>
              <a:t> Lab Members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9993" y="6064791"/>
            <a:ext cx="3906061" cy="400110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Follow me on Twitter: @</a:t>
            </a:r>
            <a:r>
              <a:rPr lang="en-US" sz="2000" dirty="0" err="1" smtClean="0">
                <a:solidFill>
                  <a:schemeClr val="bg1"/>
                </a:solidFill>
              </a:rPr>
              <a:t>aalhaj_CNP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7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577"/>
            <a:ext cx="10515600" cy="1325563"/>
          </a:xfrm>
          <a:solidFill>
            <a:srgbClr val="002060"/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Questions?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12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34912"/>
            <a:ext cx="10515600" cy="1136055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Drivers of carbon storage: Photosynthesis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48" y="1380131"/>
            <a:ext cx="7128503" cy="5336477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23489" y="6488668"/>
            <a:ext cx="215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Howard et al., 2017</a:t>
            </a:r>
          </a:p>
        </p:txBody>
      </p:sp>
    </p:spTree>
    <p:extLst>
      <p:ext uri="{BB962C8B-B14F-4D97-AF65-F5344CB8AC3E}">
        <p14:creationId xmlns:p14="http://schemas.microsoft.com/office/powerpoint/2010/main" val="63931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205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Most carbon in vegetated coastal systems is stored in the sediments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24" y="1795063"/>
            <a:ext cx="10805351" cy="4562934"/>
          </a:xfrm>
        </p:spPr>
      </p:pic>
      <p:sp>
        <p:nvSpPr>
          <p:cNvPr id="5" name="TextBox 4"/>
          <p:cNvSpPr txBox="1"/>
          <p:nvPr/>
        </p:nvSpPr>
        <p:spPr>
          <a:xfrm>
            <a:off x="8702040" y="6393792"/>
            <a:ext cx="348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Murray et al.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0360" y="2072640"/>
            <a:ext cx="2011680" cy="472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18460" y="2586437"/>
            <a:ext cx="3268980" cy="472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18459" y="3181147"/>
            <a:ext cx="7573077" cy="1021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18458" y="4808075"/>
            <a:ext cx="2766061" cy="472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7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205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About 50% of the carbon stored in sediments is not vegetation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24" y="1795063"/>
            <a:ext cx="10805351" cy="4562934"/>
          </a:xfrm>
        </p:spPr>
      </p:pic>
      <p:sp>
        <p:nvSpPr>
          <p:cNvPr id="5" name="TextBox 4"/>
          <p:cNvSpPr txBox="1"/>
          <p:nvPr/>
        </p:nvSpPr>
        <p:spPr>
          <a:xfrm>
            <a:off x="9087051" y="6399626"/>
            <a:ext cx="348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Murray et al.,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6100" y="2200275"/>
            <a:ext cx="838200" cy="2286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45642" y="4203033"/>
            <a:ext cx="144379" cy="1443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86275" y="4076531"/>
            <a:ext cx="20052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Soil OC from veg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086099" y="2719338"/>
            <a:ext cx="1566111" cy="2644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86099" y="3274294"/>
            <a:ext cx="2576764" cy="2644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86099" y="3829250"/>
            <a:ext cx="4148890" cy="24728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80360" y="2072640"/>
            <a:ext cx="2011680" cy="472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18460" y="2586437"/>
            <a:ext cx="3268980" cy="472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18459" y="3181147"/>
            <a:ext cx="7573077" cy="1021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915" y="1567419"/>
            <a:ext cx="7353793" cy="4739111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71" y="59963"/>
            <a:ext cx="11782269" cy="1139254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Drivers of carbon storage: Imported C, Sediment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noxia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33" y="1567420"/>
            <a:ext cx="4730692" cy="4743409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912351" y="4067504"/>
            <a:ext cx="603359" cy="25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9253" y="4525213"/>
            <a:ext cx="564055" cy="2939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10" y="1567420"/>
            <a:ext cx="4031527" cy="4739111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972807" y="4819163"/>
            <a:ext cx="564055" cy="477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8297" y="6415814"/>
            <a:ext cx="288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Mitsch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Gosselink</a:t>
            </a:r>
            <a:r>
              <a:rPr lang="en-US" dirty="0" smtClean="0">
                <a:solidFill>
                  <a:schemeClr val="bg1"/>
                </a:solidFill>
              </a:rPr>
              <a:t>, 1993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4862" y="6415814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Adapted from </a:t>
            </a:r>
            <a:r>
              <a:rPr lang="en-US" dirty="0" err="1" smtClean="0">
                <a:solidFill>
                  <a:schemeClr val="bg1"/>
                </a:solidFill>
              </a:rPr>
              <a:t>Tokoro</a:t>
            </a:r>
            <a:r>
              <a:rPr lang="en-US" dirty="0" smtClean="0">
                <a:solidFill>
                  <a:schemeClr val="bg1"/>
                </a:solidFill>
              </a:rPr>
              <a:t> et al., 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34268" y="6415814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Alongi</a:t>
            </a:r>
            <a:r>
              <a:rPr lang="en-US" dirty="0" smtClean="0">
                <a:solidFill>
                  <a:schemeClr val="bg1"/>
                </a:solidFill>
              </a:rPr>
              <a:t>, 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7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70610"/>
            <a:ext cx="10515600" cy="132556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How do gaseous carbon emissions impact carbon storage?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32" y="1476383"/>
            <a:ext cx="7128503" cy="5336477"/>
          </a:xfr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4023360" y="1925053"/>
            <a:ext cx="19251" cy="97054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831305" y="3801979"/>
            <a:ext cx="1" cy="52137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181474" y="4451684"/>
            <a:ext cx="1" cy="93846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387517" y="1925053"/>
            <a:ext cx="8020" cy="1163052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128083" y="3801979"/>
            <a:ext cx="0" cy="617621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8438147" y="4217133"/>
            <a:ext cx="8020" cy="1173015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70948" y="1620253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95474" y="3392542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181474" y="3926123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0033417" y="6166529"/>
            <a:ext cx="2158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Adapted from Howard </a:t>
            </a:r>
            <a:r>
              <a:rPr lang="en-US" dirty="0">
                <a:solidFill>
                  <a:schemeClr val="bg1"/>
                </a:solidFill>
              </a:rPr>
              <a:t>et al., 2017</a:t>
            </a:r>
          </a:p>
        </p:txBody>
      </p:sp>
    </p:spTree>
    <p:extLst>
      <p:ext uri="{BB962C8B-B14F-4D97-AF65-F5344CB8AC3E}">
        <p14:creationId xmlns:p14="http://schemas.microsoft.com/office/powerpoint/2010/main" val="104227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8259"/>
            <a:ext cx="10515600" cy="2137443"/>
          </a:xfr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How much methane is emitted from vegetated coastal ecosystems?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37712"/>
            <a:ext cx="10515600" cy="2137443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What impact does methane emission have on blue carbon storage?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090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1338</Words>
  <Application>Microsoft Office PowerPoint</Application>
  <PresentationFormat>Widescreen</PresentationFormat>
  <Paragraphs>261</Paragraphs>
  <Slides>39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1_Office Theme</vt:lpstr>
      <vt:lpstr>Methane Emissions from Vegetated Coastal Systems</vt:lpstr>
      <vt:lpstr>Coastal ecosystems bury 10x more carbon than terrestrial systems</vt:lpstr>
      <vt:lpstr>The carbon buried in coastal systems is called “Blue Carbon”</vt:lpstr>
      <vt:lpstr>Drivers of carbon storage: Photosynthesis</vt:lpstr>
      <vt:lpstr>Most carbon in vegetated coastal systems is stored in the sediments</vt:lpstr>
      <vt:lpstr>About 50% of the carbon stored in sediments is not vegetation</vt:lpstr>
      <vt:lpstr>Drivers of carbon storage: Imported C, Sediment Anoxia</vt:lpstr>
      <vt:lpstr>How do gaseous carbon emissions impact carbon storage?</vt:lpstr>
      <vt:lpstr>How much methane is emitted from vegetated coastal ecosystems?</vt:lpstr>
      <vt:lpstr>PowerPoint Presentation</vt:lpstr>
      <vt:lpstr>PowerPoint Presentation</vt:lpstr>
      <vt:lpstr>Methanogenesis is at the bottom of the sediment redox ladder</vt:lpstr>
      <vt:lpstr>Methane oxidation can occur through many pathways</vt:lpstr>
      <vt:lpstr>How can we tell if sulfate is around?</vt:lpstr>
      <vt:lpstr>Methods</vt:lpstr>
      <vt:lpstr>Methods</vt:lpstr>
      <vt:lpstr>Average methane fluxes from vegetated coastal ecosystems do not vary by system</vt:lpstr>
      <vt:lpstr>What is the spatial coverage for this analysis?</vt:lpstr>
      <vt:lpstr>What impact does methane emission have on blue carbon storage?</vt:lpstr>
      <vt:lpstr>Losses of C by methane emission can be higher than burial</vt:lpstr>
      <vt:lpstr>Does salinity predict methane emission?</vt:lpstr>
      <vt:lpstr>What are potential drivers of methane emission from vegetated coastal systems?</vt:lpstr>
      <vt:lpstr>What are potential drivers of methane emission from vegetated coastal systems?</vt:lpstr>
      <vt:lpstr>What are potential drivers of methane emission from vegetated coastal systems?</vt:lpstr>
      <vt:lpstr>PowerPoint Presentation</vt:lpstr>
      <vt:lpstr>PowerPoint Presentation</vt:lpstr>
      <vt:lpstr>How might these drivers impact methane emissions?</vt:lpstr>
      <vt:lpstr>How might these drivers impact methane emissions?</vt:lpstr>
      <vt:lpstr>How might these drivers impact methane emissions?</vt:lpstr>
      <vt:lpstr>How might these drivers impact methane emissions?</vt:lpstr>
      <vt:lpstr>Nutrient loading can cause algal blooms that shade seagrass and limit oxygenation of rhizosphere</vt:lpstr>
      <vt:lpstr>How might these drivers impact methane emissions?</vt:lpstr>
      <vt:lpstr>How might these drivers impact methane emissions?</vt:lpstr>
      <vt:lpstr>How might these drivers impact methane emissions?</vt:lpstr>
      <vt:lpstr>How might these drivers impact methane emissions?</vt:lpstr>
      <vt:lpstr>Can we manage systems to enhance carbon sequestration and lower greenhouse gas emissions?</vt:lpstr>
      <vt:lpstr>Future Work: Quantifying methane and carbon dioxide emissions from eelgrass meadows over a nutrient gradient in the Cape Cod National Seashore</vt:lpstr>
      <vt:lpstr>Acknowledgements</vt:lpstr>
      <vt:lpstr>Questions?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Methane Emissions from Shallow Coastal Systems</dc:title>
  <dc:creator>Alia Al-Haj</dc:creator>
  <cp:lastModifiedBy>Alia Al-Haj</cp:lastModifiedBy>
  <cp:revision>82</cp:revision>
  <dcterms:created xsi:type="dcterms:W3CDTF">2018-04-24T19:57:15Z</dcterms:created>
  <dcterms:modified xsi:type="dcterms:W3CDTF">2018-04-26T03:19:03Z</dcterms:modified>
</cp:coreProperties>
</file>