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6" r:id="rId5"/>
    <p:sldId id="280" r:id="rId6"/>
    <p:sldId id="277" r:id="rId7"/>
    <p:sldId id="282" r:id="rId8"/>
    <p:sldId id="261" r:id="rId9"/>
    <p:sldId id="264" r:id="rId10"/>
    <p:sldId id="278" r:id="rId11"/>
    <p:sldId id="279" r:id="rId12"/>
    <p:sldId id="281" r:id="rId13"/>
    <p:sldId id="263" r:id="rId14"/>
    <p:sldId id="268" r:id="rId15"/>
    <p:sldId id="284" r:id="rId16"/>
    <p:sldId id="283" r:id="rId17"/>
    <p:sldId id="285" r:id="rId18"/>
    <p:sldId id="286" r:id="rId19"/>
    <p:sldId id="272" r:id="rId20"/>
    <p:sldId id="274" r:id="rId21"/>
    <p:sldId id="275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98940-4C80-41A0-9635-BF0D89027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F49C86-68A5-48EA-8231-958CC83AB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9B1354-5B43-4906-9865-CE904604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A3FE74-BFB8-4AD8-A7F0-9862CEE8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CBF4BC-9FC2-4AEC-93E6-BF975FD3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3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275BED-7D2F-4FCB-B28E-1D77359F2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CB78B5-AD01-403F-95F5-8F05CEB0C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54A11D-2A9F-46D9-9D0C-D56DC5873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B3D33-849C-4A4A-A90B-B49369D8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49C44A-A510-422D-8B22-0B14B2DD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1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40AFCF-D286-4DAC-9D8B-D00B46BCC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4F03C5-E3CC-4AB2-A308-5440CF133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CD1AAC-D3A5-4499-BCB8-910A8ACB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E3CAE5-5DE4-4194-A255-86B65028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8F1943-DD11-4530-AE39-15B65E51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00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86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4E569-4B51-4744-955C-16AE8C71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906C9E-C233-480D-B555-A9C4B29D4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E8255-B6F7-4738-9FF0-C1F9F607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1FC4E-72E9-48A8-B291-A458087E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3AD562-213A-428B-B4D7-2FDC052F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1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F17CF5-0BD9-4A95-BC56-9B697ED0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2B73FC-E80E-475D-8645-2EB3118F4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CEDE9A-CC48-4967-8646-C1A22CA6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B30215-78A5-419E-A423-E75A9195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135719-DE6F-4EF3-892D-24D668A5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7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7C45A-2153-45F3-B442-ED5F5515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B40E60-92BB-436D-9039-68EECCDAB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FE3B5B-6C7D-4F58-A4B7-5CCE91307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215EAC-12D8-4D77-832A-978FBBF0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C0074A-9F40-4EBF-9E00-648AC0DD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B11F6B-E054-494A-A4CA-E5B9EFF4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18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FB21-2A6E-4187-A448-178FBBBB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98FF69-74D5-4172-A6CF-826541967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ABBC95-BB36-4A0C-B725-CE463F16A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9B026D7-9015-4BE7-BF85-61F7DDDFA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D1093EA-5B2A-4DFD-B8FA-723D27C4E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E35896-63A2-49F0-8384-6443493E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E19232-F3A8-441A-B47C-AB762267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1DC17D7-C4FF-41EF-9F1D-827C582F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8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020CB-C4D7-4D3A-A733-5FCC14E8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E3851-3CB5-4D4A-9881-3219A837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8292D7-4A21-49A4-BA43-33CB732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0C8517-3AFD-4018-8209-D1818FDE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29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A670ED-8CF0-436C-A2A9-8FDB3C70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B39322-7352-40AA-ADF1-11FA5DA5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C08317-1F2C-4154-A557-9B10C19C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34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D2D65B-DB30-4A25-8565-4FEFA588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5BC763-CC0B-4B13-A37B-271953F2A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05F170A-5247-4F15-B7D4-9A5B69A80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CF2BF-4FBB-4CCB-9473-C7BA8F2EC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6224A1-B8AA-441C-A814-9F4DA752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562D8-D2E3-4049-8C32-E4963101A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44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85049-81FD-4779-863D-15BD7BF7E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CBEE2F5-FF3F-4354-BE4E-2FD666A9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75374E-E4BF-4641-BB44-DD9270D7C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550DFB-6F05-4EE6-AA98-2F6E52AA8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74485E-7A55-4258-8538-E2C01B16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37C98E-B5A7-41A3-B686-936620D9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74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E82B26-2061-443F-8221-9DF08B33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2EC22A-6FC6-45D6-8C92-10206AE9C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5C508D-862C-41D9-BEF1-FC1AC3A0C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0A16-0259-47F8-9593-418EB23853D4}" type="datetimeFigureOut">
              <a:rPr lang="zh-CN" altLang="en-US" smtClean="0"/>
              <a:t>2018/4/25 Wednesday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4A953-067C-41FC-96B6-64C1A8A77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308E1D-1DE5-4DF3-ABEB-BC5F0312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C571-CC98-407B-9284-28AFD26ECF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4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870467" y="1487954"/>
            <a:ext cx="4443031" cy="4814678"/>
            <a:chOff x="3868221" y="2623962"/>
            <a:chExt cx="4443031" cy="4814678"/>
          </a:xfrm>
        </p:grpSpPr>
        <p:sp>
          <p:nvSpPr>
            <p:cNvPr id="3" name="矩形 2"/>
            <p:cNvSpPr/>
            <p:nvPr/>
          </p:nvSpPr>
          <p:spPr>
            <a:xfrm>
              <a:off x="5076519" y="2623962"/>
              <a:ext cx="2034470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ts val="7520"/>
                </a:lnSpc>
              </a:pPr>
              <a:r>
                <a:rPr lang="en-US" altLang="zh-CN" sz="8800" dirty="0" smtClean="0">
                  <a:solidFill>
                    <a:srgbClr val="FF3F3F"/>
                  </a:solidFill>
                  <a:latin typeface="Gill Sans MT Ext Condensed Bold" panose="020B0902020104020203" pitchFamily="34" charset="0"/>
                  <a:ea typeface="微软雅黑 Light" panose="020B0502040204020203" pitchFamily="34" charset="-122"/>
                  <a:sym typeface="Impact" panose="020B0806030902050204" pitchFamily="34" charset="0"/>
                </a:rPr>
                <a:t>Lignin’s</a:t>
              </a:r>
              <a:endParaRPr lang="en-US" altLang="zh-CN" sz="8800" dirty="0">
                <a:solidFill>
                  <a:srgbClr val="FF3F3F"/>
                </a:solidFill>
                <a:latin typeface="Gill Sans MT Ext Condensed Bold" panose="020B0902020104020203" pitchFamily="34" charset="0"/>
                <a:ea typeface="微软雅黑 Light" panose="020B0502040204020203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868221" y="3499100"/>
              <a:ext cx="4443031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7520"/>
                </a:lnSpc>
              </a:pPr>
              <a:r>
                <a:rPr lang="en-US" altLang="zh-CN" sz="6600" dirty="0" smtClean="0">
                  <a:latin typeface="Gill Sans MT Ext Condensed Bold" panose="020B0902020104020203" pitchFamily="34" charset="0"/>
                  <a:ea typeface="微软雅黑 Light" panose="020B0502040204020203" pitchFamily="34" charset="-122"/>
                  <a:sym typeface="Impact" panose="020B0806030902050204" pitchFamily="34" charset="0"/>
                </a:rPr>
                <a:t>marine  biogeochemical</a:t>
              </a:r>
            </a:p>
            <a:p>
              <a:pPr algn="ctr">
                <a:lnSpc>
                  <a:spcPts val="7520"/>
                </a:lnSpc>
              </a:pPr>
              <a:r>
                <a:rPr lang="en-US" altLang="zh-CN" sz="6600" dirty="0">
                  <a:latin typeface="Gill Sans MT Ext Condensed Bold" panose="020B0902020104020203" pitchFamily="34" charset="0"/>
                  <a:ea typeface="微软雅黑 Light" panose="020B0502040204020203" pitchFamily="34" charset="-122"/>
                  <a:sym typeface="Impact" panose="020B0806030902050204" pitchFamily="34" charset="0"/>
                </a:rPr>
                <a:t>journey</a:t>
              </a:r>
              <a:endParaRPr lang="en-US" altLang="zh-CN" sz="6600" dirty="0" smtClean="0">
                <a:latin typeface="Gill Sans MT Ext Condensed Bold" panose="020B0902020104020203" pitchFamily="34" charset="0"/>
                <a:ea typeface="微软雅黑 Light" panose="020B0502040204020203" pitchFamily="34" charset="-122"/>
                <a:sym typeface="Impact" panose="020B0806030902050204" pitchFamily="34" charset="0"/>
              </a:endParaRPr>
            </a:p>
            <a:p>
              <a:pPr algn="dist">
                <a:lnSpc>
                  <a:spcPts val="7520"/>
                </a:lnSpc>
              </a:pPr>
              <a:endParaRPr lang="zh-CN" altLang="en-US" sz="6600" dirty="0">
                <a:latin typeface="Gill Sans MT Ext Condensed Bold" panose="020B0902020104020203" pitchFamily="34" charset="0"/>
                <a:ea typeface="微软雅黑 Light" panose="020B0502040204020203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3582761" y="915761"/>
            <a:ext cx="5026479" cy="5026479"/>
          </a:xfrm>
          <a:prstGeom prst="ellipse">
            <a:avLst/>
          </a:prstGeom>
          <a:noFill/>
          <a:ln w="304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283737" y="852744"/>
            <a:ext cx="1376363" cy="1376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1844266" y="3138267"/>
            <a:ext cx="1194595" cy="11945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602050" y="3500558"/>
            <a:ext cx="470011" cy="4700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075369" y="3039232"/>
            <a:ext cx="198070" cy="198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033572" y="2986693"/>
            <a:ext cx="773344" cy="7733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0393" y="3636528"/>
            <a:ext cx="198070" cy="198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3344882" y="4134792"/>
            <a:ext cx="198070" cy="198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102256" y="2061148"/>
            <a:ext cx="470011" cy="4700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894666" y="2689684"/>
            <a:ext cx="1674415" cy="167441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10868131" y="3197225"/>
            <a:ext cx="773344" cy="77334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274057" y="4364099"/>
            <a:ext cx="470011" cy="4700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026882" y="3322927"/>
            <a:ext cx="470011" cy="4700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1955830" y="3385827"/>
            <a:ext cx="198070" cy="198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9744068" y="2586900"/>
            <a:ext cx="198070" cy="198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val 1"/>
          <p:cNvSpPr/>
          <p:nvPr/>
        </p:nvSpPr>
        <p:spPr>
          <a:xfrm>
            <a:off x="7381288" y="991530"/>
            <a:ext cx="1126848" cy="1126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914268"/>
            <a:ext cx="7818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X. Zhu</a:t>
            </a:r>
            <a:r>
              <a:rPr lang="en-US" altLang="zh-CN" baseline="30000" dirty="0"/>
              <a:t>1</a:t>
            </a:r>
            <a:r>
              <a:rPr lang="en-US" altLang="zh-CN" dirty="0"/>
              <a:t>, and R. W. Fulweiler</a:t>
            </a:r>
            <a:r>
              <a:rPr lang="en-US" altLang="zh-CN" baseline="30000" dirty="0"/>
              <a:t>1, </a:t>
            </a:r>
            <a:r>
              <a:rPr lang="en-US" altLang="zh-CN" baseline="30000" dirty="0" smtClean="0"/>
              <a:t>2</a:t>
            </a:r>
          </a:p>
          <a:p>
            <a:r>
              <a:rPr lang="en-US" altLang="zh-CN" baseline="30000" dirty="0"/>
              <a:t>1</a:t>
            </a:r>
            <a:r>
              <a:rPr lang="en-US" altLang="zh-CN" dirty="0"/>
              <a:t>Departments of Earth and Environment, Boston University, Boston, MA, USA.</a:t>
            </a:r>
            <a:endParaRPr lang="zh-CN" altLang="zh-CN" dirty="0"/>
          </a:p>
          <a:p>
            <a:r>
              <a:rPr lang="en-US" altLang="zh-CN" baseline="30000" dirty="0"/>
              <a:t>2</a:t>
            </a:r>
            <a:r>
              <a:rPr lang="en-US" altLang="zh-CN" dirty="0"/>
              <a:t>Departments of Biology, Boston University, Boston, MA, USA.</a:t>
            </a:r>
            <a:endParaRPr lang="zh-CN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47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67037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38" name="矩形 3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 rot="677199">
            <a:off x="5931369" y="1560402"/>
            <a:ext cx="1088571" cy="10885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21159551">
            <a:off x="9917058" y="585956"/>
            <a:ext cx="899456" cy="8994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9509145">
            <a:off x="11241563" y="2777675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630011">
            <a:off x="8144688" y="5941789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267963" y="490061"/>
            <a:ext cx="4389250" cy="999248"/>
            <a:chOff x="1919750" y="3147175"/>
            <a:chExt cx="4389250" cy="999248"/>
          </a:xfrm>
        </p:grpSpPr>
        <p:sp>
          <p:nvSpPr>
            <p:cNvPr id="83" name="矩形 82"/>
            <p:cNvSpPr/>
            <p:nvPr/>
          </p:nvSpPr>
          <p:spPr>
            <a:xfrm rot="16200000">
              <a:off x="3614751" y="1452174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Light Regulation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连接符 81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681" y="1202395"/>
            <a:ext cx="5683112" cy="4854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36903" y="1922386"/>
            <a:ext cx="53984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Lignin’s strong absorption in UV protects marine life from the DNA damage leaded by UV.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Such absorption in visible bands limits the photon for photosynthesis.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070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67037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38" name="矩形 3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 rot="677199">
            <a:off x="5931369" y="1560402"/>
            <a:ext cx="1088571" cy="10885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21159551">
            <a:off x="9917058" y="585956"/>
            <a:ext cx="899456" cy="8994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9509145">
            <a:off x="11241563" y="2777675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630011">
            <a:off x="8144688" y="5941789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205605" y="624134"/>
            <a:ext cx="4389250" cy="890424"/>
            <a:chOff x="1919750" y="3147175"/>
            <a:chExt cx="4389250" cy="999248"/>
          </a:xfrm>
        </p:grpSpPr>
        <p:sp>
          <p:nvSpPr>
            <p:cNvPr id="83" name="矩形 82"/>
            <p:cNvSpPr/>
            <p:nvPr/>
          </p:nvSpPr>
          <p:spPr>
            <a:xfrm rot="16200000">
              <a:off x="3614751" y="1452174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Nutrition Input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连接符 81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正文"/>
          <p:cNvSpPr/>
          <p:nvPr/>
        </p:nvSpPr>
        <p:spPr>
          <a:xfrm>
            <a:off x="665780" y="1864462"/>
            <a:ext cx="5385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lignin is low quality food.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is used by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food chain through the detrital pathway and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DOM rather than grazers.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tDOM is essential in the iron transportation, as the organic ligands for iron in the ocean.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93" y="1943123"/>
            <a:ext cx="5757320" cy="38916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1570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67037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38" name="矩形 3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 rot="677199">
            <a:off x="5931369" y="1560402"/>
            <a:ext cx="1088571" cy="10885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21159551">
            <a:off x="9917058" y="585956"/>
            <a:ext cx="899456" cy="8994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 rot="19509145">
            <a:off x="11241563" y="2777675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630011">
            <a:off x="8144688" y="5941789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310972" y="490061"/>
            <a:ext cx="4389250" cy="999248"/>
            <a:chOff x="1919749" y="3147160"/>
            <a:chExt cx="4389250" cy="999248"/>
          </a:xfrm>
        </p:grpSpPr>
        <p:sp>
          <p:nvSpPr>
            <p:cNvPr id="83" name="矩形 82"/>
            <p:cNvSpPr/>
            <p:nvPr/>
          </p:nvSpPr>
          <p:spPr>
            <a:xfrm rot="16200000">
              <a:off x="3614750" y="1452159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History Record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2" name="直接连接符 81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正文"/>
          <p:cNvSpPr/>
          <p:nvPr/>
        </p:nvSpPr>
        <p:spPr>
          <a:xfrm>
            <a:off x="559559" y="1841701"/>
            <a:ext cx="5233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lignin in ocean bottom sediment provides lots of information for researchers.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With the help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of isotopic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analysis, it displays the historical events on land (i.e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., forest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devastation)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in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ocean (i.e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.,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hypoxia zone).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12386"/>
          <a:stretch/>
        </p:blipFill>
        <p:spPr>
          <a:xfrm>
            <a:off x="6226382" y="1874590"/>
            <a:ext cx="5326232" cy="4378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305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414" y="1762125"/>
            <a:ext cx="7995074" cy="221599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800" dirty="0">
                <a:solidFill>
                  <a:srgbClr val="E5E9E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three</a:t>
            </a:r>
            <a:endParaRPr lang="zh-CN" altLang="en-US" sz="13800" dirty="0">
              <a:solidFill>
                <a:srgbClr val="E5E9E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3413" y="4076987"/>
            <a:ext cx="576311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The </a:t>
            </a:r>
            <a:r>
              <a:rPr lang="en-US" altLang="zh-CN" sz="3200" b="1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marine biogeochemical </a:t>
            </a:r>
            <a:r>
              <a:rPr lang="en-US" altLang="zh-CN" sz="3200" b="1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journey</a:t>
            </a:r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 of </a:t>
            </a:r>
            <a:r>
              <a:rPr lang="en-US" altLang="zh-CN" sz="3200" kern="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lignin</a:t>
            </a:r>
            <a:endParaRPr lang="zh-CN" altLang="en-US" sz="3200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373413" y="5545176"/>
            <a:ext cx="714327" cy="792575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3413" y="0"/>
            <a:ext cx="1055462" cy="182989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520144" y="953047"/>
            <a:ext cx="762000" cy="762000"/>
            <a:chOff x="2895600" y="953047"/>
            <a:chExt cx="762000" cy="762000"/>
          </a:xfrm>
        </p:grpSpPr>
        <p:sp>
          <p:nvSpPr>
            <p:cNvPr id="9" name="椭圆 8"/>
            <p:cNvSpPr/>
            <p:nvPr/>
          </p:nvSpPr>
          <p:spPr>
            <a:xfrm>
              <a:off x="2895600" y="953047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48813" y="980104"/>
              <a:ext cx="4555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F3F3F"/>
                  </a:solidFill>
                </a:rPr>
                <a:t>3</a:t>
              </a:r>
              <a:endParaRPr lang="zh-CN" altLang="en-US" sz="4000" dirty="0">
                <a:solidFill>
                  <a:srgbClr val="FF3F3F"/>
                </a:solidFill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524920" y="1318904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-207168" y="5420763"/>
            <a:ext cx="1041400" cy="10414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740820" y="1558296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3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5" y="1278641"/>
            <a:ext cx="3897361" cy="4620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5455750" y="874881"/>
            <a:ext cx="4002158" cy="1107996"/>
            <a:chOff x="1919750" y="3092800"/>
            <a:chExt cx="4002158" cy="1107996"/>
          </a:xfrm>
        </p:grpSpPr>
        <p:sp>
          <p:nvSpPr>
            <p:cNvPr id="17" name="矩形 16"/>
            <p:cNvSpPr/>
            <p:nvPr/>
          </p:nvSpPr>
          <p:spPr>
            <a:xfrm rot="16200000">
              <a:off x="3366831" y="1645719"/>
              <a:ext cx="1107996" cy="4002158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Generation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0" y="1118950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2" name="矩形 21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正文"/>
          <p:cNvSpPr/>
          <p:nvPr/>
        </p:nvSpPr>
        <p:spPr>
          <a:xfrm>
            <a:off x="5455750" y="1928503"/>
            <a:ext cx="6067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Pteridophyte</a:t>
            </a:r>
            <a:endParaRPr lang="en-GB" altLang="zh-CN" sz="2400" kern="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Gymnosperm: G-lignin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Angiosperm</a:t>
            </a:r>
          </a:p>
          <a:p>
            <a:pPr marL="8048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Dicotyledon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S-lignin</a:t>
            </a:r>
          </a:p>
          <a:p>
            <a:pPr marL="80486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Monocotyledon: H-lignin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lignin generated by these plants could enter soil or river system.</a:t>
            </a:r>
          </a:p>
        </p:txBody>
      </p:sp>
    </p:spTree>
    <p:extLst>
      <p:ext uri="{BB962C8B-B14F-4D97-AF65-F5344CB8AC3E}">
        <p14:creationId xmlns:p14="http://schemas.microsoft.com/office/powerpoint/2010/main" val="1601501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93" r="12527"/>
          <a:stretch/>
        </p:blipFill>
        <p:spPr>
          <a:xfrm>
            <a:off x="445163" y="1225554"/>
            <a:ext cx="4640138" cy="45338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5619517" y="823149"/>
            <a:ext cx="4389250" cy="999248"/>
            <a:chOff x="1919750" y="3147174"/>
            <a:chExt cx="4389250" cy="999248"/>
          </a:xfrm>
        </p:grpSpPr>
        <p:sp>
          <p:nvSpPr>
            <p:cNvPr id="17" name="矩形 16"/>
            <p:cNvSpPr/>
            <p:nvPr/>
          </p:nvSpPr>
          <p:spPr>
            <a:xfrm rot="16200000">
              <a:off x="3614751" y="1452173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Transportation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0" y="1118950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2" name="矩形 21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正文"/>
          <p:cNvSpPr/>
          <p:nvPr/>
        </p:nvSpPr>
        <p:spPr>
          <a:xfrm>
            <a:off x="5619517" y="1986317"/>
            <a:ext cx="6067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river system plays significant role in the dissolved lignin transportation.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rain could bring the dissolved lignin in the soil into the river.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Ocean dynamic determines its mixture and transportation in the ocean.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40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r="17076"/>
          <a:stretch/>
        </p:blipFill>
        <p:spPr>
          <a:xfrm>
            <a:off x="524390" y="1118950"/>
            <a:ext cx="4313701" cy="4814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5278322" y="929256"/>
            <a:ext cx="4389250" cy="999248"/>
            <a:chOff x="1919750" y="3147175"/>
            <a:chExt cx="4389250" cy="999248"/>
          </a:xfrm>
        </p:grpSpPr>
        <p:sp>
          <p:nvSpPr>
            <p:cNvPr id="17" name="矩形 16"/>
            <p:cNvSpPr/>
            <p:nvPr/>
          </p:nvSpPr>
          <p:spPr>
            <a:xfrm rot="16200000">
              <a:off x="3614751" y="1452174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Biodegradation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0" y="1118950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2" name="矩形 21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正文"/>
          <p:cNvSpPr/>
          <p:nvPr/>
        </p:nvSpPr>
        <p:spPr>
          <a:xfrm>
            <a:off x="5362481" y="2109147"/>
            <a:ext cx="6067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is hard to be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biodegraded.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Decomposer: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90011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White-rot fungi</a:t>
            </a:r>
          </a:p>
          <a:p>
            <a:pPr marL="90011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Certain bacteria</a:t>
            </a:r>
          </a:p>
          <a:p>
            <a:pPr marL="90011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Certain archaea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Dominant removal process in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coastal and shelf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waters.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397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3036" r="2167" b="1968"/>
          <a:stretch>
            <a:fillRect/>
          </a:stretch>
        </p:blipFill>
        <p:spPr bwMode="auto">
          <a:xfrm>
            <a:off x="337591" y="1172252"/>
            <a:ext cx="4944093" cy="47312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5674109" y="990371"/>
            <a:ext cx="4889258" cy="1107996"/>
            <a:chOff x="1919754" y="3092798"/>
            <a:chExt cx="4889258" cy="1107996"/>
          </a:xfrm>
        </p:grpSpPr>
        <p:sp>
          <p:nvSpPr>
            <p:cNvPr id="17" name="矩形 16"/>
            <p:cNvSpPr/>
            <p:nvPr/>
          </p:nvSpPr>
          <p:spPr>
            <a:xfrm rot="16200000">
              <a:off x="3810385" y="1202167"/>
              <a:ext cx="1107996" cy="4889258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err="1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Photodegradation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0" y="1118950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2" name="矩形 21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正文"/>
          <p:cNvSpPr/>
          <p:nvPr/>
        </p:nvSpPr>
        <p:spPr>
          <a:xfrm>
            <a:off x="5674109" y="2098367"/>
            <a:ext cx="6067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hen dissolved lignin absorb short wavelength photon, the strong energy in these photon will break down the chemical bond in lignin.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Low-weight dissolved organic matter is generated in this process.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48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t="8923" r="15837"/>
          <a:stretch/>
        </p:blipFill>
        <p:spPr>
          <a:xfrm>
            <a:off x="738812" y="826327"/>
            <a:ext cx="3475076" cy="2541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5100903" y="1098047"/>
            <a:ext cx="4389250" cy="999248"/>
            <a:chOff x="1919750" y="3147175"/>
            <a:chExt cx="4389250" cy="999248"/>
          </a:xfrm>
        </p:grpSpPr>
        <p:sp>
          <p:nvSpPr>
            <p:cNvPr id="17" name="矩形 16"/>
            <p:cNvSpPr/>
            <p:nvPr/>
          </p:nvSpPr>
          <p:spPr>
            <a:xfrm rot="16200000">
              <a:off x="3614751" y="1452174"/>
              <a:ext cx="999248" cy="4389250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4000" b="1" kern="100" dirty="0" smtClean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Mineralization</a:t>
              </a:r>
              <a:endParaRPr lang="zh-CN" altLang="en-US" sz="4000" b="1" kern="100" dirty="0">
                <a:solidFill>
                  <a:srgbClr val="F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接连接符 15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0" y="1118950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2" name="矩形 21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8" name="正文"/>
          <p:cNvSpPr/>
          <p:nvPr/>
        </p:nvSpPr>
        <p:spPr>
          <a:xfrm>
            <a:off x="4855132" y="2097295"/>
            <a:ext cx="60670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Both biodegradation and </a:t>
            </a:r>
            <a:r>
              <a:rPr lang="en-US" altLang="zh-CN" sz="2400" kern="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photodegradation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are process of lignin mineralization.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Mineralization is not the only destination of dissolved lignin. Some of them might be reserved by sediments.</a:t>
            </a:r>
          </a:p>
          <a:p>
            <a:pPr>
              <a:lnSpc>
                <a:spcPct val="150000"/>
              </a:lnSpc>
            </a:pP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" r="12386"/>
          <a:stretch/>
        </p:blipFill>
        <p:spPr>
          <a:xfrm>
            <a:off x="758719" y="3660886"/>
            <a:ext cx="3474000" cy="28556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8053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414" y="1762125"/>
            <a:ext cx="7135415" cy="221599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800" dirty="0">
                <a:solidFill>
                  <a:srgbClr val="E5E9E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four</a:t>
            </a:r>
            <a:endParaRPr lang="zh-CN" altLang="en-US" sz="13800" dirty="0">
              <a:solidFill>
                <a:srgbClr val="E5E9E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3413" y="4076987"/>
            <a:ext cx="576311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kern="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Lignin</a:t>
            </a:r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’s application in marine environment research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373413" y="5545176"/>
            <a:ext cx="714327" cy="792575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3413" y="0"/>
            <a:ext cx="1055462" cy="182989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520144" y="953047"/>
            <a:ext cx="762000" cy="762000"/>
            <a:chOff x="2895600" y="953047"/>
            <a:chExt cx="762000" cy="762000"/>
          </a:xfrm>
        </p:grpSpPr>
        <p:sp>
          <p:nvSpPr>
            <p:cNvPr id="9" name="椭圆 8"/>
            <p:cNvSpPr/>
            <p:nvPr/>
          </p:nvSpPr>
          <p:spPr>
            <a:xfrm>
              <a:off x="2895600" y="953047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48813" y="980104"/>
              <a:ext cx="4555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F3F3F"/>
                  </a:solidFill>
                </a:rPr>
                <a:t>4</a:t>
              </a:r>
              <a:endParaRPr lang="zh-CN" altLang="en-US" sz="4000" dirty="0">
                <a:solidFill>
                  <a:srgbClr val="FF3F3F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2524920" y="1318904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-207168" y="5420763"/>
            <a:ext cx="1041400" cy="10414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740820" y="1558296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7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414" y="1762125"/>
            <a:ext cx="6941452" cy="221599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800" dirty="0">
                <a:solidFill>
                  <a:srgbClr val="E5E9E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one</a:t>
            </a:r>
            <a:endParaRPr lang="zh-CN" altLang="en-US" sz="13800" dirty="0">
              <a:solidFill>
                <a:srgbClr val="E5E9E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3413" y="4076987"/>
            <a:ext cx="57631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What’s </a:t>
            </a:r>
            <a:r>
              <a:rPr lang="en-US" altLang="zh-CN" sz="3200" kern="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lignin</a:t>
            </a:r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?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373413" y="5545176"/>
            <a:ext cx="714327" cy="792575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3413" y="0"/>
            <a:ext cx="1055462" cy="182989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520144" y="953047"/>
            <a:ext cx="762000" cy="762000"/>
            <a:chOff x="2895600" y="953047"/>
            <a:chExt cx="762000" cy="762000"/>
          </a:xfrm>
        </p:grpSpPr>
        <p:sp>
          <p:nvSpPr>
            <p:cNvPr id="9" name="椭圆 8"/>
            <p:cNvSpPr/>
            <p:nvPr/>
          </p:nvSpPr>
          <p:spPr>
            <a:xfrm>
              <a:off x="2895600" y="953047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48813" y="980104"/>
              <a:ext cx="4555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F3F3F"/>
                  </a:solidFill>
                </a:rPr>
                <a:t>1</a:t>
              </a:r>
              <a:endParaRPr lang="zh-CN" altLang="en-US" sz="4000" dirty="0">
                <a:solidFill>
                  <a:srgbClr val="FF3F3F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2524920" y="1318904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-207168" y="5420763"/>
            <a:ext cx="1041400" cy="10414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740820" y="1558296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896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4963952" y="1222989"/>
            <a:ext cx="5042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Biomarker for tDOM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4963952" y="490120"/>
            <a:ext cx="457594" cy="507719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/>
          <p:cNvSpPr/>
          <p:nvPr/>
        </p:nvSpPr>
        <p:spPr>
          <a:xfrm rot="10800000">
            <a:off x="8849819" y="1651203"/>
            <a:ext cx="457594" cy="507719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161140" y="5447281"/>
            <a:ext cx="942714" cy="942714"/>
            <a:chOff x="-2177143" y="2481943"/>
            <a:chExt cx="2409372" cy="2409372"/>
          </a:xfrm>
        </p:grpSpPr>
        <p:grpSp>
          <p:nvGrpSpPr>
            <p:cNvPr id="51" name="组合 50"/>
            <p:cNvGrpSpPr/>
            <p:nvPr/>
          </p:nvGrpSpPr>
          <p:grpSpPr>
            <a:xfrm>
              <a:off x="-1797957" y="3108779"/>
              <a:ext cx="1651000" cy="1155700"/>
              <a:chOff x="2755900" y="4096931"/>
              <a:chExt cx="1651000" cy="1155700"/>
            </a:xfrm>
            <a:solidFill>
              <a:schemeClr val="bg1">
                <a:lumMod val="95000"/>
              </a:schemeClr>
            </a:solidFill>
          </p:grpSpPr>
          <p:sp>
            <p:nvSpPr>
              <p:cNvPr id="53" name="矩形 52"/>
              <p:cNvSpPr/>
              <p:nvPr/>
            </p:nvSpPr>
            <p:spPr>
              <a:xfrm>
                <a:off x="2755900" y="4491679"/>
                <a:ext cx="1150046" cy="366204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箭头: V 形 53"/>
              <p:cNvSpPr/>
              <p:nvPr/>
            </p:nvSpPr>
            <p:spPr>
              <a:xfrm>
                <a:off x="3251200" y="4096931"/>
                <a:ext cx="1155700" cy="1155700"/>
              </a:xfrm>
              <a:prstGeom prst="chevr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-2177143" y="2481943"/>
              <a:ext cx="2409372" cy="2409372"/>
            </a:xfrm>
            <a:prstGeom prst="ellipse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正文"/>
          <p:cNvSpPr/>
          <p:nvPr/>
        </p:nvSpPr>
        <p:spPr>
          <a:xfrm>
            <a:off x="4855132" y="2097295"/>
            <a:ext cx="60670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Even though there is marine source of lignin, most of them is from 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provides a tool to distinguish the tDOM and marine DOM.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biomarker also could indicate ocean dynamic process and </a:t>
            </a:r>
            <a:r>
              <a:rPr lang="en-US" altLang="zh-CN" sz="2400" kern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distinguish water mass. </a:t>
            </a:r>
            <a:endParaRPr lang="en-US" altLang="zh-CN" sz="2400" kern="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33" y="743979"/>
            <a:ext cx="3406337" cy="4206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275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2077491" y="712292"/>
            <a:ext cx="72439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Indicator of tDOM source and its </a:t>
            </a:r>
            <a:r>
              <a:rPr lang="en-US" altLang="zh-CN" sz="40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degradation</a:t>
            </a:r>
            <a:r>
              <a:rPr lang="en-US" altLang="zh-CN" sz="40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 history</a:t>
            </a:r>
            <a:endParaRPr lang="zh-CN" altLang="en-US" sz="4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792617" y="920518"/>
            <a:ext cx="942714" cy="942714"/>
            <a:chOff x="-2177143" y="2481943"/>
            <a:chExt cx="2409372" cy="2409372"/>
          </a:xfrm>
        </p:grpSpPr>
        <p:grpSp>
          <p:nvGrpSpPr>
            <p:cNvPr id="100" name="组合 99"/>
            <p:cNvGrpSpPr/>
            <p:nvPr/>
          </p:nvGrpSpPr>
          <p:grpSpPr>
            <a:xfrm>
              <a:off x="-1797957" y="3108779"/>
              <a:ext cx="1651000" cy="1155700"/>
              <a:chOff x="2755900" y="4096931"/>
              <a:chExt cx="1651000" cy="1155700"/>
            </a:xfrm>
            <a:solidFill>
              <a:schemeClr val="bg1">
                <a:lumMod val="95000"/>
              </a:schemeClr>
            </a:solidFill>
          </p:grpSpPr>
          <p:sp>
            <p:nvSpPr>
              <p:cNvPr id="102" name="矩形 101"/>
              <p:cNvSpPr/>
              <p:nvPr/>
            </p:nvSpPr>
            <p:spPr>
              <a:xfrm>
                <a:off x="2755900" y="4491679"/>
                <a:ext cx="1150046" cy="366204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箭头: V 形 102"/>
              <p:cNvSpPr/>
              <p:nvPr/>
            </p:nvSpPr>
            <p:spPr>
              <a:xfrm>
                <a:off x="3251200" y="4096931"/>
                <a:ext cx="1155700" cy="1155700"/>
              </a:xfrm>
              <a:prstGeom prst="chevr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椭圆 100"/>
            <p:cNvSpPr/>
            <p:nvPr/>
          </p:nvSpPr>
          <p:spPr>
            <a:xfrm>
              <a:off x="-2177143" y="2481943"/>
              <a:ext cx="2409372" cy="2409372"/>
            </a:xfrm>
            <a:prstGeom prst="ellipse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" y="2716014"/>
            <a:ext cx="4851685" cy="35354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正文"/>
          <p:cNvSpPr/>
          <p:nvPr/>
        </p:nvSpPr>
        <p:spPr>
          <a:xfrm>
            <a:off x="6029407" y="2220125"/>
            <a:ext cx="59533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With </a:t>
            </a:r>
            <a:r>
              <a:rPr lang="en-US" altLang="zh-CN" sz="2400" kern="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CuO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oxidation, the lignin phenols will be derived from lignin.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ratio of V:S:P lignin phenols shows its source.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Because of the exist of selective phenol degradation, the ratio of phenols also display the degradation history.</a:t>
            </a:r>
          </a:p>
          <a:p>
            <a:pPr>
              <a:lnSpc>
                <a:spcPct val="150000"/>
              </a:lnSpc>
            </a:pP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544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40991" y="1923666"/>
            <a:ext cx="6202273" cy="2836496"/>
            <a:chOff x="2991689" y="1915502"/>
            <a:chExt cx="6202273" cy="2836496"/>
          </a:xfrm>
        </p:grpSpPr>
        <p:sp>
          <p:nvSpPr>
            <p:cNvPr id="3" name="任意多边形 10"/>
            <p:cNvSpPr>
              <a:spLocks noChangeArrowheads="1"/>
            </p:cNvSpPr>
            <p:nvPr/>
          </p:nvSpPr>
          <p:spPr bwMode="auto">
            <a:xfrm rot="5400000">
              <a:off x="7800930" y="3205957"/>
              <a:ext cx="2339975" cy="446088"/>
            </a:xfrm>
            <a:custGeom>
              <a:avLst/>
              <a:gdLst>
                <a:gd name="T0" fmla="*/ 0 w 2409826"/>
                <a:gd name="T1" fmla="*/ 446088 h 396002"/>
                <a:gd name="T2" fmla="*/ 0 w 2409826"/>
                <a:gd name="T3" fmla="*/ 1 h 396002"/>
                <a:gd name="T4" fmla="*/ 1 w 2409826"/>
                <a:gd name="T5" fmla="*/ 1 h 396002"/>
                <a:gd name="T6" fmla="*/ 1 w 2409826"/>
                <a:gd name="T7" fmla="*/ 0 h 396002"/>
                <a:gd name="T8" fmla="*/ 2339975 w 2409826"/>
                <a:gd name="T9" fmla="*/ 0 h 396002"/>
                <a:gd name="T10" fmla="*/ 2339975 w 2409826"/>
                <a:gd name="T11" fmla="*/ 1 h 396002"/>
                <a:gd name="T12" fmla="*/ 2339975 w 2409826"/>
                <a:gd name="T13" fmla="*/ 1 h 396002"/>
                <a:gd name="T14" fmla="*/ 2339975 w 2409826"/>
                <a:gd name="T15" fmla="*/ 446088 h 396002"/>
                <a:gd name="T16" fmla="*/ 2219739 w 2409826"/>
                <a:gd name="T17" fmla="*/ 446088 h 396002"/>
                <a:gd name="T18" fmla="*/ 2219739 w 2409826"/>
                <a:gd name="T19" fmla="*/ 139487 h 396002"/>
                <a:gd name="T20" fmla="*/ 120236 w 2409826"/>
                <a:gd name="T21" fmla="*/ 139487 h 396002"/>
                <a:gd name="T22" fmla="*/ 120236 w 2409826"/>
                <a:gd name="T23" fmla="*/ 446088 h 3960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09826"/>
                <a:gd name="T37" fmla="*/ 0 h 396002"/>
                <a:gd name="T38" fmla="*/ 2409826 w 2409826"/>
                <a:gd name="T39" fmla="*/ 396002 h 3960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09826" h="396002">
                  <a:moveTo>
                    <a:pt x="0" y="39600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409826" y="0"/>
                  </a:lnTo>
                  <a:lnTo>
                    <a:pt x="2409826" y="1"/>
                  </a:lnTo>
                  <a:lnTo>
                    <a:pt x="2409826" y="396002"/>
                  </a:lnTo>
                  <a:lnTo>
                    <a:pt x="2286001" y="396002"/>
                  </a:lnTo>
                  <a:lnTo>
                    <a:pt x="2286001" y="123826"/>
                  </a:lnTo>
                  <a:lnTo>
                    <a:pt x="123825" y="123826"/>
                  </a:lnTo>
                  <a:lnTo>
                    <a:pt x="123825" y="396002"/>
                  </a:lnTo>
                  <a:lnTo>
                    <a:pt x="0" y="396002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任意多边形 11"/>
            <p:cNvSpPr>
              <a:spLocks noChangeArrowheads="1"/>
            </p:cNvSpPr>
            <p:nvPr/>
          </p:nvSpPr>
          <p:spPr bwMode="auto">
            <a:xfrm rot="16200000" flipH="1">
              <a:off x="2044745" y="3205957"/>
              <a:ext cx="2339975" cy="446088"/>
            </a:xfrm>
            <a:custGeom>
              <a:avLst/>
              <a:gdLst>
                <a:gd name="T0" fmla="*/ 0 w 2409826"/>
                <a:gd name="T1" fmla="*/ 446088 h 396002"/>
                <a:gd name="T2" fmla="*/ 0 w 2409826"/>
                <a:gd name="T3" fmla="*/ 1 h 396002"/>
                <a:gd name="T4" fmla="*/ 1 w 2409826"/>
                <a:gd name="T5" fmla="*/ 1 h 396002"/>
                <a:gd name="T6" fmla="*/ 1 w 2409826"/>
                <a:gd name="T7" fmla="*/ 0 h 396002"/>
                <a:gd name="T8" fmla="*/ 2339975 w 2409826"/>
                <a:gd name="T9" fmla="*/ 0 h 396002"/>
                <a:gd name="T10" fmla="*/ 2339975 w 2409826"/>
                <a:gd name="T11" fmla="*/ 1 h 396002"/>
                <a:gd name="T12" fmla="*/ 2339975 w 2409826"/>
                <a:gd name="T13" fmla="*/ 1 h 396002"/>
                <a:gd name="T14" fmla="*/ 2339975 w 2409826"/>
                <a:gd name="T15" fmla="*/ 446088 h 396002"/>
                <a:gd name="T16" fmla="*/ 2219739 w 2409826"/>
                <a:gd name="T17" fmla="*/ 446088 h 396002"/>
                <a:gd name="T18" fmla="*/ 2219739 w 2409826"/>
                <a:gd name="T19" fmla="*/ 139487 h 396002"/>
                <a:gd name="T20" fmla="*/ 120236 w 2409826"/>
                <a:gd name="T21" fmla="*/ 139487 h 396002"/>
                <a:gd name="T22" fmla="*/ 120236 w 2409826"/>
                <a:gd name="T23" fmla="*/ 446088 h 3960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09826"/>
                <a:gd name="T37" fmla="*/ 0 h 396002"/>
                <a:gd name="T38" fmla="*/ 2409826 w 2409826"/>
                <a:gd name="T39" fmla="*/ 396002 h 3960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09826" h="396002">
                  <a:moveTo>
                    <a:pt x="0" y="39600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409826" y="0"/>
                  </a:lnTo>
                  <a:lnTo>
                    <a:pt x="2409826" y="1"/>
                  </a:lnTo>
                  <a:lnTo>
                    <a:pt x="2409826" y="396002"/>
                  </a:lnTo>
                  <a:lnTo>
                    <a:pt x="2286001" y="396002"/>
                  </a:lnTo>
                  <a:lnTo>
                    <a:pt x="2286001" y="123826"/>
                  </a:lnTo>
                  <a:lnTo>
                    <a:pt x="123825" y="123826"/>
                  </a:lnTo>
                  <a:lnTo>
                    <a:pt x="123825" y="396002"/>
                  </a:lnTo>
                  <a:lnTo>
                    <a:pt x="0" y="396002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tx1"/>
              </a:solidFill>
            </a:ln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711340" y="1915502"/>
              <a:ext cx="4762971" cy="2836496"/>
              <a:chOff x="3710546" y="981075"/>
              <a:chExt cx="4762971" cy="2836496"/>
            </a:xfrm>
          </p:grpSpPr>
          <p:sp>
            <p:nvSpPr>
              <p:cNvPr id="6" name="文本框 6"/>
              <p:cNvSpPr>
                <a:spLocks noChangeArrowheads="1"/>
              </p:cNvSpPr>
              <p:nvPr/>
            </p:nvSpPr>
            <p:spPr bwMode="auto">
              <a:xfrm>
                <a:off x="3710546" y="981075"/>
                <a:ext cx="4762971" cy="186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1500" dirty="0">
                    <a:latin typeface="Impact" panose="020B0806030902050204" pitchFamily="34" charset="0"/>
                    <a:sym typeface="Impact" panose="020B0806030902050204" pitchFamily="34" charset="0"/>
                  </a:rPr>
                  <a:t>THANKS</a:t>
                </a:r>
                <a:endParaRPr lang="zh-CN" altLang="en-US" sz="11500" dirty="0">
                  <a:latin typeface="Impact" panose="020B0806030902050204" pitchFamily="34" charset="0"/>
                  <a:sym typeface="Impact" panose="020B0806030902050204" pitchFamily="34" charset="0"/>
                </a:endParaRPr>
              </a:p>
            </p:txBody>
          </p:sp>
          <p:sp>
            <p:nvSpPr>
              <p:cNvPr id="7" name="文本框 9"/>
              <p:cNvSpPr>
                <a:spLocks noChangeArrowheads="1"/>
              </p:cNvSpPr>
              <p:nvPr/>
            </p:nvSpPr>
            <p:spPr bwMode="auto">
              <a:xfrm>
                <a:off x="3713721" y="2571106"/>
                <a:ext cx="475662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宋体" panose="02010600030101010101" pitchFamily="2" charset="-122"/>
                  </a:rPr>
                  <a:t>Questions</a:t>
                </a:r>
                <a:endParaRPr lang="zh-CN" altLang="en-US" sz="28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文本框 9"/>
              <p:cNvSpPr>
                <a:spLocks noChangeArrowheads="1"/>
              </p:cNvSpPr>
              <p:nvPr/>
            </p:nvSpPr>
            <p:spPr bwMode="auto">
              <a:xfrm>
                <a:off x="3710546" y="3294351"/>
                <a:ext cx="47629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8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宋体" panose="02010600030101010101" pitchFamily="2" charset="-122"/>
                  </a:rPr>
                  <a:t>Comments</a:t>
                </a:r>
                <a:endParaRPr lang="zh-CN" altLang="en-US" sz="2800" dirty="0">
                  <a:latin typeface="微软雅黑 Light" panose="020B0502040204020203" pitchFamily="34" charset="-122"/>
                  <a:ea typeface="微软雅黑 Light" panose="020B0502040204020203" pitchFamily="34" charset="-122"/>
                  <a:sym typeface="宋体" panose="02010600030101010101" pitchFamily="2" charset="-122"/>
                </a:endParaRPr>
              </a:p>
            </p:txBody>
          </p:sp>
          <p:cxnSp>
            <p:nvCxnSpPr>
              <p:cNvPr id="9" name="直接连接符 8"/>
              <p:cNvCxnSpPr>
                <a:cxnSpLocks/>
              </p:cNvCxnSpPr>
              <p:nvPr/>
            </p:nvCxnSpPr>
            <p:spPr>
              <a:xfrm>
                <a:off x="3811587" y="3180051"/>
                <a:ext cx="456088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9521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54101" y="3044679"/>
            <a:ext cx="550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Lignin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, a 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class of complex 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organic 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polymers</a:t>
            </a:r>
            <a:endParaRPr lang="en-US" altLang="zh-CN" sz="3200" i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正文"/>
          <p:cNvSpPr/>
          <p:nvPr/>
        </p:nvSpPr>
        <p:spPr>
          <a:xfrm>
            <a:off x="1161288" y="4281305"/>
            <a:ext cx="9647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is a class of material, not a specific compound. 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is organic,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constituting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30% of non-fossil organic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carbon.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 is complex polymers. Usually, it’s high weight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insoluble</a:t>
            </a:r>
            <a:r>
              <a:rPr lang="en-US" altLang="zh-CN" sz="2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r>
              <a:rPr lang="zh-CN" altLang="en-US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will majorly talk about dissolved lignin’s cycle.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320098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8" name="矩形 2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065629" y="720290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281529" y="959682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10" y="328009"/>
            <a:ext cx="4008892" cy="3873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49627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54101" y="3044679"/>
            <a:ext cx="4561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Lignin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endParaRPr lang="en-US" altLang="zh-CN" sz="3200" i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structural 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materials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320098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8" name="矩形 2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065629" y="720290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281529" y="959682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181" y="188410"/>
            <a:ext cx="7881371" cy="32555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734260" y="4228002"/>
            <a:ext cx="11518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and cellulose work together to provide a structural function in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plants.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is a constituent of the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secondary cell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walls of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vascular plants.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lends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rigidity and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does </a:t>
            </a: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not rot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easily.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constitutes  20-35% of the dry mass of </a:t>
            </a: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wood and bark.</a:t>
            </a:r>
            <a:endParaRPr lang="zh-CN" altLang="en-US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074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54101" y="3044679"/>
            <a:ext cx="345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Lignin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&amp; vascular 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plants</a:t>
            </a:r>
          </a:p>
        </p:txBody>
      </p:sp>
      <p:sp>
        <p:nvSpPr>
          <p:cNvPr id="17" name="正文"/>
          <p:cNvSpPr/>
          <p:nvPr/>
        </p:nvSpPr>
        <p:spPr>
          <a:xfrm>
            <a:off x="313898" y="4119093"/>
            <a:ext cx="11532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Most lignin is in vascular plants,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ost of dry land plants.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There used to be some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debates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about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existence of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 algae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and moss in history, and no reliable evidence support the existence in these debates.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Until recent year, strong evidence has shown there is lignin in one kind of red algae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</a:t>
            </a:r>
            <a:r>
              <a:rPr lang="en-GB" altLang="zh-CN" sz="2400" i="1" kern="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Calliarthron</a:t>
            </a:r>
            <a:r>
              <a:rPr lang="en-GB" altLang="zh-CN" sz="2400" i="1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GB" altLang="zh-CN" sz="2400" i="1" kern="0" dirty="0" err="1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cheilosporioides</a:t>
            </a:r>
            <a:r>
              <a:rPr lang="en-GB" altLang="zh-CN" sz="2400" i="1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GB" altLang="zh-CN" sz="2400" i="1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320098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8" name="矩形 2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065629" y="720290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281529" y="959682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68" y="213843"/>
            <a:ext cx="4762500" cy="390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213843"/>
            <a:ext cx="3944203" cy="236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587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54101" y="3044679"/>
            <a:ext cx="4670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Lignin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, terrestrial biomarker 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in seawater</a:t>
            </a:r>
            <a:endParaRPr lang="en-US" altLang="zh-CN" sz="3200" i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0" y="320098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8" name="矩形 2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065629" y="720290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281529" y="959682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850713" y="4331502"/>
            <a:ext cx="10586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major source of lignin is from land.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dissolved lignin is a biomarker for terrestrial dissolved organic matter (tDOM).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Lignin absorbs UV and blue light strongly.</a:t>
            </a:r>
            <a:endParaRPr lang="zh-CN" altLang="en-US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811"/>
          <a:stretch/>
        </p:blipFill>
        <p:spPr>
          <a:xfrm>
            <a:off x="4751539" y="366028"/>
            <a:ext cx="6848475" cy="3001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416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54101" y="3044679"/>
            <a:ext cx="4561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Lignin</a:t>
            </a:r>
            <a:r>
              <a:rPr lang="en-US" altLang="zh-CN" sz="3200" i="1" dirty="0">
                <a:latin typeface="华文细黑" panose="02010600040101010101" pitchFamily="2" charset="-122"/>
                <a:ea typeface="华文细黑" panose="02010600040101010101" pitchFamily="2" charset="-122"/>
              </a:rPr>
              <a:t>, </a:t>
            </a:r>
            <a:r>
              <a:rPr lang="en-US" altLang="zh-CN" sz="3200" i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source indicator</a:t>
            </a:r>
            <a:endParaRPr lang="en-US" altLang="zh-CN" sz="3200" i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正文"/>
          <p:cNvSpPr/>
          <p:nvPr/>
        </p:nvSpPr>
        <p:spPr>
          <a:xfrm>
            <a:off x="1054101" y="4380141"/>
            <a:ext cx="10408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molecular structure of lignin can indicate its source.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gymnosperm (i.e., pine) majorly generates G-lignin (V phenol).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</a:t>
            </a:r>
            <a:r>
              <a:rPr lang="en-GB" altLang="zh-CN" sz="2400" kern="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dicotyledon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(i.e., peanut) majorly generates S-lignin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(S </a:t>
            </a: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phenol).</a:t>
            </a:r>
            <a:endParaRPr lang="en-GB" altLang="zh-CN" sz="2400" kern="0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monocotyledon 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(i.e., corn) majorly generates H-lignin (P phenol).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0" y="320098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28" name="矩形 2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065629" y="720290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0281529" y="959682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84" y="286734"/>
            <a:ext cx="5263053" cy="3835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9770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8414" y="1762125"/>
            <a:ext cx="6814814" cy="221599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3800" dirty="0">
                <a:solidFill>
                  <a:srgbClr val="E5E9E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two</a:t>
            </a:r>
            <a:endParaRPr lang="zh-CN" altLang="en-US" sz="13800" dirty="0">
              <a:solidFill>
                <a:srgbClr val="E5E9E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3413" y="4076987"/>
            <a:ext cx="576311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Why we should care about </a:t>
            </a:r>
            <a:r>
              <a:rPr lang="en-US" altLang="zh-CN" sz="3200" kern="0" dirty="0" smtClean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lignin</a:t>
            </a:r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’s </a:t>
            </a:r>
            <a:r>
              <a:rPr lang="en-US" altLang="zh-CN" sz="3200" b="1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marine biogeochemical journey</a:t>
            </a:r>
            <a:r>
              <a:rPr lang="en-US" altLang="zh-CN" sz="32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  <a:cs typeface="Arial Unicode MS" pitchFamily="34" charset="-122"/>
              </a:rPr>
              <a:t>?</a:t>
            </a:r>
            <a:endParaRPr lang="zh-CN" altLang="en-US" sz="32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373413" y="5545176"/>
            <a:ext cx="714327" cy="792575"/>
          </a:xfrm>
          <a:custGeom>
            <a:avLst/>
            <a:gdLst/>
            <a:ahLst/>
            <a:cxnLst/>
            <a:rect l="l" t="t" r="r" b="b"/>
            <a:pathLst>
              <a:path w="714327" h="792575">
                <a:moveTo>
                  <a:pt x="661321" y="0"/>
                </a:moveTo>
                <a:lnTo>
                  <a:pt x="714327" y="85820"/>
                </a:lnTo>
                <a:cubicBezTo>
                  <a:pt x="584756" y="149764"/>
                  <a:pt x="519970" y="296164"/>
                  <a:pt x="519970" y="525018"/>
                </a:cubicBezTo>
                <a:lnTo>
                  <a:pt x="666369" y="525018"/>
                </a:lnTo>
                <a:lnTo>
                  <a:pt x="666369" y="792575"/>
                </a:lnTo>
                <a:lnTo>
                  <a:pt x="403860" y="792575"/>
                </a:lnTo>
                <a:lnTo>
                  <a:pt x="403860" y="545211"/>
                </a:lnTo>
                <a:cubicBezTo>
                  <a:pt x="403860" y="425735"/>
                  <a:pt x="426156" y="315515"/>
                  <a:pt x="470749" y="214550"/>
                </a:cubicBezTo>
                <a:cubicBezTo>
                  <a:pt x="515342" y="113585"/>
                  <a:pt x="578866" y="42068"/>
                  <a:pt x="661321" y="0"/>
                </a:cubicBezTo>
                <a:close/>
                <a:moveTo>
                  <a:pt x="257461" y="0"/>
                </a:moveTo>
                <a:lnTo>
                  <a:pt x="310467" y="85820"/>
                </a:lnTo>
                <a:cubicBezTo>
                  <a:pt x="180896" y="149764"/>
                  <a:pt x="116110" y="296164"/>
                  <a:pt x="116110" y="525018"/>
                </a:cubicBezTo>
                <a:lnTo>
                  <a:pt x="262509" y="525018"/>
                </a:lnTo>
                <a:lnTo>
                  <a:pt x="262509" y="792575"/>
                </a:lnTo>
                <a:lnTo>
                  <a:pt x="0" y="792575"/>
                </a:lnTo>
                <a:lnTo>
                  <a:pt x="0" y="545211"/>
                </a:lnTo>
                <a:cubicBezTo>
                  <a:pt x="0" y="425735"/>
                  <a:pt x="22296" y="315515"/>
                  <a:pt x="66889" y="214550"/>
                </a:cubicBezTo>
                <a:cubicBezTo>
                  <a:pt x="111482" y="113585"/>
                  <a:pt x="175006" y="42068"/>
                  <a:pt x="257461" y="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3413" y="0"/>
            <a:ext cx="1055462" cy="1829895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520144" y="953047"/>
            <a:ext cx="762000" cy="762000"/>
            <a:chOff x="2895600" y="953047"/>
            <a:chExt cx="762000" cy="762000"/>
          </a:xfrm>
        </p:grpSpPr>
        <p:sp>
          <p:nvSpPr>
            <p:cNvPr id="9" name="椭圆 8"/>
            <p:cNvSpPr/>
            <p:nvPr/>
          </p:nvSpPr>
          <p:spPr>
            <a:xfrm>
              <a:off x="2895600" y="953047"/>
              <a:ext cx="762000" cy="76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48813" y="980104"/>
              <a:ext cx="4555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FF3F3F"/>
                  </a:solidFill>
                </a:rPr>
                <a:t>2</a:t>
              </a:r>
              <a:endParaRPr lang="zh-CN" altLang="en-US" sz="4000" dirty="0">
                <a:solidFill>
                  <a:srgbClr val="FF3F3F"/>
                </a:solidFill>
              </a:endParaRPr>
            </a:p>
          </p:txBody>
        </p:sp>
      </p:grpSp>
      <p:sp>
        <p:nvSpPr>
          <p:cNvPr id="77" name="椭圆 76"/>
          <p:cNvSpPr/>
          <p:nvPr/>
        </p:nvSpPr>
        <p:spPr>
          <a:xfrm>
            <a:off x="2524920" y="1318904"/>
            <a:ext cx="546100" cy="5461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-207168" y="5420763"/>
            <a:ext cx="1041400" cy="1041400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2740820" y="1558296"/>
            <a:ext cx="963442" cy="963442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86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670372"/>
            <a:ext cx="1054100" cy="744733"/>
            <a:chOff x="11137900" y="860547"/>
            <a:chExt cx="1054100" cy="744733"/>
          </a:xfrm>
          <a:solidFill>
            <a:schemeClr val="tx1"/>
          </a:solidFill>
        </p:grpSpPr>
        <p:sp>
          <p:nvSpPr>
            <p:cNvPr id="38" name="矩形 37"/>
            <p:cNvSpPr/>
            <p:nvPr/>
          </p:nvSpPr>
          <p:spPr>
            <a:xfrm>
              <a:off x="11137900" y="860547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37900" y="107325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37900" y="128596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137900" y="1498676"/>
              <a:ext cx="1054100" cy="1066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58" name="椭圆 57"/>
          <p:cNvSpPr/>
          <p:nvPr/>
        </p:nvSpPr>
        <p:spPr>
          <a:xfrm rot="21159551">
            <a:off x="9917058" y="585956"/>
            <a:ext cx="899456" cy="89945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 rot="630011">
            <a:off x="8144688" y="5941789"/>
            <a:ext cx="622103" cy="622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1337045" y="496200"/>
            <a:ext cx="4389250" cy="1839319"/>
            <a:chOff x="1919750" y="2727892"/>
            <a:chExt cx="4389250" cy="1839319"/>
          </a:xfrm>
        </p:grpSpPr>
        <p:grpSp>
          <p:nvGrpSpPr>
            <p:cNvPr id="81" name="组合 80"/>
            <p:cNvGrpSpPr/>
            <p:nvPr/>
          </p:nvGrpSpPr>
          <p:grpSpPr>
            <a:xfrm rot="16200000">
              <a:off x="3194715" y="1452927"/>
              <a:ext cx="1839319" cy="4389250"/>
              <a:chOff x="3360145" y="1618358"/>
              <a:chExt cx="1839319" cy="438925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3780934" y="1618358"/>
                <a:ext cx="999248" cy="4389250"/>
              </a:xfrm>
              <a:prstGeom prst="rect">
                <a:avLst/>
              </a:prstGeom>
            </p:spPr>
            <p:txBody>
              <a:bodyPr vert="eaVert" wrap="square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4000" b="1" kern="100" dirty="0" smtClean="0">
                    <a:solidFill>
                      <a:srgbClr val="F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Carbon Cycle</a:t>
                </a:r>
                <a:endParaRPr lang="zh-CN" altLang="en-US" sz="4000" b="1" kern="100" dirty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3360145" y="1657683"/>
                <a:ext cx="461665" cy="2541702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pPr algn="dist"/>
                <a:endParaRPr lang="zh-CN" altLang="en-US" b="1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4460800" y="1618359"/>
                <a:ext cx="738664" cy="2697939"/>
              </a:xfrm>
              <a:prstGeom prst="rect">
                <a:avLst/>
              </a:prstGeom>
            </p:spPr>
            <p:txBody>
              <a:bodyPr vert="eaVert" wrap="square">
                <a:spAutoFit/>
              </a:bodyPr>
              <a:lstStyle/>
              <a:p>
                <a:r>
                  <a:rPr lang="en-US" altLang="zh-CN" sz="3600" kern="100" dirty="0" smtClean="0"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Times New Roman" panose="02020603050405020304" pitchFamily="18" charset="0"/>
                  </a:rPr>
                  <a:t>tDOM</a:t>
                </a:r>
                <a:endParaRPr lang="zh-CN" altLang="en-US" sz="36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cxnSp>
          <p:nvCxnSpPr>
            <p:cNvPr id="82" name="直接连接符 81"/>
            <p:cNvCxnSpPr>
              <a:cxnSpLocks/>
            </p:cNvCxnSpPr>
            <p:nvPr/>
          </p:nvCxnSpPr>
          <p:spPr>
            <a:xfrm>
              <a:off x="2028825" y="4079875"/>
              <a:ext cx="243262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正文"/>
          <p:cNvSpPr/>
          <p:nvPr/>
        </p:nvSpPr>
        <p:spPr>
          <a:xfrm>
            <a:off x="711538" y="2179230"/>
            <a:ext cx="50147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tDOM is important carbon input from land to the ocean.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mineralization and tDOM will weaken the ability of ocean to be sink of CO</a:t>
            </a:r>
            <a:r>
              <a:rPr lang="en-GB" altLang="zh-CN" sz="2400" kern="0" baseline="-250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en-GB" altLang="zh-CN" sz="2400" kern="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  <a:endParaRPr lang="en-GB" altLang="zh-CN" sz="24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026" y="1095791"/>
            <a:ext cx="5553075" cy="502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002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746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 Unicode MS</vt:lpstr>
      <vt:lpstr>等线</vt:lpstr>
      <vt:lpstr>等线 Light</vt:lpstr>
      <vt:lpstr>华文细黑</vt:lpstr>
      <vt:lpstr>宋体</vt:lpstr>
      <vt:lpstr>微软雅黑</vt:lpstr>
      <vt:lpstr>微软雅黑 Light</vt:lpstr>
      <vt:lpstr>Arial</vt:lpstr>
      <vt:lpstr>Gill Sans MT Ext Condensed Bold</vt:lpstr>
      <vt:lpstr>Impact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李益达</dc:creator>
  <cp:lastModifiedBy>Zhu, Xiaohui</cp:lastModifiedBy>
  <cp:revision>62</cp:revision>
  <dcterms:created xsi:type="dcterms:W3CDTF">2017-06-15T09:31:05Z</dcterms:created>
  <dcterms:modified xsi:type="dcterms:W3CDTF">2018-04-25T23:31:45Z</dcterms:modified>
</cp:coreProperties>
</file>