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1.bin" ContentType="audio/unknown"/>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8" r:id="rId2"/>
    <p:sldId id="256" r:id="rId3"/>
    <p:sldId id="258" r:id="rId4"/>
    <p:sldId id="257" r:id="rId5"/>
    <p:sldId id="309" r:id="rId6"/>
    <p:sldId id="259" r:id="rId7"/>
    <p:sldId id="311" r:id="rId8"/>
    <p:sldId id="310" r:id="rId9"/>
    <p:sldId id="298" r:id="rId10"/>
    <p:sldId id="312" r:id="rId11"/>
    <p:sldId id="313" r:id="rId12"/>
    <p:sldId id="275" r:id="rId13"/>
    <p:sldId id="264" r:id="rId14"/>
    <p:sldId id="299" r:id="rId15"/>
    <p:sldId id="314" r:id="rId16"/>
    <p:sldId id="315" r:id="rId17"/>
    <p:sldId id="270" r:id="rId18"/>
    <p:sldId id="266" r:id="rId19"/>
    <p:sldId id="305" r:id="rId20"/>
    <p:sldId id="278" r:id="rId21"/>
    <p:sldId id="276" r:id="rId22"/>
    <p:sldId id="306" r:id="rId23"/>
    <p:sldId id="307" r:id="rId24"/>
    <p:sldId id="316" r:id="rId25"/>
    <p:sldId id="271"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029" autoAdjust="0"/>
  </p:normalViewPr>
  <p:slideViewPr>
    <p:cSldViewPr showGuides="1">
      <p:cViewPr>
        <p:scale>
          <a:sx n="80" d="100"/>
          <a:sy n="80" d="100"/>
        </p:scale>
        <p:origin x="-1688" y="184"/>
      </p:cViewPr>
      <p:guideLst>
        <p:guide orient="horz" pos="2160"/>
        <p:guide pos="2880"/>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27F75-08AC-41C4-AA9F-D2437F34E2AE}" type="datetimeFigureOut">
              <a:rPr lang="en-US" smtClean="0"/>
              <a:t>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A8FA3-C3E4-4100-961A-F877BFA0E152}" type="slidenum">
              <a:rPr lang="en-US" smtClean="0"/>
              <a:t>‹#›</a:t>
            </a:fld>
            <a:endParaRPr lang="en-US"/>
          </a:p>
        </p:txBody>
      </p:sp>
    </p:spTree>
    <p:extLst>
      <p:ext uri="{BB962C8B-B14F-4D97-AF65-F5344CB8AC3E}">
        <p14:creationId xmlns:p14="http://schemas.microsoft.com/office/powerpoint/2010/main" val="4437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2A8FA3-C3E4-4100-961A-F877BFA0E152}" type="slidenum">
              <a:rPr lang="en-US" smtClean="0"/>
              <a:t>2</a:t>
            </a:fld>
            <a:endParaRPr lang="en-US"/>
          </a:p>
        </p:txBody>
      </p:sp>
    </p:spTree>
    <p:extLst>
      <p:ext uri="{BB962C8B-B14F-4D97-AF65-F5344CB8AC3E}">
        <p14:creationId xmlns:p14="http://schemas.microsoft.com/office/powerpoint/2010/main" val="306308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the largest mountain chain on earth found?
https://www.polleverywhere.com/multiple_choice_polls/xIKBE3FHPiC8UJP</a:t>
            </a:r>
          </a:p>
        </p:txBody>
      </p:sp>
      <p:sp>
        <p:nvSpPr>
          <p:cNvPr id="4" name="Slide Number Placeholder 3"/>
          <p:cNvSpPr>
            <a:spLocks noGrp="1"/>
          </p:cNvSpPr>
          <p:nvPr>
            <p:ph type="sldNum" sz="quarter" idx="10"/>
          </p:nvPr>
        </p:nvSpPr>
        <p:spPr/>
        <p:txBody>
          <a:bodyPr/>
          <a:lstStyle/>
          <a:p>
            <a:fld id="{1C4BCB7D-BF4E-1446-AA25-7CBBEE977063}" type="slidenum">
              <a:rPr lang="en-US" smtClean="0"/>
              <a:t>11</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17E7DA-09AF-41DC-B1E9-EC8868A174A5}"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E9121-4EB2-4A9A-A44D-A5205DB3738D}"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2A8FA3-C3E4-4100-961A-F877BFA0E152}" type="slidenum">
              <a:rPr lang="en-US" smtClean="0"/>
              <a:t>14</a:t>
            </a:fld>
            <a:endParaRPr lang="en-US"/>
          </a:p>
        </p:txBody>
      </p:sp>
    </p:spTree>
    <p:extLst>
      <p:ext uri="{BB962C8B-B14F-4D97-AF65-F5344CB8AC3E}">
        <p14:creationId xmlns:p14="http://schemas.microsoft.com/office/powerpoint/2010/main" val="155457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10A8A7-A252-472F-9E69-2187ED0C71F0}" type="slidenum">
              <a:rPr lang="en-US" smtClean="0"/>
              <a:pPr fontAlgn="base">
                <a:spcBef>
                  <a:spcPct val="0"/>
                </a:spcBef>
                <a:spcAft>
                  <a:spcPct val="0"/>
                </a:spcAft>
                <a:defRPr/>
              </a:pPr>
              <a:t>17</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err="1" smtClean="0">
                <a:solidFill>
                  <a:srgbClr val="000066"/>
                </a:solidFill>
              </a:rPr>
              <a:t>Paleomagnetism</a:t>
            </a:r>
            <a:r>
              <a:rPr lang="en-US" b="1" dirty="0" smtClean="0">
                <a:solidFill>
                  <a:srgbClr val="000066"/>
                </a:solidFill>
              </a:rPr>
              <a:t>:</a:t>
            </a:r>
            <a:r>
              <a:rPr lang="en-US" dirty="0" smtClean="0">
                <a:solidFill>
                  <a:srgbClr val="000066"/>
                </a:solidFill>
              </a:rPr>
              <a:t> strips of alternating magnetic polarity at spreading regions.</a:t>
            </a:r>
          </a:p>
          <a:p>
            <a:pPr eaLnBrk="1" hangingPunct="1">
              <a:spcBef>
                <a:spcPct val="0"/>
              </a:spcBef>
            </a:pPr>
            <a:endParaRPr lang="en-US" dirty="0" smtClean="0">
              <a:solidFill>
                <a:srgbClr val="000066"/>
              </a:solidFill>
            </a:endParaRPr>
          </a:p>
          <a:p>
            <a:pPr eaLnBrk="1" hangingPunct="1">
              <a:spcBef>
                <a:spcPct val="0"/>
              </a:spcBef>
            </a:pPr>
            <a:r>
              <a:rPr lang="en-US" dirty="0" smtClean="0">
                <a:solidFill>
                  <a:srgbClr val="000066"/>
                </a:solidFill>
              </a:rPr>
              <a:t>The patterns of </a:t>
            </a:r>
            <a:r>
              <a:rPr lang="en-US" dirty="0" err="1" smtClean="0">
                <a:solidFill>
                  <a:srgbClr val="000066"/>
                </a:solidFill>
              </a:rPr>
              <a:t>paleomagnetism</a:t>
            </a:r>
            <a:r>
              <a:rPr lang="en-US" dirty="0" smtClean="0">
                <a:solidFill>
                  <a:srgbClr val="000066"/>
                </a:solidFill>
              </a:rPr>
              <a:t> support plate tectonic theory. The molten rocks at the spreading center take on the polarity of the planet while they are cooling. When Earth’s polarity reverses, the polarity of newly formed rock changes.</a:t>
            </a:r>
          </a:p>
          <a:p>
            <a:pPr eaLnBrk="1" hangingPunct="1">
              <a:spcBef>
                <a:spcPct val="0"/>
              </a:spcBef>
            </a:pPr>
            <a:endParaRPr lang="en-US" dirty="0" smtClean="0">
              <a:solidFill>
                <a:srgbClr val="000066"/>
              </a:solidFill>
            </a:endParaRPr>
          </a:p>
          <a:p>
            <a:pPr eaLnBrk="1" hangingPunct="1">
              <a:spcBef>
                <a:spcPct val="0"/>
              </a:spcBef>
            </a:pPr>
            <a:r>
              <a:rPr lang="en-US" dirty="0" smtClean="0">
                <a:solidFill>
                  <a:srgbClr val="000066"/>
                </a:solidFill>
              </a:rPr>
              <a:t>(a) When scientists conducted a magnetic survey of a spreading center, the Mid-Atlantic Ridge, they found bands of weaker and stronger magnetic fields frozen in the rocks. </a:t>
            </a:r>
          </a:p>
          <a:p>
            <a:pPr eaLnBrk="1" hangingPunct="1">
              <a:spcBef>
                <a:spcPct val="0"/>
              </a:spcBef>
            </a:pPr>
            <a:endParaRPr lang="en-US" dirty="0" smtClean="0">
              <a:solidFill>
                <a:srgbClr val="000066"/>
              </a:solidFill>
            </a:endParaRPr>
          </a:p>
          <a:p>
            <a:pPr eaLnBrk="1" hangingPunct="1">
              <a:spcBef>
                <a:spcPct val="0"/>
              </a:spcBef>
            </a:pPr>
            <a:r>
              <a:rPr lang="en-US" dirty="0" smtClean="0">
                <a:solidFill>
                  <a:srgbClr val="000066"/>
                </a:solidFill>
              </a:rPr>
              <a:t>(b) The molten rocks forming at the spreading center take on the polarity of the planet when they are cooling and then move slowly in both directions from the center. When Earth’s magnetic field reverses, the polarity of new-formed rocks changes, creating symmetrical bands of opposite polarity</a:t>
            </a:r>
          </a:p>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8ADB72-EB80-49A8-B297-A2DFF6C89785}"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6DFB1EA-F990-49AC-8036-950706FAF787}"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019F952-DD55-4C53-B4CC-803337137EA9}"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EE5AB4E-BF0E-4CD1-89AC-3FF9C3C96703}"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067AC02-8364-4C66-85B9-F1F4E512D5A7}"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6065B3A-9BB3-4147-98E6-0B5497256164}"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A202461-26E4-4BCB-88A1-07D64357D391}"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3CBA368-97C3-4489-A377-E79973DE24C0}" type="slidenum">
              <a:rPr lang="en-US" altLang="en-US" sz="1200">
                <a:latin typeface="Calibri" pitchFamily="34" charset="0"/>
              </a:rPr>
              <a:pPr eaLnBrk="1" hangingPunct="1"/>
              <a:t>5</a:t>
            </a:fld>
            <a:endParaRPr lang="en-US"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DC8872A-D29B-4270-9714-2FA3F9091F4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B69A5C-EB38-41DE-8F43-33B41DE35D87}" type="slidenum">
              <a:rPr lang="en-US" altLang="en-US" sz="1200">
                <a:latin typeface="Calibri" pitchFamily="34" charset="0"/>
              </a:rPr>
              <a:pPr eaLnBrk="1" hangingPunct="1"/>
              <a:t>7</a:t>
            </a:fld>
            <a:endParaRPr lang="en-US"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CB9879-98DF-4284-9EEC-81E61136D9AE}" type="slidenum">
              <a:rPr lang="en-US" altLang="en-US" sz="1200">
                <a:latin typeface="Calibri" pitchFamily="34" charset="0"/>
              </a:rPr>
              <a:pPr eaLnBrk="1" hangingPunct="1"/>
              <a:t>8</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2A8FA3-C3E4-4100-961A-F877BFA0E152}" type="slidenum">
              <a:rPr lang="en-US" smtClean="0"/>
              <a:t>9</a:t>
            </a:fld>
            <a:endParaRPr lang="en-US"/>
          </a:p>
        </p:txBody>
      </p:sp>
    </p:spTree>
    <p:extLst>
      <p:ext uri="{BB962C8B-B14F-4D97-AF65-F5344CB8AC3E}">
        <p14:creationId xmlns:p14="http://schemas.microsoft.com/office/powerpoint/2010/main" val="241288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A23DDA-65C3-4E98-B201-C71402416047}" type="slidenum">
              <a:rPr lang="en-US" altLang="en-US" sz="1200">
                <a:latin typeface="Calibri" pitchFamily="34" charset="0"/>
              </a:rPr>
              <a:pPr eaLnBrk="1" hangingPunct="1"/>
              <a:t>10</a:t>
            </a:fld>
            <a:endParaRPr lang="en-US"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14E6B-EBF4-4748-9D3A-B82CE55D430D}"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362672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4E6B-EBF4-4748-9D3A-B82CE55D430D}"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313125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4E6B-EBF4-4748-9D3A-B82CE55D430D}"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105592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4E6B-EBF4-4748-9D3A-B82CE55D430D}"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26295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14E6B-EBF4-4748-9D3A-B82CE55D430D}" type="datetimeFigureOut">
              <a:rPr lang="en-US" smtClean="0"/>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336868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E14E6B-EBF4-4748-9D3A-B82CE55D430D}" type="datetimeFigureOut">
              <a:rPr lang="en-US" smtClean="0"/>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343343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14E6B-EBF4-4748-9D3A-B82CE55D430D}" type="datetimeFigureOut">
              <a:rPr lang="en-US" smtClean="0"/>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356138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14E6B-EBF4-4748-9D3A-B82CE55D430D}" type="datetimeFigureOut">
              <a:rPr lang="en-US" smtClean="0"/>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321170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14E6B-EBF4-4748-9D3A-B82CE55D430D}" type="datetimeFigureOut">
              <a:rPr lang="en-US" smtClean="0"/>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261343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14E6B-EBF4-4748-9D3A-B82CE55D430D}" type="datetimeFigureOut">
              <a:rPr lang="en-US" smtClean="0"/>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366221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14E6B-EBF4-4748-9D3A-B82CE55D430D}" type="datetimeFigureOut">
              <a:rPr lang="en-US" smtClean="0"/>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3C836-1237-4652-9C52-CB3760BCAF77}" type="slidenum">
              <a:rPr lang="en-US" smtClean="0"/>
              <a:t>‹#›</a:t>
            </a:fld>
            <a:endParaRPr lang="en-US"/>
          </a:p>
        </p:txBody>
      </p:sp>
    </p:spTree>
    <p:extLst>
      <p:ext uri="{BB962C8B-B14F-4D97-AF65-F5344CB8AC3E}">
        <p14:creationId xmlns:p14="http://schemas.microsoft.com/office/powerpoint/2010/main" val="4132685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14E6B-EBF4-4748-9D3A-B82CE55D430D}" type="datetimeFigureOut">
              <a:rPr lang="en-US" smtClean="0"/>
              <a:t>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C836-1237-4652-9C52-CB3760BCAF77}" type="slidenum">
              <a:rPr lang="en-US" smtClean="0"/>
              <a:t>‹#›</a:t>
            </a:fld>
            <a:endParaRPr lang="en-US"/>
          </a:p>
        </p:txBody>
      </p:sp>
    </p:spTree>
    <p:extLst>
      <p:ext uri="{BB962C8B-B14F-4D97-AF65-F5344CB8AC3E}">
        <p14:creationId xmlns:p14="http://schemas.microsoft.com/office/powerpoint/2010/main" val="274222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9.png"/><Relationship Id="rId5" Type="http://schemas.openxmlformats.org/officeDocument/2006/relationships/hyperlink" Target="http://www.polleverywhere.com/app" TargetMode="External"/><Relationship Id="rId6" Type="http://schemas.openxmlformats.org/officeDocument/2006/relationships/hyperlink" Target="http://www.polleverywhere.com/app/help" TargetMode="External"/><Relationship Id="rId7" Type="http://schemas.openxmlformats.org/officeDocument/2006/relationships/hyperlink" Target="https://www.polleverywhere.com/multiple_choice_polls/xIKBE3FHPiC8UJP?preview=true" TargetMode="External"/><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rot="20362366">
            <a:off x="720725" y="3194050"/>
            <a:ext cx="3200400" cy="2514600"/>
          </a:xfrm>
          <a:prstGeom prst="star5">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a:spLocks noChangeArrowheads="1"/>
          </p:cNvSpPr>
          <p:nvPr/>
        </p:nvSpPr>
        <p:spPr bwMode="auto">
          <a:xfrm>
            <a:off x="3416300" y="4451350"/>
            <a:ext cx="39624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dirty="0"/>
              <a:t>Marine Discussions meetings start </a:t>
            </a:r>
            <a:r>
              <a:rPr lang="en-US" altLang="en-US" sz="1800" b="1" dirty="0" smtClean="0"/>
              <a:t>THIS </a:t>
            </a:r>
            <a:r>
              <a:rPr lang="en-US" altLang="en-US" sz="1800" b="1" dirty="0"/>
              <a:t>week!!</a:t>
            </a:r>
          </a:p>
          <a:p>
            <a:pPr algn="ctr" eaLnBrk="1" hangingPunct="1"/>
            <a:endParaRPr lang="en-US" altLang="en-US" sz="1800" b="1" dirty="0"/>
          </a:p>
          <a:p>
            <a:pPr algn="ctr" eaLnBrk="1" hangingPunct="1"/>
            <a:r>
              <a:rPr lang="en-US" altLang="en-US" sz="1800" b="1" dirty="0"/>
              <a:t>MP – Monday 10 am, CAS </a:t>
            </a:r>
            <a:r>
              <a:rPr lang="en-US" altLang="en-US" sz="1800" b="1" dirty="0" smtClean="0"/>
              <a:t>B08B (or A stay tuned)</a:t>
            </a:r>
            <a:endParaRPr lang="en-US" altLang="en-US" sz="1800" b="1" dirty="0"/>
          </a:p>
          <a:p>
            <a:pPr algn="ctr" eaLnBrk="1" hangingPunct="1"/>
            <a:r>
              <a:rPr lang="en-US" altLang="en-US" sz="1800" b="1" dirty="0"/>
              <a:t>MR – Thursday, 3 pm, CAS B08B</a:t>
            </a:r>
          </a:p>
        </p:txBody>
      </p:sp>
      <p:sp>
        <p:nvSpPr>
          <p:cNvPr id="5" name="Title 1"/>
          <p:cNvSpPr txBox="1">
            <a:spLocks/>
          </p:cNvSpPr>
          <p:nvPr/>
        </p:nvSpPr>
        <p:spPr>
          <a:xfrm>
            <a:off x="685800" y="3810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latin typeface="Times New Roman" pitchFamily="18" charset="0"/>
                <a:cs typeface="Times New Roman" pitchFamily="18" charset="0"/>
              </a:rPr>
              <a:t>Plate Tectonics II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8694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384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2057400" y="152400"/>
            <a:ext cx="6248400" cy="2057400"/>
          </a:xfrm>
          <a:prstGeom prst="cloudCallout">
            <a:avLst>
              <a:gd name="adj1" fmla="val -38248"/>
              <a:gd name="adj2" fmla="val 83210"/>
            </a:avLst>
          </a:prstGeom>
          <a:solidFill>
            <a:schemeClr val="bg1">
              <a:alpha val="98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875" name="TextBox 5"/>
          <p:cNvSpPr txBox="1">
            <a:spLocks noChangeArrowheads="1"/>
          </p:cNvSpPr>
          <p:nvPr/>
        </p:nvSpPr>
        <p:spPr bwMode="auto">
          <a:xfrm>
            <a:off x="2973388" y="814388"/>
            <a:ext cx="45704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b="1">
                <a:solidFill>
                  <a:srgbClr val="7030A0"/>
                </a:solidFill>
                <a:cs typeface="Arial" pitchFamily="34" charset="0"/>
              </a:rPr>
              <a:t>GEOPOETRY</a:t>
            </a:r>
            <a:r>
              <a:rPr lang="en-US" altLang="en-US" sz="1800" b="1">
                <a:solidFill>
                  <a:srgbClr val="7030A0"/>
                </a:solidFill>
                <a:cs typeface="Arial" pitchFamily="34" charset="0"/>
              </a:rPr>
              <a:t>……</a:t>
            </a:r>
          </a:p>
          <a:p>
            <a:pPr eaLnBrk="1" hangingPunct="1"/>
            <a:r>
              <a:rPr lang="en-US" altLang="en-US" sz="1800" b="1">
                <a:cs typeface="Arial" pitchFamily="34" charset="0"/>
              </a:rPr>
              <a:t>		or Sea Floor Spreading</a:t>
            </a:r>
          </a:p>
        </p:txBody>
      </p:sp>
      <p:sp>
        <p:nvSpPr>
          <p:cNvPr id="8" name="Freeform 7"/>
          <p:cNvSpPr/>
          <p:nvPr/>
        </p:nvSpPr>
        <p:spPr>
          <a:xfrm>
            <a:off x="228600" y="4111625"/>
            <a:ext cx="2309813" cy="2568575"/>
          </a:xfrm>
          <a:custGeom>
            <a:avLst/>
            <a:gdLst>
              <a:gd name="connsiteX0" fmla="*/ 1222421 w 2309809"/>
              <a:gd name="connsiteY0" fmla="*/ 0 h 2569389"/>
              <a:gd name="connsiteX1" fmla="*/ 632973 w 2309809"/>
              <a:gd name="connsiteY1" fmla="*/ 302281 h 2569389"/>
              <a:gd name="connsiteX2" fmla="*/ 406262 w 2309809"/>
              <a:gd name="connsiteY2" fmla="*/ 506321 h 2569389"/>
              <a:gd name="connsiteX3" fmla="*/ 179551 w 2309809"/>
              <a:gd name="connsiteY3" fmla="*/ 891729 h 2569389"/>
              <a:gd name="connsiteX4" fmla="*/ 134209 w 2309809"/>
              <a:gd name="connsiteY4" fmla="*/ 1088212 h 2569389"/>
              <a:gd name="connsiteX5" fmla="*/ 292907 w 2309809"/>
              <a:gd name="connsiteY5" fmla="*/ 2274665 h 2569389"/>
              <a:gd name="connsiteX6" fmla="*/ 436490 w 2309809"/>
              <a:gd name="connsiteY6" fmla="*/ 2403134 h 2569389"/>
              <a:gd name="connsiteX7" fmla="*/ 753885 w 2309809"/>
              <a:gd name="connsiteY7" fmla="*/ 2440919 h 2569389"/>
              <a:gd name="connsiteX8" fmla="*/ 1320662 w 2309809"/>
              <a:gd name="connsiteY8" fmla="*/ 2380463 h 2569389"/>
              <a:gd name="connsiteX9" fmla="*/ 1554930 w 2309809"/>
              <a:gd name="connsiteY9" fmla="*/ 2282222 h 2569389"/>
              <a:gd name="connsiteX10" fmla="*/ 1517145 w 2309809"/>
              <a:gd name="connsiteY10" fmla="*/ 2244437 h 2569389"/>
              <a:gd name="connsiteX11" fmla="*/ 1456689 w 2309809"/>
              <a:gd name="connsiteY11" fmla="*/ 2176424 h 2569389"/>
              <a:gd name="connsiteX12" fmla="*/ 1381118 w 2309809"/>
              <a:gd name="connsiteY12" fmla="*/ 2063068 h 2569389"/>
              <a:gd name="connsiteX13" fmla="*/ 1199750 w 2309809"/>
              <a:gd name="connsiteY13" fmla="*/ 1851472 h 2569389"/>
              <a:gd name="connsiteX14" fmla="*/ 1502031 w 2309809"/>
              <a:gd name="connsiteY14" fmla="*/ 1859029 h 2569389"/>
              <a:gd name="connsiteX15" fmla="*/ 1781641 w 2309809"/>
              <a:gd name="connsiteY15" fmla="*/ 1881700 h 2569389"/>
              <a:gd name="connsiteX16" fmla="*/ 2257733 w 2309809"/>
              <a:gd name="connsiteY16" fmla="*/ 1889257 h 2569389"/>
              <a:gd name="connsiteX17" fmla="*/ 2144378 w 2309809"/>
              <a:gd name="connsiteY17" fmla="*/ 2010169 h 2569389"/>
              <a:gd name="connsiteX18" fmla="*/ 1917667 w 2309809"/>
              <a:gd name="connsiteY18" fmla="*/ 2297336 h 2569389"/>
              <a:gd name="connsiteX19" fmla="*/ 1879882 w 2309809"/>
              <a:gd name="connsiteY19" fmla="*/ 2425805 h 2569389"/>
              <a:gd name="connsiteX20" fmla="*/ 1872325 w 2309809"/>
              <a:gd name="connsiteY20" fmla="*/ 2456034 h 2569389"/>
              <a:gd name="connsiteX21" fmla="*/ 1864768 w 2309809"/>
              <a:gd name="connsiteY21" fmla="*/ 2501376 h 2569389"/>
              <a:gd name="connsiteX22" fmla="*/ 1834540 w 2309809"/>
              <a:gd name="connsiteY22" fmla="*/ 2569389 h 2569389"/>
              <a:gd name="connsiteX23" fmla="*/ 1774084 w 2309809"/>
              <a:gd name="connsiteY23" fmla="*/ 2546718 h 2569389"/>
              <a:gd name="connsiteX24" fmla="*/ 1706070 w 2309809"/>
              <a:gd name="connsiteY24" fmla="*/ 2508933 h 2569389"/>
              <a:gd name="connsiteX25" fmla="*/ 1554930 w 2309809"/>
              <a:gd name="connsiteY25" fmla="*/ 2372906 h 2569389"/>
              <a:gd name="connsiteX26" fmla="*/ 1524702 w 2309809"/>
              <a:gd name="connsiteY26" fmla="*/ 2342678 h 256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09809" h="2569389">
                <a:moveTo>
                  <a:pt x="1222421" y="0"/>
                </a:moveTo>
                <a:cubicBezTo>
                  <a:pt x="1025938" y="100760"/>
                  <a:pt x="820611" y="185876"/>
                  <a:pt x="632973" y="302281"/>
                </a:cubicBezTo>
                <a:cubicBezTo>
                  <a:pt x="546578" y="355878"/>
                  <a:pt x="474583" y="431029"/>
                  <a:pt x="406262" y="506321"/>
                </a:cubicBezTo>
                <a:cubicBezTo>
                  <a:pt x="316767" y="604949"/>
                  <a:pt x="223475" y="762543"/>
                  <a:pt x="179551" y="891729"/>
                </a:cubicBezTo>
                <a:cubicBezTo>
                  <a:pt x="157914" y="955367"/>
                  <a:pt x="149323" y="1022718"/>
                  <a:pt x="134209" y="1088212"/>
                </a:cubicBezTo>
                <a:cubicBezTo>
                  <a:pt x="158097" y="1621717"/>
                  <a:pt x="0" y="1930069"/>
                  <a:pt x="292907" y="2274665"/>
                </a:cubicBezTo>
                <a:cubicBezTo>
                  <a:pt x="334500" y="2323598"/>
                  <a:pt x="376077" y="2381346"/>
                  <a:pt x="436490" y="2403134"/>
                </a:cubicBezTo>
                <a:cubicBezTo>
                  <a:pt x="536716" y="2439281"/>
                  <a:pt x="648087" y="2428324"/>
                  <a:pt x="753885" y="2440919"/>
                </a:cubicBezTo>
                <a:cubicBezTo>
                  <a:pt x="954664" y="2430066"/>
                  <a:pt x="1123610" y="2430508"/>
                  <a:pt x="1320662" y="2380463"/>
                </a:cubicBezTo>
                <a:cubicBezTo>
                  <a:pt x="1403830" y="2359341"/>
                  <a:pt x="1479179" y="2320097"/>
                  <a:pt x="1554930" y="2282222"/>
                </a:cubicBezTo>
                <a:cubicBezTo>
                  <a:pt x="1513366" y="2254513"/>
                  <a:pt x="1548632" y="2282222"/>
                  <a:pt x="1517145" y="2244437"/>
                </a:cubicBezTo>
                <a:cubicBezTo>
                  <a:pt x="1497726" y="2221135"/>
                  <a:pt x="1474889" y="2200690"/>
                  <a:pt x="1456689" y="2176424"/>
                </a:cubicBezTo>
                <a:cubicBezTo>
                  <a:pt x="1429442" y="2140094"/>
                  <a:pt x="1409284" y="2098690"/>
                  <a:pt x="1381118" y="2063068"/>
                </a:cubicBezTo>
                <a:cubicBezTo>
                  <a:pt x="1323500" y="1990199"/>
                  <a:pt x="1106883" y="1849150"/>
                  <a:pt x="1199750" y="1851472"/>
                </a:cubicBezTo>
                <a:lnTo>
                  <a:pt x="1502031" y="1859029"/>
                </a:lnTo>
                <a:cubicBezTo>
                  <a:pt x="1595234" y="1866586"/>
                  <a:pt x="1688207" y="1877963"/>
                  <a:pt x="1781641" y="1881700"/>
                </a:cubicBezTo>
                <a:cubicBezTo>
                  <a:pt x="1940232" y="1888044"/>
                  <a:pt x="2108122" y="1836270"/>
                  <a:pt x="2257733" y="1889257"/>
                </a:cubicBezTo>
                <a:cubicBezTo>
                  <a:pt x="2309809" y="1907701"/>
                  <a:pt x="2182163" y="1969865"/>
                  <a:pt x="2144378" y="2010169"/>
                </a:cubicBezTo>
                <a:cubicBezTo>
                  <a:pt x="1985145" y="2180016"/>
                  <a:pt x="2062146" y="2085432"/>
                  <a:pt x="1917667" y="2297336"/>
                </a:cubicBezTo>
                <a:cubicBezTo>
                  <a:pt x="1905072" y="2340159"/>
                  <a:pt x="1890708" y="2382501"/>
                  <a:pt x="1879882" y="2425805"/>
                </a:cubicBezTo>
                <a:cubicBezTo>
                  <a:pt x="1877363" y="2435881"/>
                  <a:pt x="1874362" y="2445849"/>
                  <a:pt x="1872325" y="2456034"/>
                </a:cubicBezTo>
                <a:cubicBezTo>
                  <a:pt x="1869320" y="2471059"/>
                  <a:pt x="1868800" y="2486593"/>
                  <a:pt x="1864768" y="2501376"/>
                </a:cubicBezTo>
                <a:cubicBezTo>
                  <a:pt x="1858979" y="2522604"/>
                  <a:pt x="1844502" y="2549464"/>
                  <a:pt x="1834540" y="2569389"/>
                </a:cubicBezTo>
                <a:cubicBezTo>
                  <a:pt x="1814918" y="2562848"/>
                  <a:pt x="1792157" y="2555754"/>
                  <a:pt x="1774084" y="2546718"/>
                </a:cubicBezTo>
                <a:cubicBezTo>
                  <a:pt x="1750887" y="2535120"/>
                  <a:pt x="1726390" y="2525049"/>
                  <a:pt x="1706070" y="2508933"/>
                </a:cubicBezTo>
                <a:cubicBezTo>
                  <a:pt x="1652965" y="2466815"/>
                  <a:pt x="1595598" y="2427130"/>
                  <a:pt x="1554930" y="2372906"/>
                </a:cubicBezTo>
                <a:cubicBezTo>
                  <a:pt x="1530748" y="2340663"/>
                  <a:pt x="1544854" y="2342678"/>
                  <a:pt x="1524702" y="2342678"/>
                </a:cubicBezTo>
              </a:path>
            </a:pathLst>
          </a:custGeom>
          <a:ln w="25400">
            <a:solidFill>
              <a:srgbClr val="FF006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1752600" y="6135688"/>
            <a:ext cx="7292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solidFill>
                  <a:srgbClr val="FF0066"/>
                </a:solidFill>
                <a:cs typeface="Arial" pitchFamily="34" charset="0"/>
              </a:rPr>
              <a:t>p.s. – I failed my first course in mineralogy at Yale… was told I had no</a:t>
            </a:r>
          </a:p>
          <a:p>
            <a:pPr eaLnBrk="1" hangingPunct="1"/>
            <a:r>
              <a:rPr lang="en-US" altLang="en-US" sz="1800">
                <a:solidFill>
                  <a:srgbClr val="FF0066"/>
                </a:solidFill>
                <a:cs typeface="Arial" pitchFamily="34" charset="0"/>
              </a:rPr>
              <a:t>future in the field….. </a:t>
            </a:r>
          </a:p>
        </p:txBody>
      </p:sp>
      <p:sp>
        <p:nvSpPr>
          <p:cNvPr id="10" name="TextBox 9"/>
          <p:cNvSpPr txBox="1">
            <a:spLocks noChangeArrowheads="1"/>
          </p:cNvSpPr>
          <p:nvPr/>
        </p:nvSpPr>
        <p:spPr bwMode="auto">
          <a:xfrm>
            <a:off x="3733800" y="2201863"/>
            <a:ext cx="56086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pPr>
            <a:r>
              <a:rPr lang="en-US" altLang="en-US" sz="1800" b="1" dirty="0">
                <a:cs typeface="Arial" pitchFamily="34" charset="0"/>
              </a:rPr>
              <a:t>New ocean crust formed at ridges</a:t>
            </a:r>
          </a:p>
          <a:p>
            <a:pPr eaLnBrk="1" hangingPunct="1">
              <a:buFontTx/>
              <a:buAutoNum type="arabicPeriod"/>
            </a:pPr>
            <a:endParaRPr lang="en-US" altLang="en-US" sz="1800" b="1" dirty="0">
              <a:cs typeface="Arial" pitchFamily="34" charset="0"/>
            </a:endParaRPr>
          </a:p>
          <a:p>
            <a:pPr eaLnBrk="1" hangingPunct="1">
              <a:buFontTx/>
              <a:buAutoNum type="arabicPeriod"/>
            </a:pPr>
            <a:r>
              <a:rPr lang="en-US" altLang="en-US" sz="1800" b="1" dirty="0">
                <a:cs typeface="Arial" pitchFamily="34" charset="0"/>
              </a:rPr>
              <a:t>Volcanoes that form along the ridge </a:t>
            </a:r>
          </a:p>
          <a:p>
            <a:pPr eaLnBrk="1" hangingPunct="1"/>
            <a:r>
              <a:rPr lang="en-US" altLang="en-US" sz="1800" b="1" dirty="0">
                <a:cs typeface="Arial" pitchFamily="34" charset="0"/>
              </a:rPr>
              <a:t>	are originally close to the surface of the </a:t>
            </a:r>
          </a:p>
          <a:p>
            <a:pPr eaLnBrk="1" hangingPunct="1"/>
            <a:r>
              <a:rPr lang="en-US" altLang="en-US" sz="1800" b="1" dirty="0">
                <a:cs typeface="Arial" pitchFamily="34" charset="0"/>
              </a:rPr>
              <a:t>	ocean where they can be eroded flat on top</a:t>
            </a:r>
          </a:p>
          <a:p>
            <a:pPr eaLnBrk="1" hangingPunct="1"/>
            <a:endParaRPr lang="en-US" altLang="en-US" sz="1800" b="1" dirty="0">
              <a:cs typeface="Arial" pitchFamily="34" charset="0"/>
            </a:endParaRPr>
          </a:p>
          <a:p>
            <a:pPr eaLnBrk="1" hangingPunct="1">
              <a:buFontTx/>
              <a:buAutoNum type="arabicPeriod" startAt="3"/>
            </a:pPr>
            <a:r>
              <a:rPr lang="en-US" altLang="en-US" sz="1800" b="1" dirty="0">
                <a:cs typeface="Arial" pitchFamily="34" charset="0"/>
              </a:rPr>
              <a:t>Deep ocean trenches are where the seafloor </a:t>
            </a:r>
          </a:p>
          <a:p>
            <a:pPr eaLnBrk="1" hangingPunct="1"/>
            <a:r>
              <a:rPr lang="en-US" altLang="en-US" sz="1800" b="1" dirty="0">
                <a:cs typeface="Arial" pitchFamily="34" charset="0"/>
              </a:rPr>
              <a:t>	finally descends back into the mantle</a:t>
            </a:r>
          </a:p>
          <a:p>
            <a:pPr eaLnBrk="1" hangingPunct="1"/>
            <a:endParaRPr lang="en-US" altLang="en-US" sz="1800" b="1" dirty="0">
              <a:cs typeface="Arial" pitchFamily="34" charset="0"/>
            </a:endParaRPr>
          </a:p>
          <a:p>
            <a:pPr eaLnBrk="1" hangingPunct="1">
              <a:buFontTx/>
              <a:buAutoNum type="arabicPeriod" startAt="4"/>
            </a:pPr>
            <a:r>
              <a:rPr lang="en-US" altLang="en-US" sz="1800" b="1" dirty="0">
                <a:cs typeface="Arial" pitchFamily="34" charset="0"/>
              </a:rPr>
              <a:t>Mud and sediments deposited on the ocean </a:t>
            </a:r>
          </a:p>
          <a:p>
            <a:pPr eaLnBrk="1" hangingPunct="1"/>
            <a:r>
              <a:rPr lang="en-US" altLang="en-US" sz="1800" b="1" dirty="0">
                <a:cs typeface="Arial" pitchFamily="34" charset="0"/>
              </a:rPr>
              <a:t>	floor thin toward the mid-ocean ridges is </a:t>
            </a:r>
          </a:p>
          <a:p>
            <a:pPr eaLnBrk="1" hangingPunct="1"/>
            <a:r>
              <a:rPr lang="en-US" altLang="en-US" sz="1800" b="1" dirty="0">
                <a:cs typeface="Arial" pitchFamily="34" charset="0"/>
              </a:rPr>
              <a:t>	because the age of the seafloor gets younger, </a:t>
            </a:r>
          </a:p>
          <a:p>
            <a:pPr eaLnBrk="1" hangingPunct="1"/>
            <a:r>
              <a:rPr lang="en-US" altLang="en-US" sz="1800" b="1" dirty="0">
                <a:cs typeface="Arial" pitchFamily="34" charset="0"/>
              </a:rPr>
              <a:t>	thus less and less time to accumulate </a:t>
            </a:r>
          </a:p>
          <a:p>
            <a:pPr eaLnBrk="1" hangingPunct="1"/>
            <a:r>
              <a:rPr lang="en-US" altLang="en-US" sz="1800" b="1" dirty="0">
                <a:cs typeface="Arial" pitchFamily="34" charset="0"/>
              </a:rPr>
              <a:t>	sediments</a:t>
            </a:r>
          </a:p>
        </p:txBody>
      </p:sp>
    </p:spTree>
    <p:extLst>
      <p:ext uri="{BB962C8B-B14F-4D97-AF65-F5344CB8AC3E}">
        <p14:creationId xmlns:p14="http://schemas.microsoft.com/office/powerpoint/2010/main" val="125583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a:hlinkClick r:id="rId5"/>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8"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7"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812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descr="oran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
            <a:ext cx="10477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ran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28600"/>
            <a:ext cx="16764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ran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8600"/>
            <a:ext cx="25908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96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IMAGES\CH03\FIG03_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E:\IMAGES\CH03\FIG03_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6106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p:cNvSpPr txBox="1">
            <a:spLocks noChangeArrowheads="1"/>
          </p:cNvSpPr>
          <p:nvPr/>
        </p:nvSpPr>
        <p:spPr bwMode="auto">
          <a:xfrm>
            <a:off x="304800" y="4800600"/>
            <a:ext cx="3792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cs typeface="Times New Roman" pitchFamily="18" charset="0"/>
              </a:rPr>
              <a:t>Oldest Sea floor rock: ~180 million</a:t>
            </a:r>
          </a:p>
          <a:p>
            <a:pPr eaLnBrk="1" hangingPunct="1"/>
            <a:endParaRPr lang="en-US" b="1">
              <a:latin typeface="Times New Roman" pitchFamily="18" charset="0"/>
              <a:cs typeface="Times New Roman" pitchFamily="18" charset="0"/>
            </a:endParaRPr>
          </a:p>
          <a:p>
            <a:pPr eaLnBrk="1" hangingPunct="1"/>
            <a:r>
              <a:rPr lang="en-US" b="1">
                <a:latin typeface="Times New Roman" pitchFamily="18" charset="0"/>
                <a:cs typeface="Times New Roman" pitchFamily="18" charset="0"/>
              </a:rPr>
              <a:t>Oldest Continental Rock: ~ 4 billion</a:t>
            </a:r>
          </a:p>
        </p:txBody>
      </p:sp>
    </p:spTree>
    <p:extLst>
      <p:ext uri="{BB962C8B-B14F-4D97-AF65-F5344CB8AC3E}">
        <p14:creationId xmlns:p14="http://schemas.microsoft.com/office/powerpoint/2010/main" val="305456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eeptow.whoi.edu/images/maggies/maggie_onde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25" y="533400"/>
            <a:ext cx="7620000" cy="571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88668"/>
            <a:ext cx="2612254" cy="276999"/>
          </a:xfrm>
          <a:prstGeom prst="rect">
            <a:avLst/>
          </a:prstGeom>
        </p:spPr>
        <p:txBody>
          <a:bodyPr wrap="none">
            <a:spAutoFit/>
          </a:bodyPr>
          <a:lstStyle/>
          <a:p>
            <a:r>
              <a:rPr lang="en-US" sz="1200" dirty="0"/>
              <a:t>http://deeptow.whoi.edu/restech.html</a:t>
            </a:r>
          </a:p>
        </p:txBody>
      </p:sp>
      <p:sp>
        <p:nvSpPr>
          <p:cNvPr id="4" name="Content Placeholder 2"/>
          <p:cNvSpPr txBox="1">
            <a:spLocks/>
          </p:cNvSpPr>
          <p:nvPr/>
        </p:nvSpPr>
        <p:spPr>
          <a:xfrm>
            <a:off x="501994" y="5257800"/>
            <a:ext cx="8140011" cy="174717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b="1" smtClean="0">
                <a:solidFill>
                  <a:schemeClr val="bg1"/>
                </a:solidFill>
                <a:latin typeface="Times New Roman"/>
                <a:cs typeface="Times New Roman"/>
              </a:rPr>
              <a:t>Magnetometer</a:t>
            </a:r>
            <a:r>
              <a:rPr lang="en-US" altLang="en-US" sz="2000" smtClean="0">
                <a:solidFill>
                  <a:schemeClr val="bg1"/>
                </a:solidFill>
                <a:latin typeface="Times New Roman"/>
                <a:cs typeface="Times New Roman"/>
              </a:rPr>
              <a:t> – instrument towed behind ocean vessel</a:t>
            </a:r>
          </a:p>
          <a:p>
            <a:pPr lvl="1"/>
            <a:r>
              <a:rPr lang="en-US" altLang="en-US" sz="2000" smtClean="0">
                <a:solidFill>
                  <a:schemeClr val="bg1"/>
                </a:solidFill>
                <a:latin typeface="Times New Roman"/>
                <a:cs typeface="Times New Roman"/>
              </a:rPr>
              <a:t>Measures Earth’s magnetic field and how it was affected by sea floor rocks</a:t>
            </a:r>
            <a:endParaRPr lang="en-US" altLang="en-US" sz="2000" dirty="0">
              <a:solidFill>
                <a:schemeClr val="bg1"/>
              </a:solidFill>
              <a:latin typeface="Times New Roman"/>
              <a:cs typeface="Times New Roman"/>
            </a:endParaRPr>
          </a:p>
        </p:txBody>
      </p:sp>
    </p:spTree>
    <p:extLst>
      <p:ext uri="{BB962C8B-B14F-4D97-AF65-F5344CB8AC3E}">
        <p14:creationId xmlns:p14="http://schemas.microsoft.com/office/powerpoint/2010/main" val="237456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 y="1150040"/>
            <a:ext cx="4189623" cy="440609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smtClean="0">
                <a:latin typeface="Times"/>
                <a:cs typeface="Times"/>
              </a:rPr>
              <a:t>Earth’s magnetic field and </a:t>
            </a:r>
            <a:r>
              <a:rPr lang="en-US" altLang="en-US" b="1" dirty="0" err="1" smtClean="0">
                <a:latin typeface="Times"/>
                <a:cs typeface="Times"/>
              </a:rPr>
              <a:t>paleomagnetism</a:t>
            </a:r>
            <a:endParaRPr lang="en-US" altLang="en-US" b="1" dirty="0" smtClean="0">
              <a:latin typeface="Times"/>
              <a:cs typeface="Times"/>
            </a:endParaRPr>
          </a:p>
          <a:p>
            <a:r>
              <a:rPr lang="en-US" altLang="en-US" dirty="0" smtClean="0">
                <a:latin typeface="Times"/>
                <a:cs typeface="Times"/>
              </a:rPr>
              <a:t>Earth has magnetic polarity</a:t>
            </a:r>
          </a:p>
          <a:p>
            <a:r>
              <a:rPr lang="en-US" altLang="en-US" dirty="0" smtClean="0">
                <a:latin typeface="Times"/>
                <a:cs typeface="Times"/>
              </a:rPr>
              <a:t>North and South polarities</a:t>
            </a:r>
          </a:p>
          <a:p>
            <a:r>
              <a:rPr lang="en-US" altLang="en-US" dirty="0" smtClean="0">
                <a:latin typeface="Times"/>
                <a:cs typeface="Times"/>
              </a:rPr>
              <a:t>Magnetic polarity recorded in igneous rocks</a:t>
            </a:r>
          </a:p>
          <a:p>
            <a:pPr lvl="1"/>
            <a:r>
              <a:rPr lang="en-US" altLang="en-US" dirty="0" smtClean="0">
                <a:latin typeface="Times"/>
                <a:cs typeface="Times"/>
              </a:rPr>
              <a:t>Magnetite in basalt</a:t>
            </a:r>
            <a:endParaRPr lang="en-US" altLang="en-US" dirty="0">
              <a:latin typeface="Times"/>
              <a:cs typeface="Time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491" y="997992"/>
            <a:ext cx="4478804" cy="4624852"/>
          </a:xfrm>
          <a:prstGeom prst="rect">
            <a:avLst/>
          </a:prstGeom>
        </p:spPr>
      </p:pic>
    </p:spTree>
    <p:extLst>
      <p:ext uri="{BB962C8B-B14F-4D97-AF65-F5344CB8AC3E}">
        <p14:creationId xmlns:p14="http://schemas.microsoft.com/office/powerpoint/2010/main" val="136779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2377" y="1150040"/>
            <a:ext cx="4493499" cy="45580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b="1" dirty="0" err="1" smtClean="0">
                <a:latin typeface="Times New Roman"/>
                <a:cs typeface="Times New Roman"/>
              </a:rPr>
              <a:t>Paleomagnetism</a:t>
            </a:r>
            <a:r>
              <a:rPr lang="en-US" altLang="en-US" dirty="0" smtClean="0">
                <a:latin typeface="Times New Roman"/>
                <a:cs typeface="Times New Roman"/>
              </a:rPr>
              <a:t> – study of Earth’s ancient magnetic field</a:t>
            </a:r>
          </a:p>
          <a:p>
            <a:pPr lvl="1"/>
            <a:r>
              <a:rPr lang="en-US" altLang="en-US" dirty="0" smtClean="0">
                <a:latin typeface="Times New Roman"/>
                <a:cs typeface="Times New Roman"/>
              </a:rPr>
              <a:t>Interprets where rocks first formed</a:t>
            </a:r>
          </a:p>
          <a:p>
            <a:r>
              <a:rPr lang="en-US" altLang="en-US" b="1" dirty="0" smtClean="0">
                <a:latin typeface="Times New Roman"/>
                <a:cs typeface="Times New Roman"/>
              </a:rPr>
              <a:t>Magnetic dip </a:t>
            </a:r>
            <a:r>
              <a:rPr lang="en-US" altLang="en-US" dirty="0" smtClean="0">
                <a:latin typeface="Times New Roman"/>
                <a:cs typeface="Times New Roman"/>
              </a:rPr>
              <a:t>– magnetite particles in sedimentary rocks or igneous rocks such as </a:t>
            </a:r>
            <a:r>
              <a:rPr lang="en-US" altLang="en-US" b="1" dirty="0" smtClean="0">
                <a:latin typeface="Times New Roman"/>
                <a:cs typeface="Times New Roman"/>
              </a:rPr>
              <a:t>basalt</a:t>
            </a:r>
            <a:r>
              <a:rPr lang="en-US" altLang="en-US" dirty="0" smtClean="0">
                <a:latin typeface="Times New Roman"/>
                <a:cs typeface="Times New Roman"/>
              </a:rPr>
              <a:t> align with Earth’s magnetic field</a:t>
            </a:r>
            <a:endParaRPr lang="en-US" altLang="en-US" dirty="0">
              <a:latin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146" y="924609"/>
            <a:ext cx="3200366" cy="5087337"/>
          </a:xfrm>
          <a:prstGeom prst="rect">
            <a:avLst/>
          </a:prstGeom>
        </p:spPr>
      </p:pic>
    </p:spTree>
    <p:extLst>
      <p:ext uri="{BB962C8B-B14F-4D97-AF65-F5344CB8AC3E}">
        <p14:creationId xmlns:p14="http://schemas.microsoft.com/office/powerpoint/2010/main" val="81962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2800" b="1" smtClean="0">
                <a:latin typeface="Arial Black" pitchFamily="34" charset="0"/>
              </a:rPr>
              <a:t>A History of Plate Movement Has Been Captured in Residual Magnetic Fields</a:t>
            </a:r>
          </a:p>
        </p:txBody>
      </p:sp>
      <p:pic>
        <p:nvPicPr>
          <p:cNvPr id="41987" name="Picture 3" descr="032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38084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0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45720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2590800" y="571500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Calibri" pitchFamily="34" charset="0"/>
              </a:rPr>
              <a:t>Magnetite: formed from cooling magma that contains iron oxide</a:t>
            </a:r>
          </a:p>
        </p:txBody>
      </p:sp>
    </p:spTree>
    <p:extLst>
      <p:ext uri="{BB962C8B-B14F-4D97-AF65-F5344CB8AC3E}">
        <p14:creationId xmlns:p14="http://schemas.microsoft.com/office/powerpoint/2010/main" val="34357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791200" y="6488113"/>
            <a:ext cx="295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cs typeface="Arial" charset="0"/>
              </a:rPr>
              <a:t>Young, new, Ocean Crust</a:t>
            </a:r>
          </a:p>
        </p:txBody>
      </p:sp>
      <p:sp>
        <p:nvSpPr>
          <p:cNvPr id="8" name="TextBox 7"/>
          <p:cNvSpPr txBox="1">
            <a:spLocks noChangeArrowheads="1"/>
          </p:cNvSpPr>
          <p:nvPr/>
        </p:nvSpPr>
        <p:spPr bwMode="auto">
          <a:xfrm>
            <a:off x="808038" y="6477000"/>
            <a:ext cx="254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chemeClr val="bg1"/>
                </a:solidFill>
                <a:cs typeface="Arial" charset="0"/>
              </a:rPr>
              <a:t>Old, old, Ocean Crust</a:t>
            </a:r>
          </a:p>
        </p:txBody>
      </p:sp>
      <p:pic>
        <p:nvPicPr>
          <p:cNvPr id="37894" name="Picture 3"/>
          <p:cNvPicPr>
            <a:picLocks noChangeAspect="1" noChangeArrowheads="1"/>
          </p:cNvPicPr>
          <p:nvPr/>
        </p:nvPicPr>
        <p:blipFill>
          <a:blip r:embed="rId3">
            <a:extLst>
              <a:ext uri="{28A0092B-C50C-407E-A947-70E740481C1C}">
                <a14:useLocalDpi xmlns:a14="http://schemas.microsoft.com/office/drawing/2010/main" val="0"/>
              </a:ext>
            </a:extLst>
          </a:blip>
          <a:srcRect l="24001" r="2400"/>
          <a:stretch>
            <a:fillRect/>
          </a:stretch>
        </p:blipFill>
        <p:spPr bwMode="auto">
          <a:xfrm>
            <a:off x="76200" y="76200"/>
            <a:ext cx="35052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517525" y="1763713"/>
            <a:ext cx="8099425" cy="4014787"/>
            <a:chOff x="517656" y="990600"/>
            <a:chExt cx="8098994" cy="4014787"/>
          </a:xfrm>
        </p:grpSpPr>
        <p:pic>
          <p:nvPicPr>
            <p:cNvPr id="378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56" y="990600"/>
              <a:ext cx="8098994"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Box 2"/>
            <p:cNvSpPr txBox="1">
              <a:spLocks noChangeArrowheads="1"/>
            </p:cNvSpPr>
            <p:nvPr/>
          </p:nvSpPr>
          <p:spPr bwMode="auto">
            <a:xfrm>
              <a:off x="533400" y="4724400"/>
              <a:ext cx="9941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cs typeface="Arial" charset="0"/>
                </a:rPr>
                <a:t>Nature (2008)</a:t>
              </a:r>
            </a:p>
          </p:txBody>
        </p:sp>
      </p:grpSp>
      <p:sp>
        <p:nvSpPr>
          <p:cNvPr id="37896" name="TextBox 9"/>
          <p:cNvSpPr txBox="1">
            <a:spLocks noChangeArrowheads="1"/>
          </p:cNvSpPr>
          <p:nvPr/>
        </p:nvSpPr>
        <p:spPr bwMode="auto">
          <a:xfrm>
            <a:off x="3810000" y="304800"/>
            <a:ext cx="36083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cs typeface="Arial" charset="0"/>
              </a:rPr>
              <a:t>Drummond Matthews</a:t>
            </a:r>
          </a:p>
          <a:p>
            <a:pPr eaLnBrk="1" hangingPunct="1"/>
            <a:r>
              <a:rPr lang="en-US" b="1">
                <a:cs typeface="Arial" charset="0"/>
              </a:rPr>
              <a:t>Fred Vine…. </a:t>
            </a:r>
          </a:p>
          <a:p>
            <a:pPr eaLnBrk="1" hangingPunct="1"/>
            <a:endParaRPr lang="en-US" b="1">
              <a:cs typeface="Arial" charset="0"/>
            </a:endParaRPr>
          </a:p>
          <a:p>
            <a:pPr eaLnBrk="1" hangingPunct="1"/>
            <a:r>
              <a:rPr lang="en-US" b="1">
                <a:cs typeface="Arial" charset="0"/>
              </a:rPr>
              <a:t>Measured the first magnetic </a:t>
            </a:r>
          </a:p>
          <a:p>
            <a:pPr eaLnBrk="1" hangingPunct="1"/>
            <a:r>
              <a:rPr lang="en-US" b="1">
                <a:cs typeface="Arial" charset="0"/>
              </a:rPr>
              <a:t>Anomalies in the Indian Ocean.</a:t>
            </a:r>
          </a:p>
        </p:txBody>
      </p:sp>
      <p:sp>
        <p:nvSpPr>
          <p:cNvPr id="7" name="Freeform 6"/>
          <p:cNvSpPr/>
          <p:nvPr/>
        </p:nvSpPr>
        <p:spPr>
          <a:xfrm>
            <a:off x="1828800" y="4808538"/>
            <a:ext cx="1889125" cy="1806575"/>
          </a:xfrm>
          <a:custGeom>
            <a:avLst/>
            <a:gdLst>
              <a:gd name="connsiteX0" fmla="*/ 1692774 w 1889256"/>
              <a:gd name="connsiteY0" fmla="*/ 0 h 1806129"/>
              <a:gd name="connsiteX1" fmla="*/ 1670102 w 1889256"/>
              <a:gd name="connsiteY1" fmla="*/ 15114 h 1806129"/>
              <a:gd name="connsiteX2" fmla="*/ 1632317 w 1889256"/>
              <a:gd name="connsiteY2" fmla="*/ 136027 h 1806129"/>
              <a:gd name="connsiteX3" fmla="*/ 1617203 w 1889256"/>
              <a:gd name="connsiteY3" fmla="*/ 196483 h 1806129"/>
              <a:gd name="connsiteX4" fmla="*/ 1624760 w 1889256"/>
              <a:gd name="connsiteY4" fmla="*/ 60456 h 1806129"/>
              <a:gd name="connsiteX5" fmla="*/ 1639874 w 1889256"/>
              <a:gd name="connsiteY5" fmla="*/ 22671 h 1806129"/>
              <a:gd name="connsiteX6" fmla="*/ 1775901 w 1889256"/>
              <a:gd name="connsiteY6" fmla="*/ 60456 h 1806129"/>
              <a:gd name="connsiteX7" fmla="*/ 1813686 w 1889256"/>
              <a:gd name="connsiteY7" fmla="*/ 83128 h 1806129"/>
              <a:gd name="connsiteX8" fmla="*/ 1866585 w 1889256"/>
              <a:gd name="connsiteY8" fmla="*/ 98242 h 1806129"/>
              <a:gd name="connsiteX9" fmla="*/ 1889256 w 1889256"/>
              <a:gd name="connsiteY9" fmla="*/ 105799 h 1806129"/>
              <a:gd name="connsiteX10" fmla="*/ 1798572 w 1889256"/>
              <a:gd name="connsiteY10" fmla="*/ 113356 h 1806129"/>
              <a:gd name="connsiteX11" fmla="*/ 1692774 w 1889256"/>
              <a:gd name="connsiteY11" fmla="*/ 128470 h 1806129"/>
              <a:gd name="connsiteX12" fmla="*/ 1639874 w 1889256"/>
              <a:gd name="connsiteY12" fmla="*/ 120913 h 1806129"/>
              <a:gd name="connsiteX13" fmla="*/ 1760787 w 1889256"/>
              <a:gd name="connsiteY13" fmla="*/ 128470 h 1806129"/>
              <a:gd name="connsiteX14" fmla="*/ 1783458 w 1889256"/>
              <a:gd name="connsiteY14" fmla="*/ 166255 h 1806129"/>
              <a:gd name="connsiteX15" fmla="*/ 1707888 w 1889256"/>
              <a:gd name="connsiteY15" fmla="*/ 604562 h 1806129"/>
              <a:gd name="connsiteX16" fmla="*/ 1602089 w 1889256"/>
              <a:gd name="connsiteY16" fmla="*/ 725475 h 1806129"/>
              <a:gd name="connsiteX17" fmla="*/ 1156225 w 1889256"/>
              <a:gd name="connsiteY17" fmla="*/ 1118440 h 1806129"/>
              <a:gd name="connsiteX18" fmla="*/ 770817 w 1889256"/>
              <a:gd name="connsiteY18" fmla="*/ 1269580 h 1806129"/>
              <a:gd name="connsiteX19" fmla="*/ 438307 w 1889256"/>
              <a:gd name="connsiteY19" fmla="*/ 1443392 h 1806129"/>
              <a:gd name="connsiteX20" fmla="*/ 173812 w 1889256"/>
              <a:gd name="connsiteY20" fmla="*/ 1624761 h 1806129"/>
              <a:gd name="connsiteX21" fmla="*/ 143583 w 1889256"/>
              <a:gd name="connsiteY21" fmla="*/ 1654989 h 1806129"/>
              <a:gd name="connsiteX22" fmla="*/ 75570 w 1889256"/>
              <a:gd name="connsiteY22" fmla="*/ 1738116 h 1806129"/>
              <a:gd name="connsiteX23" fmla="*/ 30228 w 1889256"/>
              <a:gd name="connsiteY23" fmla="*/ 1775901 h 1806129"/>
              <a:gd name="connsiteX24" fmla="*/ 0 w 1889256"/>
              <a:gd name="connsiteY24" fmla="*/ 1806129 h 18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9256" h="1806129">
                <a:moveTo>
                  <a:pt x="1692774" y="0"/>
                </a:moveTo>
                <a:cubicBezTo>
                  <a:pt x="1685217" y="5038"/>
                  <a:pt x="1673791" y="6814"/>
                  <a:pt x="1670102" y="15114"/>
                </a:cubicBezTo>
                <a:cubicBezTo>
                  <a:pt x="1652952" y="53701"/>
                  <a:pt x="1643917" y="95425"/>
                  <a:pt x="1632317" y="136027"/>
                </a:cubicBezTo>
                <a:cubicBezTo>
                  <a:pt x="1595842" y="263691"/>
                  <a:pt x="1645787" y="110730"/>
                  <a:pt x="1617203" y="196483"/>
                </a:cubicBezTo>
                <a:cubicBezTo>
                  <a:pt x="1619722" y="151141"/>
                  <a:pt x="1618886" y="105487"/>
                  <a:pt x="1624760" y="60456"/>
                </a:cubicBezTo>
                <a:cubicBezTo>
                  <a:pt x="1626515" y="47005"/>
                  <a:pt x="1626309" y="22671"/>
                  <a:pt x="1639874" y="22671"/>
                </a:cubicBezTo>
                <a:cubicBezTo>
                  <a:pt x="1686933" y="22671"/>
                  <a:pt x="1775901" y="60456"/>
                  <a:pt x="1775901" y="60456"/>
                </a:cubicBezTo>
                <a:cubicBezTo>
                  <a:pt x="1788496" y="68013"/>
                  <a:pt x="1800128" y="77479"/>
                  <a:pt x="1813686" y="83128"/>
                </a:cubicBezTo>
                <a:cubicBezTo>
                  <a:pt x="1830614" y="90181"/>
                  <a:pt x="1849020" y="92972"/>
                  <a:pt x="1866585" y="98242"/>
                </a:cubicBezTo>
                <a:cubicBezTo>
                  <a:pt x="1874215" y="100531"/>
                  <a:pt x="1881699" y="103280"/>
                  <a:pt x="1889256" y="105799"/>
                </a:cubicBezTo>
                <a:cubicBezTo>
                  <a:pt x="1859028" y="108318"/>
                  <a:pt x="1828705" y="109879"/>
                  <a:pt x="1798572" y="113356"/>
                </a:cubicBezTo>
                <a:cubicBezTo>
                  <a:pt x="1763183" y="117439"/>
                  <a:pt x="1728358" y="126776"/>
                  <a:pt x="1692774" y="128470"/>
                </a:cubicBezTo>
                <a:cubicBezTo>
                  <a:pt x="1674982" y="129317"/>
                  <a:pt x="1622062" y="120913"/>
                  <a:pt x="1639874" y="120913"/>
                </a:cubicBezTo>
                <a:cubicBezTo>
                  <a:pt x="1680257" y="120913"/>
                  <a:pt x="1720483" y="125951"/>
                  <a:pt x="1760787" y="128470"/>
                </a:cubicBezTo>
                <a:cubicBezTo>
                  <a:pt x="1768344" y="141065"/>
                  <a:pt x="1783458" y="151567"/>
                  <a:pt x="1783458" y="166255"/>
                </a:cubicBezTo>
                <a:cubicBezTo>
                  <a:pt x="1783458" y="353418"/>
                  <a:pt x="1806416" y="468500"/>
                  <a:pt x="1707888" y="604562"/>
                </a:cubicBezTo>
                <a:cubicBezTo>
                  <a:pt x="1676477" y="647939"/>
                  <a:pt x="1639581" y="687233"/>
                  <a:pt x="1602089" y="725475"/>
                </a:cubicBezTo>
                <a:cubicBezTo>
                  <a:pt x="1478314" y="851725"/>
                  <a:pt x="1317858" y="1022148"/>
                  <a:pt x="1156225" y="1118440"/>
                </a:cubicBezTo>
                <a:cubicBezTo>
                  <a:pt x="942737" y="1245625"/>
                  <a:pt x="1002315" y="1165243"/>
                  <a:pt x="770817" y="1269580"/>
                </a:cubicBezTo>
                <a:cubicBezTo>
                  <a:pt x="656797" y="1320969"/>
                  <a:pt x="547428" y="1382284"/>
                  <a:pt x="438307" y="1443392"/>
                </a:cubicBezTo>
                <a:cubicBezTo>
                  <a:pt x="218292" y="1566600"/>
                  <a:pt x="300422" y="1498151"/>
                  <a:pt x="173812" y="1624761"/>
                </a:cubicBezTo>
                <a:cubicBezTo>
                  <a:pt x="163736" y="1634837"/>
                  <a:pt x="152607" y="1643960"/>
                  <a:pt x="143583" y="1654989"/>
                </a:cubicBezTo>
                <a:cubicBezTo>
                  <a:pt x="120912" y="1682698"/>
                  <a:pt x="100056" y="1711997"/>
                  <a:pt x="75570" y="1738116"/>
                </a:cubicBezTo>
                <a:cubicBezTo>
                  <a:pt x="62114" y="1752469"/>
                  <a:pt x="44852" y="1762740"/>
                  <a:pt x="30228" y="1775901"/>
                </a:cubicBezTo>
                <a:cubicBezTo>
                  <a:pt x="19636" y="1785433"/>
                  <a:pt x="0" y="1806129"/>
                  <a:pt x="0" y="1806129"/>
                </a:cubicBez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 name="Freeform 4"/>
          <p:cNvSpPr/>
          <p:nvPr/>
        </p:nvSpPr>
        <p:spPr>
          <a:xfrm>
            <a:off x="5683250" y="4487863"/>
            <a:ext cx="974725" cy="2092325"/>
          </a:xfrm>
          <a:custGeom>
            <a:avLst/>
            <a:gdLst>
              <a:gd name="connsiteX0" fmla="*/ 143583 w 974856"/>
              <a:gd name="connsiteY0" fmla="*/ 41589 h 2092050"/>
              <a:gd name="connsiteX1" fmla="*/ 113355 w 974856"/>
              <a:gd name="connsiteY1" fmla="*/ 18918 h 2092050"/>
              <a:gd name="connsiteX2" fmla="*/ 0 w 974856"/>
              <a:gd name="connsiteY2" fmla="*/ 34032 h 2092050"/>
              <a:gd name="connsiteX3" fmla="*/ 7557 w 974856"/>
              <a:gd name="connsiteY3" fmla="*/ 185173 h 2092050"/>
              <a:gd name="connsiteX4" fmla="*/ 15114 w 974856"/>
              <a:gd name="connsiteY4" fmla="*/ 426998 h 2092050"/>
              <a:gd name="connsiteX5" fmla="*/ 22671 w 974856"/>
              <a:gd name="connsiteY5" fmla="*/ 449669 h 2092050"/>
              <a:gd name="connsiteX6" fmla="*/ 151140 w 974856"/>
              <a:gd name="connsiteY6" fmla="*/ 457226 h 2092050"/>
              <a:gd name="connsiteX7" fmla="*/ 241824 w 974856"/>
              <a:gd name="connsiteY7" fmla="*/ 472340 h 2092050"/>
              <a:gd name="connsiteX8" fmla="*/ 302281 w 974856"/>
              <a:gd name="connsiteY8" fmla="*/ 502568 h 2092050"/>
              <a:gd name="connsiteX9" fmla="*/ 362737 w 974856"/>
              <a:gd name="connsiteY9" fmla="*/ 563024 h 2092050"/>
              <a:gd name="connsiteX10" fmla="*/ 385408 w 974856"/>
              <a:gd name="connsiteY10" fmla="*/ 578138 h 2092050"/>
              <a:gd name="connsiteX11" fmla="*/ 415636 w 974856"/>
              <a:gd name="connsiteY11" fmla="*/ 608366 h 2092050"/>
              <a:gd name="connsiteX12" fmla="*/ 445864 w 974856"/>
              <a:gd name="connsiteY12" fmla="*/ 623480 h 2092050"/>
              <a:gd name="connsiteX13" fmla="*/ 725474 w 974856"/>
              <a:gd name="connsiteY13" fmla="*/ 631037 h 2092050"/>
              <a:gd name="connsiteX14" fmla="*/ 778373 w 974856"/>
              <a:gd name="connsiteY14" fmla="*/ 631037 h 2092050"/>
              <a:gd name="connsiteX15" fmla="*/ 793487 w 974856"/>
              <a:gd name="connsiteY15" fmla="*/ 555467 h 2092050"/>
              <a:gd name="connsiteX16" fmla="*/ 748145 w 974856"/>
              <a:gd name="connsiteY16" fmla="*/ 457226 h 2092050"/>
              <a:gd name="connsiteX17" fmla="*/ 695246 w 974856"/>
              <a:gd name="connsiteY17" fmla="*/ 449669 h 2092050"/>
              <a:gd name="connsiteX18" fmla="*/ 612119 w 974856"/>
              <a:gd name="connsiteY18" fmla="*/ 411884 h 2092050"/>
              <a:gd name="connsiteX19" fmla="*/ 460978 w 974856"/>
              <a:gd name="connsiteY19" fmla="*/ 328756 h 2092050"/>
              <a:gd name="connsiteX20" fmla="*/ 423193 w 974856"/>
              <a:gd name="connsiteY20" fmla="*/ 298528 h 2092050"/>
              <a:gd name="connsiteX21" fmla="*/ 370294 w 974856"/>
              <a:gd name="connsiteY21" fmla="*/ 268300 h 2092050"/>
              <a:gd name="connsiteX22" fmla="*/ 324952 w 974856"/>
              <a:gd name="connsiteY22" fmla="*/ 222958 h 2092050"/>
              <a:gd name="connsiteX23" fmla="*/ 302281 w 974856"/>
              <a:gd name="connsiteY23" fmla="*/ 207844 h 2092050"/>
              <a:gd name="connsiteX24" fmla="*/ 287167 w 974856"/>
              <a:gd name="connsiteY24" fmla="*/ 185173 h 2092050"/>
              <a:gd name="connsiteX25" fmla="*/ 204039 w 974856"/>
              <a:gd name="connsiteY25" fmla="*/ 154945 h 2092050"/>
              <a:gd name="connsiteX26" fmla="*/ 181368 w 974856"/>
              <a:gd name="connsiteY26" fmla="*/ 139831 h 2092050"/>
              <a:gd name="connsiteX27" fmla="*/ 158697 w 974856"/>
              <a:gd name="connsiteY27" fmla="*/ 94488 h 2092050"/>
              <a:gd name="connsiteX28" fmla="*/ 136026 w 974856"/>
              <a:gd name="connsiteY28" fmla="*/ 49146 h 2092050"/>
              <a:gd name="connsiteX29" fmla="*/ 143583 w 974856"/>
              <a:gd name="connsiteY29" fmla="*/ 26475 h 2092050"/>
              <a:gd name="connsiteX30" fmla="*/ 476092 w 974856"/>
              <a:gd name="connsiteY30" fmla="*/ 124717 h 2092050"/>
              <a:gd name="connsiteX31" fmla="*/ 559219 w 974856"/>
              <a:gd name="connsiteY31" fmla="*/ 177616 h 2092050"/>
              <a:gd name="connsiteX32" fmla="*/ 634790 w 974856"/>
              <a:gd name="connsiteY32" fmla="*/ 253186 h 2092050"/>
              <a:gd name="connsiteX33" fmla="*/ 770816 w 974856"/>
              <a:gd name="connsiteY33" fmla="*/ 464783 h 2092050"/>
              <a:gd name="connsiteX34" fmla="*/ 831272 w 974856"/>
              <a:gd name="connsiteY34" fmla="*/ 646151 h 2092050"/>
              <a:gd name="connsiteX35" fmla="*/ 853943 w 974856"/>
              <a:gd name="connsiteY35" fmla="*/ 759507 h 2092050"/>
              <a:gd name="connsiteX36" fmla="*/ 846386 w 974856"/>
              <a:gd name="connsiteY36" fmla="*/ 1847718 h 2092050"/>
              <a:gd name="connsiteX37" fmla="*/ 838829 w 974856"/>
              <a:gd name="connsiteY37" fmla="*/ 1953517 h 2092050"/>
              <a:gd name="connsiteX38" fmla="*/ 823715 w 974856"/>
              <a:gd name="connsiteY38" fmla="*/ 2074429 h 2092050"/>
              <a:gd name="connsiteX39" fmla="*/ 778373 w 974856"/>
              <a:gd name="connsiteY39" fmla="*/ 1998859 h 2092050"/>
              <a:gd name="connsiteX40" fmla="*/ 755702 w 974856"/>
              <a:gd name="connsiteY40" fmla="*/ 1961074 h 2092050"/>
              <a:gd name="connsiteX41" fmla="*/ 748145 w 974856"/>
              <a:gd name="connsiteY41" fmla="*/ 1938403 h 2092050"/>
              <a:gd name="connsiteX42" fmla="*/ 770816 w 974856"/>
              <a:gd name="connsiteY42" fmla="*/ 1991302 h 2092050"/>
              <a:gd name="connsiteX43" fmla="*/ 793487 w 974856"/>
              <a:gd name="connsiteY43" fmla="*/ 2036644 h 2092050"/>
              <a:gd name="connsiteX44" fmla="*/ 816158 w 974856"/>
              <a:gd name="connsiteY44" fmla="*/ 2059315 h 2092050"/>
              <a:gd name="connsiteX45" fmla="*/ 861500 w 974856"/>
              <a:gd name="connsiteY45" fmla="*/ 2089543 h 2092050"/>
              <a:gd name="connsiteX46" fmla="*/ 906843 w 974856"/>
              <a:gd name="connsiteY46" fmla="*/ 2013973 h 2092050"/>
              <a:gd name="connsiteX47" fmla="*/ 952185 w 974856"/>
              <a:gd name="connsiteY47" fmla="*/ 1938403 h 2092050"/>
              <a:gd name="connsiteX48" fmla="*/ 974856 w 974856"/>
              <a:gd name="connsiteY48" fmla="*/ 1915731 h 2092050"/>
              <a:gd name="connsiteX49" fmla="*/ 740588 w 974856"/>
              <a:gd name="connsiteY49" fmla="*/ 1900617 h 20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74856" h="2092050">
                <a:moveTo>
                  <a:pt x="143583" y="41589"/>
                </a:moveTo>
                <a:cubicBezTo>
                  <a:pt x="133507" y="34032"/>
                  <a:pt x="125192" y="23222"/>
                  <a:pt x="113355" y="18918"/>
                </a:cubicBezTo>
                <a:cubicBezTo>
                  <a:pt x="61330" y="0"/>
                  <a:pt x="50334" y="15157"/>
                  <a:pt x="0" y="34032"/>
                </a:cubicBezTo>
                <a:cubicBezTo>
                  <a:pt x="2519" y="84412"/>
                  <a:pt x="5618" y="134767"/>
                  <a:pt x="7557" y="185173"/>
                </a:cubicBezTo>
                <a:cubicBezTo>
                  <a:pt x="10657" y="265761"/>
                  <a:pt x="10513" y="346482"/>
                  <a:pt x="15114" y="426998"/>
                </a:cubicBezTo>
                <a:cubicBezTo>
                  <a:pt x="15568" y="434951"/>
                  <a:pt x="14895" y="447941"/>
                  <a:pt x="22671" y="449669"/>
                </a:cubicBezTo>
                <a:cubicBezTo>
                  <a:pt x="64547" y="458975"/>
                  <a:pt x="108317" y="454707"/>
                  <a:pt x="151140" y="457226"/>
                </a:cubicBezTo>
                <a:cubicBezTo>
                  <a:pt x="158245" y="458241"/>
                  <a:pt x="228764" y="467317"/>
                  <a:pt x="241824" y="472340"/>
                </a:cubicBezTo>
                <a:cubicBezTo>
                  <a:pt x="262853" y="480428"/>
                  <a:pt x="286349" y="486636"/>
                  <a:pt x="302281" y="502568"/>
                </a:cubicBezTo>
                <a:cubicBezTo>
                  <a:pt x="322433" y="522720"/>
                  <a:pt x="339024" y="547215"/>
                  <a:pt x="362737" y="563024"/>
                </a:cubicBezTo>
                <a:cubicBezTo>
                  <a:pt x="370294" y="568062"/>
                  <a:pt x="378512" y="572227"/>
                  <a:pt x="385408" y="578138"/>
                </a:cubicBezTo>
                <a:cubicBezTo>
                  <a:pt x="396227" y="587412"/>
                  <a:pt x="404236" y="599816"/>
                  <a:pt x="415636" y="608366"/>
                </a:cubicBezTo>
                <a:cubicBezTo>
                  <a:pt x="424648" y="615125"/>
                  <a:pt x="434629" y="622658"/>
                  <a:pt x="445864" y="623480"/>
                </a:cubicBezTo>
                <a:cubicBezTo>
                  <a:pt x="538853" y="630284"/>
                  <a:pt x="632271" y="628518"/>
                  <a:pt x="725474" y="631037"/>
                </a:cubicBezTo>
                <a:cubicBezTo>
                  <a:pt x="731120" y="632449"/>
                  <a:pt x="770629" y="648073"/>
                  <a:pt x="778373" y="631037"/>
                </a:cubicBezTo>
                <a:cubicBezTo>
                  <a:pt x="789003" y="607651"/>
                  <a:pt x="793487" y="555467"/>
                  <a:pt x="793487" y="555467"/>
                </a:cubicBezTo>
                <a:cubicBezTo>
                  <a:pt x="784534" y="510701"/>
                  <a:pt x="794692" y="474152"/>
                  <a:pt x="748145" y="457226"/>
                </a:cubicBezTo>
                <a:cubicBezTo>
                  <a:pt x="731405" y="451139"/>
                  <a:pt x="712879" y="452188"/>
                  <a:pt x="695246" y="449669"/>
                </a:cubicBezTo>
                <a:cubicBezTo>
                  <a:pt x="602492" y="418751"/>
                  <a:pt x="694430" y="453040"/>
                  <a:pt x="612119" y="411884"/>
                </a:cubicBezTo>
                <a:cubicBezTo>
                  <a:pt x="538049" y="374849"/>
                  <a:pt x="547153" y="397696"/>
                  <a:pt x="460978" y="328756"/>
                </a:cubicBezTo>
                <a:cubicBezTo>
                  <a:pt x="448383" y="318680"/>
                  <a:pt x="436614" y="307475"/>
                  <a:pt x="423193" y="298528"/>
                </a:cubicBezTo>
                <a:cubicBezTo>
                  <a:pt x="406295" y="287263"/>
                  <a:pt x="386391" y="280683"/>
                  <a:pt x="370294" y="268300"/>
                </a:cubicBezTo>
                <a:cubicBezTo>
                  <a:pt x="353352" y="255268"/>
                  <a:pt x="342737" y="234814"/>
                  <a:pt x="324952" y="222958"/>
                </a:cubicBezTo>
                <a:lnTo>
                  <a:pt x="302281" y="207844"/>
                </a:lnTo>
                <a:cubicBezTo>
                  <a:pt x="297243" y="200287"/>
                  <a:pt x="293589" y="191595"/>
                  <a:pt x="287167" y="185173"/>
                </a:cubicBezTo>
                <a:cubicBezTo>
                  <a:pt x="265529" y="163535"/>
                  <a:pt x="232001" y="160537"/>
                  <a:pt x="204039" y="154945"/>
                </a:cubicBezTo>
                <a:cubicBezTo>
                  <a:pt x="196482" y="149907"/>
                  <a:pt x="187790" y="146253"/>
                  <a:pt x="181368" y="139831"/>
                </a:cubicBezTo>
                <a:cubicBezTo>
                  <a:pt x="159710" y="118173"/>
                  <a:pt x="170990" y="119074"/>
                  <a:pt x="158697" y="94488"/>
                </a:cubicBezTo>
                <a:cubicBezTo>
                  <a:pt x="129397" y="35886"/>
                  <a:pt x="155022" y="106134"/>
                  <a:pt x="136026" y="49146"/>
                </a:cubicBezTo>
                <a:cubicBezTo>
                  <a:pt x="138545" y="41589"/>
                  <a:pt x="135624" y="26793"/>
                  <a:pt x="143583" y="26475"/>
                </a:cubicBezTo>
                <a:cubicBezTo>
                  <a:pt x="311209" y="19770"/>
                  <a:pt x="339127" y="37558"/>
                  <a:pt x="476092" y="124717"/>
                </a:cubicBezTo>
                <a:cubicBezTo>
                  <a:pt x="503801" y="142350"/>
                  <a:pt x="533691" y="156951"/>
                  <a:pt x="559219" y="177616"/>
                </a:cubicBezTo>
                <a:cubicBezTo>
                  <a:pt x="586908" y="200031"/>
                  <a:pt x="611877" y="225908"/>
                  <a:pt x="634790" y="253186"/>
                </a:cubicBezTo>
                <a:cubicBezTo>
                  <a:pt x="690559" y="319577"/>
                  <a:pt x="734878" y="386371"/>
                  <a:pt x="770816" y="464783"/>
                </a:cubicBezTo>
                <a:cubicBezTo>
                  <a:pt x="785839" y="497562"/>
                  <a:pt x="823648" y="615654"/>
                  <a:pt x="831272" y="646151"/>
                </a:cubicBezTo>
                <a:cubicBezTo>
                  <a:pt x="840618" y="683534"/>
                  <a:pt x="846386" y="721722"/>
                  <a:pt x="853943" y="759507"/>
                </a:cubicBezTo>
                <a:cubicBezTo>
                  <a:pt x="869804" y="1251207"/>
                  <a:pt x="866069" y="1014449"/>
                  <a:pt x="846386" y="1847718"/>
                </a:cubicBezTo>
                <a:cubicBezTo>
                  <a:pt x="845551" y="1883064"/>
                  <a:pt x="842347" y="1918336"/>
                  <a:pt x="838829" y="1953517"/>
                </a:cubicBezTo>
                <a:cubicBezTo>
                  <a:pt x="834787" y="1993933"/>
                  <a:pt x="828753" y="2034125"/>
                  <a:pt x="823715" y="2074429"/>
                </a:cubicBezTo>
                <a:cubicBezTo>
                  <a:pt x="783873" y="2021306"/>
                  <a:pt x="816111" y="2068046"/>
                  <a:pt x="778373" y="1998859"/>
                </a:cubicBezTo>
                <a:cubicBezTo>
                  <a:pt x="771340" y="1985964"/>
                  <a:pt x="762271" y="1974211"/>
                  <a:pt x="755702" y="1961074"/>
                </a:cubicBezTo>
                <a:cubicBezTo>
                  <a:pt x="752140" y="1953949"/>
                  <a:pt x="744583" y="1931278"/>
                  <a:pt x="748145" y="1938403"/>
                </a:cubicBezTo>
                <a:cubicBezTo>
                  <a:pt x="756724" y="1955562"/>
                  <a:pt x="763691" y="1973490"/>
                  <a:pt x="770816" y="1991302"/>
                </a:cubicBezTo>
                <a:cubicBezTo>
                  <a:pt x="781303" y="2017519"/>
                  <a:pt x="773888" y="2013126"/>
                  <a:pt x="793487" y="2036644"/>
                </a:cubicBezTo>
                <a:cubicBezTo>
                  <a:pt x="800329" y="2044854"/>
                  <a:pt x="807722" y="2052754"/>
                  <a:pt x="816158" y="2059315"/>
                </a:cubicBezTo>
                <a:cubicBezTo>
                  <a:pt x="830496" y="2070467"/>
                  <a:pt x="861500" y="2089543"/>
                  <a:pt x="861500" y="2089543"/>
                </a:cubicBezTo>
                <a:cubicBezTo>
                  <a:pt x="917567" y="2061510"/>
                  <a:pt x="875612" y="2092050"/>
                  <a:pt x="906843" y="2013973"/>
                </a:cubicBezTo>
                <a:cubicBezTo>
                  <a:pt x="907927" y="2011264"/>
                  <a:pt x="940855" y="1952000"/>
                  <a:pt x="952185" y="1938403"/>
                </a:cubicBezTo>
                <a:cubicBezTo>
                  <a:pt x="959027" y="1930193"/>
                  <a:pt x="967299" y="1923288"/>
                  <a:pt x="974856" y="1915731"/>
                </a:cubicBezTo>
                <a:cubicBezTo>
                  <a:pt x="876261" y="1876293"/>
                  <a:pt x="950636" y="1900617"/>
                  <a:pt x="740588" y="1900617"/>
                </a:cubicBez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03002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sa.int/var/esa/storage/images/esa_multimedia/images/2012/09/the_seafloor_acts_as_a_geological_tape_recorder/11856656-2-eng-GB/The_seafloor_acts_as_a_geological_tape_recorder_node_full_imag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47" y="832756"/>
            <a:ext cx="7328105" cy="51924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095972" y="180925"/>
            <a:ext cx="6940653" cy="369332"/>
          </a:xfrm>
          <a:prstGeom prst="rect">
            <a:avLst/>
          </a:prstGeom>
        </p:spPr>
        <p:txBody>
          <a:bodyPr wrap="square">
            <a:spAutoFit/>
          </a:bodyPr>
          <a:lstStyle/>
          <a:p>
            <a:pPr algn="ctr"/>
            <a:r>
              <a:rPr lang="en-US" b="1" dirty="0"/>
              <a:t>THE SEAFLOOR ACTS AS A GEOLOGICAL 'TAPE RECORDER'</a:t>
            </a:r>
          </a:p>
        </p:txBody>
      </p:sp>
      <p:sp>
        <p:nvSpPr>
          <p:cNvPr id="3" name="Rectangle 2"/>
          <p:cNvSpPr/>
          <p:nvPr/>
        </p:nvSpPr>
        <p:spPr>
          <a:xfrm>
            <a:off x="-17813" y="6385334"/>
            <a:ext cx="5357751" cy="461665"/>
          </a:xfrm>
          <a:prstGeom prst="rect">
            <a:avLst/>
          </a:prstGeom>
        </p:spPr>
        <p:txBody>
          <a:bodyPr wrap="square">
            <a:spAutoFit/>
          </a:bodyPr>
          <a:lstStyle/>
          <a:p>
            <a:r>
              <a:rPr lang="en-US" sz="1200" dirty="0"/>
              <a:t>http://www.esa.int/Our_Activities/Observing_the_Earth/The_Living_Planet_Programme/Earth_Explorers/Swarm/From_core_to_crust/(print)</a:t>
            </a:r>
          </a:p>
        </p:txBody>
      </p:sp>
    </p:spTree>
    <p:extLst>
      <p:ext uri="{BB962C8B-B14F-4D97-AF65-F5344CB8AC3E}">
        <p14:creationId xmlns:p14="http://schemas.microsoft.com/office/powerpoint/2010/main" val="344516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6005" y="609600"/>
            <a:ext cx="6477000" cy="5105400"/>
          </a:xfrm>
        </p:spPr>
        <p:txBody>
          <a:bodyPr>
            <a:normAutofit/>
          </a:bodyPr>
          <a:lstStyle/>
          <a:p>
            <a:pPr algn="l"/>
            <a:r>
              <a:rPr lang="en-US" sz="4000" b="1" dirty="0" smtClean="0">
                <a:solidFill>
                  <a:schemeClr val="tx1"/>
                </a:solidFill>
                <a:latin typeface="Times New Roman" pitchFamily="18" charset="0"/>
                <a:cs typeface="Times New Roman" pitchFamily="18" charset="0"/>
              </a:rPr>
              <a:t>Review:</a:t>
            </a:r>
          </a:p>
          <a:p>
            <a:pPr algn="l"/>
            <a:endParaRPr lang="en-US" sz="4000" b="1" dirty="0" smtClean="0">
              <a:solidFill>
                <a:schemeClr val="tx1"/>
              </a:solidFill>
              <a:latin typeface="Times New Roman" pitchFamily="18" charset="0"/>
              <a:cs typeface="Times New Roman" pitchFamily="18" charset="0"/>
            </a:endParaRPr>
          </a:p>
          <a:p>
            <a:pPr marL="457200" indent="-457200" algn="l">
              <a:buFont typeface="+mj-lt"/>
              <a:buAutoNum type="arabicPeriod"/>
            </a:pPr>
            <a:r>
              <a:rPr lang="en-US" sz="2000" dirty="0" smtClean="0">
                <a:solidFill>
                  <a:schemeClr val="tx1"/>
                </a:solidFill>
                <a:latin typeface="Times New Roman" pitchFamily="18" charset="0"/>
                <a:cs typeface="Times New Roman" pitchFamily="18" charset="0"/>
              </a:rPr>
              <a:t>Isostatic rebound</a:t>
            </a:r>
          </a:p>
          <a:p>
            <a:pPr marL="457200" indent="-457200" algn="l">
              <a:buFont typeface="+mj-lt"/>
              <a:buAutoNum type="arabicPeriod"/>
            </a:pPr>
            <a:endParaRPr lang="en-US" sz="2000" dirty="0" smtClean="0">
              <a:solidFill>
                <a:schemeClr val="tx1"/>
              </a:solidFill>
              <a:latin typeface="Times New Roman" pitchFamily="18" charset="0"/>
              <a:cs typeface="Times New Roman" pitchFamily="18" charset="0"/>
            </a:endParaRPr>
          </a:p>
          <a:p>
            <a:pPr marL="457200" indent="-457200" algn="l">
              <a:buFont typeface="+mj-lt"/>
              <a:buAutoNum type="arabicPeriod"/>
            </a:pPr>
            <a:r>
              <a:rPr lang="en-US" sz="2000" dirty="0" smtClean="0">
                <a:solidFill>
                  <a:schemeClr val="tx1"/>
                </a:solidFill>
                <a:latin typeface="Times New Roman" pitchFamily="18" charset="0"/>
                <a:cs typeface="Times New Roman" pitchFamily="18" charset="0"/>
              </a:rPr>
              <a:t>Continental Crust Thicker and less dense than oceanic crust</a:t>
            </a:r>
          </a:p>
          <a:p>
            <a:pPr marL="457200" indent="-457200" algn="l">
              <a:buFont typeface="+mj-lt"/>
              <a:buAutoNum type="arabicPeriod"/>
            </a:pPr>
            <a:endParaRPr lang="en-US" sz="2000" dirty="0" smtClean="0">
              <a:solidFill>
                <a:schemeClr val="tx1"/>
              </a:solidFill>
              <a:latin typeface="Times New Roman" pitchFamily="18" charset="0"/>
              <a:cs typeface="Times New Roman" pitchFamily="18" charset="0"/>
            </a:endParaRPr>
          </a:p>
          <a:p>
            <a:pPr marL="457200" indent="-457200" algn="l">
              <a:buFont typeface="+mj-lt"/>
              <a:buAutoNum type="arabicPeriod"/>
            </a:pPr>
            <a:r>
              <a:rPr lang="en-US" sz="2000" dirty="0" smtClean="0">
                <a:solidFill>
                  <a:schemeClr val="tx1"/>
                </a:solidFill>
                <a:latin typeface="Times New Roman" pitchFamily="18" charset="0"/>
                <a:cs typeface="Times New Roman" pitchFamily="18" charset="0"/>
              </a:rPr>
              <a:t>Wegener – Continental Drift: evidence – fossils, fit of continents, mountain chains, glacier deposits; </a:t>
            </a:r>
            <a:r>
              <a:rPr lang="en-US" sz="1800" dirty="0" smtClean="0">
                <a:solidFill>
                  <a:schemeClr val="tx1"/>
                </a:solidFill>
                <a:latin typeface="Times New Roman" pitchFamily="18" charset="0"/>
                <a:cs typeface="Times New Roman" pitchFamily="18" charset="0"/>
              </a:rPr>
              <a:t>(bad mechanisms of moon/sun dragging continents across the earth)</a:t>
            </a:r>
          </a:p>
        </p:txBody>
      </p:sp>
    </p:spTree>
    <p:extLst>
      <p:ext uri="{BB962C8B-B14F-4D97-AF65-F5344CB8AC3E}">
        <p14:creationId xmlns:p14="http://schemas.microsoft.com/office/powerpoint/2010/main" val="339054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032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388" y="1995488"/>
            <a:ext cx="4773612"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0328a"/>
          <p:cNvPicPr>
            <a:picLocks noChangeAspect="1" noChangeArrowheads="1"/>
          </p:cNvPicPr>
          <p:nvPr/>
        </p:nvPicPr>
        <p:blipFill>
          <a:blip r:embed="rId4">
            <a:extLst>
              <a:ext uri="{28A0092B-C50C-407E-A947-70E740481C1C}">
                <a14:useLocalDpi xmlns:a14="http://schemas.microsoft.com/office/drawing/2010/main" val="0"/>
              </a:ext>
            </a:extLst>
          </a:blip>
          <a:srcRect b="17581"/>
          <a:stretch>
            <a:fillRect/>
          </a:stretch>
        </p:blipFill>
        <p:spPr bwMode="auto">
          <a:xfrm>
            <a:off x="228600" y="533400"/>
            <a:ext cx="41814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4724400" y="0"/>
            <a:ext cx="3810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Arial Black" pitchFamily="34" charset="0"/>
              </a:rPr>
              <a:t>Magnetic Anomalies:</a:t>
            </a:r>
          </a:p>
          <a:p>
            <a:pPr algn="ctr" eaLnBrk="1" hangingPunct="1">
              <a:spcBef>
                <a:spcPct val="50000"/>
              </a:spcBef>
            </a:pPr>
            <a:r>
              <a:rPr lang="en-US" sz="2400" b="1">
                <a:latin typeface="Arial Black" pitchFamily="34" charset="0"/>
              </a:rPr>
              <a:t>Stripes of magnetism were a historical record of new sea floor</a:t>
            </a:r>
          </a:p>
        </p:txBody>
      </p:sp>
    </p:spTree>
    <p:extLst>
      <p:ext uri="{BB962C8B-B14F-4D97-AF65-F5344CB8AC3E}">
        <p14:creationId xmlns:p14="http://schemas.microsoft.com/office/powerpoint/2010/main" val="157364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arth_seafloor_crust_age_1996.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85825"/>
            <a:ext cx="9144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1395413" y="152400"/>
            <a:ext cx="6324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a:latin typeface="Arial Black" pitchFamily="34" charset="0"/>
              </a:rPr>
              <a:t>Seafloor Spreading</a:t>
            </a:r>
            <a:br>
              <a:rPr lang="en-US" sz="4000" b="1">
                <a:latin typeface="Arial Black" pitchFamily="34" charset="0"/>
              </a:rPr>
            </a:br>
            <a:r>
              <a:rPr lang="en-US" sz="800" b="1">
                <a:latin typeface="Arial Black" pitchFamily="34" charset="0"/>
              </a:rPr>
              <a:t/>
            </a:r>
            <a:br>
              <a:rPr lang="en-US" sz="800" b="1">
                <a:latin typeface="Arial Black" pitchFamily="34" charset="0"/>
              </a:rPr>
            </a:br>
            <a:endParaRPr lang="en-US" b="1">
              <a:latin typeface="Arial Black" pitchFamily="34" charset="0"/>
            </a:endParaRPr>
          </a:p>
        </p:txBody>
      </p:sp>
    </p:spTree>
    <p:extLst>
      <p:ext uri="{BB962C8B-B14F-4D97-AF65-F5344CB8AC3E}">
        <p14:creationId xmlns:p14="http://schemas.microsoft.com/office/powerpoint/2010/main" val="41331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olumbia.edu/cu/news/06/08/images/HeezenTharp_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75" y="828674"/>
            <a:ext cx="8572500" cy="4886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575" y="5808783"/>
            <a:ext cx="4572000" cy="461665"/>
          </a:xfrm>
          <a:prstGeom prst="rect">
            <a:avLst/>
          </a:prstGeom>
        </p:spPr>
        <p:txBody>
          <a:bodyPr>
            <a:spAutoFit/>
          </a:bodyPr>
          <a:lstStyle/>
          <a:p>
            <a:r>
              <a:rPr lang="en-US" sz="2400" b="1" dirty="0">
                <a:latin typeface="Arial" panose="020B0604020202020204" pitchFamily="34" charset="0"/>
                <a:cs typeface="Arial" panose="020B0604020202020204" pitchFamily="34" charset="0"/>
              </a:rPr>
              <a:t>Marie </a:t>
            </a:r>
            <a:r>
              <a:rPr lang="en-US" sz="2400" b="1" dirty="0" smtClean="0">
                <a:latin typeface="Arial" panose="020B0604020202020204" pitchFamily="34" charset="0"/>
                <a:cs typeface="Arial" panose="020B0604020202020204" pitchFamily="34" charset="0"/>
              </a:rPr>
              <a:t>Tharp’s Map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27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gislounge.com/wp-content/uploads/2013/10/maria-tharp-oce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5715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250.columbia.edu/images/c250_celebrates/remarkable_columbians/240x240_tharp_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
            <a:ext cx="2286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678" y="30126"/>
            <a:ext cx="4572000" cy="830997"/>
          </a:xfrm>
          <a:prstGeom prst="rect">
            <a:avLst/>
          </a:prstGeom>
        </p:spPr>
        <p:txBody>
          <a:bodyPr>
            <a:spAutoFit/>
          </a:bodyPr>
          <a:lstStyle/>
          <a:p>
            <a:r>
              <a:rPr lang="en-US" sz="2400" b="1" dirty="0">
                <a:latin typeface="Arial" panose="020B0604020202020204" pitchFamily="34" charset="0"/>
                <a:cs typeface="Arial" panose="020B0604020202020204" pitchFamily="34" charset="0"/>
              </a:rPr>
              <a:t>Marie Tharp, Pioneering Mapmaker of the Ocean Floor</a:t>
            </a:r>
            <a:endParaRPr lang="en-US" sz="2400" dirty="0">
              <a:latin typeface="Arial" panose="020B0604020202020204" pitchFamily="34" charset="0"/>
              <a:cs typeface="Arial" panose="020B0604020202020204" pitchFamily="34" charset="0"/>
            </a:endParaRPr>
          </a:p>
        </p:txBody>
      </p:sp>
      <p:pic>
        <p:nvPicPr>
          <p:cNvPr id="4100" name="Picture 4" descr="http://media.cleveland.com/books_impact/photo/11326007-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750620"/>
            <a:ext cx="2590800" cy="394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4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 y="1150040"/>
            <a:ext cx="6323222" cy="47935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b="1" dirty="0" smtClean="0">
                <a:latin typeface="Times New Roman"/>
                <a:cs typeface="Times New Roman"/>
              </a:rPr>
              <a:t>Magnetic polarity reversals</a:t>
            </a:r>
          </a:p>
          <a:p>
            <a:pPr lvl="1"/>
            <a:r>
              <a:rPr lang="en-US" altLang="en-US" dirty="0" smtClean="0">
                <a:latin typeface="Times New Roman"/>
                <a:cs typeface="Times New Roman"/>
              </a:rPr>
              <a:t>Earth’s magnetic poles switch</a:t>
            </a:r>
          </a:p>
          <a:p>
            <a:pPr lvl="1"/>
            <a:r>
              <a:rPr lang="en-US" altLang="en-US" dirty="0" smtClean="0">
                <a:latin typeface="Times New Roman"/>
                <a:cs typeface="Times New Roman"/>
              </a:rPr>
              <a:t>Switches occur at irregular intervals between 25,000 to 30 millions years.</a:t>
            </a:r>
          </a:p>
          <a:p>
            <a:pPr lvl="1"/>
            <a:r>
              <a:rPr lang="en-US" altLang="en-US" dirty="0" smtClean="0">
                <a:latin typeface="Times New Roman"/>
                <a:cs typeface="Times New Roman"/>
              </a:rPr>
              <a:t>The whole switch or flip takes ~ 5000 years</a:t>
            </a:r>
          </a:p>
          <a:p>
            <a:pPr lvl="1"/>
            <a:r>
              <a:rPr lang="en-US" altLang="en-US" dirty="0" smtClean="0">
                <a:latin typeface="Times New Roman"/>
                <a:cs typeface="Times New Roman"/>
              </a:rPr>
              <a:t>Recorded in rocks</a:t>
            </a:r>
            <a:endParaRPr lang="en-US" altLang="en-US" dirty="0">
              <a:latin typeface="Times New Roman"/>
              <a:cs typeface="Times New Roma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914400"/>
            <a:ext cx="2289234" cy="5645666"/>
          </a:xfrm>
          <a:prstGeom prst="rect">
            <a:avLst/>
          </a:prstGeom>
        </p:spPr>
      </p:pic>
      <p:grpSp>
        <p:nvGrpSpPr>
          <p:cNvPr id="8" name="Group 7"/>
          <p:cNvGrpSpPr/>
          <p:nvPr/>
        </p:nvGrpSpPr>
        <p:grpSpPr>
          <a:xfrm>
            <a:off x="5473331" y="2913984"/>
            <a:ext cx="1994269" cy="4267514"/>
            <a:chOff x="5473331" y="2913984"/>
            <a:chExt cx="1994269" cy="4267514"/>
          </a:xfrm>
        </p:grpSpPr>
        <p:sp>
          <p:nvSpPr>
            <p:cNvPr id="4" name="TextBox 3"/>
            <p:cNvSpPr txBox="1"/>
            <p:nvPr/>
          </p:nvSpPr>
          <p:spPr>
            <a:xfrm rot="18757858">
              <a:off x="3524240" y="4863075"/>
              <a:ext cx="4267514" cy="369332"/>
            </a:xfrm>
            <a:prstGeom prst="rect">
              <a:avLst/>
            </a:prstGeom>
            <a:noFill/>
          </p:spPr>
          <p:txBody>
            <a:bodyPr wrap="none" rtlCol="0">
              <a:spAutoFit/>
            </a:bodyPr>
            <a:lstStyle/>
            <a:p>
              <a:r>
                <a:rPr lang="en-US" dirty="0" smtClean="0">
                  <a:solidFill>
                    <a:srgbClr val="800000"/>
                  </a:solidFill>
                  <a:latin typeface="Times New Roman"/>
                  <a:cs typeface="Times New Roman"/>
                </a:rPr>
                <a:t>Migrating north ~ 50 km (30 miles) per year</a:t>
              </a:r>
              <a:endParaRPr lang="en-US" dirty="0">
                <a:solidFill>
                  <a:srgbClr val="800000"/>
                </a:solidFill>
                <a:latin typeface="Times New Roman"/>
                <a:cs typeface="Times New Roman"/>
              </a:endParaRPr>
            </a:p>
          </p:txBody>
        </p:sp>
        <p:cxnSp>
          <p:nvCxnSpPr>
            <p:cNvPr id="6" name="Straight Arrow Connector 5"/>
            <p:cNvCxnSpPr/>
            <p:nvPr/>
          </p:nvCxnSpPr>
          <p:spPr>
            <a:xfrm flipV="1">
              <a:off x="5638800" y="3505200"/>
              <a:ext cx="1828800" cy="198120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5022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6200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p:cNvSpPr txBox="1">
            <a:spLocks noChangeArrowheads="1"/>
          </p:cNvSpPr>
          <p:nvPr/>
        </p:nvSpPr>
        <p:spPr bwMode="auto">
          <a:xfrm>
            <a:off x="2566988" y="381000"/>
            <a:ext cx="3986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Earth’s Magnetic Field</a:t>
            </a:r>
          </a:p>
        </p:txBody>
      </p:sp>
    </p:spTree>
    <p:extLst>
      <p:ext uri="{BB962C8B-B14F-4D97-AF65-F5344CB8AC3E}">
        <p14:creationId xmlns:p14="http://schemas.microsoft.com/office/powerpoint/2010/main" val="45470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62025"/>
            <a:ext cx="60388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620000" y="4114800"/>
            <a:ext cx="131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11 degree </a:t>
            </a:r>
          </a:p>
          <a:p>
            <a:pPr algn="ctr" eaLnBrk="1" hangingPunct="1"/>
            <a:r>
              <a:rPr lang="en-US" b="1"/>
              <a:t>angle</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848350"/>
            <a:ext cx="12382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35500"/>
            <a:ext cx="3338513"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p:cNvPicPr>
            <a:picLocks noChangeAspect="1" noChangeArrowheads="1"/>
          </p:cNvPicPr>
          <p:nvPr/>
        </p:nvPicPr>
        <p:blipFill>
          <a:blip r:embed="rId6">
            <a:extLst>
              <a:ext uri="{28A0092B-C50C-407E-A947-70E740481C1C}">
                <a14:useLocalDpi xmlns:a14="http://schemas.microsoft.com/office/drawing/2010/main" val="0"/>
              </a:ext>
            </a:extLst>
          </a:blip>
          <a:srcRect l="31250" t="20000" r="42084" b="28667"/>
          <a:stretch>
            <a:fillRect/>
          </a:stretch>
        </p:blipFill>
        <p:spPr bwMode="auto">
          <a:xfrm>
            <a:off x="4267200" y="0"/>
            <a:ext cx="487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571750"/>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0"/>
            <a:ext cx="2895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0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2000"/>
                                        <p:tgtEl>
                                          <p:spTgt spid="706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0660"/>
                                        </p:tgtEl>
                                        <p:attrNameLst>
                                          <p:attrName>style.visibility</p:attrName>
                                        </p:attrNameLst>
                                      </p:cBhvr>
                                      <p:to>
                                        <p:strVal val="visible"/>
                                      </p:to>
                                    </p:set>
                                    <p:animEffect transition="in" filter="fade">
                                      <p:cBhvr>
                                        <p:cTn id="22" dur="2000"/>
                                        <p:tgtEl>
                                          <p:spTgt spid="706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0662"/>
                                        </p:tgtEl>
                                        <p:attrNameLst>
                                          <p:attrName>style.visibility</p:attrName>
                                        </p:attrNameLst>
                                      </p:cBhvr>
                                      <p:to>
                                        <p:strVal val="visible"/>
                                      </p:to>
                                    </p:set>
                                    <p:animEffect transition="in" filter="fade">
                                      <p:cBhvr>
                                        <p:cTn id="27" dur="2000"/>
                                        <p:tgtEl>
                                          <p:spTgt spid="706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0661"/>
                                        </p:tgtEl>
                                        <p:attrNameLst>
                                          <p:attrName>style.visibility</p:attrName>
                                        </p:attrNameLst>
                                      </p:cBhvr>
                                      <p:to>
                                        <p:strVal val="visible"/>
                                      </p:to>
                                    </p:set>
                                    <p:anim calcmode="lin" valueType="num">
                                      <p:cBhvr additive="base">
                                        <p:cTn id="32" dur="500" fill="hold"/>
                                        <p:tgtEl>
                                          <p:spTgt spid="70661"/>
                                        </p:tgtEl>
                                        <p:attrNameLst>
                                          <p:attrName>ppt_x</p:attrName>
                                        </p:attrNameLst>
                                      </p:cBhvr>
                                      <p:tavLst>
                                        <p:tav tm="0">
                                          <p:val>
                                            <p:strVal val="#ppt_x"/>
                                          </p:val>
                                        </p:tav>
                                        <p:tav tm="100000">
                                          <p:val>
                                            <p:strVal val="#ppt_x"/>
                                          </p:val>
                                        </p:tav>
                                      </p:tavLst>
                                    </p:anim>
                                    <p:anim calcmode="lin" valueType="num">
                                      <p:cBhvr additive="base">
                                        <p:cTn id="33" dur="500" fill="hold"/>
                                        <p:tgtEl>
                                          <p:spTgt spid="70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3581400" y="533400"/>
            <a:ext cx="510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chemeClr val="bg1"/>
                </a:solidFill>
                <a:latin typeface="Times New Roman" pitchFamily="18" charset="0"/>
                <a:cs typeface="Times New Roman" pitchFamily="18" charset="0"/>
              </a:rPr>
              <a:t>Harry Hess – US Navy Captain</a:t>
            </a:r>
          </a:p>
          <a:p>
            <a:pPr eaLnBrk="1" hangingPunct="1"/>
            <a:endParaRPr lang="en-US" sz="2800" b="1" dirty="0">
              <a:latin typeface="Times New Roman" pitchFamily="18" charset="0"/>
              <a:cs typeface="Times New Roman" pitchFamily="18" charset="0"/>
            </a:endParaRPr>
          </a:p>
          <a:p>
            <a:pPr eaLnBrk="1" hangingPunct="1"/>
            <a:r>
              <a:rPr lang="en-US" sz="2800" b="1" dirty="0">
                <a:latin typeface="Times New Roman" pitchFamily="18" charset="0"/>
                <a:cs typeface="Times New Roman" pitchFamily="18" charset="0"/>
              </a:rPr>
              <a:t>During WWII left his depth recorder on all</a:t>
            </a:r>
          </a:p>
          <a:p>
            <a:pPr eaLnBrk="1" hangingPunct="1"/>
            <a:r>
              <a:rPr lang="en-US" sz="2800" b="1" dirty="0">
                <a:latin typeface="Times New Roman" pitchFamily="18" charset="0"/>
                <a:cs typeface="Times New Roman" pitchFamily="18" charset="0"/>
              </a:rPr>
              <a:t>the time….</a:t>
            </a:r>
          </a:p>
          <a:p>
            <a:pPr eaLnBrk="1" hangingPunct="1"/>
            <a:endParaRPr lang="en-US" sz="2800" b="1" dirty="0">
              <a:latin typeface="Times New Roman" pitchFamily="18" charset="0"/>
              <a:cs typeface="Times New Roman" pitchFamily="18" charset="0"/>
            </a:endParaRPr>
          </a:p>
        </p:txBody>
      </p:sp>
      <p:grpSp>
        <p:nvGrpSpPr>
          <p:cNvPr id="29699" name="Group 4"/>
          <p:cNvGrpSpPr>
            <a:grpSpLocks/>
          </p:cNvGrpSpPr>
          <p:nvPr/>
        </p:nvGrpSpPr>
        <p:grpSpPr bwMode="auto">
          <a:xfrm>
            <a:off x="381000" y="1600200"/>
            <a:ext cx="2981325" cy="3384550"/>
            <a:chOff x="381000" y="1600200"/>
            <a:chExt cx="2980592" cy="3385040"/>
          </a:xfrm>
        </p:grpSpPr>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29718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90523" y="1631955"/>
              <a:ext cx="2971069" cy="335328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09375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6200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a:spLocks noChangeArrowheads="1"/>
          </p:cNvSpPr>
          <p:nvPr/>
        </p:nvSpPr>
        <p:spPr bwMode="auto">
          <a:xfrm>
            <a:off x="152400" y="228600"/>
            <a:ext cx="8829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b="1">
                <a:latin typeface="Arial Black" pitchFamily="34" charset="0"/>
              </a:rPr>
              <a:t>World Distribution of Mid-Oceanic Ridges</a:t>
            </a:r>
          </a:p>
        </p:txBody>
      </p:sp>
      <p:sp>
        <p:nvSpPr>
          <p:cNvPr id="28676" name="TextBox 3"/>
          <p:cNvSpPr txBox="1">
            <a:spLocks noChangeArrowheads="1"/>
          </p:cNvSpPr>
          <p:nvPr/>
        </p:nvSpPr>
        <p:spPr bwMode="auto">
          <a:xfrm>
            <a:off x="560388" y="6081713"/>
            <a:ext cx="8005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cs typeface="Arial" charset="0"/>
              </a:rPr>
              <a:t>We didn’t “see” these until the 1950s…..</a:t>
            </a:r>
          </a:p>
        </p:txBody>
      </p:sp>
      <p:grpSp>
        <p:nvGrpSpPr>
          <p:cNvPr id="2" name="Group 4"/>
          <p:cNvGrpSpPr>
            <a:grpSpLocks/>
          </p:cNvGrpSpPr>
          <p:nvPr/>
        </p:nvGrpSpPr>
        <p:grpSpPr bwMode="auto">
          <a:xfrm>
            <a:off x="228600" y="4343400"/>
            <a:ext cx="2152650" cy="1665288"/>
            <a:chOff x="381000" y="3810000"/>
            <a:chExt cx="2152650" cy="1664732"/>
          </a:xfrm>
        </p:grpSpPr>
        <p:pic>
          <p:nvPicPr>
            <p:cNvPr id="286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21526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6"/>
            <p:cNvSpPr txBox="1">
              <a:spLocks noChangeArrowheads="1"/>
            </p:cNvSpPr>
            <p:nvPr/>
          </p:nvSpPr>
          <p:spPr bwMode="auto">
            <a:xfrm>
              <a:off x="787911" y="5105400"/>
              <a:ext cx="140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Harry Hess</a:t>
              </a:r>
            </a:p>
          </p:txBody>
        </p:sp>
      </p:grpSp>
      <p:grpSp>
        <p:nvGrpSpPr>
          <p:cNvPr id="6" name="Group 5"/>
          <p:cNvGrpSpPr/>
          <p:nvPr/>
        </p:nvGrpSpPr>
        <p:grpSpPr>
          <a:xfrm>
            <a:off x="102495" y="809469"/>
            <a:ext cx="7932418" cy="4721901"/>
            <a:chOff x="102495" y="809469"/>
            <a:chExt cx="7932418" cy="4721901"/>
          </a:xfrm>
        </p:grpSpPr>
        <p:sp>
          <p:nvSpPr>
            <p:cNvPr id="3" name="TextBox 2"/>
            <p:cNvSpPr txBox="1"/>
            <p:nvPr/>
          </p:nvSpPr>
          <p:spPr>
            <a:xfrm rot="19141460">
              <a:off x="102495" y="1146061"/>
              <a:ext cx="1981200" cy="923330"/>
            </a:xfrm>
            <a:prstGeom prst="rect">
              <a:avLst/>
            </a:prstGeom>
            <a:noFill/>
          </p:spPr>
          <p:txBody>
            <a:bodyPr wrap="square" rtlCol="0">
              <a:spAutoFit/>
            </a:bodyPr>
            <a:lstStyle/>
            <a:p>
              <a:pPr algn="ctr"/>
              <a:r>
                <a:rPr lang="en-US" b="1" dirty="0" smtClean="0">
                  <a:solidFill>
                    <a:srgbClr val="FF0066"/>
                  </a:solidFill>
                  <a:latin typeface="Times New Roman" pitchFamily="18" charset="0"/>
                  <a:cs typeface="Times New Roman" pitchFamily="18" charset="0"/>
                </a:rPr>
                <a:t>World’s longest mountain chain…..</a:t>
              </a:r>
              <a:endParaRPr lang="en-US" b="1" dirty="0">
                <a:solidFill>
                  <a:srgbClr val="FF0066"/>
                </a:solidFill>
                <a:latin typeface="Times New Roman" pitchFamily="18" charset="0"/>
                <a:cs typeface="Times New Roman" pitchFamily="18" charset="0"/>
              </a:endParaRPr>
            </a:p>
          </p:txBody>
        </p:sp>
        <p:sp>
          <p:nvSpPr>
            <p:cNvPr id="5" name="Freeform 4"/>
            <p:cNvSpPr/>
            <p:nvPr/>
          </p:nvSpPr>
          <p:spPr>
            <a:xfrm>
              <a:off x="1522535" y="809469"/>
              <a:ext cx="6512378" cy="4721901"/>
            </a:xfrm>
            <a:custGeom>
              <a:avLst/>
              <a:gdLst>
                <a:gd name="connsiteX0" fmla="*/ 2382403 w 6512378"/>
                <a:gd name="connsiteY0" fmla="*/ 1461541 h 4721901"/>
                <a:gd name="connsiteX1" fmla="*/ 2359917 w 6512378"/>
                <a:gd name="connsiteY1" fmla="*/ 1424065 h 4721901"/>
                <a:gd name="connsiteX2" fmla="*/ 2127570 w 6512378"/>
                <a:gd name="connsiteY2" fmla="*/ 1319134 h 4721901"/>
                <a:gd name="connsiteX3" fmla="*/ 1955183 w 6512378"/>
                <a:gd name="connsiteY3" fmla="*/ 1326629 h 4721901"/>
                <a:gd name="connsiteX4" fmla="*/ 1850252 w 6512378"/>
                <a:gd name="connsiteY4" fmla="*/ 1439056 h 4721901"/>
                <a:gd name="connsiteX5" fmla="*/ 1820272 w 6512378"/>
                <a:gd name="connsiteY5" fmla="*/ 1536492 h 4721901"/>
                <a:gd name="connsiteX6" fmla="*/ 1805281 w 6512378"/>
                <a:gd name="connsiteY6" fmla="*/ 1978701 h 4721901"/>
                <a:gd name="connsiteX7" fmla="*/ 1850252 w 6512378"/>
                <a:gd name="connsiteY7" fmla="*/ 2121108 h 4721901"/>
                <a:gd name="connsiteX8" fmla="*/ 1985163 w 6512378"/>
                <a:gd name="connsiteY8" fmla="*/ 2638269 h 4721901"/>
                <a:gd name="connsiteX9" fmla="*/ 1970173 w 6512378"/>
                <a:gd name="connsiteY9" fmla="*/ 3147934 h 4721901"/>
                <a:gd name="connsiteX10" fmla="*/ 1932698 w 6512378"/>
                <a:gd name="connsiteY10" fmla="*/ 3245370 h 4721901"/>
                <a:gd name="connsiteX11" fmla="*/ 1865242 w 6512378"/>
                <a:gd name="connsiteY11" fmla="*/ 3395272 h 4721901"/>
                <a:gd name="connsiteX12" fmla="*/ 1737826 w 6512378"/>
                <a:gd name="connsiteY12" fmla="*/ 3597639 h 4721901"/>
                <a:gd name="connsiteX13" fmla="*/ 1625399 w 6512378"/>
                <a:gd name="connsiteY13" fmla="*/ 3680085 h 4721901"/>
                <a:gd name="connsiteX14" fmla="*/ 1557944 w 6512378"/>
                <a:gd name="connsiteY14" fmla="*/ 3747541 h 4721901"/>
                <a:gd name="connsiteX15" fmla="*/ 1408042 w 6512378"/>
                <a:gd name="connsiteY15" fmla="*/ 3829987 h 4721901"/>
                <a:gd name="connsiteX16" fmla="*/ 1250645 w 6512378"/>
                <a:gd name="connsiteY16" fmla="*/ 3852472 h 4721901"/>
                <a:gd name="connsiteX17" fmla="*/ 1153209 w 6512378"/>
                <a:gd name="connsiteY17" fmla="*/ 3867462 h 4721901"/>
                <a:gd name="connsiteX18" fmla="*/ 1085754 w 6512378"/>
                <a:gd name="connsiteY18" fmla="*/ 3919928 h 4721901"/>
                <a:gd name="connsiteX19" fmla="*/ 1025793 w 6512378"/>
                <a:gd name="connsiteY19" fmla="*/ 3972393 h 4721901"/>
                <a:gd name="connsiteX20" fmla="*/ 958337 w 6512378"/>
                <a:gd name="connsiteY20" fmla="*/ 4069829 h 4721901"/>
                <a:gd name="connsiteX21" fmla="*/ 928357 w 6512378"/>
                <a:gd name="connsiteY21" fmla="*/ 4204741 h 4721901"/>
                <a:gd name="connsiteX22" fmla="*/ 995813 w 6512378"/>
                <a:gd name="connsiteY22" fmla="*/ 4534524 h 4721901"/>
                <a:gd name="connsiteX23" fmla="*/ 1393052 w 6512378"/>
                <a:gd name="connsiteY23" fmla="*/ 4706911 h 4721901"/>
                <a:gd name="connsiteX24" fmla="*/ 1827767 w 6512378"/>
                <a:gd name="connsiteY24" fmla="*/ 4714406 h 4721901"/>
                <a:gd name="connsiteX25" fmla="*/ 2112580 w 6512378"/>
                <a:gd name="connsiteY25" fmla="*/ 4721901 h 4721901"/>
                <a:gd name="connsiteX26" fmla="*/ 2337432 w 6512378"/>
                <a:gd name="connsiteY26" fmla="*/ 4699416 h 4721901"/>
                <a:gd name="connsiteX27" fmla="*/ 2464849 w 6512378"/>
                <a:gd name="connsiteY27" fmla="*/ 4527029 h 4721901"/>
                <a:gd name="connsiteX28" fmla="*/ 2517314 w 6512378"/>
                <a:gd name="connsiteY28" fmla="*/ 4189751 h 4721901"/>
                <a:gd name="connsiteX29" fmla="*/ 2569780 w 6512378"/>
                <a:gd name="connsiteY29" fmla="*/ 4114800 h 4721901"/>
                <a:gd name="connsiteX30" fmla="*/ 2772147 w 6512378"/>
                <a:gd name="connsiteY30" fmla="*/ 3949908 h 4721901"/>
                <a:gd name="connsiteX31" fmla="*/ 2967019 w 6512378"/>
                <a:gd name="connsiteY31" fmla="*/ 3934918 h 4721901"/>
                <a:gd name="connsiteX32" fmla="*/ 3274317 w 6512378"/>
                <a:gd name="connsiteY32" fmla="*/ 3949908 h 4721901"/>
                <a:gd name="connsiteX33" fmla="*/ 3326783 w 6512378"/>
                <a:gd name="connsiteY33" fmla="*/ 3979888 h 4721901"/>
                <a:gd name="connsiteX34" fmla="*/ 3536645 w 6512378"/>
                <a:gd name="connsiteY34" fmla="*/ 4144780 h 4721901"/>
                <a:gd name="connsiteX35" fmla="*/ 3656567 w 6512378"/>
                <a:gd name="connsiteY35" fmla="*/ 4219731 h 4721901"/>
                <a:gd name="connsiteX36" fmla="*/ 4046311 w 6512378"/>
                <a:gd name="connsiteY36" fmla="*/ 4339652 h 4721901"/>
                <a:gd name="connsiteX37" fmla="*/ 4316134 w 6512378"/>
                <a:gd name="connsiteY37" fmla="*/ 4272197 h 4721901"/>
                <a:gd name="connsiteX38" fmla="*/ 4331124 w 6512378"/>
                <a:gd name="connsiteY38" fmla="*/ 4189751 h 4721901"/>
                <a:gd name="connsiteX39" fmla="*/ 4308639 w 6512378"/>
                <a:gd name="connsiteY39" fmla="*/ 3994879 h 4721901"/>
                <a:gd name="connsiteX40" fmla="*/ 4248678 w 6512378"/>
                <a:gd name="connsiteY40" fmla="*/ 3814997 h 4721901"/>
                <a:gd name="connsiteX41" fmla="*/ 4233688 w 6512378"/>
                <a:gd name="connsiteY41" fmla="*/ 3755036 h 4721901"/>
                <a:gd name="connsiteX42" fmla="*/ 4278658 w 6512378"/>
                <a:gd name="connsiteY42" fmla="*/ 3537679 h 4721901"/>
                <a:gd name="connsiteX43" fmla="*/ 4308639 w 6512378"/>
                <a:gd name="connsiteY43" fmla="*/ 3552669 h 4721901"/>
                <a:gd name="connsiteX44" fmla="*/ 4383590 w 6512378"/>
                <a:gd name="connsiteY44" fmla="*/ 3717561 h 4721901"/>
                <a:gd name="connsiteX45" fmla="*/ 4398580 w 6512378"/>
                <a:gd name="connsiteY45" fmla="*/ 4167265 h 4721901"/>
                <a:gd name="connsiteX46" fmla="*/ 4428560 w 6512378"/>
                <a:gd name="connsiteY46" fmla="*/ 4212236 h 4721901"/>
                <a:gd name="connsiteX47" fmla="*/ 4481026 w 6512378"/>
                <a:gd name="connsiteY47" fmla="*/ 4219731 h 4721901"/>
                <a:gd name="connsiteX48" fmla="*/ 4585957 w 6512378"/>
                <a:gd name="connsiteY48" fmla="*/ 4242216 h 4721901"/>
                <a:gd name="connsiteX49" fmla="*/ 5305485 w 6512378"/>
                <a:gd name="connsiteY49" fmla="*/ 4182256 h 4721901"/>
                <a:gd name="connsiteX50" fmla="*/ 5590298 w 6512378"/>
                <a:gd name="connsiteY50" fmla="*/ 4077324 h 4721901"/>
                <a:gd name="connsiteX51" fmla="*/ 5672744 w 6512378"/>
                <a:gd name="connsiteY51" fmla="*/ 4002374 h 4721901"/>
                <a:gd name="connsiteX52" fmla="*/ 5792665 w 6512378"/>
                <a:gd name="connsiteY52" fmla="*/ 3852472 h 4721901"/>
                <a:gd name="connsiteX53" fmla="*/ 6137439 w 6512378"/>
                <a:gd name="connsiteY53" fmla="*/ 3537679 h 4721901"/>
                <a:gd name="connsiteX54" fmla="*/ 6122449 w 6512378"/>
                <a:gd name="connsiteY54" fmla="*/ 3117954 h 4721901"/>
                <a:gd name="connsiteX55" fmla="*/ 6062488 w 6512378"/>
                <a:gd name="connsiteY55" fmla="*/ 3162924 h 4721901"/>
                <a:gd name="connsiteX56" fmla="*/ 6047498 w 6512378"/>
                <a:gd name="connsiteY56" fmla="*/ 3207895 h 4721901"/>
                <a:gd name="connsiteX57" fmla="*/ 6040003 w 6512378"/>
                <a:gd name="connsiteY57" fmla="*/ 3245370 h 4721901"/>
                <a:gd name="connsiteX58" fmla="*/ 6092468 w 6512378"/>
                <a:gd name="connsiteY58" fmla="*/ 3215390 h 4721901"/>
                <a:gd name="connsiteX59" fmla="*/ 6174914 w 6512378"/>
                <a:gd name="connsiteY59" fmla="*/ 3155429 h 4721901"/>
                <a:gd name="connsiteX60" fmla="*/ 6189904 w 6512378"/>
                <a:gd name="connsiteY60" fmla="*/ 2750695 h 4721901"/>
                <a:gd name="connsiteX61" fmla="*/ 6159924 w 6512378"/>
                <a:gd name="connsiteY61" fmla="*/ 2698229 h 4721901"/>
                <a:gd name="connsiteX62" fmla="*/ 6122449 w 6512378"/>
                <a:gd name="connsiteY62" fmla="*/ 2683239 h 4721901"/>
                <a:gd name="connsiteX63" fmla="*/ 6040003 w 6512378"/>
                <a:gd name="connsiteY63" fmla="*/ 2668249 h 4721901"/>
                <a:gd name="connsiteX64" fmla="*/ 5987537 w 6512378"/>
                <a:gd name="connsiteY64" fmla="*/ 2548328 h 4721901"/>
                <a:gd name="connsiteX65" fmla="*/ 6032508 w 6512378"/>
                <a:gd name="connsiteY65" fmla="*/ 2518347 h 4721901"/>
                <a:gd name="connsiteX66" fmla="*/ 6309826 w 6512378"/>
                <a:gd name="connsiteY66" fmla="*/ 2465882 h 4721901"/>
                <a:gd name="connsiteX67" fmla="*/ 6392272 w 6512378"/>
                <a:gd name="connsiteY67" fmla="*/ 2473377 h 4721901"/>
                <a:gd name="connsiteX68" fmla="*/ 6422252 w 6512378"/>
                <a:gd name="connsiteY68" fmla="*/ 2518347 h 4721901"/>
                <a:gd name="connsiteX69" fmla="*/ 6474717 w 6512378"/>
                <a:gd name="connsiteY69" fmla="*/ 2615783 h 4721901"/>
                <a:gd name="connsiteX70" fmla="*/ 6482213 w 6512378"/>
                <a:gd name="connsiteY70" fmla="*/ 2750695 h 4721901"/>
                <a:gd name="connsiteX71" fmla="*/ 6452232 w 6512378"/>
                <a:gd name="connsiteY71" fmla="*/ 2975547 h 4721901"/>
                <a:gd name="connsiteX72" fmla="*/ 6264855 w 6512378"/>
                <a:gd name="connsiteY72" fmla="*/ 3455233 h 4721901"/>
                <a:gd name="connsiteX73" fmla="*/ 6182409 w 6512378"/>
                <a:gd name="connsiteY73" fmla="*/ 3612629 h 4721901"/>
                <a:gd name="connsiteX74" fmla="*/ 6107458 w 6512378"/>
                <a:gd name="connsiteY74" fmla="*/ 3725056 h 4721901"/>
                <a:gd name="connsiteX75" fmla="*/ 6032508 w 6512378"/>
                <a:gd name="connsiteY75" fmla="*/ 3882452 h 4721901"/>
                <a:gd name="connsiteX76" fmla="*/ 6040003 w 6512378"/>
                <a:gd name="connsiteY76" fmla="*/ 3942413 h 4721901"/>
                <a:gd name="connsiteX77" fmla="*/ 6339806 w 6512378"/>
                <a:gd name="connsiteY77" fmla="*/ 4039849 h 4721901"/>
                <a:gd name="connsiteX78" fmla="*/ 6429747 w 6512378"/>
                <a:gd name="connsiteY78" fmla="*/ 4017364 h 4721901"/>
                <a:gd name="connsiteX79" fmla="*/ 6504698 w 6512378"/>
                <a:gd name="connsiteY79" fmla="*/ 3874957 h 4721901"/>
                <a:gd name="connsiteX80" fmla="*/ 6512193 w 6512378"/>
                <a:gd name="connsiteY80" fmla="*/ 3792511 h 4721901"/>
                <a:gd name="connsiteX81" fmla="*/ 6489708 w 6512378"/>
                <a:gd name="connsiteY81" fmla="*/ 3567659 h 4721901"/>
                <a:gd name="connsiteX82" fmla="*/ 6414757 w 6512378"/>
                <a:gd name="connsiteY82" fmla="*/ 3320321 h 4721901"/>
                <a:gd name="connsiteX83" fmla="*/ 6279845 w 6512378"/>
                <a:gd name="connsiteY83" fmla="*/ 3005528 h 4721901"/>
                <a:gd name="connsiteX84" fmla="*/ 6242370 w 6512378"/>
                <a:gd name="connsiteY84" fmla="*/ 2945567 h 4721901"/>
                <a:gd name="connsiteX85" fmla="*/ 5965052 w 6512378"/>
                <a:gd name="connsiteY85" fmla="*/ 2683239 h 4721901"/>
                <a:gd name="connsiteX86" fmla="*/ 5732704 w 6512378"/>
                <a:gd name="connsiteY86" fmla="*/ 2443397 h 4721901"/>
                <a:gd name="connsiteX87" fmla="*/ 5687734 w 6512378"/>
                <a:gd name="connsiteY87" fmla="*/ 2338465 h 4721901"/>
                <a:gd name="connsiteX88" fmla="*/ 5680239 w 6512378"/>
                <a:gd name="connsiteY88" fmla="*/ 2241029 h 4721901"/>
                <a:gd name="connsiteX89" fmla="*/ 5665249 w 6512378"/>
                <a:gd name="connsiteY89" fmla="*/ 1828800 h 4721901"/>
                <a:gd name="connsiteX90" fmla="*/ 5627773 w 6512378"/>
                <a:gd name="connsiteY90" fmla="*/ 1761344 h 4721901"/>
                <a:gd name="connsiteX91" fmla="*/ 5530337 w 6512378"/>
                <a:gd name="connsiteY91" fmla="*/ 1731364 h 4721901"/>
                <a:gd name="connsiteX92" fmla="*/ 5312980 w 6512378"/>
                <a:gd name="connsiteY92" fmla="*/ 1888761 h 4721901"/>
                <a:gd name="connsiteX93" fmla="*/ 5305485 w 6512378"/>
                <a:gd name="connsiteY93" fmla="*/ 2053652 h 4721901"/>
                <a:gd name="connsiteX94" fmla="*/ 5312980 w 6512378"/>
                <a:gd name="connsiteY94" fmla="*/ 2248524 h 4721901"/>
                <a:gd name="connsiteX95" fmla="*/ 5440396 w 6512378"/>
                <a:gd name="connsiteY95" fmla="*/ 2510852 h 4721901"/>
                <a:gd name="connsiteX96" fmla="*/ 5462881 w 6512378"/>
                <a:gd name="connsiteY96" fmla="*/ 2593298 h 4721901"/>
                <a:gd name="connsiteX97" fmla="*/ 5440396 w 6512378"/>
                <a:gd name="connsiteY97" fmla="*/ 2630774 h 4721901"/>
                <a:gd name="connsiteX98" fmla="*/ 5110613 w 6512378"/>
                <a:gd name="connsiteY98" fmla="*/ 2675744 h 4721901"/>
                <a:gd name="connsiteX99" fmla="*/ 5073137 w 6512378"/>
                <a:gd name="connsiteY99" fmla="*/ 2780675 h 4721901"/>
                <a:gd name="connsiteX100" fmla="*/ 5020672 w 6512378"/>
                <a:gd name="connsiteY100" fmla="*/ 3620124 h 4721901"/>
                <a:gd name="connsiteX101" fmla="*/ 4833295 w 6512378"/>
                <a:gd name="connsiteY101" fmla="*/ 3807501 h 4721901"/>
                <a:gd name="connsiteX102" fmla="*/ 4720868 w 6512378"/>
                <a:gd name="connsiteY102" fmla="*/ 3814997 h 4721901"/>
                <a:gd name="connsiteX103" fmla="*/ 4653413 w 6512378"/>
                <a:gd name="connsiteY103" fmla="*/ 3582649 h 4721901"/>
                <a:gd name="connsiteX104" fmla="*/ 4645917 w 6512378"/>
                <a:gd name="connsiteY104" fmla="*/ 3417757 h 4721901"/>
                <a:gd name="connsiteX105" fmla="*/ 4615937 w 6512378"/>
                <a:gd name="connsiteY105" fmla="*/ 2578308 h 4721901"/>
                <a:gd name="connsiteX106" fmla="*/ 4593452 w 6512378"/>
                <a:gd name="connsiteY106" fmla="*/ 2458387 h 4721901"/>
                <a:gd name="connsiteX107" fmla="*/ 4548481 w 6512378"/>
                <a:gd name="connsiteY107" fmla="*/ 2383436 h 4721901"/>
                <a:gd name="connsiteX108" fmla="*/ 4466035 w 6512378"/>
                <a:gd name="connsiteY108" fmla="*/ 2293495 h 4721901"/>
                <a:gd name="connsiteX109" fmla="*/ 4331124 w 6512378"/>
                <a:gd name="connsiteY109" fmla="*/ 2211049 h 4721901"/>
                <a:gd name="connsiteX110" fmla="*/ 4286154 w 6512378"/>
                <a:gd name="connsiteY110" fmla="*/ 2181069 h 4721901"/>
                <a:gd name="connsiteX111" fmla="*/ 4241183 w 6512378"/>
                <a:gd name="connsiteY111" fmla="*/ 2068642 h 4721901"/>
                <a:gd name="connsiteX112" fmla="*/ 4256173 w 6512378"/>
                <a:gd name="connsiteY112" fmla="*/ 1521501 h 4721901"/>
                <a:gd name="connsiteX113" fmla="*/ 4398580 w 6512378"/>
                <a:gd name="connsiteY113" fmla="*/ 1109272 h 4721901"/>
                <a:gd name="connsiteX114" fmla="*/ 4525996 w 6512378"/>
                <a:gd name="connsiteY114" fmla="*/ 712033 h 4721901"/>
                <a:gd name="connsiteX115" fmla="*/ 4496016 w 6512378"/>
                <a:gd name="connsiteY115" fmla="*/ 299803 h 4721901"/>
                <a:gd name="connsiteX116" fmla="*/ 4481026 w 6512378"/>
                <a:gd name="connsiteY116" fmla="*/ 277318 h 4721901"/>
                <a:gd name="connsiteX117" fmla="*/ 4368599 w 6512378"/>
                <a:gd name="connsiteY117" fmla="*/ 224852 h 4721901"/>
                <a:gd name="connsiteX118" fmla="*/ 4301144 w 6512378"/>
                <a:gd name="connsiteY118" fmla="*/ 187377 h 4721901"/>
                <a:gd name="connsiteX119" fmla="*/ 4173727 w 6512378"/>
                <a:gd name="connsiteY119" fmla="*/ 127416 h 4721901"/>
                <a:gd name="connsiteX120" fmla="*/ 3933885 w 6512378"/>
                <a:gd name="connsiteY120" fmla="*/ 0 h 4721901"/>
                <a:gd name="connsiteX121" fmla="*/ 3731517 w 6512378"/>
                <a:gd name="connsiteY121" fmla="*/ 67456 h 4721901"/>
                <a:gd name="connsiteX122" fmla="*/ 3701537 w 6512378"/>
                <a:gd name="connsiteY122" fmla="*/ 134911 h 4721901"/>
                <a:gd name="connsiteX123" fmla="*/ 3731517 w 6512378"/>
                <a:gd name="connsiteY123" fmla="*/ 742013 h 4721901"/>
                <a:gd name="connsiteX124" fmla="*/ 3746508 w 6512378"/>
                <a:gd name="connsiteY124" fmla="*/ 899410 h 4721901"/>
                <a:gd name="connsiteX125" fmla="*/ 3716527 w 6512378"/>
                <a:gd name="connsiteY125" fmla="*/ 1296649 h 4721901"/>
                <a:gd name="connsiteX126" fmla="*/ 3701537 w 6512378"/>
                <a:gd name="connsiteY126" fmla="*/ 1499016 h 4721901"/>
                <a:gd name="connsiteX127" fmla="*/ 3746508 w 6512378"/>
                <a:gd name="connsiteY127" fmla="*/ 2203554 h 4721901"/>
                <a:gd name="connsiteX128" fmla="*/ 3791478 w 6512378"/>
                <a:gd name="connsiteY128" fmla="*/ 2353456 h 4721901"/>
                <a:gd name="connsiteX129" fmla="*/ 3798973 w 6512378"/>
                <a:gd name="connsiteY129" fmla="*/ 2420911 h 4721901"/>
                <a:gd name="connsiteX130" fmla="*/ 3791478 w 6512378"/>
                <a:gd name="connsiteY130" fmla="*/ 2548328 h 4721901"/>
                <a:gd name="connsiteX131" fmla="*/ 3776488 w 6512378"/>
                <a:gd name="connsiteY131" fmla="*/ 2668249 h 4721901"/>
                <a:gd name="connsiteX132" fmla="*/ 3768993 w 6512378"/>
                <a:gd name="connsiteY132" fmla="*/ 2900597 h 4721901"/>
                <a:gd name="connsiteX133" fmla="*/ 3768993 w 6512378"/>
                <a:gd name="connsiteY133" fmla="*/ 3200400 h 4721901"/>
                <a:gd name="connsiteX134" fmla="*/ 3724022 w 6512378"/>
                <a:gd name="connsiteY134" fmla="*/ 3245370 h 4721901"/>
                <a:gd name="connsiteX135" fmla="*/ 3649072 w 6512378"/>
                <a:gd name="connsiteY135" fmla="*/ 3282846 h 4721901"/>
                <a:gd name="connsiteX136" fmla="*/ 3469190 w 6512378"/>
                <a:gd name="connsiteY136" fmla="*/ 3312826 h 4721901"/>
                <a:gd name="connsiteX137" fmla="*/ 3386744 w 6512378"/>
                <a:gd name="connsiteY137" fmla="*/ 3290341 h 4721901"/>
                <a:gd name="connsiteX138" fmla="*/ 3349268 w 6512378"/>
                <a:gd name="connsiteY138" fmla="*/ 3275351 h 4721901"/>
                <a:gd name="connsiteX139" fmla="*/ 3086940 w 6512378"/>
                <a:gd name="connsiteY139" fmla="*/ 3200400 h 4721901"/>
                <a:gd name="connsiteX140" fmla="*/ 2892068 w 6512378"/>
                <a:gd name="connsiteY140" fmla="*/ 3043003 h 4721901"/>
                <a:gd name="connsiteX141" fmla="*/ 2779642 w 6512378"/>
                <a:gd name="connsiteY141" fmla="*/ 2975547 h 4721901"/>
                <a:gd name="connsiteX142" fmla="*/ 2847098 w 6512378"/>
                <a:gd name="connsiteY142" fmla="*/ 2900597 h 4721901"/>
                <a:gd name="connsiteX143" fmla="*/ 3101931 w 6512378"/>
                <a:gd name="connsiteY143" fmla="*/ 2893101 h 4721901"/>
                <a:gd name="connsiteX144" fmla="*/ 3491675 w 6512378"/>
                <a:gd name="connsiteY144" fmla="*/ 2878111 h 4721901"/>
                <a:gd name="connsiteX145" fmla="*/ 3529150 w 6512378"/>
                <a:gd name="connsiteY145" fmla="*/ 2833141 h 4721901"/>
                <a:gd name="connsiteX146" fmla="*/ 3506665 w 6512378"/>
                <a:gd name="connsiteY146" fmla="*/ 2675744 h 4721901"/>
                <a:gd name="connsiteX147" fmla="*/ 3461695 w 6512378"/>
                <a:gd name="connsiteY147" fmla="*/ 2660754 h 4721901"/>
                <a:gd name="connsiteX148" fmla="*/ 3244337 w 6512378"/>
                <a:gd name="connsiteY148" fmla="*/ 2645764 h 4721901"/>
                <a:gd name="connsiteX149" fmla="*/ 3026980 w 6512378"/>
                <a:gd name="connsiteY149" fmla="*/ 2600793 h 4721901"/>
                <a:gd name="connsiteX150" fmla="*/ 2922049 w 6512378"/>
                <a:gd name="connsiteY150" fmla="*/ 2585803 h 4721901"/>
                <a:gd name="connsiteX151" fmla="*/ 2824613 w 6512378"/>
                <a:gd name="connsiteY151" fmla="*/ 2533338 h 4721901"/>
                <a:gd name="connsiteX152" fmla="*/ 3356763 w 6512378"/>
                <a:gd name="connsiteY152" fmla="*/ 2495862 h 4721901"/>
                <a:gd name="connsiteX153" fmla="*/ 3529150 w 6512378"/>
                <a:gd name="connsiteY153" fmla="*/ 2345961 h 4721901"/>
                <a:gd name="connsiteX154" fmla="*/ 3521655 w 6512378"/>
                <a:gd name="connsiteY154" fmla="*/ 2173574 h 4721901"/>
                <a:gd name="connsiteX155" fmla="*/ 3469190 w 6512378"/>
                <a:gd name="connsiteY155" fmla="*/ 2158583 h 4721901"/>
                <a:gd name="connsiteX156" fmla="*/ 3154396 w 6512378"/>
                <a:gd name="connsiteY156" fmla="*/ 2166079 h 4721901"/>
                <a:gd name="connsiteX157" fmla="*/ 2869583 w 6512378"/>
                <a:gd name="connsiteY157" fmla="*/ 2181069 h 4721901"/>
                <a:gd name="connsiteX158" fmla="*/ 2727176 w 6512378"/>
                <a:gd name="connsiteY158" fmla="*/ 2098623 h 4721901"/>
                <a:gd name="connsiteX159" fmla="*/ 2652226 w 6512378"/>
                <a:gd name="connsiteY159" fmla="*/ 2016177 h 4721901"/>
                <a:gd name="connsiteX160" fmla="*/ 2472344 w 6512378"/>
                <a:gd name="connsiteY160" fmla="*/ 1791324 h 4721901"/>
                <a:gd name="connsiteX161" fmla="*/ 2442363 w 6512378"/>
                <a:gd name="connsiteY161" fmla="*/ 1723869 h 4721901"/>
                <a:gd name="connsiteX162" fmla="*/ 2419878 w 6512378"/>
                <a:gd name="connsiteY162" fmla="*/ 1656413 h 4721901"/>
                <a:gd name="connsiteX163" fmla="*/ 2404888 w 6512378"/>
                <a:gd name="connsiteY163" fmla="*/ 1618938 h 4721901"/>
                <a:gd name="connsiteX164" fmla="*/ 2382403 w 6512378"/>
                <a:gd name="connsiteY164" fmla="*/ 1611442 h 4721901"/>
                <a:gd name="connsiteX165" fmla="*/ 2322442 w 6512378"/>
                <a:gd name="connsiteY165" fmla="*/ 1626433 h 4721901"/>
                <a:gd name="connsiteX166" fmla="*/ 2344927 w 6512378"/>
                <a:gd name="connsiteY166" fmla="*/ 1431561 h 4721901"/>
                <a:gd name="connsiteX167" fmla="*/ 2329937 w 6512378"/>
                <a:gd name="connsiteY167" fmla="*/ 1094282 h 4721901"/>
                <a:gd name="connsiteX168" fmla="*/ 2307452 w 6512378"/>
                <a:gd name="connsiteY168" fmla="*/ 1071797 h 4721901"/>
                <a:gd name="connsiteX169" fmla="*/ 2277472 w 6512378"/>
                <a:gd name="connsiteY169" fmla="*/ 1064301 h 4721901"/>
                <a:gd name="connsiteX170" fmla="*/ 1812776 w 6512378"/>
                <a:gd name="connsiteY170" fmla="*/ 1116767 h 4721901"/>
                <a:gd name="connsiteX171" fmla="*/ 1685360 w 6512378"/>
                <a:gd name="connsiteY171" fmla="*/ 1236688 h 4721901"/>
                <a:gd name="connsiteX172" fmla="*/ 1520468 w 6512378"/>
                <a:gd name="connsiteY172" fmla="*/ 1424065 h 4721901"/>
                <a:gd name="connsiteX173" fmla="*/ 1363072 w 6512378"/>
                <a:gd name="connsiteY173" fmla="*/ 1926236 h 4721901"/>
                <a:gd name="connsiteX174" fmla="*/ 1340586 w 6512378"/>
                <a:gd name="connsiteY174" fmla="*/ 2061147 h 4721901"/>
                <a:gd name="connsiteX175" fmla="*/ 1273131 w 6512378"/>
                <a:gd name="connsiteY175" fmla="*/ 2293495 h 4721901"/>
                <a:gd name="connsiteX176" fmla="*/ 1228160 w 6512378"/>
                <a:gd name="connsiteY176" fmla="*/ 2360951 h 4721901"/>
                <a:gd name="connsiteX177" fmla="*/ 1183190 w 6512378"/>
                <a:gd name="connsiteY177" fmla="*/ 2473377 h 4721901"/>
                <a:gd name="connsiteX178" fmla="*/ 1160704 w 6512378"/>
                <a:gd name="connsiteY178" fmla="*/ 2488367 h 4721901"/>
                <a:gd name="connsiteX179" fmla="*/ 1153209 w 6512378"/>
                <a:gd name="connsiteY179" fmla="*/ 2510852 h 4721901"/>
                <a:gd name="connsiteX180" fmla="*/ 1145714 w 6512378"/>
                <a:gd name="connsiteY180" fmla="*/ 2450892 h 4721901"/>
                <a:gd name="connsiteX181" fmla="*/ 1093249 w 6512378"/>
                <a:gd name="connsiteY181" fmla="*/ 2360951 h 4721901"/>
                <a:gd name="connsiteX182" fmla="*/ 845911 w 6512378"/>
                <a:gd name="connsiteY182" fmla="*/ 1948721 h 4721901"/>
                <a:gd name="connsiteX183" fmla="*/ 486147 w 6512378"/>
                <a:gd name="connsiteY183" fmla="*/ 1566472 h 4721901"/>
                <a:gd name="connsiteX184" fmla="*/ 298770 w 6512378"/>
                <a:gd name="connsiteY184" fmla="*/ 1334124 h 4721901"/>
                <a:gd name="connsiteX185" fmla="*/ 231314 w 6512378"/>
                <a:gd name="connsiteY185" fmla="*/ 1229193 h 4721901"/>
                <a:gd name="connsiteX186" fmla="*/ 148868 w 6512378"/>
                <a:gd name="connsiteY186" fmla="*/ 1169233 h 4721901"/>
                <a:gd name="connsiteX187" fmla="*/ 133878 w 6512378"/>
                <a:gd name="connsiteY187" fmla="*/ 1154242 h 4721901"/>
                <a:gd name="connsiteX188" fmla="*/ 88908 w 6512378"/>
                <a:gd name="connsiteY188" fmla="*/ 1116767 h 4721901"/>
                <a:gd name="connsiteX189" fmla="*/ 58927 w 6512378"/>
                <a:gd name="connsiteY189" fmla="*/ 1094282 h 4721901"/>
                <a:gd name="connsiteX190" fmla="*/ 36442 w 6512378"/>
                <a:gd name="connsiteY190" fmla="*/ 1064301 h 4721901"/>
                <a:gd name="connsiteX191" fmla="*/ 13957 w 6512378"/>
                <a:gd name="connsiteY191" fmla="*/ 1244183 h 4721901"/>
                <a:gd name="connsiteX192" fmla="*/ 6462 w 6512378"/>
                <a:gd name="connsiteY192" fmla="*/ 1289154 h 4721901"/>
                <a:gd name="connsiteX193" fmla="*/ 343740 w 6512378"/>
                <a:gd name="connsiteY193" fmla="*/ 951875 h 47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512378" h="4721901">
                  <a:moveTo>
                    <a:pt x="2382403" y="1461541"/>
                  </a:moveTo>
                  <a:cubicBezTo>
                    <a:pt x="2374908" y="1449049"/>
                    <a:pt x="2371964" y="1432257"/>
                    <a:pt x="2359917" y="1424065"/>
                  </a:cubicBezTo>
                  <a:cubicBezTo>
                    <a:pt x="2229211" y="1335184"/>
                    <a:pt x="2236128" y="1343258"/>
                    <a:pt x="2127570" y="1319134"/>
                  </a:cubicBezTo>
                  <a:lnTo>
                    <a:pt x="1955183" y="1326629"/>
                  </a:lnTo>
                  <a:cubicBezTo>
                    <a:pt x="1927403" y="1332377"/>
                    <a:pt x="1853915" y="1434478"/>
                    <a:pt x="1850252" y="1439056"/>
                  </a:cubicBezTo>
                  <a:cubicBezTo>
                    <a:pt x="1840259" y="1471535"/>
                    <a:pt x="1827125" y="1503209"/>
                    <a:pt x="1820272" y="1536492"/>
                  </a:cubicBezTo>
                  <a:cubicBezTo>
                    <a:pt x="1789828" y="1684361"/>
                    <a:pt x="1786584" y="1826453"/>
                    <a:pt x="1805281" y="1978701"/>
                  </a:cubicBezTo>
                  <a:cubicBezTo>
                    <a:pt x="1811349" y="2028109"/>
                    <a:pt x="1837583" y="2072967"/>
                    <a:pt x="1850252" y="2121108"/>
                  </a:cubicBezTo>
                  <a:cubicBezTo>
                    <a:pt x="2038491" y="2836411"/>
                    <a:pt x="1806030" y="2021248"/>
                    <a:pt x="1985163" y="2638269"/>
                  </a:cubicBezTo>
                  <a:cubicBezTo>
                    <a:pt x="1980166" y="2808157"/>
                    <a:pt x="1984806" y="2978603"/>
                    <a:pt x="1970173" y="3147934"/>
                  </a:cubicBezTo>
                  <a:cubicBezTo>
                    <a:pt x="1967177" y="3182603"/>
                    <a:pt x="1946288" y="3213336"/>
                    <a:pt x="1932698" y="3245370"/>
                  </a:cubicBezTo>
                  <a:cubicBezTo>
                    <a:pt x="1911298" y="3295812"/>
                    <a:pt x="1889746" y="3346263"/>
                    <a:pt x="1865242" y="3395272"/>
                  </a:cubicBezTo>
                  <a:cubicBezTo>
                    <a:pt x="1846099" y="3433559"/>
                    <a:pt x="1776622" y="3560529"/>
                    <a:pt x="1737826" y="3597639"/>
                  </a:cubicBezTo>
                  <a:cubicBezTo>
                    <a:pt x="1704243" y="3629762"/>
                    <a:pt x="1661100" y="3650334"/>
                    <a:pt x="1625399" y="3680085"/>
                  </a:cubicBezTo>
                  <a:cubicBezTo>
                    <a:pt x="1600970" y="3700442"/>
                    <a:pt x="1582775" y="3727676"/>
                    <a:pt x="1557944" y="3747541"/>
                  </a:cubicBezTo>
                  <a:cubicBezTo>
                    <a:pt x="1523818" y="3774842"/>
                    <a:pt x="1453084" y="3815763"/>
                    <a:pt x="1408042" y="3829987"/>
                  </a:cubicBezTo>
                  <a:cubicBezTo>
                    <a:pt x="1350156" y="3848267"/>
                    <a:pt x="1310675" y="3844968"/>
                    <a:pt x="1250645" y="3852472"/>
                  </a:cubicBezTo>
                  <a:cubicBezTo>
                    <a:pt x="1218038" y="3856548"/>
                    <a:pt x="1185688" y="3862465"/>
                    <a:pt x="1153209" y="3867462"/>
                  </a:cubicBezTo>
                  <a:cubicBezTo>
                    <a:pt x="1092685" y="3903777"/>
                    <a:pt x="1136639" y="3873283"/>
                    <a:pt x="1085754" y="3919928"/>
                  </a:cubicBezTo>
                  <a:cubicBezTo>
                    <a:pt x="1066177" y="3937874"/>
                    <a:pt x="1042993" y="3952158"/>
                    <a:pt x="1025793" y="3972393"/>
                  </a:cubicBezTo>
                  <a:cubicBezTo>
                    <a:pt x="1000209" y="4002491"/>
                    <a:pt x="958337" y="4069829"/>
                    <a:pt x="958337" y="4069829"/>
                  </a:cubicBezTo>
                  <a:cubicBezTo>
                    <a:pt x="948344" y="4114800"/>
                    <a:pt x="924654" y="4158822"/>
                    <a:pt x="928357" y="4204741"/>
                  </a:cubicBezTo>
                  <a:cubicBezTo>
                    <a:pt x="937377" y="4316582"/>
                    <a:pt x="949915" y="4432137"/>
                    <a:pt x="995813" y="4534524"/>
                  </a:cubicBezTo>
                  <a:cubicBezTo>
                    <a:pt x="1050018" y="4655443"/>
                    <a:pt x="1313795" y="4698479"/>
                    <a:pt x="1393052" y="4706911"/>
                  </a:cubicBezTo>
                  <a:cubicBezTo>
                    <a:pt x="1537165" y="4722242"/>
                    <a:pt x="1682872" y="4711387"/>
                    <a:pt x="1827767" y="4714406"/>
                  </a:cubicBezTo>
                  <a:lnTo>
                    <a:pt x="2112580" y="4721901"/>
                  </a:lnTo>
                  <a:cubicBezTo>
                    <a:pt x="2187531" y="4714406"/>
                    <a:pt x="2266903" y="4725864"/>
                    <a:pt x="2337432" y="4699416"/>
                  </a:cubicBezTo>
                  <a:cubicBezTo>
                    <a:pt x="2367174" y="4688263"/>
                    <a:pt x="2446574" y="4555747"/>
                    <a:pt x="2464849" y="4527029"/>
                  </a:cubicBezTo>
                  <a:cubicBezTo>
                    <a:pt x="2475969" y="4443632"/>
                    <a:pt x="2501586" y="4242179"/>
                    <a:pt x="2517314" y="4189751"/>
                  </a:cubicBezTo>
                  <a:cubicBezTo>
                    <a:pt x="2526077" y="4160541"/>
                    <a:pt x="2550729" y="4138614"/>
                    <a:pt x="2569780" y="4114800"/>
                  </a:cubicBezTo>
                  <a:cubicBezTo>
                    <a:pt x="2630492" y="4038910"/>
                    <a:pt x="2672016" y="3972438"/>
                    <a:pt x="2772147" y="3949908"/>
                  </a:cubicBezTo>
                  <a:cubicBezTo>
                    <a:pt x="2835707" y="3935607"/>
                    <a:pt x="2902062" y="3939915"/>
                    <a:pt x="2967019" y="3934918"/>
                  </a:cubicBezTo>
                  <a:cubicBezTo>
                    <a:pt x="3069452" y="3939915"/>
                    <a:pt x="3172554" y="3937188"/>
                    <a:pt x="3274317" y="3949908"/>
                  </a:cubicBezTo>
                  <a:cubicBezTo>
                    <a:pt x="3294304" y="3952406"/>
                    <a:pt x="3310614" y="3967877"/>
                    <a:pt x="3326783" y="3979888"/>
                  </a:cubicBezTo>
                  <a:cubicBezTo>
                    <a:pt x="3398198" y="4032939"/>
                    <a:pt x="3461204" y="4097629"/>
                    <a:pt x="3536645" y="4144780"/>
                  </a:cubicBezTo>
                  <a:cubicBezTo>
                    <a:pt x="3576619" y="4169764"/>
                    <a:pt x="3613767" y="4199977"/>
                    <a:pt x="3656567" y="4219731"/>
                  </a:cubicBezTo>
                  <a:cubicBezTo>
                    <a:pt x="3750897" y="4263268"/>
                    <a:pt x="3954429" y="4314305"/>
                    <a:pt x="4046311" y="4339652"/>
                  </a:cubicBezTo>
                  <a:cubicBezTo>
                    <a:pt x="4114679" y="4333036"/>
                    <a:pt x="4274836" y="4372491"/>
                    <a:pt x="4316134" y="4272197"/>
                  </a:cubicBezTo>
                  <a:cubicBezTo>
                    <a:pt x="4326769" y="4246368"/>
                    <a:pt x="4326127" y="4217233"/>
                    <a:pt x="4331124" y="4189751"/>
                  </a:cubicBezTo>
                  <a:cubicBezTo>
                    <a:pt x="4323629" y="4124794"/>
                    <a:pt x="4322688" y="4058740"/>
                    <a:pt x="4308639" y="3994879"/>
                  </a:cubicBezTo>
                  <a:cubicBezTo>
                    <a:pt x="4295059" y="3933151"/>
                    <a:pt x="4267530" y="3875324"/>
                    <a:pt x="4248678" y="3814997"/>
                  </a:cubicBezTo>
                  <a:cubicBezTo>
                    <a:pt x="4242533" y="3795333"/>
                    <a:pt x="4238685" y="3775023"/>
                    <a:pt x="4233688" y="3755036"/>
                  </a:cubicBezTo>
                  <a:cubicBezTo>
                    <a:pt x="4234237" y="3740214"/>
                    <a:pt x="4179993" y="3537679"/>
                    <a:pt x="4278658" y="3537679"/>
                  </a:cubicBezTo>
                  <a:cubicBezTo>
                    <a:pt x="4289831" y="3537679"/>
                    <a:pt x="4298645" y="3547672"/>
                    <a:pt x="4308639" y="3552669"/>
                  </a:cubicBezTo>
                  <a:cubicBezTo>
                    <a:pt x="4333623" y="3607633"/>
                    <a:pt x="4381579" y="3657219"/>
                    <a:pt x="4383590" y="3717561"/>
                  </a:cubicBezTo>
                  <a:cubicBezTo>
                    <a:pt x="4388587" y="3867462"/>
                    <a:pt x="4385001" y="4017896"/>
                    <a:pt x="4398580" y="4167265"/>
                  </a:cubicBezTo>
                  <a:cubicBezTo>
                    <a:pt x="4400211" y="4185207"/>
                    <a:pt x="4413361" y="4202564"/>
                    <a:pt x="4428560" y="4212236"/>
                  </a:cubicBezTo>
                  <a:cubicBezTo>
                    <a:pt x="4443464" y="4221721"/>
                    <a:pt x="4463672" y="4216425"/>
                    <a:pt x="4481026" y="4219731"/>
                  </a:cubicBezTo>
                  <a:cubicBezTo>
                    <a:pt x="4516165" y="4226424"/>
                    <a:pt x="4550980" y="4234721"/>
                    <a:pt x="4585957" y="4242216"/>
                  </a:cubicBezTo>
                  <a:cubicBezTo>
                    <a:pt x="4825800" y="4222229"/>
                    <a:pt x="5066765" y="4212861"/>
                    <a:pt x="5305485" y="4182256"/>
                  </a:cubicBezTo>
                  <a:cubicBezTo>
                    <a:pt x="5361070" y="4175130"/>
                    <a:pt x="5532493" y="4101126"/>
                    <a:pt x="5590298" y="4077324"/>
                  </a:cubicBezTo>
                  <a:cubicBezTo>
                    <a:pt x="5617780" y="4052341"/>
                    <a:pt x="5647898" y="4029980"/>
                    <a:pt x="5672744" y="4002374"/>
                  </a:cubicBezTo>
                  <a:cubicBezTo>
                    <a:pt x="5715551" y="3954811"/>
                    <a:pt x="5746572" y="3896858"/>
                    <a:pt x="5792665" y="3852472"/>
                  </a:cubicBezTo>
                  <a:cubicBezTo>
                    <a:pt x="6232189" y="3429226"/>
                    <a:pt x="5966370" y="3751512"/>
                    <a:pt x="6137439" y="3537679"/>
                  </a:cubicBezTo>
                  <a:cubicBezTo>
                    <a:pt x="6146446" y="3402569"/>
                    <a:pt x="6162222" y="3244504"/>
                    <a:pt x="6122449" y="3117954"/>
                  </a:cubicBezTo>
                  <a:cubicBezTo>
                    <a:pt x="6114958" y="3094120"/>
                    <a:pt x="6082475" y="3147934"/>
                    <a:pt x="6062488" y="3162924"/>
                  </a:cubicBezTo>
                  <a:cubicBezTo>
                    <a:pt x="6057491" y="3177914"/>
                    <a:pt x="6051656" y="3192651"/>
                    <a:pt x="6047498" y="3207895"/>
                  </a:cubicBezTo>
                  <a:cubicBezTo>
                    <a:pt x="6044146" y="3220185"/>
                    <a:pt x="6027437" y="3243276"/>
                    <a:pt x="6040003" y="3245370"/>
                  </a:cubicBezTo>
                  <a:cubicBezTo>
                    <a:pt x="6059871" y="3248681"/>
                    <a:pt x="6075709" y="3226563"/>
                    <a:pt x="6092468" y="3215390"/>
                  </a:cubicBezTo>
                  <a:cubicBezTo>
                    <a:pt x="6120742" y="3196540"/>
                    <a:pt x="6147432" y="3175416"/>
                    <a:pt x="6174914" y="3155429"/>
                  </a:cubicBezTo>
                  <a:cubicBezTo>
                    <a:pt x="6253018" y="2973188"/>
                    <a:pt x="6240640" y="3048770"/>
                    <a:pt x="6189904" y="2750695"/>
                  </a:cubicBezTo>
                  <a:cubicBezTo>
                    <a:pt x="6186524" y="2730838"/>
                    <a:pt x="6174167" y="2712472"/>
                    <a:pt x="6159924" y="2698229"/>
                  </a:cubicBezTo>
                  <a:cubicBezTo>
                    <a:pt x="6150411" y="2688716"/>
                    <a:pt x="6135501" y="2686502"/>
                    <a:pt x="6122449" y="2683239"/>
                  </a:cubicBezTo>
                  <a:cubicBezTo>
                    <a:pt x="6095350" y="2676464"/>
                    <a:pt x="6067485" y="2673246"/>
                    <a:pt x="6040003" y="2668249"/>
                  </a:cubicBezTo>
                  <a:cubicBezTo>
                    <a:pt x="6013015" y="2634515"/>
                    <a:pt x="5977215" y="2599939"/>
                    <a:pt x="5987537" y="2548328"/>
                  </a:cubicBezTo>
                  <a:cubicBezTo>
                    <a:pt x="5991070" y="2530662"/>
                    <a:pt x="6015541" y="2524407"/>
                    <a:pt x="6032508" y="2518347"/>
                  </a:cubicBezTo>
                  <a:cubicBezTo>
                    <a:pt x="6175183" y="2467391"/>
                    <a:pt x="6179089" y="2474598"/>
                    <a:pt x="6309826" y="2465882"/>
                  </a:cubicBezTo>
                  <a:cubicBezTo>
                    <a:pt x="6337308" y="2468380"/>
                    <a:pt x="6367266" y="2461707"/>
                    <a:pt x="6392272" y="2473377"/>
                  </a:cubicBezTo>
                  <a:cubicBezTo>
                    <a:pt x="6408598" y="2480996"/>
                    <a:pt x="6413226" y="2502756"/>
                    <a:pt x="6422252" y="2518347"/>
                  </a:cubicBezTo>
                  <a:cubicBezTo>
                    <a:pt x="6440734" y="2550271"/>
                    <a:pt x="6457229" y="2583304"/>
                    <a:pt x="6474717" y="2615783"/>
                  </a:cubicBezTo>
                  <a:cubicBezTo>
                    <a:pt x="6477216" y="2660754"/>
                    <a:pt x="6485022" y="2705743"/>
                    <a:pt x="6482213" y="2750695"/>
                  </a:cubicBezTo>
                  <a:cubicBezTo>
                    <a:pt x="6477496" y="2826162"/>
                    <a:pt x="6468770" y="2901764"/>
                    <a:pt x="6452232" y="2975547"/>
                  </a:cubicBezTo>
                  <a:cubicBezTo>
                    <a:pt x="6417325" y="3131284"/>
                    <a:pt x="6330677" y="3316276"/>
                    <a:pt x="6264855" y="3455233"/>
                  </a:cubicBezTo>
                  <a:cubicBezTo>
                    <a:pt x="6239501" y="3508759"/>
                    <a:pt x="6212252" y="3561470"/>
                    <a:pt x="6182409" y="3612629"/>
                  </a:cubicBezTo>
                  <a:cubicBezTo>
                    <a:pt x="6159715" y="3651534"/>
                    <a:pt x="6130074" y="3686106"/>
                    <a:pt x="6107458" y="3725056"/>
                  </a:cubicBezTo>
                  <a:cubicBezTo>
                    <a:pt x="6065045" y="3798101"/>
                    <a:pt x="6057002" y="3821216"/>
                    <a:pt x="6032508" y="3882452"/>
                  </a:cubicBezTo>
                  <a:cubicBezTo>
                    <a:pt x="6035006" y="3902439"/>
                    <a:pt x="6024210" y="3929910"/>
                    <a:pt x="6040003" y="3942413"/>
                  </a:cubicBezTo>
                  <a:cubicBezTo>
                    <a:pt x="6152874" y="4031770"/>
                    <a:pt x="6214991" y="4025165"/>
                    <a:pt x="6339806" y="4039849"/>
                  </a:cubicBezTo>
                  <a:cubicBezTo>
                    <a:pt x="6369786" y="4032354"/>
                    <a:pt x="6404242" y="4034814"/>
                    <a:pt x="6429747" y="4017364"/>
                  </a:cubicBezTo>
                  <a:cubicBezTo>
                    <a:pt x="6474573" y="3986694"/>
                    <a:pt x="6489071" y="3921839"/>
                    <a:pt x="6504698" y="3874957"/>
                  </a:cubicBezTo>
                  <a:cubicBezTo>
                    <a:pt x="6507196" y="3847475"/>
                    <a:pt x="6513538" y="3820074"/>
                    <a:pt x="6512193" y="3792511"/>
                  </a:cubicBezTo>
                  <a:cubicBezTo>
                    <a:pt x="6508523" y="3717276"/>
                    <a:pt x="6501286" y="3642088"/>
                    <a:pt x="6489708" y="3567659"/>
                  </a:cubicBezTo>
                  <a:cubicBezTo>
                    <a:pt x="6482244" y="3519675"/>
                    <a:pt x="6429543" y="3357287"/>
                    <a:pt x="6414757" y="3320321"/>
                  </a:cubicBezTo>
                  <a:cubicBezTo>
                    <a:pt x="6372358" y="3214325"/>
                    <a:pt x="6340350" y="3102337"/>
                    <a:pt x="6279845" y="3005528"/>
                  </a:cubicBezTo>
                  <a:cubicBezTo>
                    <a:pt x="6267353" y="2985541"/>
                    <a:pt x="6258839" y="2962428"/>
                    <a:pt x="6242370" y="2945567"/>
                  </a:cubicBezTo>
                  <a:cubicBezTo>
                    <a:pt x="6153459" y="2854539"/>
                    <a:pt x="6057384" y="2770795"/>
                    <a:pt x="5965052" y="2683239"/>
                  </a:cubicBezTo>
                  <a:cubicBezTo>
                    <a:pt x="5921991" y="2642405"/>
                    <a:pt x="5777230" y="2515752"/>
                    <a:pt x="5732704" y="2443397"/>
                  </a:cubicBezTo>
                  <a:cubicBezTo>
                    <a:pt x="5712760" y="2410988"/>
                    <a:pt x="5702724" y="2373442"/>
                    <a:pt x="5687734" y="2338465"/>
                  </a:cubicBezTo>
                  <a:cubicBezTo>
                    <a:pt x="5685236" y="2305986"/>
                    <a:pt x="5681675" y="2273572"/>
                    <a:pt x="5680239" y="2241029"/>
                  </a:cubicBezTo>
                  <a:cubicBezTo>
                    <a:pt x="5674179" y="2103662"/>
                    <a:pt x="5676482" y="1965841"/>
                    <a:pt x="5665249" y="1828800"/>
                  </a:cubicBezTo>
                  <a:cubicBezTo>
                    <a:pt x="5665178" y="1827933"/>
                    <a:pt x="5637847" y="1769739"/>
                    <a:pt x="5627773" y="1761344"/>
                  </a:cubicBezTo>
                  <a:cubicBezTo>
                    <a:pt x="5604781" y="1742184"/>
                    <a:pt x="5551821" y="1736138"/>
                    <a:pt x="5530337" y="1731364"/>
                  </a:cubicBezTo>
                  <a:cubicBezTo>
                    <a:pt x="5492214" y="1752332"/>
                    <a:pt x="5335341" y="1817206"/>
                    <a:pt x="5312980" y="1888761"/>
                  </a:cubicBezTo>
                  <a:cubicBezTo>
                    <a:pt x="5296569" y="1941277"/>
                    <a:pt x="5307983" y="1998688"/>
                    <a:pt x="5305485" y="2053652"/>
                  </a:cubicBezTo>
                  <a:cubicBezTo>
                    <a:pt x="5307983" y="2118609"/>
                    <a:pt x="5302293" y="2184403"/>
                    <a:pt x="5312980" y="2248524"/>
                  </a:cubicBezTo>
                  <a:cubicBezTo>
                    <a:pt x="5327102" y="2333256"/>
                    <a:pt x="5400936" y="2442695"/>
                    <a:pt x="5440396" y="2510852"/>
                  </a:cubicBezTo>
                  <a:cubicBezTo>
                    <a:pt x="5447891" y="2538334"/>
                    <a:pt x="5462881" y="2564812"/>
                    <a:pt x="5462881" y="2593298"/>
                  </a:cubicBezTo>
                  <a:cubicBezTo>
                    <a:pt x="5462881" y="2607866"/>
                    <a:pt x="5454581" y="2627454"/>
                    <a:pt x="5440396" y="2630774"/>
                  </a:cubicBezTo>
                  <a:cubicBezTo>
                    <a:pt x="5332370" y="2656057"/>
                    <a:pt x="5220541" y="2660754"/>
                    <a:pt x="5110613" y="2675744"/>
                  </a:cubicBezTo>
                  <a:cubicBezTo>
                    <a:pt x="5098121" y="2710721"/>
                    <a:pt x="5075160" y="2743589"/>
                    <a:pt x="5073137" y="2780675"/>
                  </a:cubicBezTo>
                  <a:cubicBezTo>
                    <a:pt x="5066409" y="2904022"/>
                    <a:pt x="5149645" y="3389331"/>
                    <a:pt x="5020672" y="3620124"/>
                  </a:cubicBezTo>
                  <a:cubicBezTo>
                    <a:pt x="4977198" y="3697919"/>
                    <a:pt x="4924674" y="3780426"/>
                    <a:pt x="4833295" y="3807501"/>
                  </a:cubicBezTo>
                  <a:cubicBezTo>
                    <a:pt x="4797284" y="3818171"/>
                    <a:pt x="4758344" y="3812498"/>
                    <a:pt x="4720868" y="3814997"/>
                  </a:cubicBezTo>
                  <a:cubicBezTo>
                    <a:pt x="4676550" y="3726359"/>
                    <a:pt x="4675879" y="3733491"/>
                    <a:pt x="4653413" y="3582649"/>
                  </a:cubicBezTo>
                  <a:cubicBezTo>
                    <a:pt x="4645308" y="3528229"/>
                    <a:pt x="4647969" y="3472740"/>
                    <a:pt x="4645917" y="3417757"/>
                  </a:cubicBezTo>
                  <a:cubicBezTo>
                    <a:pt x="4635477" y="3137957"/>
                    <a:pt x="4631226" y="2857885"/>
                    <a:pt x="4615937" y="2578308"/>
                  </a:cubicBezTo>
                  <a:cubicBezTo>
                    <a:pt x="4613716" y="2537698"/>
                    <a:pt x="4606756" y="2496820"/>
                    <a:pt x="4593452" y="2458387"/>
                  </a:cubicBezTo>
                  <a:cubicBezTo>
                    <a:pt x="4583921" y="2430854"/>
                    <a:pt x="4566296" y="2406491"/>
                    <a:pt x="4548481" y="2383436"/>
                  </a:cubicBezTo>
                  <a:cubicBezTo>
                    <a:pt x="4523613" y="2351254"/>
                    <a:pt x="4496265" y="2320702"/>
                    <a:pt x="4466035" y="2293495"/>
                  </a:cubicBezTo>
                  <a:cubicBezTo>
                    <a:pt x="4432108" y="2262960"/>
                    <a:pt x="4369919" y="2234326"/>
                    <a:pt x="4331124" y="2211049"/>
                  </a:cubicBezTo>
                  <a:cubicBezTo>
                    <a:pt x="4315676" y="2201780"/>
                    <a:pt x="4301144" y="2191062"/>
                    <a:pt x="4286154" y="2181069"/>
                  </a:cubicBezTo>
                  <a:cubicBezTo>
                    <a:pt x="4271164" y="2143593"/>
                    <a:pt x="4251269" y="2107724"/>
                    <a:pt x="4241183" y="2068642"/>
                  </a:cubicBezTo>
                  <a:cubicBezTo>
                    <a:pt x="4202991" y="1920650"/>
                    <a:pt x="4242845" y="1586401"/>
                    <a:pt x="4256173" y="1521501"/>
                  </a:cubicBezTo>
                  <a:cubicBezTo>
                    <a:pt x="4285417" y="1379095"/>
                    <a:pt x="4354178" y="1247703"/>
                    <a:pt x="4398580" y="1109272"/>
                  </a:cubicBezTo>
                  <a:lnTo>
                    <a:pt x="4525996" y="712033"/>
                  </a:lnTo>
                  <a:cubicBezTo>
                    <a:pt x="4516003" y="574623"/>
                    <a:pt x="4510193" y="436845"/>
                    <a:pt x="4496016" y="299803"/>
                  </a:cubicBezTo>
                  <a:cubicBezTo>
                    <a:pt x="4495089" y="290843"/>
                    <a:pt x="4487805" y="283250"/>
                    <a:pt x="4481026" y="277318"/>
                  </a:cubicBezTo>
                  <a:cubicBezTo>
                    <a:pt x="4431053" y="233593"/>
                    <a:pt x="4433782" y="253822"/>
                    <a:pt x="4368599" y="224852"/>
                  </a:cubicBezTo>
                  <a:cubicBezTo>
                    <a:pt x="4345094" y="214405"/>
                    <a:pt x="4324150" y="198880"/>
                    <a:pt x="4301144" y="187377"/>
                  </a:cubicBezTo>
                  <a:cubicBezTo>
                    <a:pt x="4259159" y="166385"/>
                    <a:pt x="4215327" y="149161"/>
                    <a:pt x="4173727" y="127416"/>
                  </a:cubicBezTo>
                  <a:cubicBezTo>
                    <a:pt x="3902322" y="-14454"/>
                    <a:pt x="4052993" y="47643"/>
                    <a:pt x="3933885" y="0"/>
                  </a:cubicBezTo>
                  <a:cubicBezTo>
                    <a:pt x="3805789" y="12200"/>
                    <a:pt x="3787959" y="-22851"/>
                    <a:pt x="3731517" y="67456"/>
                  </a:cubicBezTo>
                  <a:cubicBezTo>
                    <a:pt x="3718476" y="88322"/>
                    <a:pt x="3711530" y="112426"/>
                    <a:pt x="3701537" y="134911"/>
                  </a:cubicBezTo>
                  <a:cubicBezTo>
                    <a:pt x="3711530" y="337278"/>
                    <a:pt x="3719619" y="539749"/>
                    <a:pt x="3731517" y="742013"/>
                  </a:cubicBezTo>
                  <a:cubicBezTo>
                    <a:pt x="3734612" y="794625"/>
                    <a:pt x="3745475" y="846717"/>
                    <a:pt x="3746508" y="899410"/>
                  </a:cubicBezTo>
                  <a:cubicBezTo>
                    <a:pt x="3751192" y="1138275"/>
                    <a:pt x="3737810" y="1083826"/>
                    <a:pt x="3716527" y="1296649"/>
                  </a:cubicBezTo>
                  <a:cubicBezTo>
                    <a:pt x="3709796" y="1363954"/>
                    <a:pt x="3706534" y="1431560"/>
                    <a:pt x="3701537" y="1499016"/>
                  </a:cubicBezTo>
                  <a:cubicBezTo>
                    <a:pt x="3716527" y="1733862"/>
                    <a:pt x="3721873" y="1969523"/>
                    <a:pt x="3746508" y="2203554"/>
                  </a:cubicBezTo>
                  <a:cubicBezTo>
                    <a:pt x="3751969" y="2255435"/>
                    <a:pt x="3779238" y="2302745"/>
                    <a:pt x="3791478" y="2353456"/>
                  </a:cubicBezTo>
                  <a:cubicBezTo>
                    <a:pt x="3796786" y="2375448"/>
                    <a:pt x="3796475" y="2398426"/>
                    <a:pt x="3798973" y="2420911"/>
                  </a:cubicBezTo>
                  <a:cubicBezTo>
                    <a:pt x="3796475" y="2463383"/>
                    <a:pt x="3795330" y="2505957"/>
                    <a:pt x="3791478" y="2548328"/>
                  </a:cubicBezTo>
                  <a:cubicBezTo>
                    <a:pt x="3787831" y="2588447"/>
                    <a:pt x="3779054" y="2628046"/>
                    <a:pt x="3776488" y="2668249"/>
                  </a:cubicBezTo>
                  <a:cubicBezTo>
                    <a:pt x="3771552" y="2745581"/>
                    <a:pt x="3771491" y="2823148"/>
                    <a:pt x="3768993" y="2900597"/>
                  </a:cubicBezTo>
                  <a:cubicBezTo>
                    <a:pt x="3772892" y="2953229"/>
                    <a:pt x="3800836" y="3124774"/>
                    <a:pt x="3768993" y="3200400"/>
                  </a:cubicBezTo>
                  <a:cubicBezTo>
                    <a:pt x="3760766" y="3219938"/>
                    <a:pt x="3741491" y="3233360"/>
                    <a:pt x="3724022" y="3245370"/>
                  </a:cubicBezTo>
                  <a:cubicBezTo>
                    <a:pt x="3701005" y="3261195"/>
                    <a:pt x="3676074" y="3275698"/>
                    <a:pt x="3649072" y="3282846"/>
                  </a:cubicBezTo>
                  <a:cubicBezTo>
                    <a:pt x="3590308" y="3298401"/>
                    <a:pt x="3469190" y="3312826"/>
                    <a:pt x="3469190" y="3312826"/>
                  </a:cubicBezTo>
                  <a:cubicBezTo>
                    <a:pt x="3441708" y="3305331"/>
                    <a:pt x="3413933" y="3298837"/>
                    <a:pt x="3386744" y="3290341"/>
                  </a:cubicBezTo>
                  <a:cubicBezTo>
                    <a:pt x="3373902" y="3286328"/>
                    <a:pt x="3362155" y="3279217"/>
                    <a:pt x="3349268" y="3275351"/>
                  </a:cubicBezTo>
                  <a:cubicBezTo>
                    <a:pt x="3262162" y="3249219"/>
                    <a:pt x="3174383" y="3225384"/>
                    <a:pt x="3086940" y="3200400"/>
                  </a:cubicBezTo>
                  <a:cubicBezTo>
                    <a:pt x="3021983" y="3147934"/>
                    <a:pt x="2959454" y="3092310"/>
                    <a:pt x="2892068" y="3043003"/>
                  </a:cubicBezTo>
                  <a:cubicBezTo>
                    <a:pt x="2856798" y="3017196"/>
                    <a:pt x="2792802" y="3017222"/>
                    <a:pt x="2779642" y="2975547"/>
                  </a:cubicBezTo>
                  <a:cubicBezTo>
                    <a:pt x="2769520" y="2943495"/>
                    <a:pt x="2814535" y="2908927"/>
                    <a:pt x="2847098" y="2900597"/>
                  </a:cubicBezTo>
                  <a:cubicBezTo>
                    <a:pt x="2929428" y="2879536"/>
                    <a:pt x="3017002" y="2896064"/>
                    <a:pt x="3101931" y="2893101"/>
                  </a:cubicBezTo>
                  <a:lnTo>
                    <a:pt x="3491675" y="2878111"/>
                  </a:lnTo>
                  <a:cubicBezTo>
                    <a:pt x="3504167" y="2863121"/>
                    <a:pt x="3527709" y="2852600"/>
                    <a:pt x="3529150" y="2833141"/>
                  </a:cubicBezTo>
                  <a:cubicBezTo>
                    <a:pt x="3533065" y="2780287"/>
                    <a:pt x="3525977" y="2725098"/>
                    <a:pt x="3506665" y="2675744"/>
                  </a:cubicBezTo>
                  <a:cubicBezTo>
                    <a:pt x="3500907" y="2661030"/>
                    <a:pt x="3477394" y="2662548"/>
                    <a:pt x="3461695" y="2660754"/>
                  </a:cubicBezTo>
                  <a:cubicBezTo>
                    <a:pt x="3389540" y="2652508"/>
                    <a:pt x="3316790" y="2650761"/>
                    <a:pt x="3244337" y="2645764"/>
                  </a:cubicBezTo>
                  <a:cubicBezTo>
                    <a:pt x="3171885" y="2630774"/>
                    <a:pt x="3099719" y="2614326"/>
                    <a:pt x="3026980" y="2600793"/>
                  </a:cubicBezTo>
                  <a:cubicBezTo>
                    <a:pt x="2992244" y="2594330"/>
                    <a:pt x="2955568" y="2596976"/>
                    <a:pt x="2922049" y="2585803"/>
                  </a:cubicBezTo>
                  <a:cubicBezTo>
                    <a:pt x="2887054" y="2574138"/>
                    <a:pt x="2824613" y="2533338"/>
                    <a:pt x="2824613" y="2533338"/>
                  </a:cubicBezTo>
                  <a:cubicBezTo>
                    <a:pt x="2759221" y="2337178"/>
                    <a:pt x="2831684" y="2578459"/>
                    <a:pt x="3356763" y="2495862"/>
                  </a:cubicBezTo>
                  <a:cubicBezTo>
                    <a:pt x="3435634" y="2483455"/>
                    <a:pt x="3486125" y="2403327"/>
                    <a:pt x="3529150" y="2345961"/>
                  </a:cubicBezTo>
                  <a:cubicBezTo>
                    <a:pt x="3543059" y="2283371"/>
                    <a:pt x="3562696" y="2239241"/>
                    <a:pt x="3521655" y="2173574"/>
                  </a:cubicBezTo>
                  <a:cubicBezTo>
                    <a:pt x="3512015" y="2158150"/>
                    <a:pt x="3486678" y="2163580"/>
                    <a:pt x="3469190" y="2158583"/>
                  </a:cubicBezTo>
                  <a:cubicBezTo>
                    <a:pt x="3364259" y="2161082"/>
                    <a:pt x="3259125" y="2159097"/>
                    <a:pt x="3154396" y="2166079"/>
                  </a:cubicBezTo>
                  <a:cubicBezTo>
                    <a:pt x="2812204" y="2188892"/>
                    <a:pt x="3238328" y="2199506"/>
                    <a:pt x="2869583" y="2181069"/>
                  </a:cubicBezTo>
                  <a:cubicBezTo>
                    <a:pt x="2823447" y="2158001"/>
                    <a:pt x="2765850" y="2131772"/>
                    <a:pt x="2727176" y="2098623"/>
                  </a:cubicBezTo>
                  <a:cubicBezTo>
                    <a:pt x="2698977" y="2074452"/>
                    <a:pt x="2675934" y="2044766"/>
                    <a:pt x="2652226" y="2016177"/>
                  </a:cubicBezTo>
                  <a:cubicBezTo>
                    <a:pt x="2590956" y="1942292"/>
                    <a:pt x="2511328" y="1879035"/>
                    <a:pt x="2472344" y="1791324"/>
                  </a:cubicBezTo>
                  <a:cubicBezTo>
                    <a:pt x="2462350" y="1768839"/>
                    <a:pt x="2451281" y="1746802"/>
                    <a:pt x="2442363" y="1723869"/>
                  </a:cubicBezTo>
                  <a:cubicBezTo>
                    <a:pt x="2433772" y="1701779"/>
                    <a:pt x="2427850" y="1678734"/>
                    <a:pt x="2419878" y="1656413"/>
                  </a:cubicBezTo>
                  <a:cubicBezTo>
                    <a:pt x="2415353" y="1643743"/>
                    <a:pt x="2413501" y="1629274"/>
                    <a:pt x="2404888" y="1618938"/>
                  </a:cubicBezTo>
                  <a:cubicBezTo>
                    <a:pt x="2399830" y="1612869"/>
                    <a:pt x="2389898" y="1613941"/>
                    <a:pt x="2382403" y="1611442"/>
                  </a:cubicBezTo>
                  <a:cubicBezTo>
                    <a:pt x="2362416" y="1616439"/>
                    <a:pt x="2328957" y="1645978"/>
                    <a:pt x="2322442" y="1626433"/>
                  </a:cubicBezTo>
                  <a:cubicBezTo>
                    <a:pt x="2284762" y="1513396"/>
                    <a:pt x="2305169" y="1491198"/>
                    <a:pt x="2344927" y="1431561"/>
                  </a:cubicBezTo>
                  <a:cubicBezTo>
                    <a:pt x="2376029" y="1307150"/>
                    <a:pt x="2366159" y="1359911"/>
                    <a:pt x="2329937" y="1094282"/>
                  </a:cubicBezTo>
                  <a:cubicBezTo>
                    <a:pt x="2328505" y="1083780"/>
                    <a:pt x="2316655" y="1077056"/>
                    <a:pt x="2307452" y="1071797"/>
                  </a:cubicBezTo>
                  <a:cubicBezTo>
                    <a:pt x="2298508" y="1066686"/>
                    <a:pt x="2287465" y="1066800"/>
                    <a:pt x="2277472" y="1064301"/>
                  </a:cubicBezTo>
                  <a:cubicBezTo>
                    <a:pt x="2122573" y="1081790"/>
                    <a:pt x="1962445" y="1073193"/>
                    <a:pt x="1812776" y="1116767"/>
                  </a:cubicBezTo>
                  <a:cubicBezTo>
                    <a:pt x="1756776" y="1133071"/>
                    <a:pt x="1725558" y="1194428"/>
                    <a:pt x="1685360" y="1236688"/>
                  </a:cubicBezTo>
                  <a:cubicBezTo>
                    <a:pt x="1628018" y="1296971"/>
                    <a:pt x="1575432" y="1361606"/>
                    <a:pt x="1520468" y="1424065"/>
                  </a:cubicBezTo>
                  <a:cubicBezTo>
                    <a:pt x="1428003" y="1681646"/>
                    <a:pt x="1414993" y="1687400"/>
                    <a:pt x="1363072" y="1926236"/>
                  </a:cubicBezTo>
                  <a:cubicBezTo>
                    <a:pt x="1353387" y="1970786"/>
                    <a:pt x="1349527" y="2016442"/>
                    <a:pt x="1340586" y="2061147"/>
                  </a:cubicBezTo>
                  <a:cubicBezTo>
                    <a:pt x="1326955" y="2129304"/>
                    <a:pt x="1304124" y="2228692"/>
                    <a:pt x="1273131" y="2293495"/>
                  </a:cubicBezTo>
                  <a:cubicBezTo>
                    <a:pt x="1261471" y="2317874"/>
                    <a:pt x="1243150" y="2338466"/>
                    <a:pt x="1228160" y="2360951"/>
                  </a:cubicBezTo>
                  <a:cubicBezTo>
                    <a:pt x="1219092" y="2388156"/>
                    <a:pt x="1203040" y="2446911"/>
                    <a:pt x="1183190" y="2473377"/>
                  </a:cubicBezTo>
                  <a:cubicBezTo>
                    <a:pt x="1177785" y="2480584"/>
                    <a:pt x="1168199" y="2483370"/>
                    <a:pt x="1160704" y="2488367"/>
                  </a:cubicBezTo>
                  <a:cubicBezTo>
                    <a:pt x="1158206" y="2495862"/>
                    <a:pt x="1156143" y="2518187"/>
                    <a:pt x="1153209" y="2510852"/>
                  </a:cubicBezTo>
                  <a:cubicBezTo>
                    <a:pt x="1145728" y="2492150"/>
                    <a:pt x="1153195" y="2469594"/>
                    <a:pt x="1145714" y="2450892"/>
                  </a:cubicBezTo>
                  <a:cubicBezTo>
                    <a:pt x="1132824" y="2418666"/>
                    <a:pt x="1107049" y="2392798"/>
                    <a:pt x="1093249" y="2360951"/>
                  </a:cubicBezTo>
                  <a:cubicBezTo>
                    <a:pt x="1006449" y="2160643"/>
                    <a:pt x="1089839" y="2160126"/>
                    <a:pt x="845911" y="1948721"/>
                  </a:cubicBezTo>
                  <a:cubicBezTo>
                    <a:pt x="646511" y="1775907"/>
                    <a:pt x="745600" y="1871047"/>
                    <a:pt x="486147" y="1566472"/>
                  </a:cubicBezTo>
                  <a:cubicBezTo>
                    <a:pt x="482394" y="1562067"/>
                    <a:pt x="305393" y="1344426"/>
                    <a:pt x="298770" y="1334124"/>
                  </a:cubicBezTo>
                  <a:cubicBezTo>
                    <a:pt x="276285" y="1299147"/>
                    <a:pt x="258244" y="1260875"/>
                    <a:pt x="231314" y="1229193"/>
                  </a:cubicBezTo>
                  <a:cubicBezTo>
                    <a:pt x="197718" y="1189668"/>
                    <a:pt x="180037" y="1194169"/>
                    <a:pt x="148868" y="1169233"/>
                  </a:cubicBezTo>
                  <a:cubicBezTo>
                    <a:pt x="143350" y="1164819"/>
                    <a:pt x="139196" y="1158895"/>
                    <a:pt x="133878" y="1154242"/>
                  </a:cubicBezTo>
                  <a:cubicBezTo>
                    <a:pt x="119193" y="1141393"/>
                    <a:pt x="104145" y="1128956"/>
                    <a:pt x="88908" y="1116767"/>
                  </a:cubicBezTo>
                  <a:cubicBezTo>
                    <a:pt x="79153" y="1108963"/>
                    <a:pt x="67760" y="1103115"/>
                    <a:pt x="58927" y="1094282"/>
                  </a:cubicBezTo>
                  <a:cubicBezTo>
                    <a:pt x="50094" y="1085449"/>
                    <a:pt x="43937" y="1074295"/>
                    <a:pt x="36442" y="1064301"/>
                  </a:cubicBezTo>
                  <a:cubicBezTo>
                    <a:pt x="11536" y="964676"/>
                    <a:pt x="32415" y="1034985"/>
                    <a:pt x="13957" y="1244183"/>
                  </a:cubicBezTo>
                  <a:cubicBezTo>
                    <a:pt x="12621" y="1259321"/>
                    <a:pt x="8960" y="1274164"/>
                    <a:pt x="6462" y="1289154"/>
                  </a:cubicBezTo>
                  <a:cubicBezTo>
                    <a:pt x="16399" y="841974"/>
                    <a:pt x="-98497" y="951875"/>
                    <a:pt x="343740" y="951875"/>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467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1"/>
          <p:cNvSpPr txBox="1">
            <a:spLocks noChangeArrowheads="1"/>
          </p:cNvSpPr>
          <p:nvPr/>
        </p:nvSpPr>
        <p:spPr bwMode="auto">
          <a:xfrm>
            <a:off x="1165225" y="457200"/>
            <a:ext cx="6796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4800" b="1">
                <a:cs typeface="Arial" pitchFamily="34" charset="0"/>
              </a:rPr>
              <a:t>What did Hess notice?</a:t>
            </a:r>
          </a:p>
        </p:txBody>
      </p:sp>
      <p:sp>
        <p:nvSpPr>
          <p:cNvPr id="3" name="TextBox 2"/>
          <p:cNvSpPr txBox="1">
            <a:spLocks noChangeArrowheads="1"/>
          </p:cNvSpPr>
          <p:nvPr/>
        </p:nvSpPr>
        <p:spPr bwMode="auto">
          <a:xfrm>
            <a:off x="2239963" y="175260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pPr>
            <a:r>
              <a:rPr lang="en-US" altLang="en-US" sz="1800" b="1">
                <a:cs typeface="Arial" pitchFamily="34" charset="0"/>
              </a:rPr>
              <a:t>mid-ocean ridges</a:t>
            </a:r>
          </a:p>
          <a:p>
            <a:pPr eaLnBrk="1" hangingPunct="1">
              <a:buFontTx/>
              <a:buAutoNum type="arabicPeriod"/>
            </a:pPr>
            <a:endParaRPr lang="en-US" altLang="en-US" sz="1800" b="1">
              <a:cs typeface="Arial" pitchFamily="34" charset="0"/>
            </a:endParaRPr>
          </a:p>
          <a:p>
            <a:pPr eaLnBrk="1" hangingPunct="1">
              <a:buFontTx/>
              <a:buAutoNum type="arabicPeriod"/>
            </a:pPr>
            <a:r>
              <a:rPr lang="en-US" altLang="en-US" sz="1800" b="1">
                <a:cs typeface="Arial" pitchFamily="34" charset="0"/>
              </a:rPr>
              <a:t>Deep trenches at continental margins</a:t>
            </a:r>
          </a:p>
          <a:p>
            <a:pPr eaLnBrk="1" hangingPunct="1">
              <a:buFontTx/>
              <a:buAutoNum type="arabicPeriod"/>
            </a:pPr>
            <a:endParaRPr lang="en-US" altLang="en-US" sz="1800" b="1">
              <a:cs typeface="Arial" pitchFamily="34" charset="0"/>
            </a:endParaRPr>
          </a:p>
        </p:txBody>
      </p:sp>
      <p:sp>
        <p:nvSpPr>
          <p:cNvPr id="4" name="TextBox 3"/>
          <p:cNvSpPr txBox="1">
            <a:spLocks noChangeArrowheads="1"/>
          </p:cNvSpPr>
          <p:nvPr/>
        </p:nvSpPr>
        <p:spPr bwMode="auto">
          <a:xfrm>
            <a:off x="2033588" y="2998788"/>
            <a:ext cx="50577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i="1">
                <a:cs typeface="Arial" pitchFamily="34" charset="0"/>
              </a:rPr>
              <a:t>But he also noticed…..</a:t>
            </a:r>
          </a:p>
          <a:p>
            <a:pPr eaLnBrk="1" hangingPunct="1"/>
            <a:endParaRPr lang="en-US" altLang="en-US" sz="1800" b="1">
              <a:cs typeface="Arial" pitchFamily="34" charset="0"/>
            </a:endParaRPr>
          </a:p>
          <a:p>
            <a:pPr eaLnBrk="1" hangingPunct="1">
              <a:buFontTx/>
              <a:buAutoNum type="alphaLcPeriod"/>
            </a:pPr>
            <a:r>
              <a:rPr lang="en-US" altLang="en-US" sz="1800" b="1">
                <a:cs typeface="Arial" pitchFamily="34" charset="0"/>
              </a:rPr>
              <a:t>Undersea volcanoes had flattened tops…</a:t>
            </a:r>
          </a:p>
          <a:p>
            <a:pPr eaLnBrk="1" hangingPunct="1">
              <a:buFontTx/>
              <a:buAutoNum type="alphaLcPeriod"/>
            </a:pPr>
            <a:endParaRPr lang="en-US" altLang="en-US" sz="1800" b="1">
              <a:cs typeface="Arial" pitchFamily="34" charset="0"/>
            </a:endParaRPr>
          </a:p>
          <a:p>
            <a:pPr eaLnBrk="1" hangingPunct="1">
              <a:buFontTx/>
              <a:buAutoNum type="alphaLcPeriod"/>
            </a:pPr>
            <a:r>
              <a:rPr lang="en-US" altLang="en-US" sz="1800" b="1">
                <a:cs typeface="Arial" pitchFamily="34" charset="0"/>
              </a:rPr>
              <a:t>Less sediment at mid ocean ridges…</a:t>
            </a:r>
          </a:p>
          <a:p>
            <a:pPr eaLnBrk="1" hangingPunct="1">
              <a:buFontTx/>
              <a:buAutoNum type="arabicPeriod"/>
            </a:pPr>
            <a:endParaRPr lang="en-US" altLang="en-US" sz="1800" b="1">
              <a:cs typeface="Arial" pitchFamily="34" charset="0"/>
            </a:endParaRPr>
          </a:p>
        </p:txBody>
      </p:sp>
    </p:spTree>
    <p:extLst>
      <p:ext uri="{BB962C8B-B14F-4D97-AF65-F5344CB8AC3E}">
        <p14:creationId xmlns:p14="http://schemas.microsoft.com/office/powerpoint/2010/main" val="40818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hidden="1"/>
          <p:cNvSpPr>
            <a:spLocks noGrp="1" noChangeArrowheads="1"/>
          </p:cNvSpPr>
          <p:nvPr>
            <p:ph type="title"/>
          </p:nvPr>
        </p:nvSpPr>
        <p:spPr/>
        <p:txBody>
          <a:bodyPr/>
          <a:lstStyle/>
          <a:p>
            <a:pPr eaLnBrk="1" hangingPunct="1"/>
            <a:endParaRPr lang="en-US" smtClean="0"/>
          </a:p>
        </p:txBody>
      </p:sp>
      <p:sp>
        <p:nvSpPr>
          <p:cNvPr id="30723" name="Rectangle 3" descr="0312"/>
          <p:cNvSpPr>
            <a:spLocks noGrp="1" noChangeAspect="1" noChangeArrowheads="1"/>
          </p:cNvSpPr>
          <p:nvPr isPhoto="1"/>
        </p:nvSpPr>
        <p:spPr bwMode="auto">
          <a:xfrm>
            <a:off x="838200" y="0"/>
            <a:ext cx="7475537"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itchFamily="34" charset="0"/>
            </a:endParaRPr>
          </a:p>
        </p:txBody>
      </p:sp>
      <p:sp>
        <p:nvSpPr>
          <p:cNvPr id="2" name="TextBox 1"/>
          <p:cNvSpPr txBox="1"/>
          <p:nvPr/>
        </p:nvSpPr>
        <p:spPr>
          <a:xfrm>
            <a:off x="5181600" y="6400800"/>
            <a:ext cx="3557384"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Less sediment at mid-ocean ridges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858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336550" y="609600"/>
            <a:ext cx="8458200" cy="4114800"/>
          </a:xfrm>
        </p:spPr>
        <p:txBody>
          <a:bodyPr/>
          <a:lstStyle/>
          <a:p>
            <a:pPr eaLnBrk="1" hangingPunct="1">
              <a:lnSpc>
                <a:spcPct val="40000"/>
              </a:lnSpc>
            </a:pPr>
            <a:r>
              <a:rPr lang="en-US" altLang="en-US" sz="2400" smtClean="0">
                <a:latin typeface="Times New Roman" pitchFamily="18" charset="0"/>
                <a:ea typeface="ＭＳ Ｐゴシック" pitchFamily="34" charset="-128"/>
                <a:cs typeface="Times New Roman" pitchFamily="18" charset="0"/>
              </a:rPr>
              <a:t>1960’s-1970’s:  Very THIN amount of sediment in deep ocean.</a:t>
            </a:r>
          </a:p>
          <a:p>
            <a:pPr lvl="2" eaLnBrk="1" hangingPunct="1">
              <a:lnSpc>
                <a:spcPct val="40000"/>
              </a:lnSpc>
              <a:buFontTx/>
              <a:buNone/>
            </a:pPr>
            <a:endParaRPr lang="en-US" altLang="en-US" smtClean="0">
              <a:latin typeface="Times New Roman" pitchFamily="18" charset="0"/>
              <a:ea typeface="ＭＳ Ｐゴシック" pitchFamily="34" charset="-128"/>
              <a:cs typeface="Times New Roman" pitchFamily="18" charset="0"/>
            </a:endParaRPr>
          </a:p>
          <a:p>
            <a:pPr eaLnBrk="1" hangingPunct="1">
              <a:lnSpc>
                <a:spcPct val="40000"/>
              </a:lnSpc>
            </a:pPr>
            <a:endParaRPr lang="en-US" altLang="en-US" sz="2400" smtClean="0">
              <a:latin typeface="Times New Roman" pitchFamily="18" charset="0"/>
              <a:ea typeface="ＭＳ Ｐゴシック" pitchFamily="34" charset="-128"/>
              <a:cs typeface="Times New Roman" pitchFamily="18" charset="0"/>
            </a:endParaRPr>
          </a:p>
          <a:p>
            <a:pPr eaLnBrk="1" hangingPunct="1">
              <a:lnSpc>
                <a:spcPct val="40000"/>
              </a:lnSpc>
              <a:buFontTx/>
              <a:buNone/>
            </a:pPr>
            <a:endParaRPr lang="en-US" altLang="en-US" sz="2400" smtClean="0">
              <a:latin typeface="Times New Roman" pitchFamily="18" charset="0"/>
              <a:ea typeface="ＭＳ Ｐゴシック" pitchFamily="34" charset="-128"/>
              <a:cs typeface="Times New Roman" pitchFamily="18" charset="0"/>
            </a:endParaRPr>
          </a:p>
          <a:p>
            <a:pPr eaLnBrk="1" hangingPunct="1">
              <a:lnSpc>
                <a:spcPct val="40000"/>
              </a:lnSpc>
            </a:pPr>
            <a:endParaRPr lang="en-US" altLang="en-US" sz="2400" smtClean="0">
              <a:latin typeface="Times New Roman" pitchFamily="18" charset="0"/>
              <a:ea typeface="ＭＳ Ｐゴシック" pitchFamily="34" charset="-128"/>
              <a:cs typeface="Times New Roman" pitchFamily="18" charset="0"/>
            </a:endParaRPr>
          </a:p>
        </p:txBody>
      </p:sp>
      <p:pic>
        <p:nvPicPr>
          <p:cNvPr id="54277" name="Picture 5" descr="&#10;sedthick9.jpg                                                  00027105Santiago                       B74677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990600"/>
            <a:ext cx="6248400"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2"/>
          <p:cNvSpPr txBox="1">
            <a:spLocks noChangeArrowheads="1"/>
          </p:cNvSpPr>
          <p:nvPr/>
        </p:nvSpPr>
        <p:spPr bwMode="auto">
          <a:xfrm>
            <a:off x="685800" y="55563"/>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600" b="1">
                <a:latin typeface="Times New Roman" pitchFamily="18" charset="0"/>
                <a:cs typeface="Times New Roman" pitchFamily="18" charset="0"/>
              </a:rPr>
              <a:t>Lines of Evidence, 1930</a:t>
            </a:r>
            <a:r>
              <a:rPr lang="ja-JP" altLang="en-US" sz="3600" b="1">
                <a:latin typeface="Times New Roman" pitchFamily="18" charset="0"/>
                <a:cs typeface="Times New Roman" pitchFamily="18" charset="0"/>
              </a:rPr>
              <a:t>’</a:t>
            </a:r>
            <a:r>
              <a:rPr lang="en-US" altLang="ja-JP" sz="3600" b="1">
                <a:latin typeface="Times New Roman" pitchFamily="18" charset="0"/>
                <a:cs typeface="Times New Roman" pitchFamily="18" charset="0"/>
              </a:rPr>
              <a:t>s-1970</a:t>
            </a:r>
            <a:r>
              <a:rPr lang="ja-JP" altLang="en-US" sz="3600" b="1">
                <a:latin typeface="Times New Roman" pitchFamily="18" charset="0"/>
                <a:cs typeface="Times New Roman" pitchFamily="18" charset="0"/>
              </a:rPr>
              <a:t>’</a:t>
            </a:r>
            <a:r>
              <a:rPr lang="en-US" altLang="ja-JP" sz="3600" b="1">
                <a:latin typeface="Times New Roman" pitchFamily="18" charset="0"/>
                <a:cs typeface="Times New Roman" pitchFamily="18" charset="0"/>
              </a:rPr>
              <a:t>s</a:t>
            </a:r>
            <a:r>
              <a:rPr lang="en-US" altLang="ja-JP" sz="3600">
                <a:latin typeface="Times New Roman" pitchFamily="18" charset="0"/>
                <a:cs typeface="Times New Roman" pitchFamily="18" charset="0"/>
              </a:rPr>
              <a:t/>
            </a:r>
            <a:br>
              <a:rPr lang="en-US" altLang="ja-JP" sz="3600">
                <a:latin typeface="Times New Roman" pitchFamily="18" charset="0"/>
                <a:cs typeface="Times New Roman" pitchFamily="18" charset="0"/>
              </a:rPr>
            </a:br>
            <a:endParaRPr lang="en-US" altLang="en-US" sz="3600">
              <a:latin typeface="Times New Roman" pitchFamily="18" charset="0"/>
              <a:cs typeface="Times New Roman" pitchFamily="18" charset="0"/>
            </a:endParaRPr>
          </a:p>
        </p:txBody>
      </p:sp>
    </p:spTree>
    <p:extLst>
      <p:ext uri="{BB962C8B-B14F-4D97-AF65-F5344CB8AC3E}">
        <p14:creationId xmlns:p14="http://schemas.microsoft.com/office/powerpoint/2010/main" val="9583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4277"/>
                                        </p:tgtEl>
                                        <p:attrNameLst>
                                          <p:attrName>style.visibility</p:attrName>
                                        </p:attrNameLst>
                                      </p:cBhvr>
                                      <p:to>
                                        <p:strVal val="visible"/>
                                      </p:to>
                                    </p:set>
                                    <p:anim calcmode="lin" valueType="num">
                                      <p:cBhvr additive="base">
                                        <p:cTn id="13" dur="500" fill="hold"/>
                                        <p:tgtEl>
                                          <p:spTgt spid="54277"/>
                                        </p:tgtEl>
                                        <p:attrNameLst>
                                          <p:attrName>ppt_x</p:attrName>
                                        </p:attrNameLst>
                                      </p:cBhvr>
                                      <p:tavLst>
                                        <p:tav tm="0">
                                          <p:val>
                                            <p:strVal val="0-#ppt_w/2"/>
                                          </p:val>
                                        </p:tav>
                                        <p:tav tm="100000">
                                          <p:val>
                                            <p:strVal val="#ppt_x"/>
                                          </p:val>
                                        </p:tav>
                                      </p:tavLst>
                                    </p:anim>
                                    <p:anim calcmode="lin" valueType="num">
                                      <p:cBhvr additive="base">
                                        <p:cTn id="14"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4"/>
          <p:cNvSpPr txBox="1">
            <a:spLocks noChangeArrowheads="1"/>
          </p:cNvSpPr>
          <p:nvPr/>
        </p:nvSpPr>
        <p:spPr bwMode="auto">
          <a:xfrm>
            <a:off x="419100" y="16129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r>
              <a:rPr lang="en-US" altLang="en-US" sz="2800" b="1">
                <a:latin typeface="Times New Roman" pitchFamily="18" charset="0"/>
                <a:cs typeface="Times New Roman" pitchFamily="18" charset="0"/>
              </a:rPr>
              <a:t>As rocks age and cool, they become more dense, and due to isostasy, the ocean crust sinks deeper into upper mantle.  Seafloor gets deeper with distance from mid-ocean ridge (MOR)….</a:t>
            </a:r>
          </a:p>
        </p:txBody>
      </p:sp>
    </p:spTree>
    <p:extLst>
      <p:ext uri="{BB962C8B-B14F-4D97-AF65-F5344CB8AC3E}">
        <p14:creationId xmlns:p14="http://schemas.microsoft.com/office/powerpoint/2010/main" val="144901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c/c4/Peru-Chile_trench.jpg/200px-Peru-Chile_tren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2438400" cy="638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 y="6488668"/>
            <a:ext cx="35433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Peru-Chili Trench</a:t>
            </a:r>
            <a:endParaRPr lang="en-US" dirty="0">
              <a:latin typeface="Times New Roman" pitchFamily="18" charset="0"/>
              <a:cs typeface="Times New Roman" pitchFamily="18" charset="0"/>
            </a:endParaRPr>
          </a:p>
        </p:txBody>
      </p:sp>
      <p:grpSp>
        <p:nvGrpSpPr>
          <p:cNvPr id="10" name="Group 9"/>
          <p:cNvGrpSpPr/>
          <p:nvPr/>
        </p:nvGrpSpPr>
        <p:grpSpPr>
          <a:xfrm>
            <a:off x="1524000" y="381000"/>
            <a:ext cx="5433582" cy="2667000"/>
            <a:chOff x="1524000" y="381000"/>
            <a:chExt cx="5433582" cy="2667000"/>
          </a:xfrm>
        </p:grpSpPr>
        <p:cxnSp>
          <p:nvCxnSpPr>
            <p:cNvPr id="4" name="Straight Arrow Connector 3"/>
            <p:cNvCxnSpPr/>
            <p:nvPr/>
          </p:nvCxnSpPr>
          <p:spPr>
            <a:xfrm flipH="1">
              <a:off x="1524000" y="675620"/>
              <a:ext cx="2590800" cy="237238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00400" y="381000"/>
              <a:ext cx="3757182" cy="369332"/>
            </a:xfrm>
            <a:prstGeom prst="rect">
              <a:avLst/>
            </a:prstGeom>
          </p:spPr>
          <p:txBody>
            <a:bodyPr wrap="none">
              <a:spAutoFit/>
            </a:bodyPr>
            <a:lstStyle/>
            <a:p>
              <a:r>
                <a:rPr lang="en-US" b="1" dirty="0" smtClean="0">
                  <a:cs typeface="Arial" charset="0"/>
                </a:rPr>
                <a:t>Deep trenches at continental margins</a:t>
              </a:r>
              <a:endParaRPr lang="en-US" b="1" dirty="0">
                <a:cs typeface="Arial" charset="0"/>
              </a:endParaRPr>
            </a:p>
          </p:txBody>
        </p:sp>
      </p:grpSp>
      <p:grpSp>
        <p:nvGrpSpPr>
          <p:cNvPr id="9" name="Group 8"/>
          <p:cNvGrpSpPr/>
          <p:nvPr/>
        </p:nvGrpSpPr>
        <p:grpSpPr>
          <a:xfrm>
            <a:off x="3505200" y="1948934"/>
            <a:ext cx="5353050" cy="4601813"/>
            <a:chOff x="3505200" y="1948934"/>
            <a:chExt cx="5353050" cy="4601813"/>
          </a:xfrm>
        </p:grpSpPr>
        <p:sp>
          <p:nvSpPr>
            <p:cNvPr id="8" name="Rectangle 7"/>
            <p:cNvSpPr/>
            <p:nvPr/>
          </p:nvSpPr>
          <p:spPr>
            <a:xfrm>
              <a:off x="3845936" y="1948934"/>
              <a:ext cx="4070666" cy="369332"/>
            </a:xfrm>
            <a:prstGeom prst="rect">
              <a:avLst/>
            </a:prstGeom>
          </p:spPr>
          <p:txBody>
            <a:bodyPr wrap="none">
              <a:spAutoFit/>
            </a:bodyPr>
            <a:lstStyle/>
            <a:p>
              <a:r>
                <a:rPr lang="en-US" b="1" dirty="0" smtClean="0">
                  <a:cs typeface="Arial" charset="0"/>
                </a:rPr>
                <a:t>Undersea volcanoes had flattened tops…</a:t>
              </a:r>
              <a:endParaRPr lang="en-US" b="1" dirty="0">
                <a:cs typeface="Arial"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68307"/>
              <a:ext cx="5353050" cy="428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049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713</Words>
  <Application>Microsoft Macintosh PowerPoint</Application>
  <PresentationFormat>On-screen Show (4:3)</PresentationFormat>
  <Paragraphs>123</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History of Plate Movement Has Been Captured in Residual Magnetic Fields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Fulweiler</dc:creator>
  <cp:lastModifiedBy>Robinson Fulweiler</cp:lastModifiedBy>
  <cp:revision>13</cp:revision>
  <dcterms:created xsi:type="dcterms:W3CDTF">2012-09-17T16:40:06Z</dcterms:created>
  <dcterms:modified xsi:type="dcterms:W3CDTF">2016-09-20T18:00:22Z</dcterms:modified>
</cp:coreProperties>
</file>