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5"/>
  </p:notesMasterIdLst>
  <p:sldIdLst>
    <p:sldId id="256" r:id="rId4"/>
    <p:sldId id="309" r:id="rId5"/>
    <p:sldId id="310" r:id="rId6"/>
    <p:sldId id="308" r:id="rId7"/>
    <p:sldId id="266" r:id="rId8"/>
    <p:sldId id="259" r:id="rId9"/>
    <p:sldId id="265" r:id="rId10"/>
    <p:sldId id="261" r:id="rId11"/>
    <p:sldId id="263" r:id="rId12"/>
    <p:sldId id="262" r:id="rId13"/>
    <p:sldId id="264" r:id="rId14"/>
    <p:sldId id="291" r:id="rId15"/>
    <p:sldId id="292" r:id="rId16"/>
    <p:sldId id="289" r:id="rId17"/>
    <p:sldId id="296" r:id="rId18"/>
    <p:sldId id="297" r:id="rId19"/>
    <p:sldId id="298" r:id="rId20"/>
    <p:sldId id="299" r:id="rId21"/>
    <p:sldId id="300" r:id="rId22"/>
    <p:sldId id="267" r:id="rId23"/>
    <p:sldId id="268" r:id="rId24"/>
    <p:sldId id="269" r:id="rId25"/>
    <p:sldId id="257" r:id="rId26"/>
    <p:sldId id="270" r:id="rId27"/>
    <p:sldId id="282" r:id="rId28"/>
    <p:sldId id="271" r:id="rId29"/>
    <p:sldId id="293" r:id="rId30"/>
    <p:sldId id="285" r:id="rId31"/>
    <p:sldId id="294" r:id="rId32"/>
    <p:sldId id="286" r:id="rId33"/>
    <p:sldId id="272" r:id="rId34"/>
    <p:sldId id="273" r:id="rId35"/>
    <p:sldId id="287" r:id="rId36"/>
    <p:sldId id="274" r:id="rId37"/>
    <p:sldId id="301" r:id="rId38"/>
    <p:sldId id="304" r:id="rId39"/>
    <p:sldId id="306" r:id="rId40"/>
    <p:sldId id="303" r:id="rId41"/>
    <p:sldId id="302" r:id="rId42"/>
    <p:sldId id="307" r:id="rId43"/>
    <p:sldId id="275"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9120" autoAdjust="0"/>
  </p:normalViewPr>
  <p:slideViewPr>
    <p:cSldViewPr showGuides="1">
      <p:cViewPr>
        <p:scale>
          <a:sx n="99" d="100"/>
          <a:sy n="99" d="100"/>
        </p:scale>
        <p:origin x="-810" y="-96"/>
      </p:cViewPr>
      <p:guideLst>
        <p:guide orient="horz" pos="2160"/>
        <p:guide pos="2880"/>
      </p:guideLst>
    </p:cSldViewPr>
  </p:slideViewPr>
  <p:notesTextViewPr>
    <p:cViewPr>
      <p:scale>
        <a:sx n="1" d="1"/>
        <a:sy n="1" d="1"/>
      </p:scale>
      <p:origin x="0" y="0"/>
    </p:cViewPr>
  </p:notesTextViewPr>
  <p:sorterViewPr>
    <p:cViewPr>
      <p:scale>
        <a:sx n="70" d="100"/>
        <a:sy n="70" d="100"/>
      </p:scale>
      <p:origin x="0" y="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72D0A0-17AC-4BAB-A6F6-32C70203248D}" type="datetimeFigureOut">
              <a:rPr lang="en-US" smtClean="0"/>
              <a:t>9/13/2016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DB593F-4A8B-448C-8F22-94809E1DD26B}" type="slidenum">
              <a:rPr lang="en-US" smtClean="0"/>
              <a:t>‹#›</a:t>
            </a:fld>
            <a:endParaRPr lang="en-US"/>
          </a:p>
        </p:txBody>
      </p:sp>
    </p:spTree>
    <p:extLst>
      <p:ext uri="{BB962C8B-B14F-4D97-AF65-F5344CB8AC3E}">
        <p14:creationId xmlns:p14="http://schemas.microsoft.com/office/powerpoint/2010/main" val="1938134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bradshawfoundation.com/thor/kon-tiki.php"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would people leave land and explore the ocean?</a:t>
            </a:r>
          </a:p>
          <a:p>
            <a:r>
              <a:rPr lang="en-US" baseline="0" dirty="0" smtClean="0"/>
              <a:t>Food, war, disease, trade and commerce, curiosity…</a:t>
            </a:r>
            <a:endParaRPr lang="en-US" dirty="0"/>
          </a:p>
        </p:txBody>
      </p:sp>
      <p:sp>
        <p:nvSpPr>
          <p:cNvPr id="4" name="Slide Number Placeholder 3"/>
          <p:cNvSpPr>
            <a:spLocks noGrp="1"/>
          </p:cNvSpPr>
          <p:nvPr>
            <p:ph type="sldNum" sz="quarter" idx="10"/>
          </p:nvPr>
        </p:nvSpPr>
        <p:spPr/>
        <p:txBody>
          <a:bodyPr/>
          <a:lstStyle/>
          <a:p>
            <a:fld id="{A6DB593F-4A8B-448C-8F22-94809E1DD26B}" type="slidenum">
              <a:rPr lang="en-US" smtClean="0"/>
              <a:t>1</a:t>
            </a:fld>
            <a:endParaRPr lang="en-US"/>
          </a:p>
        </p:txBody>
      </p:sp>
    </p:spTree>
    <p:extLst>
      <p:ext uri="{BB962C8B-B14F-4D97-AF65-F5344CB8AC3E}">
        <p14:creationId xmlns:p14="http://schemas.microsoft.com/office/powerpoint/2010/main" val="3447721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DB593F-4A8B-448C-8F22-94809E1DD26B}" type="slidenum">
              <a:rPr lang="en-US" smtClean="0"/>
              <a:t>11</a:t>
            </a:fld>
            <a:endParaRPr lang="en-US"/>
          </a:p>
        </p:txBody>
      </p:sp>
    </p:spTree>
    <p:extLst>
      <p:ext uri="{BB962C8B-B14F-4D97-AF65-F5344CB8AC3E}">
        <p14:creationId xmlns:p14="http://schemas.microsoft.com/office/powerpoint/2010/main" val="2616434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4022AC2F-BCE9-46D3-9022-3AC3F428AF81}" type="slidenum">
              <a:rPr lang="en-US" sz="1200" smtClean="0"/>
              <a:pPr/>
              <a:t>12</a:t>
            </a:fld>
            <a:endParaRPr lang="en-US" sz="1200" smtClean="0"/>
          </a:p>
        </p:txBody>
      </p:sp>
      <p:sp>
        <p:nvSpPr>
          <p:cNvPr id="59395" name="Slide Image Placeholder 1"/>
          <p:cNvSpPr>
            <a:spLocks noGrp="1" noRot="1" noChangeAspect="1" noTextEdit="1"/>
          </p:cNvSpPr>
          <p:nvPr>
            <p:ph type="sldImg"/>
          </p:nvPr>
        </p:nvSpPr>
        <p:spPr>
          <a:solidFill>
            <a:srgbClr val="FFFFFF"/>
          </a:solidFill>
          <a:ln/>
        </p:spPr>
      </p:sp>
      <p:sp>
        <p:nvSpPr>
          <p:cNvPr id="59396" name="Notes Placeholder 2"/>
          <p:cNvSpPr>
            <a:spLocks noGrp="1"/>
          </p:cNvSpPr>
          <p:nvPr>
            <p:ph type="body" idx="1"/>
          </p:nvPr>
        </p:nvSpPr>
        <p:spPr>
          <a:xfrm>
            <a:off x="685800" y="4343400"/>
            <a:ext cx="5486400" cy="4114800"/>
          </a:xfrm>
          <a:solidFill>
            <a:srgbClr val="FFFFFF"/>
          </a:solidFill>
          <a:ln>
            <a:solidFill>
              <a:srgbClr val="000000"/>
            </a:solidFill>
          </a:ln>
        </p:spPr>
        <p:txBody>
          <a:bodyPr/>
          <a:lstStyle/>
          <a:p>
            <a:pPr eaLnBrk="1" hangingPunct="1">
              <a:spcBef>
                <a:spcPct val="0"/>
              </a:spcBef>
            </a:pPr>
            <a:r>
              <a:rPr lang="en-US" sz="1200" kern="1200" dirty="0" smtClean="0">
                <a:solidFill>
                  <a:schemeClr val="tx1"/>
                </a:solidFill>
                <a:effectLst/>
                <a:latin typeface="+mn-lt"/>
                <a:ea typeface="+mn-ea"/>
                <a:cs typeface="+mn-cs"/>
              </a:rPr>
              <a:t>They traveled far and wide- across the Atlantic Ocean to Iceland, Greenland, the Baffin Islands, and established a North American colony known as Vinland (present day Newfoundland). </a:t>
            </a:r>
            <a:endParaRPr lang="en-US" dirty="0" smtClean="0"/>
          </a:p>
        </p:txBody>
      </p:sp>
      <p:sp>
        <p:nvSpPr>
          <p:cNvPr id="5939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r" eaLnBrk="1" hangingPunct="1"/>
            <a:fld id="{A99054DC-A0B3-4377-A01A-910C47457646}" type="slidenum">
              <a:rPr lang="en-US" sz="1200">
                <a:latin typeface="Calibri" pitchFamily="34" charset="0"/>
              </a:rPr>
              <a:pPr algn="r" eaLnBrk="1" hangingPunct="1"/>
              <a:t>12</a:t>
            </a:fld>
            <a:endParaRPr lang="en-US" sz="120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ED2BECE6-36B4-4583-B05A-7D7922665122}" type="slidenum">
              <a:rPr lang="en-US" sz="1200" smtClean="0"/>
              <a:pPr/>
              <a:t>13</a:t>
            </a:fld>
            <a:endParaRPr lang="en-US" sz="1200" smtClean="0"/>
          </a:p>
        </p:txBody>
      </p:sp>
      <p:sp>
        <p:nvSpPr>
          <p:cNvPr id="60419" name="Rectangle 2"/>
          <p:cNvSpPr>
            <a:spLocks noGrp="1" noRot="1" noChangeAspect="1" noChangeArrowheads="1" noTextEdit="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smtClean="0"/>
              <a:t>Farthest known extent of European exploration before Columbus. Erik the Red… sailed west from Iceland and discovered Greenland…He brought the first wave of vikings back to Greenland ~985 AD. </a:t>
            </a:r>
          </a:p>
          <a:p>
            <a:pPr eaLnBrk="1" hangingPunct="1">
              <a:spcBef>
                <a:spcPct val="0"/>
              </a:spcBef>
            </a:pPr>
            <a:r>
              <a:rPr lang="en-US" smtClean="0"/>
              <a:t>Bjarni Herjolfsson – missed Greenland – is thought to be the first to see New Foundland.</a:t>
            </a:r>
          </a:p>
          <a:p>
            <a:pPr eaLnBrk="1" hangingPunct="1">
              <a:spcBef>
                <a:spcPct val="0"/>
              </a:spcBef>
            </a:pPr>
            <a:r>
              <a:rPr lang="en-US" smtClean="0"/>
              <a:t>Leif Eriksson – son of Erik the red </a:t>
            </a:r>
            <a:r>
              <a:rPr lang="en-US" smtClean="0">
                <a:sym typeface="Wingdings" pitchFamily="2" charset="2"/>
              </a:rPr>
              <a:t> set out to find New Foundland – and did  - he named it Vinland because of the grapes…. But the Vikings left Greenland and Vinland – and were gone by around 1450.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DB593F-4A8B-448C-8F22-94809E1DD26B}" type="slidenum">
              <a:rPr lang="en-US" smtClean="0"/>
              <a:t>14</a:t>
            </a:fld>
            <a:endParaRPr lang="en-US"/>
          </a:p>
        </p:txBody>
      </p:sp>
    </p:spTree>
    <p:extLst>
      <p:ext uri="{BB962C8B-B14F-4D97-AF65-F5344CB8AC3E}">
        <p14:creationId xmlns:p14="http://schemas.microsoft.com/office/powerpoint/2010/main" val="15858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6E47F3A6-35BE-4413-B179-1FE8BFEF00BA}" type="slidenum">
              <a:rPr lang="en-US" altLang="en-US" sz="1200"/>
              <a:pPr/>
              <a:t>15</a:t>
            </a:fld>
            <a:endParaRPr lang="en-US" altLang="en-US" sz="1200"/>
          </a:p>
        </p:txBody>
      </p:sp>
      <p:sp>
        <p:nvSpPr>
          <p:cNvPr id="57347" name="Slide Image Placeholder 1"/>
          <p:cNvSpPr>
            <a:spLocks noGrp="1" noRot="1" noChangeAspect="1" noTextEdit="1"/>
          </p:cNvSpPr>
          <p:nvPr>
            <p:ph type="sldImg"/>
          </p:nvPr>
        </p:nvSpPr>
        <p:spPr>
          <a:solidFill>
            <a:srgbClr val="FFFFFF"/>
          </a:solidFill>
          <a:ln/>
        </p:spPr>
      </p:sp>
      <p:sp>
        <p:nvSpPr>
          <p:cNvPr id="57348" name="Notes Placeholder 2"/>
          <p:cNvSpPr>
            <a:spLocks noGrp="1"/>
          </p:cNvSpPr>
          <p:nvPr>
            <p:ph type="body" idx="1"/>
          </p:nvPr>
        </p:nvSpPr>
        <p:spPr>
          <a:xfrm>
            <a:off x="685800" y="4343400"/>
            <a:ext cx="5486400" cy="4114800"/>
          </a:xfrm>
          <a:solidFill>
            <a:srgbClr val="FFFFFF"/>
          </a:solidFill>
          <a:ln>
            <a:solidFill>
              <a:srgbClr val="000000"/>
            </a:solidFill>
          </a:ln>
        </p:spPr>
        <p:txBody>
          <a:bodyPr/>
          <a:lstStyle/>
          <a:p>
            <a:pPr eaLnBrk="1" hangingPunct="1">
              <a:spcBef>
                <a:spcPct val="0"/>
              </a:spcBef>
            </a:pPr>
            <a:endParaRPr lang="en-US" altLang="en-US" smtClean="0"/>
          </a:p>
        </p:txBody>
      </p:sp>
      <p:sp>
        <p:nvSpPr>
          <p:cNvPr id="5734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r" eaLnBrk="1" hangingPunct="1"/>
            <a:fld id="{B038468E-5E0B-480A-92E4-42AC1C30F0B1}" type="slidenum">
              <a:rPr lang="en-US" altLang="en-US" sz="1200">
                <a:latin typeface="Calibri" pitchFamily="34" charset="0"/>
              </a:rPr>
              <a:pPr algn="r" eaLnBrk="1" hangingPunct="1"/>
              <a:t>15</a:t>
            </a:fld>
            <a:endParaRPr lang="en-US" altLang="en-US"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BDF0DD8B-F0E1-4C31-9E5E-1D5FF6268D4A}" type="slidenum">
              <a:rPr lang="en-US" altLang="en-US" sz="1200"/>
              <a:pPr/>
              <a:t>16</a:t>
            </a:fld>
            <a:endParaRPr lang="en-US" altLang="en-US" sz="1200"/>
          </a:p>
        </p:txBody>
      </p:sp>
      <p:sp>
        <p:nvSpPr>
          <p:cNvPr id="58371" name="Slide Image Placeholder 1"/>
          <p:cNvSpPr>
            <a:spLocks noGrp="1" noRot="1" noChangeAspect="1" noTextEdit="1"/>
          </p:cNvSpPr>
          <p:nvPr>
            <p:ph type="sldImg"/>
          </p:nvPr>
        </p:nvSpPr>
        <p:spPr>
          <a:solidFill>
            <a:srgbClr val="FFFFFF"/>
          </a:solidFill>
          <a:ln/>
        </p:spPr>
      </p:sp>
      <p:sp>
        <p:nvSpPr>
          <p:cNvPr id="58372" name="Notes Placeholder 2"/>
          <p:cNvSpPr>
            <a:spLocks noGrp="1"/>
          </p:cNvSpPr>
          <p:nvPr>
            <p:ph type="body" idx="1"/>
          </p:nvPr>
        </p:nvSpPr>
        <p:spPr>
          <a:xfrm>
            <a:off x="685800" y="4343400"/>
            <a:ext cx="5486400" cy="4114800"/>
          </a:xfrm>
          <a:solidFill>
            <a:srgbClr val="FFFFFF"/>
          </a:solidFill>
          <a:ln>
            <a:solidFill>
              <a:srgbClr val="000000"/>
            </a:solidFill>
          </a:ln>
        </p:spPr>
        <p:txBody>
          <a:bodyPr/>
          <a:lstStyle/>
          <a:p>
            <a:pPr eaLnBrk="1" hangingPunct="1">
              <a:spcBef>
                <a:spcPct val="0"/>
              </a:spcBef>
            </a:pPr>
            <a:endParaRPr lang="en-US" altLang="en-US" smtClean="0"/>
          </a:p>
        </p:txBody>
      </p:sp>
      <p:sp>
        <p:nvSpPr>
          <p:cNvPr id="5837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r" eaLnBrk="1" hangingPunct="1"/>
            <a:fld id="{1BF20600-4EA7-4EA2-B06A-8F8635C274C5}" type="slidenum">
              <a:rPr lang="en-US" altLang="en-US" sz="1200">
                <a:latin typeface="Calibri" pitchFamily="34" charset="0"/>
              </a:rPr>
              <a:pPr algn="r" eaLnBrk="1" hangingPunct="1"/>
              <a:t>16</a:t>
            </a:fld>
            <a:endParaRPr lang="en-US" altLang="en-US" sz="120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67681E21-39C3-4810-8A4C-E0B400F577E2}" type="slidenum">
              <a:rPr lang="en-US" altLang="en-US" sz="1200"/>
              <a:pPr/>
              <a:t>17</a:t>
            </a:fld>
            <a:endParaRPr lang="en-US" altLang="en-US" sz="1200"/>
          </a:p>
        </p:txBody>
      </p:sp>
      <p:sp>
        <p:nvSpPr>
          <p:cNvPr id="59395" name="Slide Image Placeholder 1"/>
          <p:cNvSpPr>
            <a:spLocks noGrp="1" noRot="1" noChangeAspect="1" noTextEdit="1"/>
          </p:cNvSpPr>
          <p:nvPr>
            <p:ph type="sldImg"/>
          </p:nvPr>
        </p:nvSpPr>
        <p:spPr>
          <a:solidFill>
            <a:srgbClr val="FFFFFF"/>
          </a:solidFill>
          <a:ln/>
        </p:spPr>
      </p:sp>
      <p:sp>
        <p:nvSpPr>
          <p:cNvPr id="59396" name="Notes Placeholder 2"/>
          <p:cNvSpPr>
            <a:spLocks noGrp="1"/>
          </p:cNvSpPr>
          <p:nvPr>
            <p:ph type="body" idx="1"/>
          </p:nvPr>
        </p:nvSpPr>
        <p:spPr>
          <a:xfrm>
            <a:off x="685800" y="4343400"/>
            <a:ext cx="5486400" cy="4114800"/>
          </a:xfrm>
          <a:solidFill>
            <a:srgbClr val="FFFFFF"/>
          </a:solidFill>
          <a:ln>
            <a:solidFill>
              <a:srgbClr val="000000"/>
            </a:solidFill>
          </a:ln>
        </p:spPr>
        <p:txBody>
          <a:bodyPr/>
          <a:lstStyle/>
          <a:p>
            <a:pPr eaLnBrk="1" hangingPunct="1">
              <a:spcBef>
                <a:spcPct val="0"/>
              </a:spcBef>
            </a:pPr>
            <a:r>
              <a:rPr lang="en-US" altLang="en-US" smtClean="0"/>
              <a:t>Thought Antarctica was below the ice fields in the Southern Ocean</a:t>
            </a:r>
          </a:p>
          <a:p>
            <a:pPr eaLnBrk="1" hangingPunct="1">
              <a:spcBef>
                <a:spcPct val="0"/>
              </a:spcBef>
            </a:pPr>
            <a:r>
              <a:rPr lang="en-US" altLang="en-US" smtClean="0"/>
              <a:t>Mapped the islands of southern Georgia, South Sandwich, and Hawaii… was killed on his third voyage – in Hawaii.</a:t>
            </a:r>
          </a:p>
          <a:p>
            <a:pPr eaLnBrk="1" hangingPunct="1">
              <a:spcBef>
                <a:spcPct val="0"/>
              </a:spcBef>
            </a:pPr>
            <a:r>
              <a:rPr lang="en-US" altLang="en-US" smtClean="0"/>
              <a:t>Determined the shape of the Pacific ocean, first person to cross the Antarctic circle, </a:t>
            </a:r>
          </a:p>
          <a:p>
            <a:pPr eaLnBrk="1" hangingPunct="1">
              <a:spcBef>
                <a:spcPct val="0"/>
              </a:spcBef>
            </a:pPr>
            <a:r>
              <a:rPr lang="en-US" altLang="en-US" smtClean="0"/>
              <a:t>Initatied systematic subsurface measurements of water temps, measured winds, and currents, depth measurements (with soundings..long rope, weight, to the sea floor.) </a:t>
            </a:r>
          </a:p>
          <a:p>
            <a:pPr eaLnBrk="1" hangingPunct="1">
              <a:spcBef>
                <a:spcPct val="0"/>
              </a:spcBef>
            </a:pPr>
            <a:r>
              <a:rPr lang="en-US" altLang="en-US" smtClean="0"/>
              <a:t>Learned that Scurvy was a vitamin C deficiency – prior to this – more people died from scurvy than any other death at sea….</a:t>
            </a:r>
          </a:p>
          <a:p>
            <a:pPr eaLnBrk="1" hangingPunct="1">
              <a:spcBef>
                <a:spcPct val="0"/>
              </a:spcBef>
            </a:pPr>
            <a:endParaRPr lang="en-US" altLang="en-US" smtClean="0"/>
          </a:p>
        </p:txBody>
      </p:sp>
      <p:sp>
        <p:nvSpPr>
          <p:cNvPr id="5939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r" eaLnBrk="1" hangingPunct="1"/>
            <a:fld id="{6D5949E5-60DC-4C0D-B4C4-633545F9D1E4}" type="slidenum">
              <a:rPr lang="en-US" altLang="en-US" sz="1200">
                <a:latin typeface="Calibri" pitchFamily="34" charset="0"/>
              </a:rPr>
              <a:pPr algn="r" eaLnBrk="1" hangingPunct="1"/>
              <a:t>17</a:t>
            </a:fld>
            <a:endParaRPr lang="en-US" altLang="en-US" sz="120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0154E242-E703-470A-88ED-A72553520E5E}" type="slidenum">
              <a:rPr lang="en-US" altLang="en-US" sz="1200">
                <a:solidFill>
                  <a:prstClr val="black"/>
                </a:solidFill>
              </a:rPr>
              <a:pPr/>
              <a:t>18</a:t>
            </a:fld>
            <a:endParaRPr lang="en-US" altLang="en-US" sz="120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5A8490F3-5383-4930-97BE-017F5000904F}" type="slidenum">
              <a:rPr lang="en-US" altLang="en-US" sz="1200">
                <a:solidFill>
                  <a:prstClr val="black"/>
                </a:solidFill>
              </a:rPr>
              <a:pPr/>
              <a:t>19</a:t>
            </a:fld>
            <a:endParaRPr lang="en-US" altLang="en-US" sz="120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0F7947A9-7792-4B90-8CBF-52D63D666261}" type="slidenum">
              <a:rPr lang="en-US" sz="1200" smtClean="0"/>
              <a:pPr/>
              <a:t>20</a:t>
            </a:fld>
            <a:endParaRPr 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184A89-61DA-AD40-A6B2-D2908A73D216}" type="slidenum">
              <a:rPr lang="en-US" sz="1200">
                <a:solidFill>
                  <a:prstClr val="black"/>
                </a:solidFill>
                <a:latin typeface="Calibri" charset="0"/>
              </a:rPr>
              <a:pPr eaLnBrk="1" hangingPunct="1"/>
              <a:t>2</a:t>
            </a:fld>
            <a:endParaRPr lang="en-US" sz="1200">
              <a:solidFill>
                <a:prstClr val="black"/>
              </a:solidFill>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1A1CF9CE-E1E9-454F-839E-89D28FFE24E3}" type="slidenum">
              <a:rPr lang="en-US" sz="1200" smtClean="0"/>
              <a:pPr/>
              <a:t>21</a:t>
            </a:fld>
            <a:endParaRPr lang="en-US" sz="12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877BAFC2-2333-48DD-882D-3291CBFA44BE}" type="slidenum">
              <a:rPr lang="en-US" sz="1200" smtClean="0"/>
              <a:pPr/>
              <a:t>22</a:t>
            </a:fld>
            <a:endParaRPr lang="en-US" sz="1200" smtClean="0"/>
          </a:p>
        </p:txBody>
      </p:sp>
      <p:sp>
        <p:nvSpPr>
          <p:cNvPr id="72707" name="Slide Image Placeholder 1"/>
          <p:cNvSpPr>
            <a:spLocks noGrp="1" noRot="1" noChangeAspect="1" noTextEdit="1"/>
          </p:cNvSpPr>
          <p:nvPr>
            <p:ph type="sldImg"/>
          </p:nvPr>
        </p:nvSpPr>
        <p:spPr>
          <a:solidFill>
            <a:srgbClr val="FFFFFF"/>
          </a:solidFill>
          <a:ln/>
        </p:spPr>
      </p:sp>
      <p:sp>
        <p:nvSpPr>
          <p:cNvPr id="72708" name="Notes Placeholder 2"/>
          <p:cNvSpPr>
            <a:spLocks noGrp="1"/>
          </p:cNvSpPr>
          <p:nvPr>
            <p:ph type="body" idx="1"/>
          </p:nvPr>
        </p:nvSpPr>
        <p:spPr>
          <a:xfrm>
            <a:off x="685800" y="4343400"/>
            <a:ext cx="5486400" cy="4114800"/>
          </a:xfrm>
          <a:solidFill>
            <a:srgbClr val="FFFFFF"/>
          </a:solidFill>
          <a:ln>
            <a:solidFill>
              <a:srgbClr val="000000"/>
            </a:solidFill>
          </a:ln>
        </p:spPr>
        <p:txBody>
          <a:bodyPr/>
          <a:lstStyle/>
          <a:p>
            <a:pPr eaLnBrk="1" hangingPunct="1">
              <a:spcBef>
                <a:spcPct val="0"/>
              </a:spcBef>
            </a:pPr>
            <a:r>
              <a:rPr lang="en-US" dirty="0" smtClean="0">
                <a:latin typeface="Bell MT" pitchFamily="18" charset="0"/>
              </a:rPr>
              <a:t>December 1872 -24 May 1876, H.M.S. </a:t>
            </a:r>
            <a:r>
              <a:rPr lang="en-US" i="1" dirty="0" smtClean="0">
                <a:latin typeface="Bell MT" pitchFamily="18" charset="0"/>
              </a:rPr>
              <a:t>Challenger</a:t>
            </a:r>
            <a:r>
              <a:rPr lang="en-US" dirty="0" smtClean="0">
                <a:latin typeface="Bell MT" pitchFamily="18" charset="0"/>
              </a:rPr>
              <a:t> traversed 68,890 nautical miles. </a:t>
            </a:r>
          </a:p>
          <a:p>
            <a:pPr eaLnBrk="1" hangingPunct="1">
              <a:spcBef>
                <a:spcPct val="0"/>
              </a:spcBef>
            </a:pPr>
            <a:endParaRPr lang="en-US" dirty="0" smtClean="0">
              <a:latin typeface="Bell MT" pitchFamily="18" charset="0"/>
            </a:endParaRPr>
          </a:p>
          <a:p>
            <a:pPr eaLnBrk="1" hangingPunct="1">
              <a:spcBef>
                <a:spcPct val="0"/>
              </a:spcBef>
            </a:pPr>
            <a:r>
              <a:rPr lang="en-US" dirty="0" smtClean="0">
                <a:latin typeface="Bell MT" pitchFamily="18" charset="0"/>
              </a:rPr>
              <a:t>Sampled in the North and South Atlantic and Pacific Oceans; </a:t>
            </a:r>
          </a:p>
          <a:p>
            <a:pPr eaLnBrk="1" hangingPunct="1">
              <a:spcBef>
                <a:spcPct val="0"/>
              </a:spcBef>
            </a:pPr>
            <a:endParaRPr lang="en-US" dirty="0" smtClean="0">
              <a:latin typeface="Bell MT" pitchFamily="18" charset="0"/>
            </a:endParaRPr>
          </a:p>
          <a:p>
            <a:pPr eaLnBrk="1" hangingPunct="1">
              <a:spcBef>
                <a:spcPct val="0"/>
              </a:spcBef>
            </a:pPr>
            <a:r>
              <a:rPr lang="en-US" dirty="0" smtClean="0">
                <a:latin typeface="Bell MT" pitchFamily="18" charset="0"/>
              </a:rPr>
              <a:t>Travelled north of the limits of drift ice in the North Atlantic polar seas and south of the Antarctic Circle.</a:t>
            </a:r>
          </a:p>
          <a:p>
            <a:pPr eaLnBrk="1" hangingPunct="1">
              <a:spcBef>
                <a:spcPct val="0"/>
              </a:spcBef>
            </a:pPr>
            <a:endParaRPr lang="en-US" dirty="0" smtClean="0">
              <a:latin typeface="Bell MT" pitchFamily="18" charset="0"/>
            </a:endParaRPr>
          </a:p>
          <a:p>
            <a:pPr eaLnBrk="1" hangingPunct="1">
              <a:spcBef>
                <a:spcPct val="0"/>
              </a:spcBef>
            </a:pPr>
            <a:r>
              <a:rPr lang="en-US" dirty="0" smtClean="0"/>
              <a:t>the Marianas Trench in the western Pacific, where the seafloor is 26,850 feet, or more than 4 miles deep (8,200 meters). </a:t>
            </a:r>
            <a:endParaRPr lang="en-US" dirty="0" smtClean="0">
              <a:latin typeface="Bell MT" pitchFamily="18" charset="0"/>
            </a:endParaRPr>
          </a:p>
          <a:p>
            <a:pPr eaLnBrk="1" hangingPunct="1">
              <a:spcBef>
                <a:spcPct val="0"/>
              </a:spcBef>
            </a:pPr>
            <a:endParaRPr lang="en-US" dirty="0" smtClean="0"/>
          </a:p>
        </p:txBody>
      </p:sp>
      <p:sp>
        <p:nvSpPr>
          <p:cNvPr id="7270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r" eaLnBrk="1" hangingPunct="1"/>
            <a:fld id="{E2EB79B0-080F-454C-9052-61527CEBFEDA}" type="slidenum">
              <a:rPr lang="en-US" sz="1200">
                <a:latin typeface="Calibri" pitchFamily="34" charset="0"/>
              </a:rPr>
              <a:pPr algn="r" eaLnBrk="1" hangingPunct="1"/>
              <a:t>22</a:t>
            </a:fld>
            <a:endParaRPr lang="en-US" sz="120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DB593F-4A8B-448C-8F22-94809E1DD26B}" type="slidenum">
              <a:rPr lang="en-US" smtClean="0"/>
              <a:t>23</a:t>
            </a:fld>
            <a:endParaRPr lang="en-US"/>
          </a:p>
        </p:txBody>
      </p:sp>
    </p:spTree>
    <p:extLst>
      <p:ext uri="{BB962C8B-B14F-4D97-AF65-F5344CB8AC3E}">
        <p14:creationId xmlns:p14="http://schemas.microsoft.com/office/powerpoint/2010/main" val="509696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C90423BE-71E2-4D80-9F41-1804D0F19CA1}" type="slidenum">
              <a:rPr lang="en-US" sz="1200" smtClean="0"/>
              <a:pPr/>
              <a:t>24</a:t>
            </a:fld>
            <a:endParaRPr lang="en-US" sz="120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No light, great pressure, cold…..</a:t>
            </a:r>
            <a:r>
              <a:rPr lang="en-US" baseline="0" dirty="0" err="1" smtClean="0"/>
              <a:t>forbes</a:t>
            </a:r>
            <a:r>
              <a:rPr lang="en-US" baseline="0" dirty="0" smtClean="0"/>
              <a:t> got this idea from his work in the med on the HMS beacon</a:t>
            </a:r>
          </a:p>
          <a:p>
            <a:r>
              <a:rPr lang="en-US" baseline="0" dirty="0" smtClean="0"/>
              <a:t>(Ross and his son had found life deeper than that…~1800 m)…</a:t>
            </a:r>
            <a:endParaRPr lang="en-US" dirty="0"/>
          </a:p>
        </p:txBody>
      </p:sp>
      <p:sp>
        <p:nvSpPr>
          <p:cNvPr id="4" name="Slide Number Placeholder 3"/>
          <p:cNvSpPr>
            <a:spLocks noGrp="1"/>
          </p:cNvSpPr>
          <p:nvPr>
            <p:ph type="sldNum" sz="quarter" idx="10"/>
          </p:nvPr>
        </p:nvSpPr>
        <p:spPr/>
        <p:txBody>
          <a:bodyPr/>
          <a:lstStyle/>
          <a:p>
            <a:fld id="{A6DB593F-4A8B-448C-8F22-94809E1DD26B}" type="slidenum">
              <a:rPr lang="en-US" smtClean="0"/>
              <a:t>25</a:t>
            </a:fld>
            <a:endParaRPr lang="en-US"/>
          </a:p>
        </p:txBody>
      </p:sp>
    </p:spTree>
    <p:extLst>
      <p:ext uri="{BB962C8B-B14F-4D97-AF65-F5344CB8AC3E}">
        <p14:creationId xmlns:p14="http://schemas.microsoft.com/office/powerpoint/2010/main" val="2211205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7013308D-D714-4A1D-86FB-FEC93E48337B}" type="slidenum">
              <a:rPr lang="en-US" sz="1200" smtClean="0"/>
              <a:pPr/>
              <a:t>26</a:t>
            </a:fld>
            <a:endParaRPr lang="en-US" sz="1200" smtClean="0"/>
          </a:p>
        </p:txBody>
      </p:sp>
      <p:sp>
        <p:nvSpPr>
          <p:cNvPr id="74755" name="Slide Image Placeholder 1"/>
          <p:cNvSpPr>
            <a:spLocks noGrp="1" noRot="1" noChangeAspect="1" noTextEdit="1"/>
          </p:cNvSpPr>
          <p:nvPr>
            <p:ph type="sldImg"/>
          </p:nvPr>
        </p:nvSpPr>
        <p:spPr>
          <a:solidFill>
            <a:srgbClr val="FFFFFF"/>
          </a:solidFill>
          <a:ln/>
        </p:spPr>
      </p:sp>
      <p:sp>
        <p:nvSpPr>
          <p:cNvPr id="74756" name="Notes Placeholder 2"/>
          <p:cNvSpPr>
            <a:spLocks noGrp="1"/>
          </p:cNvSpPr>
          <p:nvPr>
            <p:ph type="body" idx="1"/>
          </p:nvPr>
        </p:nvSpPr>
        <p:spPr>
          <a:xfrm>
            <a:off x="685800" y="4343400"/>
            <a:ext cx="5486400" cy="4114800"/>
          </a:xfrm>
          <a:solidFill>
            <a:srgbClr val="FFFFFF"/>
          </a:solidFill>
          <a:ln>
            <a:solidFill>
              <a:srgbClr val="000000"/>
            </a:solidFill>
          </a:ln>
        </p:spPr>
        <p:txBody>
          <a:bodyPr/>
          <a:lstStyle/>
          <a:p>
            <a:pPr eaLnBrk="1" hangingPunct="1">
              <a:spcBef>
                <a:spcPct val="0"/>
              </a:spcBef>
            </a:pPr>
            <a:r>
              <a:rPr lang="en-US" dirty="0" err="1" smtClean="0"/>
              <a:t>Azoics</a:t>
            </a:r>
            <a:r>
              <a:rPr lang="en-US" dirty="0" smtClean="0"/>
              <a:t> theory – no life at depth…But they found lots of life at depth - &gt;1500 species below 1500 m</a:t>
            </a:r>
          </a:p>
          <a:p>
            <a:pPr eaLnBrk="1" hangingPunct="1">
              <a:spcBef>
                <a:spcPct val="0"/>
              </a:spcBef>
            </a:pPr>
            <a:r>
              <a:rPr lang="en-US" dirty="0" smtClean="0"/>
              <a:t>Relatively constant salinity, mapped sediments….</a:t>
            </a:r>
          </a:p>
          <a:p>
            <a:pPr eaLnBrk="1" hangingPunct="1">
              <a:spcBef>
                <a:spcPct val="0"/>
              </a:spcBef>
            </a:pPr>
            <a:r>
              <a:rPr lang="en-US" dirty="0" err="1" smtClean="0"/>
              <a:t>Bathybius</a:t>
            </a:r>
            <a:r>
              <a:rPr lang="en-US" dirty="0" smtClean="0"/>
              <a:t> </a:t>
            </a:r>
            <a:r>
              <a:rPr lang="en-US" dirty="0" err="1" smtClean="0"/>
              <a:t>Haelcki</a:t>
            </a:r>
            <a:r>
              <a:rPr lang="en-US" dirty="0" smtClean="0"/>
              <a:t> – white goo – a </a:t>
            </a:r>
            <a:r>
              <a:rPr lang="en-US" dirty="0" err="1" smtClean="0"/>
              <a:t>primodorial</a:t>
            </a:r>
            <a:r>
              <a:rPr lang="en-US" dirty="0" smtClean="0"/>
              <a:t> ooze….</a:t>
            </a:r>
          </a:p>
          <a:p>
            <a:pPr eaLnBrk="1" hangingPunct="1">
              <a:spcBef>
                <a:spcPct val="0"/>
              </a:spcBef>
            </a:pPr>
            <a:r>
              <a:rPr lang="en-US" dirty="0" smtClean="0"/>
              <a:t>Turned out to be a reaction of water with ethanol….</a:t>
            </a:r>
          </a:p>
          <a:p>
            <a:pPr eaLnBrk="1" hangingPunct="1">
              <a:spcBef>
                <a:spcPct val="0"/>
              </a:spcBef>
            </a:pPr>
            <a:r>
              <a:rPr lang="en-US" dirty="0" smtClean="0"/>
              <a:t>Important because: 1. Dispelled the </a:t>
            </a:r>
            <a:r>
              <a:rPr lang="en-US" dirty="0" err="1" smtClean="0"/>
              <a:t>azoics</a:t>
            </a:r>
            <a:r>
              <a:rPr lang="en-US" dirty="0" smtClean="0"/>
              <a:t> theory, 2. model for future expeditions, 3. involved government </a:t>
            </a:r>
          </a:p>
          <a:p>
            <a:pPr eaLnBrk="1" hangingPunct="1">
              <a:spcBef>
                <a:spcPct val="0"/>
              </a:spcBef>
            </a:pPr>
            <a:r>
              <a:rPr lang="en-US" dirty="0" smtClean="0"/>
              <a:t>Number of dredges taken </a:t>
            </a:r>
            <a:br>
              <a:rPr lang="en-US" dirty="0" smtClean="0"/>
            </a:br>
            <a:r>
              <a:rPr lang="en-US" b="1" dirty="0" smtClean="0"/>
              <a:t>133 </a:t>
            </a:r>
            <a:r>
              <a:rPr lang="en-US" dirty="0" smtClean="0"/>
              <a:t/>
            </a:r>
            <a:br>
              <a:rPr lang="en-US" dirty="0" smtClean="0"/>
            </a:br>
            <a:r>
              <a:rPr lang="en-US" dirty="0" smtClean="0"/>
              <a:t>Number of new species of animals and plants discovered</a:t>
            </a:r>
            <a:br>
              <a:rPr lang="en-US" dirty="0" smtClean="0"/>
            </a:br>
            <a:r>
              <a:rPr lang="en-US" b="1" dirty="0" smtClean="0"/>
              <a:t>4,700</a:t>
            </a:r>
            <a:endParaRPr lang="en-US" dirty="0" smtClean="0"/>
          </a:p>
        </p:txBody>
      </p:sp>
      <p:sp>
        <p:nvSpPr>
          <p:cNvPr id="7475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r" eaLnBrk="1" hangingPunct="1"/>
            <a:fld id="{99E3B347-791F-4288-A3C9-38ADB4910DD3}" type="slidenum">
              <a:rPr lang="en-US" sz="1200">
                <a:latin typeface="Calibri" pitchFamily="34" charset="0"/>
              </a:rPr>
              <a:pPr algn="r" eaLnBrk="1" hangingPunct="1"/>
              <a:t>26</a:t>
            </a:fld>
            <a:endParaRPr lang="en-US" sz="120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a:t>
            </a:r>
            <a:r>
              <a:rPr lang="en-US" baseline="0" dirty="0" smtClean="0"/>
              <a:t>t professor of Oceanography</a:t>
            </a:r>
          </a:p>
          <a:p>
            <a:r>
              <a:rPr lang="en-US" baseline="0" dirty="0" smtClean="0"/>
              <a:t>Not really relevant to know- but cool to know….he was an amazing athlete – modern alpine skiing – he did it first in cross country skis….</a:t>
            </a:r>
          </a:p>
          <a:p>
            <a:r>
              <a:rPr lang="en-US" baseline="0" dirty="0" smtClean="0"/>
              <a:t>Neurobiologist – made his career doing that…. Won the Nobel peace prize for relocating WWI refugees……. And oh yes – he was an Arctic explorer. </a:t>
            </a:r>
          </a:p>
          <a:p>
            <a:r>
              <a:rPr lang="en-US" baseline="0" dirty="0" smtClean="0"/>
              <a:t>First to cross Greenland ice sheet (by dogsled) – </a:t>
            </a:r>
          </a:p>
          <a:p>
            <a:endParaRPr lang="en-US" dirty="0"/>
          </a:p>
        </p:txBody>
      </p:sp>
      <p:sp>
        <p:nvSpPr>
          <p:cNvPr id="4" name="Slide Number Placeholder 3"/>
          <p:cNvSpPr>
            <a:spLocks noGrp="1"/>
          </p:cNvSpPr>
          <p:nvPr>
            <p:ph type="sldNum" sz="quarter" idx="10"/>
          </p:nvPr>
        </p:nvSpPr>
        <p:spPr/>
        <p:txBody>
          <a:bodyPr/>
          <a:lstStyle/>
          <a:p>
            <a:fld id="{A6DB593F-4A8B-448C-8F22-94809E1DD26B}" type="slidenum">
              <a:rPr lang="en-US" smtClean="0"/>
              <a:t>27</a:t>
            </a:fld>
            <a:endParaRPr lang="en-US"/>
          </a:p>
        </p:txBody>
      </p:sp>
    </p:spTree>
    <p:extLst>
      <p:ext uri="{BB962C8B-B14F-4D97-AF65-F5344CB8AC3E}">
        <p14:creationId xmlns:p14="http://schemas.microsoft.com/office/powerpoint/2010/main" val="972864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didn’t make</a:t>
            </a:r>
            <a:r>
              <a:rPr lang="en-US" baseline="0" dirty="0" smtClean="0"/>
              <a:t> it. They overwintered – in a snow cave, eating walrus meat….finally were rescued by a British sealing expedition – 14 months after leaving the </a:t>
            </a:r>
            <a:r>
              <a:rPr lang="en-US" baseline="0" dirty="0" err="1" smtClean="0"/>
              <a:t>Fram</a:t>
            </a:r>
            <a:r>
              <a:rPr lang="en-US" baseline="0" dirty="0" smtClean="0"/>
              <a:t>. </a:t>
            </a:r>
          </a:p>
          <a:p>
            <a:r>
              <a:rPr lang="en-US" baseline="0" dirty="0" smtClean="0"/>
              <a:t>Robert Peary reached the pole in 1909 (disputed?).</a:t>
            </a:r>
          </a:p>
          <a:p>
            <a:endParaRPr lang="en-US" dirty="0"/>
          </a:p>
        </p:txBody>
      </p:sp>
      <p:sp>
        <p:nvSpPr>
          <p:cNvPr id="4" name="Slide Number Placeholder 3"/>
          <p:cNvSpPr>
            <a:spLocks noGrp="1"/>
          </p:cNvSpPr>
          <p:nvPr>
            <p:ph type="sldNum" sz="quarter" idx="10"/>
          </p:nvPr>
        </p:nvSpPr>
        <p:spPr/>
        <p:txBody>
          <a:bodyPr/>
          <a:lstStyle/>
          <a:p>
            <a:fld id="{A6DB593F-4A8B-448C-8F22-94809E1DD26B}" type="slidenum">
              <a:rPr lang="en-US" smtClean="0"/>
              <a:t>28</a:t>
            </a:fld>
            <a:endParaRPr lang="en-US"/>
          </a:p>
        </p:txBody>
      </p:sp>
    </p:spTree>
    <p:extLst>
      <p:ext uri="{BB962C8B-B14F-4D97-AF65-F5344CB8AC3E}">
        <p14:creationId xmlns:p14="http://schemas.microsoft.com/office/powerpoint/2010/main" val="1020017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 of Congress</a:t>
            </a:r>
          </a:p>
          <a:p>
            <a:r>
              <a:rPr lang="en-US" dirty="0" smtClean="0"/>
              <a:t>“protection, study,</a:t>
            </a:r>
            <a:r>
              <a:rPr lang="en-US" baseline="0" dirty="0" smtClean="0"/>
              <a:t> management, and </a:t>
            </a:r>
            <a:r>
              <a:rPr lang="en-US" baseline="0" dirty="0" err="1" smtClean="0"/>
              <a:t>restroation</a:t>
            </a:r>
            <a:r>
              <a:rPr lang="en-US" baseline="0" dirty="0" smtClean="0"/>
              <a:t> of fish…”</a:t>
            </a:r>
          </a:p>
          <a:p>
            <a:r>
              <a:rPr lang="en-US" baseline="0" dirty="0" smtClean="0"/>
              <a:t>Spencer Fullerton Baird – head of it…..</a:t>
            </a:r>
            <a:endParaRPr lang="en-US" dirty="0"/>
          </a:p>
        </p:txBody>
      </p:sp>
      <p:sp>
        <p:nvSpPr>
          <p:cNvPr id="4" name="Slide Number Placeholder 3"/>
          <p:cNvSpPr>
            <a:spLocks noGrp="1"/>
          </p:cNvSpPr>
          <p:nvPr>
            <p:ph type="sldNum" sz="quarter" idx="10"/>
          </p:nvPr>
        </p:nvSpPr>
        <p:spPr/>
        <p:txBody>
          <a:bodyPr/>
          <a:lstStyle/>
          <a:p>
            <a:fld id="{A6DB593F-4A8B-448C-8F22-94809E1DD26B}" type="slidenum">
              <a:rPr lang="en-US" smtClean="0"/>
              <a:t>30</a:t>
            </a:fld>
            <a:endParaRPr lang="en-US"/>
          </a:p>
        </p:txBody>
      </p:sp>
    </p:spTree>
    <p:extLst>
      <p:ext uri="{BB962C8B-B14F-4D97-AF65-F5344CB8AC3E}">
        <p14:creationId xmlns:p14="http://schemas.microsoft.com/office/powerpoint/2010/main" val="3793989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DEF4F60B-A251-4FF5-88FA-B20B77D42FBD}" type="slidenum">
              <a:rPr lang="en-US" sz="1200" smtClean="0"/>
              <a:pPr/>
              <a:t>31</a:t>
            </a:fld>
            <a:endParaRPr lang="en-US" sz="1200" smtClean="0"/>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He was self proclaimed naturalist</a:t>
            </a:r>
          </a:p>
          <a:p>
            <a:r>
              <a:rPr lang="en-US" sz="1200" kern="1200" dirty="0" smtClean="0">
                <a:solidFill>
                  <a:schemeClr val="tx1"/>
                </a:solidFill>
                <a:effectLst/>
                <a:latin typeface="+mn-lt"/>
                <a:ea typeface="+mn-ea"/>
                <a:cs typeface="+mn-cs"/>
              </a:rPr>
              <a:t>-He  (crawling out of bathysphere and to left of dual picture) and his partner, Otis Barton (to the right), designed the bathysphere. </a:t>
            </a:r>
          </a:p>
          <a:p>
            <a:r>
              <a:rPr lang="en-US" sz="1200" kern="1200" dirty="0" smtClean="0">
                <a:solidFill>
                  <a:schemeClr val="tx1"/>
                </a:solidFill>
                <a:effectLst/>
                <a:latin typeface="+mn-lt"/>
                <a:ea typeface="+mn-ea"/>
                <a:cs typeface="+mn-cs"/>
              </a:rPr>
              <a:t>-In 1930, he descended 183m (600 </a:t>
            </a:r>
            <a:r>
              <a:rPr lang="en-US" sz="1200" kern="1200" dirty="0" err="1" smtClean="0">
                <a:solidFill>
                  <a:schemeClr val="tx1"/>
                </a:solidFill>
                <a:effectLst/>
                <a:latin typeface="+mn-lt"/>
                <a:ea typeface="+mn-ea"/>
                <a:cs typeface="+mn-cs"/>
              </a:rPr>
              <a:t>ft</a:t>
            </a:r>
            <a:r>
              <a:rPr lang="en-US" sz="1200" kern="1200" dirty="0" smtClean="0">
                <a:solidFill>
                  <a:schemeClr val="tx1"/>
                </a:solidFill>
                <a:effectLst/>
                <a:latin typeface="+mn-lt"/>
                <a:ea typeface="+mn-ea"/>
                <a:cs typeface="+mn-cs"/>
              </a:rPr>
              <a:t>) off </a:t>
            </a:r>
            <a:r>
              <a:rPr lang="en-US" sz="1200" kern="1200" dirty="0" err="1" smtClean="0">
                <a:solidFill>
                  <a:schemeClr val="tx1"/>
                </a:solidFill>
                <a:effectLst/>
                <a:latin typeface="+mn-lt"/>
                <a:ea typeface="+mn-ea"/>
                <a:cs typeface="+mn-cs"/>
              </a:rPr>
              <a:t>Nonsuch</a:t>
            </a:r>
            <a:r>
              <a:rPr lang="en-US" sz="1200" kern="1200" dirty="0" smtClean="0">
                <a:solidFill>
                  <a:schemeClr val="tx1"/>
                </a:solidFill>
                <a:effectLst/>
                <a:latin typeface="+mn-lt"/>
                <a:ea typeface="+mn-ea"/>
                <a:cs typeface="+mn-cs"/>
              </a:rPr>
              <a:t> Island in Bermuda, where in 1934 he made a record descent of 923m (3,028 </a:t>
            </a:r>
            <a:r>
              <a:rPr lang="en-US" sz="1200" kern="1200" dirty="0" err="1" smtClean="0">
                <a:solidFill>
                  <a:schemeClr val="tx1"/>
                </a:solidFill>
                <a:effectLst/>
                <a:latin typeface="+mn-lt"/>
                <a:ea typeface="+mn-ea"/>
                <a:cs typeface="+mn-cs"/>
              </a:rPr>
              <a:t>ft</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Beebe made a total of 35 dives in the bathysphere between 1930 and 1934.</a:t>
            </a:r>
          </a:p>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E63FC4-7F8E-1145-80DC-CB2957E53C70}" type="slidenum">
              <a:rPr lang="en-US" sz="1200">
                <a:solidFill>
                  <a:prstClr val="black"/>
                </a:solidFill>
                <a:latin typeface="Calibri" charset="0"/>
              </a:rPr>
              <a:pPr eaLnBrk="1" hangingPunct="1"/>
              <a:t>3</a:t>
            </a:fld>
            <a:endParaRPr lang="en-US" sz="1200">
              <a:solidFill>
                <a:prstClr val="black"/>
              </a:solidFill>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F1928D76-B43E-434E-B993-3F8015750150}" type="slidenum">
              <a:rPr lang="en-US" sz="1200" smtClean="0"/>
              <a:pPr/>
              <a:t>32</a:t>
            </a:fld>
            <a:endParaRPr lang="en-US" sz="1200" smtClean="0"/>
          </a:p>
        </p:txBody>
      </p:sp>
      <p:sp>
        <p:nvSpPr>
          <p:cNvPr id="76803" name="Rectangle 2"/>
          <p:cNvSpPr>
            <a:spLocks noGrp="1" noRot="1" noChangeAspect="1" noChangeArrowheads="1" noTextEdit="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Swiss-designed deep-diving research bathyscaphe ("deep boat") with a crew of two (Piccard and Walsh).</a:t>
            </a:r>
          </a:p>
          <a:p>
            <a:r>
              <a:rPr lang="en-US" sz="1200" kern="1200" dirty="0" smtClean="0">
                <a:solidFill>
                  <a:schemeClr val="tx1"/>
                </a:solidFill>
                <a:effectLst/>
                <a:latin typeface="+mn-lt"/>
                <a:ea typeface="+mn-ea"/>
                <a:cs typeface="+mn-cs"/>
              </a:rPr>
              <a:t>-Reached a record-breaking depth of about 10,900 </a:t>
            </a:r>
            <a:r>
              <a:rPr lang="en-US" sz="1200" kern="1200" dirty="0" err="1" smtClean="0">
                <a:solidFill>
                  <a:schemeClr val="tx1"/>
                </a:solidFill>
                <a:effectLst/>
                <a:latin typeface="+mn-lt"/>
                <a:ea typeface="+mn-ea"/>
                <a:cs typeface="+mn-cs"/>
              </a:rPr>
              <a:t>metres</a:t>
            </a:r>
            <a:r>
              <a:rPr lang="en-US" sz="1200" kern="1200" dirty="0" smtClean="0">
                <a:solidFill>
                  <a:schemeClr val="tx1"/>
                </a:solidFill>
                <a:effectLst/>
                <a:latin typeface="+mn-lt"/>
                <a:ea typeface="+mn-ea"/>
                <a:cs typeface="+mn-cs"/>
              </a:rPr>
              <a:t> (35,761 </a:t>
            </a:r>
            <a:r>
              <a:rPr lang="en-US" sz="1200" kern="1200" dirty="0" err="1" smtClean="0">
                <a:solidFill>
                  <a:schemeClr val="tx1"/>
                </a:solidFill>
                <a:effectLst/>
                <a:latin typeface="+mn-lt"/>
                <a:ea typeface="+mn-ea"/>
                <a:cs typeface="+mn-cs"/>
              </a:rPr>
              <a:t>ft</a:t>
            </a:r>
            <a:r>
              <a:rPr lang="en-US" sz="1200" kern="1200" dirty="0" smtClean="0">
                <a:solidFill>
                  <a:schemeClr val="tx1"/>
                </a:solidFill>
                <a:effectLst/>
                <a:latin typeface="+mn-lt"/>
                <a:ea typeface="+mn-ea"/>
                <a:cs typeface="+mn-cs"/>
              </a:rPr>
              <a:t>), in the deepest part of any ocean on Earth, the Challenger Deep in the Mariana Trench, in January 1960.</a:t>
            </a:r>
          </a:p>
          <a:p>
            <a:r>
              <a:rPr lang="en-US" sz="1200" kern="1200" dirty="0" smtClean="0">
                <a:solidFill>
                  <a:schemeClr val="tx1"/>
                </a:solidFill>
                <a:effectLst/>
                <a:latin typeface="+mn-lt"/>
                <a:ea typeface="+mn-ea"/>
                <a:cs typeface="+mn-cs"/>
              </a:rPr>
              <a:t>-The descent to the ocean floor took 4 hours and 48 minutes at a descent rate of 0.914 m/s.</a:t>
            </a:r>
          </a:p>
          <a:p>
            <a:r>
              <a:rPr lang="en-US" sz="1200" kern="1200" dirty="0" smtClean="0">
                <a:solidFill>
                  <a:schemeClr val="tx1"/>
                </a:solidFill>
                <a:effectLst/>
                <a:latin typeface="+mn-lt"/>
                <a:ea typeface="+mn-ea"/>
                <a:cs typeface="+mn-cs"/>
              </a:rPr>
              <a:t>- After passing 9,000 m one of the outer Plexiglas window panes cracked, shaking the entire vessel.</a:t>
            </a:r>
          </a:p>
          <a:p>
            <a:r>
              <a:rPr lang="en-US" sz="1200" kern="1200" dirty="0" smtClean="0">
                <a:solidFill>
                  <a:schemeClr val="tx1"/>
                </a:solidFill>
                <a:effectLst/>
                <a:latin typeface="+mn-lt"/>
                <a:ea typeface="+mn-ea"/>
                <a:cs typeface="+mn-cs"/>
              </a:rPr>
              <a:t>-The two men spent ~20 min at the ocean floor (ate chocolate bars for strength). </a:t>
            </a:r>
          </a:p>
          <a:p>
            <a:r>
              <a:rPr lang="en-US" sz="1200" kern="1200" dirty="0" smtClean="0">
                <a:solidFill>
                  <a:schemeClr val="tx1"/>
                </a:solidFill>
                <a:effectLst/>
                <a:latin typeface="+mn-lt"/>
                <a:ea typeface="+mn-ea"/>
                <a:cs typeface="+mn-cs"/>
              </a:rPr>
              <a:t>-The temperature in the cabin was a mere 7°C (45°F) at the time. </a:t>
            </a:r>
          </a:p>
          <a:p>
            <a:pPr eaLnBrk="1" hangingPunct="1"/>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DB593F-4A8B-448C-8F22-94809E1DD26B}" type="slidenum">
              <a:rPr lang="en-US" smtClean="0"/>
              <a:t>33</a:t>
            </a:fld>
            <a:endParaRPr lang="en-US"/>
          </a:p>
        </p:txBody>
      </p:sp>
    </p:spTree>
    <p:extLst>
      <p:ext uri="{BB962C8B-B14F-4D97-AF65-F5344CB8AC3E}">
        <p14:creationId xmlns:p14="http://schemas.microsoft.com/office/powerpoint/2010/main" val="1610895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9FE76B0B-C6D6-4843-8952-2A881E8150D2}" type="slidenum">
              <a:rPr lang="en-US" sz="1200" smtClean="0"/>
              <a:pPr/>
              <a:t>34</a:t>
            </a:fld>
            <a:endParaRPr lang="en-US" sz="1200" smtClean="0"/>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56EEE650-0139-449D-A9C8-74476930E2E2}" type="slidenum">
              <a:rPr lang="en-US" sz="1200" smtClean="0"/>
              <a:pPr/>
              <a:t>41</a:t>
            </a:fld>
            <a:endParaRPr lang="en-US"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DB593F-4A8B-448C-8F22-94809E1DD26B}" type="slidenum">
              <a:rPr lang="en-US" smtClean="0"/>
              <a:t>5</a:t>
            </a:fld>
            <a:endParaRPr lang="en-US"/>
          </a:p>
        </p:txBody>
      </p:sp>
    </p:spTree>
    <p:extLst>
      <p:ext uri="{BB962C8B-B14F-4D97-AF65-F5344CB8AC3E}">
        <p14:creationId xmlns:p14="http://schemas.microsoft.com/office/powerpoint/2010/main" val="2390619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A7323596-A022-496D-87D9-171540BE6028}" type="slidenum">
              <a:rPr lang="en-US" sz="1200"/>
              <a:pPr/>
              <a:t>6</a:t>
            </a:fld>
            <a:endParaRPr lang="en-US" sz="1200"/>
          </a:p>
        </p:txBody>
      </p:sp>
      <p:sp>
        <p:nvSpPr>
          <p:cNvPr id="41987" name="Slide Image Placeholder 1"/>
          <p:cNvSpPr>
            <a:spLocks noGrp="1" noRot="1" noChangeAspect="1" noTextEdit="1"/>
          </p:cNvSpPr>
          <p:nvPr>
            <p:ph type="sldImg"/>
          </p:nvPr>
        </p:nvSpPr>
        <p:spPr>
          <a:solidFill>
            <a:srgbClr val="FFFFFF"/>
          </a:solidFill>
          <a:ln/>
        </p:spPr>
      </p:sp>
      <p:sp>
        <p:nvSpPr>
          <p:cNvPr id="41988" name="Notes Placeholder 2"/>
          <p:cNvSpPr>
            <a:spLocks noGrp="1"/>
          </p:cNvSpPr>
          <p:nvPr>
            <p:ph type="body" idx="1"/>
          </p:nvPr>
        </p:nvSpPr>
        <p:spPr>
          <a:xfrm>
            <a:off x="685800" y="4343400"/>
            <a:ext cx="5486400" cy="4114800"/>
          </a:xfrm>
          <a:solidFill>
            <a:srgbClr val="FFFFFF"/>
          </a:solidFill>
          <a:ln>
            <a:solidFill>
              <a:srgbClr val="000000"/>
            </a:solidFill>
          </a:ln>
        </p:spPr>
        <p:txBody>
          <a:bodyPr/>
          <a:lstStyle/>
          <a:p>
            <a:pPr eaLnBrk="1" hangingPunct="1">
              <a:spcBef>
                <a:spcPct val="0"/>
              </a:spcBef>
            </a:pPr>
            <a:r>
              <a:rPr lang="en-US" smtClean="0"/>
              <a:t>Over 25,000 years ago colonized southwest Pacific islands…New Guinea in the west to Figi and Somoa in the middle.</a:t>
            </a:r>
          </a:p>
          <a:p>
            <a:pPr eaLnBrk="1" hangingPunct="1">
              <a:spcBef>
                <a:spcPct val="0"/>
              </a:spcBef>
            </a:pPr>
            <a:r>
              <a:rPr lang="en-US" smtClean="0"/>
              <a:t>Ranged over an area wider than China and the Soviet Union combined.</a:t>
            </a:r>
          </a:p>
          <a:p>
            <a:pPr eaLnBrk="1" hangingPunct="1">
              <a:spcBef>
                <a:spcPct val="0"/>
              </a:spcBef>
            </a:pPr>
            <a:r>
              <a:rPr lang="en-US" smtClean="0"/>
              <a:t>~4000 B.C. to 800 A.D. </a:t>
            </a:r>
          </a:p>
        </p:txBody>
      </p:sp>
      <p:sp>
        <p:nvSpPr>
          <p:cNvPr id="4198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r" eaLnBrk="1" hangingPunct="1"/>
            <a:fld id="{56A702BC-C615-475C-8C03-0934F5276059}" type="slidenum">
              <a:rPr lang="en-US" sz="1200">
                <a:latin typeface="Calibri" pitchFamily="34" charset="0"/>
              </a:rPr>
              <a:pPr algn="r" eaLnBrk="1" hangingPunct="1"/>
              <a:t>6</a:t>
            </a:fld>
            <a:endParaRPr lang="en-US"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~10,000 islands in the western</a:t>
            </a:r>
            <a:r>
              <a:rPr lang="en-US" baseline="0" dirty="0" smtClean="0"/>
              <a:t> Pacific</a:t>
            </a:r>
          </a:p>
          <a:p>
            <a:pPr marL="171450" indent="-171450">
              <a:buFontTx/>
              <a:buChar char="-"/>
            </a:pPr>
            <a:r>
              <a:rPr lang="en-US" baseline="0" dirty="0" smtClean="0"/>
              <a:t>Colonized New Guinea ~30,000 years ago</a:t>
            </a:r>
          </a:p>
          <a:p>
            <a:pPr marL="171450" indent="-171450">
              <a:buFontTx/>
              <a:buChar char="-"/>
            </a:pPr>
            <a:r>
              <a:rPr lang="en-US" baseline="0" dirty="0" smtClean="0"/>
              <a:t>Colonized </a:t>
            </a:r>
            <a:r>
              <a:rPr lang="en-US" baseline="0" dirty="0" err="1" smtClean="0"/>
              <a:t>Phillipines</a:t>
            </a:r>
            <a:r>
              <a:rPr lang="en-US" baseline="0" dirty="0" smtClean="0"/>
              <a:t> ~ 20,000 years ago</a:t>
            </a:r>
          </a:p>
          <a:p>
            <a:pPr marL="171450" indent="-171450">
              <a:buFontTx/>
              <a:buChar char="-"/>
            </a:pPr>
            <a:r>
              <a:rPr lang="en-US" baseline="0" dirty="0" smtClean="0"/>
              <a:t>Colonized Hawaii – the farthest away from any land masses ~ 1500 years ago</a:t>
            </a:r>
          </a:p>
          <a:p>
            <a:pPr marL="171450" indent="-171450">
              <a:buFontTx/>
              <a:buChar char="-"/>
            </a:pPr>
            <a:r>
              <a:rPr lang="en-US" baseline="0" dirty="0" smtClean="0"/>
              <a:t>Easter islands…</a:t>
            </a:r>
          </a:p>
          <a:p>
            <a:pPr marL="171450" indent="-171450">
              <a:buFontTx/>
              <a:buChar char="-"/>
            </a:pPr>
            <a:endParaRPr lang="en-US" baseline="0" dirty="0" smtClean="0"/>
          </a:p>
          <a:p>
            <a:pPr eaLnBrk="1" hangingPunct="1">
              <a:spcBef>
                <a:spcPct val="0"/>
              </a:spcBef>
            </a:pPr>
            <a:r>
              <a:rPr lang="en-US" dirty="0" smtClean="0"/>
              <a:t>Traditional </a:t>
            </a:r>
            <a:r>
              <a:rPr lang="en-US" dirty="0" err="1" smtClean="0"/>
              <a:t>Lapita</a:t>
            </a:r>
            <a:r>
              <a:rPr lang="en-US" dirty="0" smtClean="0"/>
              <a:t> pottery… </a:t>
            </a:r>
            <a:r>
              <a:rPr lang="en-US" dirty="0" err="1" smtClean="0"/>
              <a:t>Lapita</a:t>
            </a:r>
            <a:r>
              <a:rPr lang="en-US" dirty="0" smtClean="0"/>
              <a:t>  - a group of early people who were thought to have come from island Southeast Asia – produced this type of pottery – and traveled to Fiji, Tonga, and </a:t>
            </a:r>
            <a:r>
              <a:rPr lang="en-US" dirty="0" err="1" smtClean="0"/>
              <a:t>Somoa</a:t>
            </a:r>
            <a:r>
              <a:rPr lang="en-US" dirty="0" smtClean="0"/>
              <a:t>. From there – on the Marquesas islands – which was probably the starting point for longer voyages the islands of the Pacific and New Zealand.</a:t>
            </a:r>
          </a:p>
          <a:p>
            <a:pPr eaLnBrk="1" hangingPunct="1">
              <a:spcBef>
                <a:spcPct val="0"/>
              </a:spcBef>
            </a:pPr>
            <a:r>
              <a:rPr lang="en-US" dirty="0" smtClean="0"/>
              <a:t>Genetic evidence suggest Polynesians populated </a:t>
            </a:r>
            <a:r>
              <a:rPr lang="en-US" dirty="0" err="1" smtClean="0"/>
              <a:t>easter</a:t>
            </a:r>
            <a:r>
              <a:rPr lang="en-US" dirty="0" smtClean="0"/>
              <a:t> island around 1200 A.D.</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A6DB593F-4A8B-448C-8F22-94809E1DD26B}" type="slidenum">
              <a:rPr lang="en-US" smtClean="0"/>
              <a:t>7</a:t>
            </a:fld>
            <a:endParaRPr lang="en-US"/>
          </a:p>
        </p:txBody>
      </p:sp>
    </p:spTree>
    <p:extLst>
      <p:ext uri="{BB962C8B-B14F-4D97-AF65-F5344CB8AC3E}">
        <p14:creationId xmlns:p14="http://schemas.microsoft.com/office/powerpoint/2010/main" val="201978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3D61F862-7909-4D59-AC78-3AFC49D69CFE}" type="slidenum">
              <a:rPr lang="en-US" sz="1200"/>
              <a:pPr/>
              <a:t>8</a:t>
            </a:fld>
            <a:endParaRPr lang="en-US" sz="1200"/>
          </a:p>
        </p:txBody>
      </p:sp>
      <p:sp>
        <p:nvSpPr>
          <p:cNvPr id="44035" name="Slide Image Placeholder 1"/>
          <p:cNvSpPr>
            <a:spLocks noGrp="1" noRot="1" noChangeAspect="1" noTextEdit="1"/>
          </p:cNvSpPr>
          <p:nvPr>
            <p:ph type="sldImg"/>
          </p:nvPr>
        </p:nvSpPr>
        <p:spPr>
          <a:solidFill>
            <a:srgbClr val="FFFFFF"/>
          </a:solidFill>
          <a:ln/>
        </p:spPr>
      </p:sp>
      <p:sp>
        <p:nvSpPr>
          <p:cNvPr id="44036" name="Notes Placeholder 2"/>
          <p:cNvSpPr>
            <a:spLocks noGrp="1"/>
          </p:cNvSpPr>
          <p:nvPr>
            <p:ph type="body" idx="1"/>
          </p:nvPr>
        </p:nvSpPr>
        <p:spPr>
          <a:xfrm>
            <a:off x="685800" y="4343400"/>
            <a:ext cx="5486400" cy="4114800"/>
          </a:xfrm>
          <a:solidFill>
            <a:srgbClr val="FFFFFF"/>
          </a:solidFill>
          <a:ln>
            <a:solidFill>
              <a:srgbClr val="000000"/>
            </a:solidFill>
          </a:ln>
        </p:spPr>
        <p:txBody>
          <a:bodyPr/>
          <a:lstStyle/>
          <a:p>
            <a:pPr eaLnBrk="1" hangingPunct="1">
              <a:spcBef>
                <a:spcPct val="0"/>
              </a:spcBef>
            </a:pPr>
            <a:r>
              <a:rPr lang="en-US" smtClean="0"/>
              <a:t>Complex swell patterns around islands – last long beyond the island….follow those at sea.</a:t>
            </a:r>
          </a:p>
          <a:p>
            <a:pPr eaLnBrk="1" hangingPunct="1">
              <a:spcBef>
                <a:spcPct val="0"/>
              </a:spcBef>
            </a:pPr>
            <a:r>
              <a:rPr lang="en-US" smtClean="0"/>
              <a:t>Stick charts- made of wood and bamboo, shells marked the islands, curved wood marked pattern of sea swell.</a:t>
            </a:r>
          </a:p>
          <a:p>
            <a:pPr eaLnBrk="1" hangingPunct="1">
              <a:spcBef>
                <a:spcPct val="0"/>
              </a:spcBef>
            </a:pPr>
            <a:endParaRPr lang="en-US" smtClean="0"/>
          </a:p>
        </p:txBody>
      </p:sp>
      <p:sp>
        <p:nvSpPr>
          <p:cNvPr id="4403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r" eaLnBrk="1" hangingPunct="1"/>
            <a:fld id="{6308E2B1-C948-49E2-A85D-E695746BFB2E}" type="slidenum">
              <a:rPr lang="en-US" sz="1200">
                <a:latin typeface="Calibri" pitchFamily="34" charset="0"/>
              </a:rPr>
              <a:pPr algn="r" eaLnBrk="1" hangingPunct="1"/>
              <a:t>8</a:t>
            </a:fld>
            <a:endParaRPr lang="en-US" sz="120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E6DE55D7-F2BB-4A72-9D0F-B039C2974058}" type="slidenum">
              <a:rPr lang="en-US" sz="1200"/>
              <a:pPr/>
              <a:t>9</a:t>
            </a:fld>
            <a:endParaRPr lang="en-US" sz="1200"/>
          </a:p>
        </p:txBody>
      </p:sp>
      <p:sp>
        <p:nvSpPr>
          <p:cNvPr id="46083" name="Slide Image Placeholder 1"/>
          <p:cNvSpPr>
            <a:spLocks noGrp="1" noRot="1" noChangeAspect="1" noTextEdit="1"/>
          </p:cNvSpPr>
          <p:nvPr>
            <p:ph type="sldImg"/>
          </p:nvPr>
        </p:nvSpPr>
        <p:spPr>
          <a:solidFill>
            <a:srgbClr val="FFFFFF"/>
          </a:solidFill>
          <a:ln/>
        </p:spPr>
      </p:sp>
      <p:sp>
        <p:nvSpPr>
          <p:cNvPr id="46084" name="Notes Placeholder 2"/>
          <p:cNvSpPr>
            <a:spLocks noGrp="1"/>
          </p:cNvSpPr>
          <p:nvPr>
            <p:ph type="body" idx="1"/>
          </p:nvPr>
        </p:nvSpPr>
        <p:spPr>
          <a:xfrm>
            <a:off x="685800" y="4343400"/>
            <a:ext cx="5486400" cy="4114800"/>
          </a:xfrm>
          <a:solidFill>
            <a:srgbClr val="FFFFFF"/>
          </a:solidFill>
          <a:ln>
            <a:solidFill>
              <a:srgbClr val="000000"/>
            </a:solidFill>
          </a:ln>
        </p:spPr>
        <p:txBody>
          <a:bodyPr/>
          <a:lstStyle/>
          <a:p>
            <a:pPr eaLnBrk="1" hangingPunct="1">
              <a:spcBef>
                <a:spcPct val="0"/>
              </a:spcBef>
            </a:pPr>
            <a:r>
              <a:rPr lang="en-US" dirty="0" smtClean="0"/>
              <a:t>The great explorer and anthropologist Thor Heyerdahl used this southern current to sail the </a:t>
            </a:r>
            <a:r>
              <a:rPr lang="en-US" dirty="0" err="1" smtClean="0">
                <a:hlinkClick r:id="rId3"/>
              </a:rPr>
              <a:t>Kon</a:t>
            </a:r>
            <a:r>
              <a:rPr lang="en-US" dirty="0" smtClean="0">
                <a:hlinkClick r:id="rId3"/>
              </a:rPr>
              <a:t> </a:t>
            </a:r>
            <a:r>
              <a:rPr lang="en-US" dirty="0" err="1" smtClean="0">
                <a:hlinkClick r:id="rId3"/>
              </a:rPr>
              <a:t>Tiki</a:t>
            </a:r>
            <a:r>
              <a:rPr lang="en-US" dirty="0" smtClean="0"/>
              <a:t> raft on his 1947 epic voyage from Peru to the Tuamotu Islands. The dead distance between the point of departure and the point of arrival is approximately 4000 miles, and yet the raft only crossed 1000 miles of surface water. If another primitive craft had been able to travel with the same speed in an equally straight line, but in the opposite direction, it would have traversed about 7000 miles of surface water to reach Peru. The reason is that the ocean surface itself was displaced about 3000 miles, or about 50 degrees of the Earth's circumference, during the time needed for the </a:t>
            </a:r>
            <a:r>
              <a:rPr lang="en-US" dirty="0" err="1" smtClean="0">
                <a:hlinkClick r:id="rId3"/>
              </a:rPr>
              <a:t>Kon</a:t>
            </a:r>
            <a:r>
              <a:rPr lang="en-US" dirty="0" smtClean="0">
                <a:hlinkClick r:id="rId3"/>
              </a:rPr>
              <a:t> </a:t>
            </a:r>
            <a:r>
              <a:rPr lang="en-US" dirty="0" err="1" smtClean="0">
                <a:hlinkClick r:id="rId3"/>
              </a:rPr>
              <a:t>Tiki</a:t>
            </a:r>
            <a:r>
              <a:rPr lang="en-US" dirty="0" smtClean="0"/>
              <a:t> crossing. Put another way it means that the Islands are located only about 1000 miles from Peru, whereas Peru is located 7000 miles from the Islands. The current travels at about 40 miles per 24 hours, and if the craft is sailing at 60 miles per 24 hours, it means that it would have travelled a 100 miles in one day, and the duration of the voyage would be 40 days. Travelling the opposite way at the same speed against the current it will only travel 20 miles per 24 hours and thus need 200 days to make the voyage. If the craft was only travelling 40 miles per 24 hours it would sail from Peru to the islands in 50 days, but at that speed going in the opposite direction it would never leave the islands. (words directly from website)</a:t>
            </a:r>
            <a:br>
              <a:rPr lang="en-US" dirty="0" smtClean="0"/>
            </a:br>
            <a:endParaRPr lang="en-US" dirty="0" smtClean="0"/>
          </a:p>
        </p:txBody>
      </p:sp>
      <p:sp>
        <p:nvSpPr>
          <p:cNvPr id="4608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r" eaLnBrk="1" hangingPunct="1"/>
            <a:fld id="{FA094888-9CE7-4AEB-A80B-84A77CE98795}" type="slidenum">
              <a:rPr lang="en-US" sz="1200">
                <a:latin typeface="Calibri" pitchFamily="34" charset="0"/>
              </a:rPr>
              <a:pPr algn="r" eaLnBrk="1" hangingPunct="1"/>
              <a:t>9</a:t>
            </a:fld>
            <a:endParaRPr lang="en-US" sz="120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C3F47C21-ACA7-46C7-84B9-5301DABDEE17}" type="slidenum">
              <a:rPr lang="en-US" sz="1200"/>
              <a:pPr/>
              <a:t>10</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1DBF96-1A42-4741-B2E9-93FE0844764E}" type="datetimeFigureOut">
              <a:rPr lang="en-US" smtClean="0"/>
              <a:t>9/13/2016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D46BE-8177-48D9-97DD-E899A0A0CDD2}" type="slidenum">
              <a:rPr lang="en-US" smtClean="0"/>
              <a:t>‹#›</a:t>
            </a:fld>
            <a:endParaRPr lang="en-US"/>
          </a:p>
        </p:txBody>
      </p:sp>
    </p:spTree>
    <p:extLst>
      <p:ext uri="{BB962C8B-B14F-4D97-AF65-F5344CB8AC3E}">
        <p14:creationId xmlns:p14="http://schemas.microsoft.com/office/powerpoint/2010/main" val="623681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1DBF96-1A42-4741-B2E9-93FE0844764E}" type="datetimeFigureOut">
              <a:rPr lang="en-US" smtClean="0"/>
              <a:t>9/13/2016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D46BE-8177-48D9-97DD-E899A0A0CDD2}" type="slidenum">
              <a:rPr lang="en-US" smtClean="0"/>
              <a:t>‹#›</a:t>
            </a:fld>
            <a:endParaRPr lang="en-US"/>
          </a:p>
        </p:txBody>
      </p:sp>
    </p:spTree>
    <p:extLst>
      <p:ext uri="{BB962C8B-B14F-4D97-AF65-F5344CB8AC3E}">
        <p14:creationId xmlns:p14="http://schemas.microsoft.com/office/powerpoint/2010/main" val="4289487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1DBF96-1A42-4741-B2E9-93FE0844764E}" type="datetimeFigureOut">
              <a:rPr lang="en-US" smtClean="0"/>
              <a:t>9/13/2016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D46BE-8177-48D9-97DD-E899A0A0CDD2}" type="slidenum">
              <a:rPr lang="en-US" smtClean="0"/>
              <a:t>‹#›</a:t>
            </a:fld>
            <a:endParaRPr lang="en-US"/>
          </a:p>
        </p:txBody>
      </p:sp>
    </p:spTree>
    <p:extLst>
      <p:ext uri="{BB962C8B-B14F-4D97-AF65-F5344CB8AC3E}">
        <p14:creationId xmlns:p14="http://schemas.microsoft.com/office/powerpoint/2010/main" val="409674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3F0683-52E7-46D9-A6AD-8E002AFCEA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254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43C66D-0C67-49FE-9F01-EB77779D44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071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E2DE0A-0B92-4D65-A5D3-285F80C81F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8175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BB10AA-13F7-4166-9E71-D96773502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1800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5620F15-A159-4789-A18A-73075E6041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489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1143B41-8179-4596-AB46-655A236DAC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020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6C26E3E-0E28-494C-88E2-A43444772C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095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3D026D-CEF1-47AE-BEA6-E5D892688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720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1DBF96-1A42-4741-B2E9-93FE0844764E}" type="datetimeFigureOut">
              <a:rPr lang="en-US" smtClean="0"/>
              <a:t>9/13/2016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D46BE-8177-48D9-97DD-E899A0A0CDD2}" type="slidenum">
              <a:rPr lang="en-US" smtClean="0"/>
              <a:t>‹#›</a:t>
            </a:fld>
            <a:endParaRPr lang="en-US"/>
          </a:p>
        </p:txBody>
      </p:sp>
    </p:spTree>
    <p:extLst>
      <p:ext uri="{BB962C8B-B14F-4D97-AF65-F5344CB8AC3E}">
        <p14:creationId xmlns:p14="http://schemas.microsoft.com/office/powerpoint/2010/main" val="928213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0C4B96-10CF-4737-90DF-4D35AFB843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30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FBD5B-553C-497C-86A4-80C0F24DC0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0875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1A188-39F0-44F7-B58C-697AD25CC5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26542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ABBB147-2695-834F-85C0-5DE451A3C494}" type="datetimeFigureOut">
              <a:rPr lang="en-US"/>
              <a:pPr>
                <a:defRPr/>
              </a:pPr>
              <a:t>9/13/2016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1D08E9F-8348-934F-B5D5-E0290B20D173}" type="slidenum">
              <a:rPr lang="en-US"/>
              <a:pPr>
                <a:defRPr/>
              </a:pPr>
              <a:t>‹#›</a:t>
            </a:fld>
            <a:endParaRPr lang="en-US"/>
          </a:p>
        </p:txBody>
      </p:sp>
    </p:spTree>
    <p:extLst>
      <p:ext uri="{BB962C8B-B14F-4D97-AF65-F5344CB8AC3E}">
        <p14:creationId xmlns:p14="http://schemas.microsoft.com/office/powerpoint/2010/main" val="2304827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727A891-7C06-3543-9089-F72FCFD3D74D}" type="datetimeFigureOut">
              <a:rPr lang="en-US"/>
              <a:pPr>
                <a:defRPr/>
              </a:pPr>
              <a:t>9/13/2016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1D3D147-3FEC-4943-A983-0956E3D58B48}" type="slidenum">
              <a:rPr lang="en-US"/>
              <a:pPr>
                <a:defRPr/>
              </a:pPr>
              <a:t>‹#›</a:t>
            </a:fld>
            <a:endParaRPr lang="en-US"/>
          </a:p>
        </p:txBody>
      </p:sp>
    </p:spTree>
    <p:extLst>
      <p:ext uri="{BB962C8B-B14F-4D97-AF65-F5344CB8AC3E}">
        <p14:creationId xmlns:p14="http://schemas.microsoft.com/office/powerpoint/2010/main" val="115190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7A9234D-79E7-934D-B00B-4A8EF45FBB0F}" type="datetimeFigureOut">
              <a:rPr lang="en-US"/>
              <a:pPr>
                <a:defRPr/>
              </a:pPr>
              <a:t>9/13/2016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FD15D22-3511-4947-9B00-EC325BB83571}" type="slidenum">
              <a:rPr lang="en-US"/>
              <a:pPr>
                <a:defRPr/>
              </a:pPr>
              <a:t>‹#›</a:t>
            </a:fld>
            <a:endParaRPr lang="en-US"/>
          </a:p>
        </p:txBody>
      </p:sp>
    </p:spTree>
    <p:extLst>
      <p:ext uri="{BB962C8B-B14F-4D97-AF65-F5344CB8AC3E}">
        <p14:creationId xmlns:p14="http://schemas.microsoft.com/office/powerpoint/2010/main" val="1784859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2100B67-1CC5-E741-BD3C-D3E0BA38E3E5}" type="datetimeFigureOut">
              <a:rPr lang="en-US"/>
              <a:pPr>
                <a:defRPr/>
              </a:pPr>
              <a:t>9/13/2016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A417F98F-358C-6248-A060-19F6C53C672B}" type="slidenum">
              <a:rPr lang="en-US"/>
              <a:pPr>
                <a:defRPr/>
              </a:pPr>
              <a:t>‹#›</a:t>
            </a:fld>
            <a:endParaRPr lang="en-US"/>
          </a:p>
        </p:txBody>
      </p:sp>
    </p:spTree>
    <p:extLst>
      <p:ext uri="{BB962C8B-B14F-4D97-AF65-F5344CB8AC3E}">
        <p14:creationId xmlns:p14="http://schemas.microsoft.com/office/powerpoint/2010/main" val="9469929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CE9C4C9-7AFD-A441-B794-F685585C31B0}" type="datetimeFigureOut">
              <a:rPr lang="en-US"/>
              <a:pPr>
                <a:defRPr/>
              </a:pPr>
              <a:t>9/13/2016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D7B801E1-174B-1A43-B053-B114207AF2CC}" type="slidenum">
              <a:rPr lang="en-US"/>
              <a:pPr>
                <a:defRPr/>
              </a:pPr>
              <a:t>‹#›</a:t>
            </a:fld>
            <a:endParaRPr lang="en-US"/>
          </a:p>
        </p:txBody>
      </p:sp>
    </p:spTree>
    <p:extLst>
      <p:ext uri="{BB962C8B-B14F-4D97-AF65-F5344CB8AC3E}">
        <p14:creationId xmlns:p14="http://schemas.microsoft.com/office/powerpoint/2010/main" val="8308669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DB6C7FA-1F0E-2A4C-9C82-411A7B93D5CD}" type="datetimeFigureOut">
              <a:rPr lang="en-US"/>
              <a:pPr>
                <a:defRPr/>
              </a:pPr>
              <a:t>9/13/2016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BBDD0713-2D04-2A4E-A96B-EB1078F6136E}" type="slidenum">
              <a:rPr lang="en-US"/>
              <a:pPr>
                <a:defRPr/>
              </a:pPr>
              <a:t>‹#›</a:t>
            </a:fld>
            <a:endParaRPr lang="en-US"/>
          </a:p>
        </p:txBody>
      </p:sp>
    </p:spTree>
    <p:extLst>
      <p:ext uri="{BB962C8B-B14F-4D97-AF65-F5344CB8AC3E}">
        <p14:creationId xmlns:p14="http://schemas.microsoft.com/office/powerpoint/2010/main" val="654601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E659B1A-FCB2-564C-8321-4329FAD2F952}" type="datetimeFigureOut">
              <a:rPr lang="en-US"/>
              <a:pPr>
                <a:defRPr/>
              </a:pPr>
              <a:t>9/13/2016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8D850D87-A00B-FB46-9B2F-6FB7523EF45D}" type="slidenum">
              <a:rPr lang="en-US"/>
              <a:pPr>
                <a:defRPr/>
              </a:pPr>
              <a:t>‹#›</a:t>
            </a:fld>
            <a:endParaRPr lang="en-US"/>
          </a:p>
        </p:txBody>
      </p:sp>
    </p:spTree>
    <p:extLst>
      <p:ext uri="{BB962C8B-B14F-4D97-AF65-F5344CB8AC3E}">
        <p14:creationId xmlns:p14="http://schemas.microsoft.com/office/powerpoint/2010/main" val="4148133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1DBF96-1A42-4741-B2E9-93FE0844764E}" type="datetimeFigureOut">
              <a:rPr lang="en-US" smtClean="0"/>
              <a:t>9/13/2016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D46BE-8177-48D9-97DD-E899A0A0CDD2}" type="slidenum">
              <a:rPr lang="en-US" smtClean="0"/>
              <a:t>‹#›</a:t>
            </a:fld>
            <a:endParaRPr lang="en-US"/>
          </a:p>
        </p:txBody>
      </p:sp>
    </p:spTree>
    <p:extLst>
      <p:ext uri="{BB962C8B-B14F-4D97-AF65-F5344CB8AC3E}">
        <p14:creationId xmlns:p14="http://schemas.microsoft.com/office/powerpoint/2010/main" val="17526079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136C792-A379-124D-9E35-EB84C1487D5D}" type="datetimeFigureOut">
              <a:rPr lang="en-US"/>
              <a:pPr>
                <a:defRPr/>
              </a:pPr>
              <a:t>9/13/2016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50E2411F-DF95-5C40-9586-6DA8C786560A}" type="slidenum">
              <a:rPr lang="en-US"/>
              <a:pPr>
                <a:defRPr/>
              </a:pPr>
              <a:t>‹#›</a:t>
            </a:fld>
            <a:endParaRPr lang="en-US"/>
          </a:p>
        </p:txBody>
      </p:sp>
    </p:spTree>
    <p:extLst>
      <p:ext uri="{BB962C8B-B14F-4D97-AF65-F5344CB8AC3E}">
        <p14:creationId xmlns:p14="http://schemas.microsoft.com/office/powerpoint/2010/main" val="973778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1428F85-CF87-9C42-BD9C-7C14F552464E}" type="datetimeFigureOut">
              <a:rPr lang="en-US"/>
              <a:pPr>
                <a:defRPr/>
              </a:pPr>
              <a:t>9/13/2016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47EBB7B-B477-234F-ADE1-951240580F29}" type="slidenum">
              <a:rPr lang="en-US"/>
              <a:pPr>
                <a:defRPr/>
              </a:pPr>
              <a:t>‹#›</a:t>
            </a:fld>
            <a:endParaRPr lang="en-US"/>
          </a:p>
        </p:txBody>
      </p:sp>
    </p:spTree>
    <p:extLst>
      <p:ext uri="{BB962C8B-B14F-4D97-AF65-F5344CB8AC3E}">
        <p14:creationId xmlns:p14="http://schemas.microsoft.com/office/powerpoint/2010/main" val="968636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5E9D42-F88F-754B-AE3F-E080EAE68C7C}" type="datetimeFigureOut">
              <a:rPr lang="en-US"/>
              <a:pPr>
                <a:defRPr/>
              </a:pPr>
              <a:t>9/13/2016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CE7CF01-E957-DE49-8EE9-CD09556D69DF}" type="slidenum">
              <a:rPr lang="en-US"/>
              <a:pPr>
                <a:defRPr/>
              </a:pPr>
              <a:t>‹#›</a:t>
            </a:fld>
            <a:endParaRPr lang="en-US"/>
          </a:p>
        </p:txBody>
      </p:sp>
    </p:spTree>
    <p:extLst>
      <p:ext uri="{BB962C8B-B14F-4D97-AF65-F5344CB8AC3E}">
        <p14:creationId xmlns:p14="http://schemas.microsoft.com/office/powerpoint/2010/main" val="3299594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DEAFF33-5DBA-C74E-943F-186DF997FAB5}" type="datetimeFigureOut">
              <a:rPr lang="en-US"/>
              <a:pPr>
                <a:defRPr/>
              </a:pPr>
              <a:t>9/13/2016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EF347E0-132B-AF48-8D14-3CE92E903921}" type="slidenum">
              <a:rPr lang="en-US"/>
              <a:pPr>
                <a:defRPr/>
              </a:pPr>
              <a:t>‹#›</a:t>
            </a:fld>
            <a:endParaRPr lang="en-US"/>
          </a:p>
        </p:txBody>
      </p:sp>
    </p:spTree>
    <p:extLst>
      <p:ext uri="{BB962C8B-B14F-4D97-AF65-F5344CB8AC3E}">
        <p14:creationId xmlns:p14="http://schemas.microsoft.com/office/powerpoint/2010/main" val="52764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1DBF96-1A42-4741-B2E9-93FE0844764E}" type="datetimeFigureOut">
              <a:rPr lang="en-US" smtClean="0"/>
              <a:t>9/13/2016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7D46BE-8177-48D9-97DD-E899A0A0CDD2}" type="slidenum">
              <a:rPr lang="en-US" smtClean="0"/>
              <a:t>‹#›</a:t>
            </a:fld>
            <a:endParaRPr lang="en-US"/>
          </a:p>
        </p:txBody>
      </p:sp>
    </p:spTree>
    <p:extLst>
      <p:ext uri="{BB962C8B-B14F-4D97-AF65-F5344CB8AC3E}">
        <p14:creationId xmlns:p14="http://schemas.microsoft.com/office/powerpoint/2010/main" val="269661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1DBF96-1A42-4741-B2E9-93FE0844764E}" type="datetimeFigureOut">
              <a:rPr lang="en-US" smtClean="0"/>
              <a:t>9/13/2016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7D46BE-8177-48D9-97DD-E899A0A0CDD2}" type="slidenum">
              <a:rPr lang="en-US" smtClean="0"/>
              <a:t>‹#›</a:t>
            </a:fld>
            <a:endParaRPr lang="en-US"/>
          </a:p>
        </p:txBody>
      </p:sp>
    </p:spTree>
    <p:extLst>
      <p:ext uri="{BB962C8B-B14F-4D97-AF65-F5344CB8AC3E}">
        <p14:creationId xmlns:p14="http://schemas.microsoft.com/office/powerpoint/2010/main" val="4087499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1DBF96-1A42-4741-B2E9-93FE0844764E}" type="datetimeFigureOut">
              <a:rPr lang="en-US" smtClean="0"/>
              <a:t>9/13/2016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7D46BE-8177-48D9-97DD-E899A0A0CDD2}" type="slidenum">
              <a:rPr lang="en-US" smtClean="0"/>
              <a:t>‹#›</a:t>
            </a:fld>
            <a:endParaRPr lang="en-US"/>
          </a:p>
        </p:txBody>
      </p:sp>
    </p:spTree>
    <p:extLst>
      <p:ext uri="{BB962C8B-B14F-4D97-AF65-F5344CB8AC3E}">
        <p14:creationId xmlns:p14="http://schemas.microsoft.com/office/powerpoint/2010/main" val="288483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1DBF96-1A42-4741-B2E9-93FE0844764E}" type="datetimeFigureOut">
              <a:rPr lang="en-US" smtClean="0"/>
              <a:t>9/13/2016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7D46BE-8177-48D9-97DD-E899A0A0CDD2}" type="slidenum">
              <a:rPr lang="en-US" smtClean="0"/>
              <a:t>‹#›</a:t>
            </a:fld>
            <a:endParaRPr lang="en-US"/>
          </a:p>
        </p:txBody>
      </p:sp>
    </p:spTree>
    <p:extLst>
      <p:ext uri="{BB962C8B-B14F-4D97-AF65-F5344CB8AC3E}">
        <p14:creationId xmlns:p14="http://schemas.microsoft.com/office/powerpoint/2010/main" val="3327228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1DBF96-1A42-4741-B2E9-93FE0844764E}" type="datetimeFigureOut">
              <a:rPr lang="en-US" smtClean="0"/>
              <a:t>9/13/2016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7D46BE-8177-48D9-97DD-E899A0A0CDD2}" type="slidenum">
              <a:rPr lang="en-US" smtClean="0"/>
              <a:t>‹#›</a:t>
            </a:fld>
            <a:endParaRPr lang="en-US"/>
          </a:p>
        </p:txBody>
      </p:sp>
    </p:spTree>
    <p:extLst>
      <p:ext uri="{BB962C8B-B14F-4D97-AF65-F5344CB8AC3E}">
        <p14:creationId xmlns:p14="http://schemas.microsoft.com/office/powerpoint/2010/main" val="1170687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1DBF96-1A42-4741-B2E9-93FE0844764E}" type="datetimeFigureOut">
              <a:rPr lang="en-US" smtClean="0"/>
              <a:t>9/13/2016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7D46BE-8177-48D9-97DD-E899A0A0CDD2}" type="slidenum">
              <a:rPr lang="en-US" smtClean="0"/>
              <a:t>‹#›</a:t>
            </a:fld>
            <a:endParaRPr lang="en-US"/>
          </a:p>
        </p:txBody>
      </p:sp>
    </p:spTree>
    <p:extLst>
      <p:ext uri="{BB962C8B-B14F-4D97-AF65-F5344CB8AC3E}">
        <p14:creationId xmlns:p14="http://schemas.microsoft.com/office/powerpoint/2010/main" val="520930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1DBF96-1A42-4741-B2E9-93FE0844764E}" type="datetimeFigureOut">
              <a:rPr lang="en-US" smtClean="0"/>
              <a:t>9/13/2016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7D46BE-8177-48D9-97DD-E899A0A0CDD2}" type="slidenum">
              <a:rPr lang="en-US" smtClean="0"/>
              <a:t>‹#›</a:t>
            </a:fld>
            <a:endParaRPr lang="en-US"/>
          </a:p>
        </p:txBody>
      </p:sp>
    </p:spTree>
    <p:extLst>
      <p:ext uri="{BB962C8B-B14F-4D97-AF65-F5344CB8AC3E}">
        <p14:creationId xmlns:p14="http://schemas.microsoft.com/office/powerpoint/2010/main" val="3834817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49E20823-0710-4491-AF78-B5E6174B7888}"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65755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cs typeface="+mn-cs"/>
              </a:defRPr>
            </a:lvl1pPr>
          </a:lstStyle>
          <a:p>
            <a:pPr fontAlgn="base">
              <a:spcBef>
                <a:spcPct val="0"/>
              </a:spcBef>
              <a:spcAft>
                <a:spcPct val="0"/>
              </a:spcAft>
              <a:defRPr/>
            </a:pPr>
            <a:fld id="{AEE12977-9AF2-8C43-B743-C4989AEA8727}" type="datetimeFigureOut">
              <a:rPr lang="en-US">
                <a:ea typeface="ＭＳ Ｐゴシック" charset="0"/>
              </a:rPr>
              <a:pPr fontAlgn="base">
                <a:spcBef>
                  <a:spcPct val="0"/>
                </a:spcBef>
                <a:spcAft>
                  <a:spcPct val="0"/>
                </a:spcAft>
                <a:defRPr/>
              </a:pPr>
              <a:t>9/13/2016</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cs typeface="+mn-cs"/>
              </a:defRPr>
            </a:lvl1pPr>
          </a:lstStyle>
          <a:p>
            <a:pPr fontAlgn="base">
              <a:spcBef>
                <a:spcPct val="0"/>
              </a:spcBef>
              <a:spcAft>
                <a:spcPct val="0"/>
              </a:spcAft>
              <a:defRPr/>
            </a:pPr>
            <a:fld id="{39D64C5E-20AE-F943-A719-B1EE2F6867A4}"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6413793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gif"/><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9.gif"/><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540770" y="5638800"/>
            <a:ext cx="4572000" cy="646331"/>
          </a:xfrm>
          <a:prstGeom prst="rect">
            <a:avLst/>
          </a:prstGeom>
        </p:spPr>
        <p:txBody>
          <a:bodyPr>
            <a:spAutoFit/>
          </a:bodyPr>
          <a:lstStyle/>
          <a:p>
            <a:r>
              <a:rPr lang="en-US" dirty="0" smtClean="0">
                <a:solidFill>
                  <a:schemeClr val="bg1"/>
                </a:solidFill>
                <a:latin typeface="Times New Roman" pitchFamily="18" charset="0"/>
                <a:cs typeface="Times New Roman" pitchFamily="18" charset="0"/>
              </a:rPr>
              <a:t>“</a:t>
            </a:r>
            <a:r>
              <a:rPr lang="en-US" i="1" dirty="0" smtClean="0">
                <a:solidFill>
                  <a:schemeClr val="bg1"/>
                </a:solidFill>
                <a:latin typeface="Times New Roman" pitchFamily="18" charset="0"/>
                <a:cs typeface="Times New Roman" pitchFamily="18" charset="0"/>
              </a:rPr>
              <a:t>Circumstances </a:t>
            </a:r>
            <a:r>
              <a:rPr lang="en-US" i="1" dirty="0">
                <a:solidFill>
                  <a:schemeClr val="bg1"/>
                </a:solidFill>
                <a:latin typeface="Times New Roman" pitchFamily="18" charset="0"/>
                <a:cs typeface="Times New Roman" pitchFamily="18" charset="0"/>
              </a:rPr>
              <a:t>rule men; men do not rule circumstances</a:t>
            </a:r>
            <a:r>
              <a:rPr lang="en-US" dirty="0" smtClean="0">
                <a:solidFill>
                  <a:schemeClr val="bg1"/>
                </a:solidFill>
                <a:latin typeface="Times New Roman" pitchFamily="18" charset="0"/>
                <a:cs typeface="Times New Roman" pitchFamily="18" charset="0"/>
              </a:rPr>
              <a:t>.”—</a:t>
            </a:r>
            <a:r>
              <a:rPr lang="en-US" dirty="0">
                <a:solidFill>
                  <a:schemeClr val="bg1"/>
                </a:solidFill>
                <a:latin typeface="Times New Roman" pitchFamily="18" charset="0"/>
                <a:cs typeface="Times New Roman" pitchFamily="18" charset="0"/>
              </a:rPr>
              <a:t>Herodotus, </a:t>
            </a:r>
            <a:r>
              <a:rPr lang="en-US" u="sng" dirty="0">
                <a:solidFill>
                  <a:schemeClr val="bg1"/>
                </a:solidFill>
                <a:latin typeface="Times New Roman" pitchFamily="18" charset="0"/>
                <a:cs typeface="Times New Roman" pitchFamily="18" charset="0"/>
              </a:rPr>
              <a:t>Histories</a:t>
            </a:r>
          </a:p>
        </p:txBody>
      </p:sp>
      <p:sp>
        <p:nvSpPr>
          <p:cNvPr id="5" name="TextBox 4"/>
          <p:cNvSpPr txBox="1"/>
          <p:nvPr/>
        </p:nvSpPr>
        <p:spPr>
          <a:xfrm>
            <a:off x="1186618" y="1219200"/>
            <a:ext cx="6770764" cy="1569660"/>
          </a:xfrm>
          <a:prstGeom prst="rect">
            <a:avLst/>
          </a:prstGeom>
          <a:noFill/>
        </p:spPr>
        <p:txBody>
          <a:bodyPr wrap="none" rtlCol="0">
            <a:spAutoFit/>
          </a:bodyPr>
          <a:lstStyle/>
          <a:p>
            <a:pPr algn="ctr"/>
            <a:r>
              <a:rPr lang="en-US" sz="3200" dirty="0" smtClean="0">
                <a:latin typeface="Times New Roman" pitchFamily="18" charset="0"/>
                <a:cs typeface="Times New Roman" pitchFamily="18" charset="0"/>
              </a:rPr>
              <a:t>ES 144 – Introduction to Oceanography</a:t>
            </a:r>
          </a:p>
          <a:p>
            <a:pPr algn="ctr"/>
            <a:endParaRPr lang="en-US" sz="3200" dirty="0" smtClean="0">
              <a:latin typeface="Times New Roman" pitchFamily="18" charset="0"/>
              <a:cs typeface="Times New Roman" pitchFamily="18" charset="0"/>
            </a:endParaRPr>
          </a:p>
          <a:p>
            <a:pPr algn="ctr"/>
            <a:r>
              <a:rPr lang="en-US" sz="3200" b="1" dirty="0" smtClean="0">
                <a:latin typeface="Times New Roman" pitchFamily="18" charset="0"/>
                <a:cs typeface="Times New Roman" pitchFamily="18" charset="0"/>
              </a:rPr>
              <a:t>History of Ocean Exploration</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17377250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on_tiki_500px.jpg                                             0007D91DMacintosh HD                   C17138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165225"/>
            <a:ext cx="6248400" cy="454977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6172200"/>
            <a:ext cx="3683509" cy="369332"/>
          </a:xfrm>
          <a:prstGeom prst="rect">
            <a:avLst/>
          </a:prstGeom>
        </p:spPr>
        <p:txBody>
          <a:bodyPr wrap="none">
            <a:spAutoFit/>
          </a:bodyPr>
          <a:lstStyle/>
          <a:p>
            <a:r>
              <a:rPr lang="en-US" dirty="0">
                <a:solidFill>
                  <a:srgbClr val="FFFF00"/>
                </a:solidFill>
              </a:rPr>
              <a:t>http://www.hulu.com/watch/438443</a:t>
            </a:r>
          </a:p>
        </p:txBody>
      </p:sp>
      <p:sp>
        <p:nvSpPr>
          <p:cNvPr id="3" name="Rectangle 2"/>
          <p:cNvSpPr/>
          <p:nvPr/>
        </p:nvSpPr>
        <p:spPr>
          <a:xfrm>
            <a:off x="5257800" y="6172200"/>
            <a:ext cx="3129255" cy="369332"/>
          </a:xfrm>
          <a:prstGeom prst="rect">
            <a:avLst/>
          </a:prstGeom>
        </p:spPr>
        <p:txBody>
          <a:bodyPr wrap="none">
            <a:spAutoFit/>
          </a:bodyPr>
          <a:lstStyle/>
          <a:p>
            <a:r>
              <a:rPr lang="en-US" dirty="0">
                <a:solidFill>
                  <a:srgbClr val="FFFF00"/>
                </a:solidFill>
              </a:rPr>
              <a:t>http://www.kontikidefilm.com/</a:t>
            </a:r>
          </a:p>
        </p:txBody>
      </p:sp>
    </p:spTree>
    <p:extLst>
      <p:ext uri="{BB962C8B-B14F-4D97-AF65-F5344CB8AC3E}">
        <p14:creationId xmlns:p14="http://schemas.microsoft.com/office/powerpoint/2010/main" val="7882052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zeus10.webs.com/herodotus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7" y="607100"/>
            <a:ext cx="6925859" cy="4726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62960" y="237345"/>
            <a:ext cx="6603090" cy="369332"/>
          </a:xfrm>
          <a:prstGeom prst="rect">
            <a:avLst/>
          </a:prstGeom>
          <a:noFill/>
        </p:spPr>
        <p:txBody>
          <a:bodyPr wrap="none" rtlCol="0">
            <a:spAutoFit/>
          </a:bodyPr>
          <a:lstStyle/>
          <a:p>
            <a:pPr algn="ctr"/>
            <a:r>
              <a:rPr lang="en-US" dirty="0" smtClean="0">
                <a:solidFill>
                  <a:schemeClr val="bg1"/>
                </a:solidFill>
                <a:latin typeface="Times New Roman" pitchFamily="18" charset="0"/>
                <a:cs typeface="Times New Roman" pitchFamily="18" charset="0"/>
              </a:rPr>
              <a:t>900-700 B.C. – Greeks had traveled the Med…but not outside of it…</a:t>
            </a:r>
            <a:endParaRPr lang="en-US" dirty="0">
              <a:solidFill>
                <a:schemeClr val="bg1"/>
              </a:solidFill>
              <a:latin typeface="Times New Roman" pitchFamily="18" charset="0"/>
              <a:cs typeface="Times New Roman" pitchFamily="18" charset="0"/>
            </a:endParaRPr>
          </a:p>
        </p:txBody>
      </p:sp>
      <p:pic>
        <p:nvPicPr>
          <p:cNvPr id="2054" name="Picture 6" descr="http://eposweb.org/ima/epos_w_v/insights/map_m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208" y="838200"/>
            <a:ext cx="4369147" cy="32004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5181600" y="4068866"/>
            <a:ext cx="3884793" cy="2531178"/>
            <a:chOff x="5181600" y="4068866"/>
            <a:chExt cx="3884793" cy="2531178"/>
          </a:xfrm>
        </p:grpSpPr>
        <p:grpSp>
          <p:nvGrpSpPr>
            <p:cNvPr id="4" name="Group 3"/>
            <p:cNvGrpSpPr/>
            <p:nvPr/>
          </p:nvGrpSpPr>
          <p:grpSpPr>
            <a:xfrm>
              <a:off x="5181600" y="4678180"/>
              <a:ext cx="3394062" cy="1921864"/>
              <a:chOff x="5181600" y="4678180"/>
              <a:chExt cx="3394062" cy="1921864"/>
            </a:xfrm>
          </p:grpSpPr>
          <p:pic>
            <p:nvPicPr>
              <p:cNvPr id="2052" name="Picture 4" descr="http://www.sciencemag.org/content/276/5316/1221/F1.smal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6437" y="4678180"/>
                <a:ext cx="1419225"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81600" y="5522826"/>
                <a:ext cx="2127237" cy="1077218"/>
              </a:xfrm>
              <a:prstGeom prst="rect">
                <a:avLst/>
              </a:prstGeom>
              <a:noFill/>
            </p:spPr>
            <p:txBody>
              <a:bodyPr wrap="square" rtlCol="0">
                <a:spAutoFit/>
              </a:bodyPr>
              <a:lstStyle/>
              <a:p>
                <a:r>
                  <a:rPr lang="en-US" sz="1600" dirty="0" smtClean="0">
                    <a:solidFill>
                      <a:schemeClr val="bg1"/>
                    </a:solidFill>
                    <a:latin typeface="Times New Roman" pitchFamily="18" charset="0"/>
                    <a:cs typeface="Times New Roman" pitchFamily="18" charset="0"/>
                  </a:rPr>
                  <a:t>Maybe named because of the phytoplankton that lives there-</a:t>
                </a:r>
              </a:p>
              <a:p>
                <a:r>
                  <a:rPr lang="en-US" sz="1600" dirty="0" err="1" smtClean="0">
                    <a:solidFill>
                      <a:schemeClr val="bg1"/>
                    </a:solidFill>
                    <a:latin typeface="Times New Roman" pitchFamily="18" charset="0"/>
                    <a:cs typeface="Times New Roman" pitchFamily="18" charset="0"/>
                  </a:rPr>
                  <a:t>Trichodesmium</a:t>
                </a:r>
                <a:r>
                  <a:rPr lang="en-US" sz="1600" dirty="0" smtClean="0">
                    <a:solidFill>
                      <a:schemeClr val="bg1"/>
                    </a:solidFill>
                    <a:latin typeface="Times New Roman" pitchFamily="18" charset="0"/>
                    <a:cs typeface="Times New Roman" pitchFamily="18" charset="0"/>
                  </a:rPr>
                  <a:t>… </a:t>
                </a:r>
                <a:endParaRPr lang="en-US" sz="1600" dirty="0">
                  <a:solidFill>
                    <a:schemeClr val="bg1"/>
                  </a:solidFill>
                  <a:latin typeface="Times New Roman" pitchFamily="18" charset="0"/>
                  <a:cs typeface="Times New Roman" pitchFamily="18" charset="0"/>
                </a:endParaRPr>
              </a:p>
            </p:txBody>
          </p:sp>
        </p:grpSp>
        <p:sp>
          <p:nvSpPr>
            <p:cNvPr id="5" name="Down Arrow 4"/>
            <p:cNvSpPr/>
            <p:nvPr/>
          </p:nvSpPr>
          <p:spPr>
            <a:xfrm rot="2963635">
              <a:off x="8002658" y="3635583"/>
              <a:ext cx="630452" cy="1497018"/>
            </a:xfrm>
            <a:prstGeom prst="downArrow">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0058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4791075"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4"/>
          <p:cNvSpPr>
            <a:spLocks noChangeArrowheads="1"/>
          </p:cNvSpPr>
          <p:nvPr/>
        </p:nvSpPr>
        <p:spPr bwMode="auto">
          <a:xfrm>
            <a:off x="152400" y="6477000"/>
            <a:ext cx="4572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000" dirty="0">
                <a:solidFill>
                  <a:srgbClr val="FFC000"/>
                </a:solidFill>
                <a:latin typeface="Times New Roman" pitchFamily="18" charset="0"/>
                <a:cs typeface="Times New Roman" pitchFamily="18" charset="0"/>
              </a:rPr>
              <a:t>http://www.englishmonarchs.co.uk/images/viking_ship_gokstad.jpg</a:t>
            </a:r>
          </a:p>
        </p:txBody>
      </p:sp>
      <p:pic>
        <p:nvPicPr>
          <p:cNvPr id="163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57200"/>
            <a:ext cx="32035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http://upload.wikimedia.org/wikipedia/commons/thumb/3/32/Amanita_muscaria_3_vliegenzwammen_op_rij.jpg/220px-Amanita_muscaria_3_vliegenzwammen_op_rij.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876800"/>
            <a:ext cx="20955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96497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01_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88" y="1357312"/>
            <a:ext cx="4310062" cy="414337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17411" name="Rectangle 4"/>
          <p:cNvSpPr>
            <a:spLocks noChangeArrowheads="1"/>
          </p:cNvSpPr>
          <p:nvPr/>
        </p:nvSpPr>
        <p:spPr bwMode="auto">
          <a:xfrm>
            <a:off x="4572000" y="1439862"/>
            <a:ext cx="4572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Tx/>
              <a:buChar char="-"/>
            </a:pPr>
            <a:r>
              <a:rPr lang="en-US" sz="1800" dirty="0">
                <a:solidFill>
                  <a:schemeClr val="bg1"/>
                </a:solidFill>
                <a:latin typeface="Times New Roman" pitchFamily="18" charset="0"/>
                <a:cs typeface="Times New Roman" pitchFamily="18" charset="0"/>
              </a:rPr>
              <a:t>Farthest known extent of European exploration before Columbus.</a:t>
            </a:r>
          </a:p>
          <a:p>
            <a:pPr eaLnBrk="1" hangingPunct="1">
              <a:buFontTx/>
              <a:buChar char="-"/>
            </a:pPr>
            <a:endParaRPr lang="en-US" sz="1800" dirty="0">
              <a:solidFill>
                <a:schemeClr val="bg1"/>
              </a:solidFill>
              <a:latin typeface="Times New Roman" pitchFamily="18" charset="0"/>
              <a:cs typeface="Times New Roman" pitchFamily="18" charset="0"/>
            </a:endParaRPr>
          </a:p>
          <a:p>
            <a:pPr eaLnBrk="1" hangingPunct="1">
              <a:buFontTx/>
              <a:buChar char="-"/>
            </a:pPr>
            <a:r>
              <a:rPr lang="en-US" sz="1800" dirty="0">
                <a:solidFill>
                  <a:schemeClr val="bg1"/>
                </a:solidFill>
                <a:latin typeface="Times New Roman" pitchFamily="18" charset="0"/>
                <a:cs typeface="Times New Roman" pitchFamily="18" charset="0"/>
              </a:rPr>
              <a:t>Erik the Red… sailed west from Iceland and discovered Greenland.</a:t>
            </a:r>
          </a:p>
          <a:p>
            <a:pPr eaLnBrk="1" hangingPunct="1">
              <a:buFontTx/>
              <a:buChar char="-"/>
            </a:pPr>
            <a:endParaRPr lang="en-US" sz="1800" dirty="0">
              <a:solidFill>
                <a:schemeClr val="bg1"/>
              </a:solidFill>
              <a:latin typeface="Times New Roman" pitchFamily="18" charset="0"/>
              <a:cs typeface="Times New Roman" pitchFamily="18" charset="0"/>
            </a:endParaRPr>
          </a:p>
          <a:p>
            <a:pPr eaLnBrk="1" hangingPunct="1">
              <a:buFontTx/>
              <a:buChar char="-"/>
            </a:pPr>
            <a:r>
              <a:rPr lang="en-US" sz="1800" dirty="0" err="1">
                <a:solidFill>
                  <a:schemeClr val="bg1"/>
                </a:solidFill>
                <a:latin typeface="Times New Roman" pitchFamily="18" charset="0"/>
                <a:cs typeface="Times New Roman" pitchFamily="18" charset="0"/>
              </a:rPr>
              <a:t>Bjarni</a:t>
            </a:r>
            <a:r>
              <a:rPr lang="en-US" sz="1800" dirty="0">
                <a:solidFill>
                  <a:schemeClr val="bg1"/>
                </a:solidFill>
                <a:latin typeface="Times New Roman" pitchFamily="18" charset="0"/>
                <a:cs typeface="Times New Roman" pitchFamily="18" charset="0"/>
              </a:rPr>
              <a:t> </a:t>
            </a:r>
            <a:r>
              <a:rPr lang="en-US" sz="1800" dirty="0" err="1">
                <a:solidFill>
                  <a:schemeClr val="bg1"/>
                </a:solidFill>
                <a:latin typeface="Times New Roman" pitchFamily="18" charset="0"/>
                <a:cs typeface="Times New Roman" pitchFamily="18" charset="0"/>
              </a:rPr>
              <a:t>Herjolfsson</a:t>
            </a:r>
            <a:r>
              <a:rPr lang="en-US" sz="1800" dirty="0">
                <a:solidFill>
                  <a:schemeClr val="bg1"/>
                </a:solidFill>
                <a:latin typeface="Times New Roman" pitchFamily="18" charset="0"/>
                <a:cs typeface="Times New Roman" pitchFamily="18" charset="0"/>
              </a:rPr>
              <a:t> – missed Greenland – is thought to be the first to see New </a:t>
            </a:r>
            <a:r>
              <a:rPr lang="en-US" sz="1800" dirty="0" err="1">
                <a:solidFill>
                  <a:schemeClr val="bg1"/>
                </a:solidFill>
                <a:latin typeface="Times New Roman" pitchFamily="18" charset="0"/>
                <a:cs typeface="Times New Roman" pitchFamily="18" charset="0"/>
              </a:rPr>
              <a:t>Foundland</a:t>
            </a:r>
            <a:r>
              <a:rPr lang="en-US" sz="1800" dirty="0">
                <a:solidFill>
                  <a:schemeClr val="bg1"/>
                </a:solidFill>
                <a:latin typeface="Times New Roman" pitchFamily="18" charset="0"/>
                <a:cs typeface="Times New Roman" pitchFamily="18" charset="0"/>
              </a:rPr>
              <a:t>.</a:t>
            </a:r>
          </a:p>
          <a:p>
            <a:pPr eaLnBrk="1" hangingPunct="1">
              <a:buFontTx/>
              <a:buChar char="-"/>
            </a:pPr>
            <a:endParaRPr lang="en-US" sz="1800" dirty="0">
              <a:solidFill>
                <a:schemeClr val="bg1"/>
              </a:solidFill>
              <a:latin typeface="Times New Roman" pitchFamily="18" charset="0"/>
              <a:cs typeface="Times New Roman" pitchFamily="18" charset="0"/>
            </a:endParaRPr>
          </a:p>
          <a:p>
            <a:pPr eaLnBrk="1" hangingPunct="1"/>
            <a:r>
              <a:rPr lang="en-US" sz="1800" dirty="0">
                <a:solidFill>
                  <a:schemeClr val="bg1"/>
                </a:solidFill>
                <a:latin typeface="Times New Roman" pitchFamily="18" charset="0"/>
                <a:cs typeface="Times New Roman" pitchFamily="18" charset="0"/>
              </a:rPr>
              <a:t>-Leif Eriksson – son of Erik the red </a:t>
            </a:r>
            <a:r>
              <a:rPr lang="en-US" sz="1800" dirty="0">
                <a:solidFill>
                  <a:schemeClr val="bg1"/>
                </a:solidFill>
                <a:latin typeface="Times New Roman" pitchFamily="18" charset="0"/>
                <a:cs typeface="Times New Roman" pitchFamily="18" charset="0"/>
                <a:sym typeface="Wingdings" pitchFamily="2" charset="2"/>
              </a:rPr>
              <a:t> set out to find New </a:t>
            </a:r>
            <a:r>
              <a:rPr lang="en-US" sz="1800" dirty="0" err="1">
                <a:solidFill>
                  <a:schemeClr val="bg1"/>
                </a:solidFill>
                <a:latin typeface="Times New Roman" pitchFamily="18" charset="0"/>
                <a:cs typeface="Times New Roman" pitchFamily="18" charset="0"/>
                <a:sym typeface="Wingdings" pitchFamily="2" charset="2"/>
              </a:rPr>
              <a:t>Foundland</a:t>
            </a:r>
            <a:r>
              <a:rPr lang="en-US" sz="1800" dirty="0">
                <a:solidFill>
                  <a:schemeClr val="bg1"/>
                </a:solidFill>
                <a:latin typeface="Times New Roman" pitchFamily="18" charset="0"/>
                <a:cs typeface="Times New Roman" pitchFamily="18" charset="0"/>
                <a:sym typeface="Wingdings" pitchFamily="2" charset="2"/>
              </a:rPr>
              <a:t> – and did  - he named it Vinland because of the grapes…. But the Vikings left Greenland and Vinland – and were gone by around 1450.</a:t>
            </a:r>
          </a:p>
        </p:txBody>
      </p:sp>
    </p:spTree>
    <p:extLst>
      <p:ext uri="{BB962C8B-B14F-4D97-AF65-F5344CB8AC3E}">
        <p14:creationId xmlns:p14="http://schemas.microsoft.com/office/powerpoint/2010/main" val="13937510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1151128"/>
            <a:ext cx="4267200" cy="39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2" name="Picture 4" descr="File:Zheng-He-7th-expedition-map.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504" y="1266825"/>
            <a:ext cx="4603496" cy="3505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685800" y="152400"/>
            <a:ext cx="77724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solidFill>
                  <a:schemeClr val="bg1"/>
                </a:solidFill>
                <a:latin typeface="Times New Roman" pitchFamily="18" charset="0"/>
                <a:cs typeface="Times New Roman" pitchFamily="18" charset="0"/>
              </a:rPr>
              <a:t>Zheng</a:t>
            </a:r>
            <a:r>
              <a:rPr lang="en-US" sz="3200" b="1" dirty="0" smtClean="0">
                <a:solidFill>
                  <a:schemeClr val="bg1"/>
                </a:solidFill>
                <a:latin typeface="Times New Roman" pitchFamily="18" charset="0"/>
                <a:cs typeface="Times New Roman" pitchFamily="18" charset="0"/>
              </a:rPr>
              <a:t> He (1371-1433)</a:t>
            </a:r>
            <a:endParaRPr lang="en-US" sz="3200" b="1" dirty="0">
              <a:solidFill>
                <a:schemeClr val="bg1"/>
              </a:solidFill>
              <a:latin typeface="Times New Roman" pitchFamily="18" charset="0"/>
              <a:cs typeface="Times New Roman" pitchFamily="18" charset="0"/>
            </a:endParaRPr>
          </a:p>
        </p:txBody>
      </p:sp>
      <p:pic>
        <p:nvPicPr>
          <p:cNvPr id="53254" name="Picture 6" descr="http://www.international.ucla.edu/china/pics/zhenghe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76200"/>
            <a:ext cx="2381250" cy="14763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530843861"/>
              </p:ext>
            </p:extLst>
          </p:nvPr>
        </p:nvGraphicFramePr>
        <p:xfrm>
          <a:off x="631444" y="5133975"/>
          <a:ext cx="7818120" cy="1466850"/>
        </p:xfrm>
        <a:graphic>
          <a:graphicData uri="http://schemas.openxmlformats.org/drawingml/2006/table">
            <a:tbl>
              <a:tblPr/>
              <a:tblGrid>
                <a:gridCol w="3752698"/>
                <a:gridCol w="2110892"/>
                <a:gridCol w="1954530"/>
              </a:tblGrid>
              <a:tr h="0">
                <a:tc>
                  <a:txBody>
                    <a:bodyPr/>
                    <a:lstStyle/>
                    <a:p>
                      <a:pPr algn="ctr"/>
                      <a:r>
                        <a:rPr lang="en-US" b="1" dirty="0">
                          <a:solidFill>
                            <a:schemeClr val="bg1"/>
                          </a:solidFill>
                          <a:effectLst/>
                        </a:rPr>
                        <a:t>Navigator</a:t>
                      </a:r>
                    </a:p>
                  </a:txBody>
                  <a:tcPr marL="9525" marR="9525" marT="9525" marB="9525" anchor="ctr">
                    <a:lnL>
                      <a:noFill/>
                    </a:lnL>
                    <a:lnR>
                      <a:noFill/>
                    </a:lnR>
                    <a:lnT>
                      <a:noFill/>
                    </a:lnT>
                    <a:lnB>
                      <a:noFill/>
                    </a:lnB>
                  </a:tcPr>
                </a:tc>
                <a:tc>
                  <a:txBody>
                    <a:bodyPr/>
                    <a:lstStyle/>
                    <a:p>
                      <a:pPr algn="ctr"/>
                      <a:r>
                        <a:rPr lang="en-US" b="1">
                          <a:solidFill>
                            <a:schemeClr val="bg1"/>
                          </a:solidFill>
                          <a:effectLst/>
                        </a:rPr>
                        <a:t>Number of Ships</a:t>
                      </a:r>
                    </a:p>
                  </a:txBody>
                  <a:tcPr marL="9525" marR="9525" marT="9525" marB="9525" anchor="ctr">
                    <a:lnL>
                      <a:noFill/>
                    </a:lnL>
                    <a:lnR>
                      <a:noFill/>
                    </a:lnR>
                    <a:lnT>
                      <a:noFill/>
                    </a:lnT>
                    <a:lnB>
                      <a:noFill/>
                    </a:lnB>
                  </a:tcPr>
                </a:tc>
                <a:tc>
                  <a:txBody>
                    <a:bodyPr/>
                    <a:lstStyle/>
                    <a:p>
                      <a:pPr algn="ctr"/>
                      <a:r>
                        <a:rPr lang="en-US" b="1" dirty="0">
                          <a:solidFill>
                            <a:schemeClr val="bg1"/>
                          </a:solidFill>
                          <a:effectLst/>
                        </a:rPr>
                        <a:t>Number of Crew</a:t>
                      </a:r>
                    </a:p>
                  </a:txBody>
                  <a:tcPr marL="9525" marR="9525" marT="9525" marB="9525" anchor="ctr">
                    <a:lnL>
                      <a:noFill/>
                    </a:lnL>
                    <a:lnR>
                      <a:noFill/>
                    </a:lnR>
                    <a:lnT>
                      <a:noFill/>
                    </a:lnT>
                    <a:lnB>
                      <a:noFill/>
                    </a:lnB>
                  </a:tcPr>
                </a:tc>
              </a:tr>
              <a:tr h="0">
                <a:tc>
                  <a:txBody>
                    <a:bodyPr/>
                    <a:lstStyle/>
                    <a:p>
                      <a:pPr algn="ctr"/>
                      <a:r>
                        <a:rPr lang="en-US">
                          <a:solidFill>
                            <a:schemeClr val="bg1"/>
                          </a:solidFill>
                        </a:rPr>
                        <a:t>Zheng He (1405 - 1433)</a:t>
                      </a:r>
                    </a:p>
                  </a:txBody>
                  <a:tcPr marL="9525" marR="9525" marT="9525" marB="9525" anchor="ctr">
                    <a:lnL>
                      <a:noFill/>
                    </a:lnL>
                    <a:lnR>
                      <a:noFill/>
                    </a:lnR>
                    <a:lnT>
                      <a:noFill/>
                    </a:lnT>
                    <a:lnB>
                      <a:noFill/>
                    </a:lnB>
                  </a:tcPr>
                </a:tc>
                <a:tc>
                  <a:txBody>
                    <a:bodyPr/>
                    <a:lstStyle/>
                    <a:p>
                      <a:pPr algn="ctr"/>
                      <a:r>
                        <a:rPr lang="en-US">
                          <a:solidFill>
                            <a:schemeClr val="bg1"/>
                          </a:solidFill>
                        </a:rPr>
                        <a:t>48 to 317</a:t>
                      </a:r>
                    </a:p>
                  </a:txBody>
                  <a:tcPr marL="9525" marR="9525" marT="9525" marB="9525" anchor="ctr">
                    <a:lnL>
                      <a:noFill/>
                    </a:lnL>
                    <a:lnR>
                      <a:noFill/>
                    </a:lnR>
                    <a:lnT>
                      <a:noFill/>
                    </a:lnT>
                    <a:lnB>
                      <a:noFill/>
                    </a:lnB>
                  </a:tcPr>
                </a:tc>
                <a:tc>
                  <a:txBody>
                    <a:bodyPr/>
                    <a:lstStyle/>
                    <a:p>
                      <a:pPr algn="ctr"/>
                      <a:r>
                        <a:rPr lang="en-US">
                          <a:solidFill>
                            <a:schemeClr val="bg1"/>
                          </a:solidFill>
                        </a:rPr>
                        <a:t>28,000</a:t>
                      </a:r>
                    </a:p>
                  </a:txBody>
                  <a:tcPr marL="9525" marR="9525" marT="9525" marB="9525" anchor="ctr">
                    <a:lnL>
                      <a:noFill/>
                    </a:lnL>
                    <a:lnR>
                      <a:noFill/>
                    </a:lnR>
                    <a:lnT>
                      <a:noFill/>
                    </a:lnT>
                    <a:lnB>
                      <a:noFill/>
                    </a:lnB>
                  </a:tcPr>
                </a:tc>
              </a:tr>
              <a:tr h="0">
                <a:tc>
                  <a:txBody>
                    <a:bodyPr/>
                    <a:lstStyle/>
                    <a:p>
                      <a:pPr algn="ctr"/>
                      <a:r>
                        <a:rPr lang="en-US">
                          <a:solidFill>
                            <a:schemeClr val="bg1"/>
                          </a:solidFill>
                        </a:rPr>
                        <a:t>Columbus (1492)</a:t>
                      </a:r>
                    </a:p>
                  </a:txBody>
                  <a:tcPr marL="9525" marR="9525" marT="9525" marB="9525" anchor="ctr">
                    <a:lnL>
                      <a:noFill/>
                    </a:lnL>
                    <a:lnR>
                      <a:noFill/>
                    </a:lnR>
                    <a:lnT>
                      <a:noFill/>
                    </a:lnT>
                    <a:lnB>
                      <a:noFill/>
                    </a:lnB>
                  </a:tcPr>
                </a:tc>
                <a:tc>
                  <a:txBody>
                    <a:bodyPr/>
                    <a:lstStyle/>
                    <a:p>
                      <a:pPr algn="ctr"/>
                      <a:r>
                        <a:rPr lang="en-US">
                          <a:solidFill>
                            <a:schemeClr val="bg1"/>
                          </a:solidFill>
                        </a:rPr>
                        <a:t>3</a:t>
                      </a:r>
                    </a:p>
                  </a:txBody>
                  <a:tcPr marL="9525" marR="9525" marT="9525" marB="9525" anchor="ctr">
                    <a:lnL>
                      <a:noFill/>
                    </a:lnL>
                    <a:lnR>
                      <a:noFill/>
                    </a:lnR>
                    <a:lnT>
                      <a:noFill/>
                    </a:lnT>
                    <a:lnB>
                      <a:noFill/>
                    </a:lnB>
                  </a:tcPr>
                </a:tc>
                <a:tc>
                  <a:txBody>
                    <a:bodyPr/>
                    <a:lstStyle/>
                    <a:p>
                      <a:pPr algn="ctr"/>
                      <a:r>
                        <a:rPr lang="en-US">
                          <a:solidFill>
                            <a:schemeClr val="bg1"/>
                          </a:solidFill>
                        </a:rPr>
                        <a:t>90</a:t>
                      </a:r>
                    </a:p>
                  </a:txBody>
                  <a:tcPr marL="9525" marR="9525" marT="9525" marB="9525" anchor="ctr">
                    <a:lnL>
                      <a:noFill/>
                    </a:lnL>
                    <a:lnR>
                      <a:noFill/>
                    </a:lnR>
                    <a:lnT>
                      <a:noFill/>
                    </a:lnT>
                    <a:lnB>
                      <a:noFill/>
                    </a:lnB>
                  </a:tcPr>
                </a:tc>
              </a:tr>
              <a:tr h="0">
                <a:tc>
                  <a:txBody>
                    <a:bodyPr/>
                    <a:lstStyle/>
                    <a:p>
                      <a:pPr algn="ctr"/>
                      <a:r>
                        <a:rPr lang="en-US">
                          <a:solidFill>
                            <a:schemeClr val="bg1"/>
                          </a:solidFill>
                        </a:rPr>
                        <a:t>Da Gama (1498)</a:t>
                      </a:r>
                    </a:p>
                  </a:txBody>
                  <a:tcPr marL="9525" marR="9525" marT="9525" marB="9525" anchor="ctr">
                    <a:lnL>
                      <a:noFill/>
                    </a:lnL>
                    <a:lnR>
                      <a:noFill/>
                    </a:lnR>
                    <a:lnT>
                      <a:noFill/>
                    </a:lnT>
                    <a:lnB>
                      <a:noFill/>
                    </a:lnB>
                  </a:tcPr>
                </a:tc>
                <a:tc>
                  <a:txBody>
                    <a:bodyPr/>
                    <a:lstStyle/>
                    <a:p>
                      <a:pPr algn="ctr"/>
                      <a:r>
                        <a:rPr lang="en-US">
                          <a:solidFill>
                            <a:schemeClr val="bg1"/>
                          </a:solidFill>
                        </a:rPr>
                        <a:t>4</a:t>
                      </a:r>
                    </a:p>
                  </a:txBody>
                  <a:tcPr marL="9525" marR="9525" marT="9525" marB="9525" anchor="ctr">
                    <a:lnL>
                      <a:noFill/>
                    </a:lnL>
                    <a:lnR>
                      <a:noFill/>
                    </a:lnR>
                    <a:lnT>
                      <a:noFill/>
                    </a:lnT>
                    <a:lnB>
                      <a:noFill/>
                    </a:lnB>
                  </a:tcPr>
                </a:tc>
                <a:tc>
                  <a:txBody>
                    <a:bodyPr/>
                    <a:lstStyle/>
                    <a:p>
                      <a:pPr algn="ctr"/>
                      <a:r>
                        <a:rPr lang="en-US">
                          <a:solidFill>
                            <a:schemeClr val="bg1"/>
                          </a:solidFill>
                        </a:rPr>
                        <a:t>ca. 160</a:t>
                      </a:r>
                    </a:p>
                  </a:txBody>
                  <a:tcPr marL="9525" marR="9525" marT="9525" marB="9525" anchor="ctr">
                    <a:lnL>
                      <a:noFill/>
                    </a:lnL>
                    <a:lnR>
                      <a:noFill/>
                    </a:lnR>
                    <a:lnT>
                      <a:noFill/>
                    </a:lnT>
                    <a:lnB>
                      <a:noFill/>
                    </a:lnB>
                  </a:tcPr>
                </a:tc>
              </a:tr>
              <a:tr h="0">
                <a:tc>
                  <a:txBody>
                    <a:bodyPr/>
                    <a:lstStyle/>
                    <a:p>
                      <a:pPr algn="ctr"/>
                      <a:r>
                        <a:rPr lang="en-US">
                          <a:solidFill>
                            <a:schemeClr val="bg1"/>
                          </a:solidFill>
                        </a:rPr>
                        <a:t>Magellan (1521)</a:t>
                      </a:r>
                    </a:p>
                  </a:txBody>
                  <a:tcPr marL="9525" marR="9525" marT="9525" marB="9525" anchor="ctr">
                    <a:lnL>
                      <a:noFill/>
                    </a:lnL>
                    <a:lnR>
                      <a:noFill/>
                    </a:lnR>
                    <a:lnT>
                      <a:noFill/>
                    </a:lnT>
                    <a:lnB>
                      <a:noFill/>
                    </a:lnB>
                  </a:tcPr>
                </a:tc>
                <a:tc>
                  <a:txBody>
                    <a:bodyPr/>
                    <a:lstStyle/>
                    <a:p>
                      <a:pPr algn="ctr"/>
                      <a:r>
                        <a:rPr lang="en-US">
                          <a:solidFill>
                            <a:schemeClr val="bg1"/>
                          </a:solidFill>
                        </a:rPr>
                        <a:t>5</a:t>
                      </a:r>
                    </a:p>
                  </a:txBody>
                  <a:tcPr marL="9525" marR="9525" marT="9525" marB="9525" anchor="ctr">
                    <a:lnL>
                      <a:noFill/>
                    </a:lnL>
                    <a:lnR>
                      <a:noFill/>
                    </a:lnR>
                    <a:lnT>
                      <a:noFill/>
                    </a:lnT>
                    <a:lnB>
                      <a:noFill/>
                    </a:lnB>
                  </a:tcPr>
                </a:tc>
                <a:tc>
                  <a:txBody>
                    <a:bodyPr/>
                    <a:lstStyle/>
                    <a:p>
                      <a:pPr algn="ctr"/>
                      <a:r>
                        <a:rPr lang="en-US" dirty="0">
                          <a:solidFill>
                            <a:schemeClr val="bg1"/>
                          </a:solidFill>
                        </a:rPr>
                        <a:t>265</a:t>
                      </a:r>
                    </a:p>
                  </a:txBody>
                  <a:tcPr marL="9525" marR="9525" marT="9525" marB="9525" anchor="ctr">
                    <a:lnL>
                      <a:noFill/>
                    </a:lnL>
                    <a:lnR>
                      <a:noFill/>
                    </a:lnR>
                    <a:lnT>
                      <a:noFill/>
                    </a:lnT>
                    <a:lnB>
                      <a:noFill/>
                    </a:lnB>
                  </a:tcPr>
                </a:tc>
              </a:tr>
            </a:tbl>
          </a:graphicData>
        </a:graphic>
      </p:graphicFrame>
      <p:sp>
        <p:nvSpPr>
          <p:cNvPr id="3" name="Rectangle 7"/>
          <p:cNvSpPr>
            <a:spLocks noChangeArrowheads="1"/>
          </p:cNvSpPr>
          <p:nvPr/>
        </p:nvSpPr>
        <p:spPr bwMode="auto">
          <a:xfrm>
            <a:off x="663575" y="3128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28566" rIns="91440" bIns="28566"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 name="Rectangle 4"/>
          <p:cNvSpPr/>
          <p:nvPr/>
        </p:nvSpPr>
        <p:spPr>
          <a:xfrm>
            <a:off x="1219200" y="5410200"/>
            <a:ext cx="72390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2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6700" y="1590675"/>
            <a:ext cx="4381500" cy="2928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92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57"/>
                                        </p:tgtEl>
                                        <p:attrNameLst>
                                          <p:attrName>style.visibility</p:attrName>
                                        </p:attrNameLst>
                                      </p:cBhvr>
                                      <p:to>
                                        <p:strVal val="visible"/>
                                      </p:to>
                                    </p:set>
                                    <p:animEffect transition="in" filter="fade">
                                      <p:cBhvr>
                                        <p:cTn id="7" dur="500"/>
                                        <p:tgtEl>
                                          <p:spTgt spid="53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Gar4ech02p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914400"/>
            <a:ext cx="40290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4"/>
          <p:cNvSpPr txBox="1">
            <a:spLocks noChangeArrowheads="1"/>
          </p:cNvSpPr>
          <p:nvPr/>
        </p:nvSpPr>
        <p:spPr bwMode="auto">
          <a:xfrm>
            <a:off x="914400" y="228600"/>
            <a:ext cx="71405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eaLnBrk="1" hangingPunct="1"/>
            <a:r>
              <a:rPr lang="en-US" altLang="en-US" sz="3600" b="1" dirty="0">
                <a:solidFill>
                  <a:schemeClr val="bg1"/>
                </a:solidFill>
                <a:latin typeface="Bell MT" pitchFamily="18" charset="0"/>
              </a:rPr>
              <a:t>Captain James Cook – (1728-1779)</a:t>
            </a:r>
          </a:p>
        </p:txBody>
      </p:sp>
      <p:sp>
        <p:nvSpPr>
          <p:cNvPr id="19460" name="TextBox 5"/>
          <p:cNvSpPr txBox="1">
            <a:spLocks noChangeArrowheads="1"/>
          </p:cNvSpPr>
          <p:nvPr/>
        </p:nvSpPr>
        <p:spPr bwMode="auto">
          <a:xfrm>
            <a:off x="609600" y="1143000"/>
            <a:ext cx="342016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eaLnBrk="1" hangingPunct="1"/>
            <a:r>
              <a:rPr lang="en-US" altLang="en-US" b="1" dirty="0">
                <a:solidFill>
                  <a:srgbClr val="FFC000"/>
                </a:solidFill>
                <a:latin typeface="Bell MT" pitchFamily="18" charset="0"/>
              </a:rPr>
              <a:t>Three Expeditions btw. </a:t>
            </a:r>
          </a:p>
          <a:p>
            <a:pPr eaLnBrk="1" hangingPunct="1"/>
            <a:r>
              <a:rPr lang="en-US" altLang="en-US" b="1" dirty="0">
                <a:solidFill>
                  <a:srgbClr val="FFC000"/>
                </a:solidFill>
                <a:latin typeface="Bell MT" pitchFamily="18" charset="0"/>
              </a:rPr>
              <a:t>(1768-1779):</a:t>
            </a:r>
          </a:p>
          <a:p>
            <a:pPr eaLnBrk="1" hangingPunct="1"/>
            <a:endParaRPr lang="en-US" altLang="en-US" b="1" dirty="0">
              <a:solidFill>
                <a:srgbClr val="FFC000"/>
              </a:solidFill>
              <a:latin typeface="Bell MT" pitchFamily="18" charset="0"/>
            </a:endParaRPr>
          </a:p>
          <a:p>
            <a:pPr eaLnBrk="1" hangingPunct="1"/>
            <a:r>
              <a:rPr lang="en-US" altLang="en-US" b="1" dirty="0">
                <a:solidFill>
                  <a:srgbClr val="FFC000"/>
                </a:solidFill>
                <a:latin typeface="Bell MT" pitchFamily="18" charset="0"/>
              </a:rPr>
              <a:t>Endeavour</a:t>
            </a:r>
          </a:p>
          <a:p>
            <a:pPr eaLnBrk="1" hangingPunct="1"/>
            <a:r>
              <a:rPr lang="en-US" altLang="en-US" b="1" dirty="0">
                <a:solidFill>
                  <a:srgbClr val="FFC000"/>
                </a:solidFill>
                <a:latin typeface="Bell MT" pitchFamily="18" charset="0"/>
              </a:rPr>
              <a:t>Resolution</a:t>
            </a:r>
          </a:p>
          <a:p>
            <a:pPr eaLnBrk="1" hangingPunct="1"/>
            <a:r>
              <a:rPr lang="en-US" altLang="en-US" b="1" dirty="0">
                <a:solidFill>
                  <a:srgbClr val="FFC000"/>
                </a:solidFill>
                <a:latin typeface="Bell MT" pitchFamily="18" charset="0"/>
              </a:rPr>
              <a:t>Adventure </a:t>
            </a:r>
          </a:p>
        </p:txBody>
      </p:sp>
    </p:spTree>
    <p:extLst>
      <p:ext uri="{BB962C8B-B14F-4D97-AF65-F5344CB8AC3E}">
        <p14:creationId xmlns:p14="http://schemas.microsoft.com/office/powerpoint/2010/main" val="19262396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Gar4ech02p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950" y="152400"/>
            <a:ext cx="671195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8477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685800" y="304800"/>
            <a:ext cx="7772400" cy="1143000"/>
          </a:xfrm>
        </p:spPr>
        <p:txBody>
          <a:bodyPr/>
          <a:lstStyle/>
          <a:p>
            <a:pPr eaLnBrk="1" hangingPunct="1"/>
            <a:r>
              <a:rPr lang="en-US" altLang="en-US" b="1" dirty="0" smtClean="0">
                <a:solidFill>
                  <a:schemeClr val="bg1"/>
                </a:solidFill>
                <a:latin typeface="Bell MT" pitchFamily="18" charset="0"/>
              </a:rPr>
              <a:t>The Cook Expeditions</a:t>
            </a:r>
          </a:p>
        </p:txBody>
      </p:sp>
      <p:sp>
        <p:nvSpPr>
          <p:cNvPr id="182275" name="Rectangle 3"/>
          <p:cNvSpPr txBox="1">
            <a:spLocks noChangeArrowheads="1"/>
          </p:cNvSpPr>
          <p:nvPr/>
        </p:nvSpPr>
        <p:spPr bwMode="auto">
          <a:xfrm>
            <a:off x="685800" y="1600200"/>
            <a:ext cx="830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eaLnBrk="1" hangingPunct="1">
              <a:spcBef>
                <a:spcPct val="20000"/>
              </a:spcBef>
              <a:buFont typeface="Arial" charset="0"/>
              <a:buChar char="•"/>
            </a:pPr>
            <a:r>
              <a:rPr lang="en-US" altLang="en-US" sz="2800" b="1" dirty="0">
                <a:solidFill>
                  <a:srgbClr val="FFC000"/>
                </a:solidFill>
                <a:latin typeface="Arial" charset="0"/>
                <a:cs typeface="Arial" charset="0"/>
              </a:rPr>
              <a:t>Extensive Scientific Investigations</a:t>
            </a:r>
          </a:p>
          <a:p>
            <a:pPr eaLnBrk="1" hangingPunct="1">
              <a:spcBef>
                <a:spcPct val="20000"/>
              </a:spcBef>
              <a:buFont typeface="Arial" charset="0"/>
              <a:buChar char="•"/>
            </a:pPr>
            <a:r>
              <a:rPr lang="en-US" altLang="en-US" sz="2800" b="1" dirty="0">
                <a:solidFill>
                  <a:srgbClr val="FFC000"/>
                </a:solidFill>
                <a:latin typeface="Arial" charset="0"/>
                <a:cs typeface="Arial" charset="0"/>
              </a:rPr>
              <a:t>Arctic to Antarctic</a:t>
            </a:r>
          </a:p>
          <a:p>
            <a:pPr eaLnBrk="1" hangingPunct="1">
              <a:spcBef>
                <a:spcPct val="20000"/>
              </a:spcBef>
              <a:buFont typeface="Arial" charset="0"/>
              <a:buChar char="•"/>
            </a:pPr>
            <a:r>
              <a:rPr lang="en-US" altLang="en-US" sz="2800" b="1" dirty="0">
                <a:solidFill>
                  <a:srgbClr val="FFC000"/>
                </a:solidFill>
                <a:latin typeface="Arial" charset="0"/>
                <a:cs typeface="Arial" charset="0"/>
              </a:rPr>
              <a:t>Mapping of the Pacific </a:t>
            </a:r>
            <a:r>
              <a:rPr lang="en-US" altLang="en-US" sz="2800" b="1" dirty="0" smtClean="0">
                <a:solidFill>
                  <a:srgbClr val="FFC000"/>
                </a:solidFill>
                <a:latin typeface="Arial" charset="0"/>
                <a:cs typeface="Arial" charset="0"/>
              </a:rPr>
              <a:t>Ocean</a:t>
            </a:r>
            <a:endParaRPr lang="en-US" altLang="en-US" sz="2800" b="1" dirty="0">
              <a:solidFill>
                <a:srgbClr val="FFC000"/>
              </a:solidFill>
              <a:latin typeface="Arial" charset="0"/>
              <a:cs typeface="Arial" charset="0"/>
            </a:endParaRPr>
          </a:p>
          <a:p>
            <a:pPr eaLnBrk="1" hangingPunct="1">
              <a:spcBef>
                <a:spcPct val="20000"/>
              </a:spcBef>
              <a:buFont typeface="Arial" charset="0"/>
              <a:buChar char="•"/>
            </a:pPr>
            <a:r>
              <a:rPr lang="en-US" altLang="en-US" sz="2800" b="1" dirty="0">
                <a:solidFill>
                  <a:srgbClr val="FFC000"/>
                </a:solidFill>
                <a:latin typeface="Arial" charset="0"/>
                <a:cs typeface="Arial" charset="0"/>
              </a:rPr>
              <a:t>Depth Soundings</a:t>
            </a:r>
          </a:p>
          <a:p>
            <a:pPr eaLnBrk="1" hangingPunct="1">
              <a:spcBef>
                <a:spcPct val="20000"/>
              </a:spcBef>
              <a:buFont typeface="Arial" charset="0"/>
              <a:buChar char="•"/>
            </a:pPr>
            <a:r>
              <a:rPr lang="en-US" altLang="en-US" sz="2800" b="1" dirty="0">
                <a:solidFill>
                  <a:srgbClr val="FFC000"/>
                </a:solidFill>
                <a:latin typeface="Arial" charset="0"/>
                <a:cs typeface="Arial" charset="0"/>
              </a:rPr>
              <a:t>Winds and Currents</a:t>
            </a:r>
          </a:p>
          <a:p>
            <a:pPr eaLnBrk="1" hangingPunct="1">
              <a:spcBef>
                <a:spcPct val="20000"/>
              </a:spcBef>
              <a:buFont typeface="Arial" charset="0"/>
              <a:buChar char="•"/>
            </a:pPr>
            <a:r>
              <a:rPr lang="en-US" altLang="en-US" sz="2800" b="1" dirty="0">
                <a:solidFill>
                  <a:srgbClr val="FFC000"/>
                </a:solidFill>
                <a:latin typeface="Arial" charset="0"/>
                <a:cs typeface="Arial" charset="0"/>
              </a:rPr>
              <a:t>Subsurface Temperatures</a:t>
            </a:r>
          </a:p>
          <a:p>
            <a:pPr eaLnBrk="1" hangingPunct="1">
              <a:spcBef>
                <a:spcPct val="20000"/>
              </a:spcBef>
              <a:buFont typeface="Arial" charset="0"/>
              <a:buChar char="•"/>
            </a:pPr>
            <a:r>
              <a:rPr lang="en-US" altLang="en-US" sz="2800" b="1" dirty="0">
                <a:solidFill>
                  <a:srgbClr val="FFC000"/>
                </a:solidFill>
                <a:latin typeface="Arial" charset="0"/>
                <a:cs typeface="Arial" charset="0"/>
              </a:rPr>
              <a:t>Biological Sampling</a:t>
            </a:r>
          </a:p>
          <a:p>
            <a:pPr eaLnBrk="1" hangingPunct="1">
              <a:spcBef>
                <a:spcPct val="20000"/>
              </a:spcBef>
              <a:buFont typeface="Arial" charset="0"/>
              <a:buChar char="•"/>
            </a:pPr>
            <a:r>
              <a:rPr lang="en-US" altLang="en-US" sz="2800" b="1" dirty="0">
                <a:solidFill>
                  <a:srgbClr val="FFC000"/>
                </a:solidFill>
                <a:latin typeface="Arial" charset="0"/>
                <a:cs typeface="Arial" charset="0"/>
              </a:rPr>
              <a:t>General Geography of the Pacific &amp; Atlantic</a:t>
            </a:r>
          </a:p>
        </p:txBody>
      </p:sp>
      <p:sp>
        <p:nvSpPr>
          <p:cNvPr id="2" name="AutoShape 2" descr="data:image/jpeg;base64,/9j/4AAQSkZJRgABAQAAAQABAAD/2wCEAAkGBxQSEhUUEhQVFRUVGBoYGRgXGBwbFxgZGB0bGBgYGBoaHzQgGh0lGxcbITEhJikrLi4uFx8zOzMsOiotLisBCgoKDg0OGxAQGzAkICQsLDctNC8sLCwsLC40LCwwMCwsLCwsLCwsLCw0LC8sLCwsLDQsLCwsLCwsLDQsNCwvLP/AABEIANEA8QMBIgACEQEDEQH/xAAcAAEAAgMBAQEAAAAAAAAAAAAABAUDBgcCAQj/xABGEAABAwIEAwYCBgcHAgcBAAABAAIRAyEEEjFBBSJRBhMyYXGBkaEUQlKxwfAjM2Jyc7PRBzSCkqKywkPxFUR0tNLT8hb/xAAaAQEAAwEBAQAAAAAAAAAAAAAAAgMEAQUG/8QALREAAgIBAwMCBQMFAAAAAAAAAAECEQMSITEEQVETMiJhcbHwgZHBBTNC0eH/2gAMAwEAAhEDEQA/AOvKHXxsVRRYAXlhqGTADAQ2bAkkk/I+8xUvHODNxFRr6dZ9DE0m8tSnBOR5PK9rrPYS02PTZDpZ4Gu57JcwsdLmlszdri2QYEtMSDAkEKRC1TCcTrVaeHZXAa84mpQrFkhr+4FUy3o15pgkdJCl9pcGynhMWaYDD3LjDbAFodleALNdfxC/KOiHS/X2FErUW97T5RYPAtoOUQPZaz2bOapTZGWH410k2rU24ipS7uNwyWa6AsA1MAbikLW+GMEuwjmz3NZzuYC9KBVpu871G0ydTkdrv6r4Tu8SaTQO7xjS537BpZQ+PJ7XiAPC4Od9YpYNhReabA0ANAAAgAWAHQBel0BERAEREAREQBERAEREAREQBERAEREAREQBERAEREAUatgGOf3nM1+XIS1xEtBJAIFjBJgxIzGCJKkogIzuH0zTFMsGQEEC8hwOYPza583NmmZvMr4eHUyHhzc4qNyvzkuzNuMpnbmNh9ondSkQGClhWtMy4kCAXOc4geUnyF9bKPR4NRYGZQ4d299RpzvkOqZi++aSHFxJaZEmY0U9EBibhmCo6oGjO5rWOduWsLi0exqO+K8VcEx1RlQg52AhpDnAAOjNYGDMDUbKQiAIiIAiIgCIiAIiIAiIgCIiAIiw4rEhgEyS4w1ou5x1gD8dBvCA+4urkY9waXFrSQ0CS4gSABuToqF2HrYduWnnc51JolrCQHt5Q4zIzE1C5xNyKbRsSLnC0XznqO5iIDGk5GA3P77rDmPSwEmZS4Cm4c6qahsWBzi8yw8wJe0AmIBDWU9wddbKPjX13PbDXw17y1+SQzlLGHKRmJ/SkEGQcky0EkbCiUCiZVxEtjMAXAn9GJ5qptccoFJpBn7TbjVXqIugIiIAiIgCIiAIiIAiIgCIiAIiIAiEqv4lxmlQbmc4HSwMmDf7tOuy42krYSssEXK+JdvqlSp+jLqbJsIAGUiZc6J06ReI6miqcdrucHGo5xk5Q7ObnyJi8xeYHQKh9QrqixYnR2V/FaIcGmqyTeA4Gw3MaDzUl1ZoGYuaG6ySI+K4JieJPdflljpOUQ2dnCPCR+yJO5XvEYlx0qEkaNcAT5ZSZJ8Vh8yVBdQ/BL0TuNLiNJxAbVYSdIcL+nVSlwRnFK7Zd3kbEgawIIkC46K64R/aHWouAqOFRsXkkkgdDczbW+t5spxz3yjksdHYUWv8F7Y4XEjkcQ7dpBJ9ARY+mvkrA4p1bloGG6OqkeE7tYD4njQk2aRBkgtVyknwVNNGXE4yHd3TGepEx9Vg2dUOw6DU7bkesJgwwlzjnqO8TzrH2Wj6rBs0epkkk5MNh2025WiBMmSSSTqXE3cfM9FlUgEREAREQBERAEREAREQBERAEREAREQBERAEREBVdpOMNwtEvJuZDbTeCZjeAPcwLSuR8Z4o6vUa957x4GjrgOLoDY0DQRoNct9SFO7fcc+kYgwYZTGVgnxEkOc6PPL8GhUWFp3katyZiesHMf8AMsObJe64NGKPkzVHZGblxGYmZcXWuSTrmc0ejCN16qtALWgkOYwX15nVGgm3kCfSOixMp8+YWgl49SQ5o9ZExvYDUKbSwRLC54knLyzYAwQyfIGPV4G18znSL1C2VeIeQHtIMua3XZxcXEfB/wAl9cwyGmNfhmuPQDp5q6ocKc6DBgcxH7RmY9w75DZQq/C3seBrnmJ6i7fn/uCj6sbol6fcrnU9xY6EbGLw4TedPYKM8AjMAADqBt5qyrDK3Mbcw95iI62+5R2YMkX1mzfXr1N2kdPmbIz2tkHDekQYJ5gYEiCLOkXGlwCPn0XQ+x/bN1M06VZ0ss0E/Vjb92CHDpDm3tl0qk0AXPI45XjcXs71hRmkskOMhrspGhhpN59jB8ldCb7FUo+T9HoqPsjx5uLoMOaagEPG8iAT7yD5Zgrxbk01aMzVBERdAREQBERAEREAREQBERAEREAREQBERAFT9rOKfRsLUqDxRlb1l248wJd/hVwtK/tLeYw7G3LjVgftCmcvzMe6ryOotnYq2cwrvDi+LBrTHu4f8Xqz+jF9RzG3FR4MgWDc/KT6kWVdSa11QAE5agaZGsOaC6x1gA2W28P4fDwbSXA62B0EeWw9Ot15OfIoI9DHC9zH/wCDjlgg5HSXG2Y5s7pJP2Wk+QV7S4PDA2o3lGVsGbl1TK6f8IHy6SrHD8NZPPBgyALfGTfafQCwzZrFwad/j8Vm1rSt9/r/AMOSk7IOC4U0F5DYJLhETYOcd9ZB+Si8R4ZJaWMDjIgH99ryXOPhEMibm+5V7Sw5PhcsTw7crklVSr/RFSb2s1Wt2Xc0E8ri6G5m2yTcFjTcNaTESTDWkk3UCvwEhubLF8xG4zeJvU5XSbbO0tfd3U+pWCtTJBFoiDO/WVGWVk4s5lxTB5C6YneNzJgyNSQ033y7HWlx1NoIDdXSD6N0+TvztvXG8MC4yJhxIjUQQbeVvn0WjcRdFSemX4EEEf6fmtPS5NWx3PH4bL/sBiHU8bSa3Rzod05mMm/ubdQOi7UuAdmMd3OJpumcjs5P7rmz8WO+fuu/r1sHDRgyBERXkAvFZ+VrnAFxAJgamBMDzK9rzVZmESRoZBg2M/hpugIdDijHRJuchGWSCKhIZBgSeUkjaCsNXjbMoLDJLmC4Is4uzR5htN5/w3WZvCaYc1wBBacwufFDmk+c944+p9VjPA6MAQYbly8x5cjQxpb0IA+Z6rm4PY4xSMQTcgDlOrjlA8jmt6g9FLw1cVGNe3wvaHD0cJHyKjN4XTAiDGZzgJNi4OBj/O70nyESqNIMaGt0aABvYWFygPaIi6AqrimP7uoIJPd03vLA6C9xgU2xvOV+2ytVHr45rHtY6ZcC4WJFi1sSNyXAAbrgKurxeoHFo7s5Zh21Q5QRHNyNL8zQ4yJZFpBUitxF4azK3MXU892luY8kMDSZaTm3JyxveM//AIvS5cri7PljK0mQ4tE6aDOCegXnAY1mJpyDYgEhrnCzuZhDhEgjpbUbFAfeES5neOOY1CXA3jIXE0obJA5CJjVTl8a0AACwFgOgC+roCIiALl/9peIc7Fsa0+Cny7c5lxAPUtj3Dei6guTf2hgjHkOsHtBadMphoBH+JkHyJVGd/CTx8lFwrDZ6jHG4NImCDF3OYWj0kmdQY6StxwLTmA3Jt1/p/WFq/Z6rLssXuCP2hzE+ls1tM3RbPg8dTpuJcScoIAaCTeDoLTfSbSNivD6m3Oj08dKBsFLAbyfUfNZPo0aE+/TRVtLtbhxAOcb3b19Dfb/MOhixw/HcNU8NVp16jQ5dx1B+EriwWjO5ys9hxbcXj2WGjxEOcWtJJvM6tIA5YjcX31PtMmmTGZswTYi4tN9Nx8VrnCHzXcAZhzgfi5sTuYA+CholFEo6Zbl29pMfkL59FqRqPgR856KU/E022c9oiNXCbmBPuqjF9rsMwwHZzbwgkXj8D9/RSWDyR1vsio4/hi10E6ja3la+uvrcbrSuJ4eZ0ny9jaPKVtfFu0Da05aTpFpJgHWR6WsbHyC1/H1c4uI6j16x+ZClhUoSNPuhTNdbPJFjEeuZwH3Uzb+q/R2EqBzGOFw5rSPQgEL89PxDQ4gDndpvl9gOk+4C7lwPEO+j0WspPMU2AOeQ1sACJnn03yr2sD5PNyIuEUQNru1dTp+TQXn2e6B/oKDAA+N9R/q7KPhTyg+4K0FRlr4pjPG9rfIkAn0GpUfE1XVabhRzB1rua5kieYNLgL5QYItJF1JoYZjPAxrf3WgfcsqAoqmEqku7p5gZCS57iC4VH98xvTkeQNIIZ0kTuH4V7HOLnEggRLpIP1osBlMC0WOaLFT0SgERF0BERAFCxfDGVH53F0gNAAjLylxmCCDOcgz5aESpqICubwamBALxzufYicz883iYmo4idLbCFIoYMMaWsJbO9rQA1oAiIAAAHl6lSUQEL6RUZ+sZmb9ukCf81My4f4S/2UnD4hrxLHBw0kGYPQ9D5LIo+IwTHnNdr/ttOV3oSNR5GR5ICQihZqzNQKreohtQeoPI/wAyC30KzYbGMqSGm41aQWuHq11x8EBnXO/7XMKwspVA9oqNdlLJ5nNcCQQNbQf807Loi5j2txL252kZmvc4kGADLjckicwsAdu7EaFZ+onpiTxxtmudmX5n1HklxyhvrAvtZ1hedQpGM5fCTzDU7XJIIGmp/JKw9k6Ml0XaDB6kHf0Ftr9dFv30Jl2P+sI5rX2yu6+86leNmdZGelCSjBHMscHNZ3hJynPrJOZmXlIF2g5xcjRRqLqkNdJAfeNdmzpceMC8alb3jezLiTlDXSbSS299bfOFXYfgTmS0MGfSGRy6GXPd76DfwmFauohp2RHTJyu9ipwmJrF8GpzPhoN5lzpBMa80a+ascXhK9Bucy2+axFpIJ+Z+Ss//AOeDBnzAvBaWtaLS2HE6SDF48grXtuR3APqdti26pc9TTX5wTtJ0jnbXPfcl1ybeKDI0EW3n1KwcTp900OBz5mh0+IC5iQPDIE73IHpacOwYcALzpa0ToR66n7lZUuA1XeENfsczQfMEXiPP71d60Yy3IyxvTs6KKhQqZQcwAjRlyPEIJdpdvT7lKr4VoEkl20XI5bnW1p1Aj3BWw8M4NWa7nYYFwXZQ0ZdBDSfxULtLSyu38/bT4ec+UKp5blSJRW1XZrOE5sQxoaJuLmBcadNviV2nspxj6RTPKGmmQ3lMgjQEbi7SL/ZXC6VfJWztAj7uvrb5LrX9mNM93Vd1yDysan/yHxXp4W1NLtRjyJODfzN1RF8c8CJIE6SdfRbjKfUREAREQBERAEREAREQBERAElEQBYcThWVPG2Y0Ojh+64XafQrMiAhd3VZ4XCq37L7PHo8CHejhfdy0btpUbFUFrmOgODXQ1xBJMtMw4hz3+EkcovddGWsdveGirRBiYMX0gkET05mgZtsyz9TC4X4J43Ujn3ZDF5HuzCL5rGbCbGfICNTra66dhqjKtMzebGwIPkdlyDhxcyrmDg0QLPeX5omMpAtY7zcbwtw4XxzIAHTT0ADjyOPQO06iNeXTp5Wa4TtK7Nqjqh9Dc+56iVGr4foYnoAvWHxbX+Ejzvb2O6g8fxTm0nFpgwb+xP4LNLS1SIxUrMOKMv5DdjD55SeVvuT/ALPNYe2VGcMbfVP3j+q9YfuG2bU7wuLQRMycwZN+jh62Kk9pm/oCNY2620J9lxbL6Fi9yOfYR2V5BsZMR0mR8rb6e43/ALO4pj2kmJN53j+i51xbDsY4wSXAjQydrD3spvCOKGk4B0iTYkEdToeqslG1rRdNalpOlY6s0NkEWuubdqcZmk+o28iPXxfmVacV4r1cJ8/O4mNJ87biNFruI4biK5Hc0XO029DvtBaehkR0XcUHOeqiqljiUnD6eeq0AamBHnaCekX+K7t2TwYpYZkfX5z7gAf6Q1c37P8AZjEU64a+k4BrhLhF262zEa3gn7RXT/pwY0AMyNbA53NFrAZcszbrC9PHKKm5SdUqMk/aookcSxJp0y4AF1g2dJcQAT5CZPkCtExGLzVhJJIIOYmSTmnL5CRGUbOIVxxXi7qgdTGQeAjxSQHDOASMp5bdOa8LWsa/mDwDyyRoJLL23F7XgrN1XUqUlpeyLsGHZ6ludRRYMDim1abajdHgH+oPQg2WdeummrRharYIiLoCIiAIiIAiIgCIiAIiIAiIgCi8Vwve0alP7TCBabxa294UpFxq1QOD8Yo9w4ZolohnLE2IJiZLgHamAIO4tacLqBzS1zbtAMGJiBPSCbgWm41gK97R8INR7wyi7MS7OSAWsALnNkgxcZH3Mw02ly1/hFMtJLy45hmkxInYgGxuDOnh6W8jqI0tzfhdl1h6BaAaTywwIGrD05Rp/hI91m4vxLNTLaoLRu5ozMM2E/WHnIAvqVjp0zptIAPwJBiSDa3WG3Oo+4uCQNbttc/WsfuM30915z53NOnuihx3CixoqUnmwDiQdfrAjZ0ETHv1Uevxas9mVz9rkbWvAi3T4q3x2KptBeD3bnSZYImby5ps6CddxvNhrWKx2cuc0CNQWiBaTPd6uNxpIE6rXji58qyDaXJ5ywQ4mDt9ozuSbj8PkrjgtBjzkrVMrATI1mzbTt1BA+qVSHKTyPaQYuTeZiLaRE6bLK4Bzjcnzm0ajT88w81bODoLc3r6Zg6VJzWjWLkjMI0MkzNtTpCjYDtG5z8lFuZzgIytkwL+wlxiYtC1nhWCbVrAOOVoAJMFx1AdE2nLJ9lvtPimDwrYpAGRqNTGmZxvF7bXVDVRpsg6vZWYDheIVDOZtMcur76knwtI6W+alvwjaLZrvdVqOMhoPyk6NH9YBJhVWJ7Q18S/ucM251yxy+bnGwFzcwIFtQrPC4PumfpR31W+dwdyt0icxB3G1h84uKq6/cO1y/2KXEYlwEua0An6jiQ0SBcuAJ3vH3KtxRy80yCdNjO/lYQT5j3tuLAFvh6zBzAWdI0BOgsR90KrolodkdGV4MHboCCegO/w3VUfJeuDa+wHEXc2HqAgxnbMQdnhp3Gjvcrc1yzhWJNOpEw5sEEdDJDgPQ3HkunYSvnY18RmAMdDuPivZ6HNqjofK+x5/VY9Mr8mVERbjMEREAREQBERAEREAREQBERAEREB8cJBHVc87UYH6PVsAKTuZtoaIguaYGtmxrYCxgroipO2GGz4cxctc0j1kAHyglZerxqWNvwW4J6Zo03DmwDhrexnpNtNY6ixvKjcYeGOa42aJM33u4kRI8xuseArZXAOMEnc2zTeZNv+02JmR2hoioxsbjwmxDnRlkbGxtodtwvE01Lc9NM0/F8UFRwc5slj83M60AzlLesRe6zN7RNFSu7uWkYhoZlzaENDZBi8m5HkpbHva1wNKlJyZiQ1uXuzLIGhkgSZg3XyrUeO9cRTcaoGaYGW4mJO5Ex5revT4/n6GZxk9yu4JjywGm1rXZnMIB+02emx32srTD0gHjoz60alts1rmXSR5fBZKd89aGh5l9m5RP7I2E+kknSy9VKXdsk/WMewFmny0j19Joy5FJ7F+OGlWyH3pFSQSCbfiPWMsdNYWx9n+Ad8RVr5e66SZcLwCZ63jzN1qlM2zX0tvpr8Y/Mq5OKe2kGuLmFhcLgtOUbw7xaieluoXJJrgPfbybXxXtJRwzclADl2aAGNAH/b5r23APrU2ufOZ12sP1Zkgv8AsiAbX1G6rey3ZcPAr4icuYPYxxkuiLvEaBwNjrHle44l2gayq1jbz+JiVGcVGnLdsqXNQ/crOJcPcwBr4JLQA5swYJ06a/mypnUzJpvIgkFj2/akfB0fH3W/vwjXt5miSBMWOx23tr5LUcbgYkOvIBBHk0mfIyPRUvYtxTvZle9hLf22REWkOhv4fILfOx+N7ykQdRBHoQJ/1Sf8S0gyDmNyDBHkCXHXYgT7K47KYru67GjwVLfu5gYHu5o/IWjo8mjKvnsc6mGqD+RvyIi948oIiIAiIgCIiAIiIAiIgCIiAIiID494AkkADc2C1jHcXNdwotHdtLmwXg5qgDmkllsoEA6nNbQL72rxLnOZTpwQx2Z0nlL4JptdGzYNQ6XbTG9qDhTmfS2c5eKYcxjiZE8tOSfOXDzLli6nNScUW44XuU/H8IWVH6nZ2o6geW8z6he+G45r2d2+IBJB10kkgT7wVtfaLA5hnAkizo3/AKjy/GFouKwWUmNHX8pEHX0kz5bbeSt/hZ6cXqVl4/gjqkOAId1bp5b9bxqIKwM7OZRmOgvpGsgeenTz10VdheKVmCZOsgje4vYWNo16rNU47UNnNNtoI6jQ21TTNcHbYfS1YYEOh062vP8AqbvfMfNQOJPzOyTZsew1ietyvpquM3LQb2Im4j0899Sb6rFkjQQBb4ACPu1UkqZ1Jvkx1RAMdDEeWi36pxWlisOyWkvogVHQYBa2O9i8gAkOLXQYAK0Vw6/NTOF499F5rMF2GmYNg4EGQfPK5w8pC04Gnafcz9Sns0bDxjtC8UwGMLQWy0BrgHDQQSIHpv7rTxUqCo2qeZwPh8z0+Y9Cuw4fD4XFUxUbTpuDhrlAc0kXB3a5VuJ7FUXHlc5rd26+sON2zv7RCm+jlH27lUOohw9iF2a4o6plAbyuEy4wQTBho+tvJsOhN1L4zgrG1iI+Tv6hVLqH0XEd1YQMzDoCybDyykx8Oq2vEOY+nLoO0bkxYDziVk9PVcOGuCUpaWprhmkYvD6u6BwPpzH4rDRcT4TcEEHdpBJB9Nwr/G4WL779JMk332EqkqUsjpEkf/on8+izJ0ak9SOjYDEirTa8fWE+h3HsVnWt9kMVZ1M/vD5Ax8j7lbIvpMOT1IKR5OSGiTQREVpAIiIAiIgCIiAIiIAih4/ilKi0uqPDQ3Xc+VhdQavHHETToVCAASakU4LrMGVxkkm0enUKLkjqi2XFWoGglxDQNSTAG2p81r/GON1CC3DNJic9U2FMAFzsoIvUDRIab3FjKiYmiXVB9LqU3FgD8rpcwEzdlMBs5RMEhx5hcqHjMIHlhIdm8X6ZvIC99KmA2nIDeVzmXaCWlwkhUTzeCagQcNRaH8/hp5pgy0w6m80hJmo7M9xJHiLIPRY8cC3FPlrmZsxbMEy4NcDym3hfpe2ymVKThVyAA1X1HUpMhjabqUl2S+VoMDWXaekPtBTptFCtnc97DkfmJMuAgyDygh0y0aXMbrBNaotmiLqSNvwzm1abXRZzbg+fyWp8bwPd1DY5ZB0JnNIMdSJBPxVzwTF5Xd27RxJaT13bffU9ddVN4rh88SLHK0ncTVpxHtmWVRU0WKTxyrsaS/BiZFvX7unT19wVgfSAExvpM+UX2tF/Q3Ww8Q4a5hjUbEbjzHv7T0JCrDTvB3/Px09bDoVTbWxsUk1ZV1WeHa+p1vJ+BIPv5zOCowajfcHoY/D86CwxLS0fffq0/I6fI6WjupjLNxdxP+Y69enyKnF7HSET00UhlICkCW8z3tIcR9VgnUeQb7OPS2HE0+bIPE6wv1trGvzlXnEqBpta11+XMHMFpAIEDWxkSJtTBsFpxeTPnfYj8H4pUovBZYsYAZGrDNhs4AkvHqbWgbvwntYypaoIcIBygkSdLeISbRrPxXOnzLIcHXLTcB3NJEHRwMDX75Up9UwC68cvMC0w6xbm+BI8t1qhllDjgxygmdG4/wAObi6M04c9kupkHcWcwnabgzoY6Kr4Jj5s/MHxBzgh3oQfCZFxbZa9wnEZLHNk0PgMA+Fxz3FrZv2dbCJ+NweZ0te5tSARUdmDXDQFwcC1xE7OaLt0FhDOlleqO0vuSj8K0y4NrqUg8afn8yte4lgcpESWny02/H71L4RxJ4eadUAOF+kzoQOhvefirrGYcVWEt1F9NxcT8Fm9H1E69y5RKORwfyNLwlc03hzblhJEHWLFvTq33XQaFUPa1zdHAEehuFzvFctQlptBmPtAEfGGj8lbT2TxUtdTP1Dmb+6+SR/mn4hXf0/Lpm4Pud6qFxU0XyIi9gwhERAEREARFHx2LFJsm5JgC9zrsCdB0PuuN0D3icSym0uqODWjc/d5nyVFXxr8Rky5mUYLzfIXNB5c79WgyDDQbAgnZV2OpCpUp1Kr4JDgM0GMp5+6pmwM5WXBcQTIUtjA4Pdkc+XBofV1As0gB3M3nL9GgXWWeZt0i1Qrci4TDtlsPs52YimC4hrIytL7uHPlcYLROZZ6VMuyEsc7O41SH1CWua0QzlLiJh1MyR9RZq+Ik1C6q1pY2CGAFwgZz4gSbOF4Gm0L1Tptc+4ruLGN0LmT3hPm0AfogqLkyTMDw4U3j9HRZUqQTbSQx2waJDDcz4lGJac9QNqvDqtNoqNIhzWvaLNpkFwnPo0qTSp8tF4o0wSWnMSM125tQ06nzVfjcTVpup5mv5Tnflc2A9+blAczw8883VvkuV3Z09cTBBqGmDSaMry8iHcolxANwctMgF2l7Gyk0GSX0WtY2g9stzTeLPhtpHhJJNy6bzK13GcUdWY+GF3eZQO8qNIaCLHJTaAS1ziROkTsvFXjDnOHfCm3K9m5LL2cH2kgMdO4kC0gEVOL4JWjPh7E0S7PEhjgDBaNBmuHWIINzY6wFs3D8ZnaGVJzDKZEmYIgn3121vYxXVHuxfKO6YS0PY4S/M9rQJbBEATBBmbgiILvOBquDxmEOa4Aid9zM3tuNREg6DPki8crRcmpxp9jYOIsBZB0LmCdIlwEg9RKq8dwsT4A5sRaAYiIIGuqt8uYEG4I2/D+qi1aTzZxEkEEgQI9J1N77SoZKcb7kIScWa5hsGe7YSHElouRqSBOnX5+qqsRa+gDnDYfWIt8PzYrd3UhpsNBtbSy1Li+HPMZAvJ8okknyFz7nYqiLtmuErPHZ/AO/S1WsBIORpcYbMdIMw8i5H1PJeuNlrKmS9ENpxBcXMIH2Ztl5tulwFJoVaNDC0wXNFQlpcXvIDIe0udEw05bwIcZE3MrXuI46pWqF1Nway0AmXOBsZm4nzJNtV6UYujJOdybMtVpcCAWmW7SDIjm3vcSBchu6y0edghx5gWk2PM3ld7XEAnrBVa7AOe4nmJ3h1xJkm8Dppb8J+AwrWMZIJm5kT4muMaRcjS4OsrrSSOfIyNB5XZWnYx5kA+kdCdJVtguJ5QGuD5YctiDDDGZuUkggt2O4EToqshgD4a8G8WcG6CwDrayYPVfa8c0ZrtiADI8QIuJ6WPl7x3s6XWPcGQ9pGrQS4FmZh8LwRyPdMAkRMO1tG0cMry0HYjr7FaTQrloIbUfFVpacw5CB1LmiCM5vJ3B6rYeAVw5s7GHezgqcktORTO6bg0Re0dGHz5AWHUwB8YHoSnAMVkrsM2echv9oSNf2squ+K4PvGQPzstXdQczbwOBn7MSB7ggadFBP0sifgti1PG0dERYsJX7xjXi2YTHQ7g+YMj2WVfQp2eYERF0BERAFUcT/vND+HW++iiKjqP7bJQ5KDgf97f/AAqn/uaqi9r/ANVQ/wDU1P5r0RY4+5/p/JcuxdcO/ulf0f8AyKanY3xV/wCAz766Ir4+388Fc+TFjv1FH8/9GotU4P8Arj+fqsXxFPuWQ7nriH6il+63+Wql/hrfu1P5bV9RZX7WSRCwX99p/wAYfctz4t+tf+5/9iIqs/tRLHyX+G8LfQfcj9fZEWWXH6juzAtb4j+vp/xh/vRFTh96L49ym7U/+W/er/zmKmqf8m/80ReouPz5mfv+fIvOE6n+JT/lr3T8FD0P+16IqZ8skvaZsN4j/A/4uXvFeNn8F3+4IirXJLuem/8AR9W/yKqn9iP1Lf4X4oijPhfnk72f54NqH6pvuta4h+sf6r6i5n/x+i+wwe5/r9zauF+A/v1P97lLRF72P2L6GCXLCIimc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4086" y="2852737"/>
            <a:ext cx="3739839" cy="324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61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2275">
                                            <p:txEl>
                                              <p:pRg st="0" end="0"/>
                                            </p:txEl>
                                          </p:spTgt>
                                        </p:tgtEl>
                                        <p:attrNameLst>
                                          <p:attrName>style.visibility</p:attrName>
                                        </p:attrNameLst>
                                      </p:cBhvr>
                                      <p:to>
                                        <p:strVal val="visible"/>
                                      </p:to>
                                    </p:set>
                                    <p:animEffect transition="in" filter="fade">
                                      <p:cBhvr>
                                        <p:cTn id="7" dur="2000"/>
                                        <p:tgtEl>
                                          <p:spTgt spid="182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2275">
                                            <p:txEl>
                                              <p:pRg st="1" end="1"/>
                                            </p:txEl>
                                          </p:spTgt>
                                        </p:tgtEl>
                                        <p:attrNameLst>
                                          <p:attrName>style.visibility</p:attrName>
                                        </p:attrNameLst>
                                      </p:cBhvr>
                                      <p:to>
                                        <p:strVal val="visible"/>
                                      </p:to>
                                    </p:set>
                                    <p:animEffect transition="in" filter="fade">
                                      <p:cBhvr>
                                        <p:cTn id="12" dur="2000"/>
                                        <p:tgtEl>
                                          <p:spTgt spid="1822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2275">
                                            <p:txEl>
                                              <p:pRg st="2" end="2"/>
                                            </p:txEl>
                                          </p:spTgt>
                                        </p:tgtEl>
                                        <p:attrNameLst>
                                          <p:attrName>style.visibility</p:attrName>
                                        </p:attrNameLst>
                                      </p:cBhvr>
                                      <p:to>
                                        <p:strVal val="visible"/>
                                      </p:to>
                                    </p:set>
                                    <p:animEffect transition="in" filter="fade">
                                      <p:cBhvr>
                                        <p:cTn id="17" dur="2000"/>
                                        <p:tgtEl>
                                          <p:spTgt spid="1822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2275">
                                            <p:txEl>
                                              <p:pRg st="3" end="3"/>
                                            </p:txEl>
                                          </p:spTgt>
                                        </p:tgtEl>
                                        <p:attrNameLst>
                                          <p:attrName>style.visibility</p:attrName>
                                        </p:attrNameLst>
                                      </p:cBhvr>
                                      <p:to>
                                        <p:strVal val="visible"/>
                                      </p:to>
                                    </p:set>
                                    <p:animEffect transition="in" filter="fade">
                                      <p:cBhvr>
                                        <p:cTn id="22" dur="2000"/>
                                        <p:tgtEl>
                                          <p:spTgt spid="18227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2275">
                                            <p:txEl>
                                              <p:pRg st="4" end="4"/>
                                            </p:txEl>
                                          </p:spTgt>
                                        </p:tgtEl>
                                        <p:attrNameLst>
                                          <p:attrName>style.visibility</p:attrName>
                                        </p:attrNameLst>
                                      </p:cBhvr>
                                      <p:to>
                                        <p:strVal val="visible"/>
                                      </p:to>
                                    </p:set>
                                    <p:animEffect transition="in" filter="fade">
                                      <p:cBhvr>
                                        <p:cTn id="27" dur="2000"/>
                                        <p:tgtEl>
                                          <p:spTgt spid="18227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2275">
                                            <p:txEl>
                                              <p:pRg st="5" end="5"/>
                                            </p:txEl>
                                          </p:spTgt>
                                        </p:tgtEl>
                                        <p:attrNameLst>
                                          <p:attrName>style.visibility</p:attrName>
                                        </p:attrNameLst>
                                      </p:cBhvr>
                                      <p:to>
                                        <p:strVal val="visible"/>
                                      </p:to>
                                    </p:set>
                                    <p:animEffect transition="in" filter="fade">
                                      <p:cBhvr>
                                        <p:cTn id="32" dur="2000"/>
                                        <p:tgtEl>
                                          <p:spTgt spid="18227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2275">
                                            <p:txEl>
                                              <p:pRg st="6" end="6"/>
                                            </p:txEl>
                                          </p:spTgt>
                                        </p:tgtEl>
                                        <p:attrNameLst>
                                          <p:attrName>style.visibility</p:attrName>
                                        </p:attrNameLst>
                                      </p:cBhvr>
                                      <p:to>
                                        <p:strVal val="visible"/>
                                      </p:to>
                                    </p:set>
                                    <p:animEffect transition="in" filter="fade">
                                      <p:cBhvr>
                                        <p:cTn id="37" dur="2000"/>
                                        <p:tgtEl>
                                          <p:spTgt spid="18227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2275">
                                            <p:txEl>
                                              <p:pRg st="7" end="7"/>
                                            </p:txEl>
                                          </p:spTgt>
                                        </p:tgtEl>
                                        <p:attrNameLst>
                                          <p:attrName>style.visibility</p:attrName>
                                        </p:attrNameLst>
                                      </p:cBhvr>
                                      <p:to>
                                        <p:strVal val="visible"/>
                                      </p:to>
                                    </p:set>
                                    <p:animEffect transition="in" filter="fade">
                                      <p:cBhvr>
                                        <p:cTn id="42" dur="2000"/>
                                        <p:tgtEl>
                                          <p:spTgt spid="18227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123"/>
                                        </p:tgtEl>
                                        <p:attrNameLst>
                                          <p:attrName>style.visibility</p:attrName>
                                        </p:attrNameLst>
                                      </p:cBhvr>
                                      <p:to>
                                        <p:strVal val="visible"/>
                                      </p:to>
                                    </p:set>
                                    <p:animEffect transition="in" filter="fade">
                                      <p:cBhvr>
                                        <p:cTn id="4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002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5"/>
          <p:cNvSpPr>
            <a:spLocks noChangeArrowheads="1"/>
          </p:cNvSpPr>
          <p:nvPr/>
        </p:nvSpPr>
        <p:spPr bwMode="auto">
          <a:xfrm>
            <a:off x="3048000" y="228600"/>
            <a:ext cx="2971800" cy="838200"/>
          </a:xfrm>
          <a:prstGeom prst="rect">
            <a:avLst/>
          </a:prstGeom>
          <a:solidFill>
            <a:srgbClr val="FFFF00">
              <a:alpha val="34901"/>
            </a:srgbClr>
          </a:solidFill>
          <a:ln w="9525" algn="ctr">
            <a:solidFill>
              <a:srgbClr val="FFC000"/>
            </a:solidFill>
            <a:round/>
            <a:headEnd/>
            <a:tailEnd/>
          </a:ln>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eaLnBrk="0" fontAlgn="base" hangingPunct="0">
              <a:spcBef>
                <a:spcPct val="0"/>
              </a:spcBef>
              <a:spcAft>
                <a:spcPct val="0"/>
              </a:spcAft>
            </a:pPr>
            <a:endParaRPr lang="en-US" altLang="en-US" smtClean="0">
              <a:solidFill>
                <a:srgbClr val="000000"/>
              </a:solidFill>
            </a:endParaRPr>
          </a:p>
        </p:txBody>
      </p:sp>
      <p:sp>
        <p:nvSpPr>
          <p:cNvPr id="2" name="TextBox 1"/>
          <p:cNvSpPr txBox="1"/>
          <p:nvPr/>
        </p:nvSpPr>
        <p:spPr bwMode="auto">
          <a:xfrm>
            <a:off x="7544245" y="43934"/>
            <a:ext cx="1287532" cy="369332"/>
          </a:xfrm>
          <a:prstGeom prst="rect">
            <a:avLst/>
          </a:prstGeom>
          <a:noFill/>
          <a:ln w="9525">
            <a:noFill/>
            <a:miter lim="800000"/>
            <a:headEnd/>
            <a:tailEnd/>
          </a:ln>
          <a:effectLst/>
        </p:spPr>
        <p:txBody>
          <a:bodyPr wrap="none" rtlCol="0">
            <a:spAutoFit/>
          </a:bodyPr>
          <a:lstStyle/>
          <a:p>
            <a:r>
              <a:rPr lang="en-US" b="1" dirty="0" smtClean="0">
                <a:solidFill>
                  <a:srgbClr val="C00000"/>
                </a:solidFill>
                <a:latin typeface="Arial" pitchFamily="34" charset="0"/>
              </a:rPr>
              <a:t>1831-1836</a:t>
            </a:r>
          </a:p>
        </p:txBody>
      </p:sp>
    </p:spTree>
    <p:extLst>
      <p:ext uri="{BB962C8B-B14F-4D97-AF65-F5344CB8AC3E}">
        <p14:creationId xmlns:p14="http://schemas.microsoft.com/office/powerpoint/2010/main" val="18021060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4763"/>
            <a:ext cx="85725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526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53134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336550" y="1676400"/>
            <a:ext cx="84709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b="1" smtClean="0">
                <a:solidFill>
                  <a:prstClr val="white"/>
                </a:solidFill>
                <a:latin typeface="Times New Roman" charset="0"/>
                <a:cs typeface="Times New Roman" charset="0"/>
              </a:rPr>
              <a:t>ES 144 A1 – Lecture Only (MWF 2-3 pm)</a:t>
            </a:r>
          </a:p>
          <a:p>
            <a:pPr algn="ctr" eaLnBrk="1" fontAlgn="base" hangingPunct="1">
              <a:spcBef>
                <a:spcPct val="0"/>
              </a:spcBef>
              <a:spcAft>
                <a:spcPct val="0"/>
              </a:spcAft>
            </a:pPr>
            <a:endParaRPr lang="en-US" b="1" smtClean="0">
              <a:solidFill>
                <a:prstClr val="white"/>
              </a:solidFill>
              <a:latin typeface="Times New Roman" charset="0"/>
              <a:cs typeface="Times New Roman" charset="0"/>
            </a:endParaRPr>
          </a:p>
          <a:p>
            <a:pPr algn="ctr" eaLnBrk="1" fontAlgn="base" hangingPunct="1">
              <a:spcBef>
                <a:spcPct val="0"/>
              </a:spcBef>
              <a:spcAft>
                <a:spcPct val="0"/>
              </a:spcAft>
            </a:pPr>
            <a:endParaRPr lang="en-US" b="1" smtClean="0">
              <a:solidFill>
                <a:prstClr val="white"/>
              </a:solidFill>
              <a:latin typeface="Times New Roman" charset="0"/>
              <a:cs typeface="Times New Roman" charset="0"/>
            </a:endParaRPr>
          </a:p>
          <a:p>
            <a:pPr algn="ctr" eaLnBrk="1" fontAlgn="base" hangingPunct="1">
              <a:spcBef>
                <a:spcPct val="0"/>
              </a:spcBef>
              <a:spcAft>
                <a:spcPct val="0"/>
              </a:spcAft>
            </a:pPr>
            <a:endParaRPr lang="en-US" b="1" smtClean="0">
              <a:solidFill>
                <a:prstClr val="white"/>
              </a:solidFill>
              <a:latin typeface="Times New Roman" charset="0"/>
              <a:cs typeface="Times New Roman" charset="0"/>
            </a:endParaRPr>
          </a:p>
          <a:p>
            <a:pPr algn="ctr" eaLnBrk="1" fontAlgn="base" hangingPunct="1">
              <a:spcBef>
                <a:spcPct val="0"/>
              </a:spcBef>
              <a:spcAft>
                <a:spcPct val="0"/>
              </a:spcAft>
            </a:pPr>
            <a:endParaRPr lang="en-US" b="1" smtClean="0">
              <a:solidFill>
                <a:prstClr val="white"/>
              </a:solidFill>
              <a:latin typeface="Times New Roman" charset="0"/>
              <a:cs typeface="Times New Roman" charset="0"/>
            </a:endParaRPr>
          </a:p>
          <a:p>
            <a:pPr algn="ctr" eaLnBrk="1" fontAlgn="base" hangingPunct="1">
              <a:spcBef>
                <a:spcPct val="0"/>
              </a:spcBef>
              <a:spcAft>
                <a:spcPct val="0"/>
              </a:spcAft>
            </a:pPr>
            <a:r>
              <a:rPr lang="en-US" b="1" smtClean="0">
                <a:solidFill>
                  <a:prstClr val="white"/>
                </a:solidFill>
                <a:latin typeface="Times New Roman" charset="0"/>
                <a:cs typeface="Times New Roman" charset="0"/>
              </a:rPr>
              <a:t>Two Discussion Groups for </a:t>
            </a:r>
            <a:r>
              <a:rPr lang="en-US" b="1" u="sng" smtClean="0">
                <a:solidFill>
                  <a:prstClr val="white"/>
                </a:solidFill>
                <a:latin typeface="Times New Roman" charset="0"/>
                <a:cs typeface="Times New Roman" charset="0"/>
              </a:rPr>
              <a:t>Marine Science Majors Only</a:t>
            </a:r>
          </a:p>
          <a:p>
            <a:pPr algn="ctr" eaLnBrk="1" fontAlgn="base" hangingPunct="1">
              <a:spcBef>
                <a:spcPct val="0"/>
              </a:spcBef>
              <a:spcAft>
                <a:spcPct val="0"/>
              </a:spcAft>
            </a:pPr>
            <a:endParaRPr lang="en-US" b="1" smtClean="0">
              <a:solidFill>
                <a:prstClr val="white"/>
              </a:solidFill>
              <a:latin typeface="Times New Roman" charset="0"/>
              <a:cs typeface="Times New Roman" charset="0"/>
            </a:endParaRPr>
          </a:p>
          <a:p>
            <a:pPr algn="ctr" eaLnBrk="1" fontAlgn="base" hangingPunct="1">
              <a:spcBef>
                <a:spcPct val="0"/>
              </a:spcBef>
              <a:spcAft>
                <a:spcPct val="0"/>
              </a:spcAft>
            </a:pPr>
            <a:endParaRPr lang="en-US" b="1" smtClean="0">
              <a:solidFill>
                <a:prstClr val="white"/>
              </a:solidFill>
              <a:latin typeface="Times New Roman" charset="0"/>
              <a:cs typeface="Times New Roman" charset="0"/>
            </a:endParaRPr>
          </a:p>
          <a:p>
            <a:pPr algn="ctr" eaLnBrk="1" fontAlgn="base" hangingPunct="1">
              <a:spcBef>
                <a:spcPct val="0"/>
              </a:spcBef>
              <a:spcAft>
                <a:spcPct val="0"/>
              </a:spcAft>
            </a:pPr>
            <a:r>
              <a:rPr lang="en-US" sz="2000" b="1" smtClean="0">
                <a:solidFill>
                  <a:prstClr val="white"/>
                </a:solidFill>
                <a:latin typeface="Times New Roman" charset="0"/>
                <a:cs typeface="Times New Roman" charset="0"/>
              </a:rPr>
              <a:t>ES 144 MP – Lecture, Discussion Group (M 10-11, CAS B08A, 1</a:t>
            </a:r>
            <a:r>
              <a:rPr lang="en-US" sz="2000" b="1" baseline="30000" smtClean="0">
                <a:solidFill>
                  <a:prstClr val="white"/>
                </a:solidFill>
                <a:latin typeface="Times New Roman" charset="0"/>
                <a:cs typeface="Times New Roman" charset="0"/>
              </a:rPr>
              <a:t>st</a:t>
            </a:r>
            <a:r>
              <a:rPr lang="en-US" sz="2000" b="1" smtClean="0">
                <a:solidFill>
                  <a:prstClr val="white"/>
                </a:solidFill>
                <a:latin typeface="Times New Roman" charset="0"/>
                <a:cs typeface="Times New Roman" charset="0"/>
              </a:rPr>
              <a:t> mtg. 9/19)</a:t>
            </a:r>
          </a:p>
          <a:p>
            <a:pPr algn="ctr" eaLnBrk="1" fontAlgn="base" hangingPunct="1">
              <a:spcBef>
                <a:spcPct val="0"/>
              </a:spcBef>
              <a:spcAft>
                <a:spcPct val="0"/>
              </a:spcAft>
            </a:pPr>
            <a:r>
              <a:rPr lang="en-US" sz="2000" b="1" smtClean="0">
                <a:solidFill>
                  <a:prstClr val="white"/>
                </a:solidFill>
                <a:latin typeface="Times New Roman" charset="0"/>
                <a:cs typeface="Times New Roman" charset="0"/>
              </a:rPr>
              <a:t>ES 144 MR – Lecture, Discussion Group (Th 3-4, B08A, 1</a:t>
            </a:r>
            <a:r>
              <a:rPr lang="en-US" sz="2000" b="1" baseline="30000" smtClean="0">
                <a:solidFill>
                  <a:prstClr val="white"/>
                </a:solidFill>
                <a:latin typeface="Times New Roman" charset="0"/>
                <a:cs typeface="Times New Roman" charset="0"/>
              </a:rPr>
              <a:t>st</a:t>
            </a:r>
            <a:r>
              <a:rPr lang="en-US" sz="2000" b="1" smtClean="0">
                <a:solidFill>
                  <a:prstClr val="white"/>
                </a:solidFill>
                <a:latin typeface="Times New Roman" charset="0"/>
                <a:cs typeface="Times New Roman" charset="0"/>
              </a:rPr>
              <a:t> mtg. 9/22)</a:t>
            </a:r>
          </a:p>
          <a:p>
            <a:pPr algn="ctr" eaLnBrk="1" fontAlgn="base" hangingPunct="1">
              <a:spcBef>
                <a:spcPct val="0"/>
              </a:spcBef>
              <a:spcAft>
                <a:spcPct val="0"/>
              </a:spcAft>
            </a:pPr>
            <a:endParaRPr lang="en-US" b="1" smtClean="0">
              <a:solidFill>
                <a:prstClr val="white"/>
              </a:solidFill>
              <a:latin typeface="Times New Roman" charset="0"/>
              <a:cs typeface="Times New Roman" charset="0"/>
            </a:endParaRPr>
          </a:p>
        </p:txBody>
      </p:sp>
    </p:spTree>
    <p:extLst>
      <p:ext uri="{BB962C8B-B14F-4D97-AF65-F5344CB8AC3E}">
        <p14:creationId xmlns:p14="http://schemas.microsoft.com/office/powerpoint/2010/main" val="6681617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685800" y="152400"/>
            <a:ext cx="7772400" cy="1143000"/>
          </a:xfrm>
        </p:spPr>
        <p:txBody>
          <a:bodyPr>
            <a:normAutofit fontScale="90000"/>
          </a:bodyPr>
          <a:lstStyle/>
          <a:p>
            <a:pPr eaLnBrk="1" hangingPunct="1"/>
            <a:r>
              <a:rPr lang="en-US" sz="3200" b="1" dirty="0" smtClean="0">
                <a:solidFill>
                  <a:srgbClr val="FFFF00"/>
                </a:solidFill>
                <a:latin typeface="Times New Roman" pitchFamily="18" charset="0"/>
                <a:cs typeface="Times New Roman" pitchFamily="18" charset="0"/>
              </a:rPr>
              <a:t>United States Exploring Expedition (US Ex EX)</a:t>
            </a:r>
            <a:br>
              <a:rPr lang="en-US" sz="3200" b="1" dirty="0" smtClean="0">
                <a:solidFill>
                  <a:srgbClr val="FFFF00"/>
                </a:solidFill>
                <a:latin typeface="Times New Roman" pitchFamily="18" charset="0"/>
                <a:cs typeface="Times New Roman" pitchFamily="18" charset="0"/>
              </a:rPr>
            </a:br>
            <a:r>
              <a:rPr lang="en-US" sz="3200" b="1" dirty="0" smtClean="0">
                <a:solidFill>
                  <a:srgbClr val="FFFF00"/>
                </a:solidFill>
                <a:latin typeface="Times New Roman" pitchFamily="18" charset="0"/>
                <a:cs typeface="Times New Roman" pitchFamily="18" charset="0"/>
              </a:rPr>
              <a:t>1838 - 1842</a:t>
            </a:r>
          </a:p>
        </p:txBody>
      </p:sp>
      <p:sp>
        <p:nvSpPr>
          <p:cNvPr id="27652" name="Text Box 4"/>
          <p:cNvSpPr txBox="1">
            <a:spLocks noChangeArrowheads="1"/>
          </p:cNvSpPr>
          <p:nvPr/>
        </p:nvSpPr>
        <p:spPr bwMode="auto">
          <a:xfrm>
            <a:off x="2895600" y="1295400"/>
            <a:ext cx="562038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eaLnBrk="1" hangingPunct="1"/>
            <a:r>
              <a:rPr lang="en-US" sz="2000" dirty="0">
                <a:solidFill>
                  <a:schemeClr val="bg1"/>
                </a:solidFill>
                <a:latin typeface="Times New Roman" pitchFamily="18" charset="0"/>
                <a:cs typeface="Times New Roman" pitchFamily="18" charset="0"/>
              </a:rPr>
              <a:t>Explored the coast of Antarctica</a:t>
            </a:r>
          </a:p>
          <a:p>
            <a:pPr eaLnBrk="1" hangingPunct="1"/>
            <a:endParaRPr lang="en-US" sz="2000" dirty="0">
              <a:solidFill>
                <a:schemeClr val="bg1"/>
              </a:solidFill>
              <a:latin typeface="Times New Roman" pitchFamily="18" charset="0"/>
              <a:cs typeface="Times New Roman" pitchFamily="18" charset="0"/>
            </a:endParaRPr>
          </a:p>
          <a:p>
            <a:pPr eaLnBrk="1" hangingPunct="1"/>
            <a:r>
              <a:rPr lang="en-US" sz="2000" dirty="0">
                <a:solidFill>
                  <a:schemeClr val="bg1"/>
                </a:solidFill>
                <a:latin typeface="Times New Roman" pitchFamily="18" charset="0"/>
                <a:cs typeface="Times New Roman" pitchFamily="18" charset="0"/>
              </a:rPr>
              <a:t>Mapped the Oregon </a:t>
            </a:r>
            <a:r>
              <a:rPr lang="en-US" sz="2000" dirty="0" smtClean="0">
                <a:solidFill>
                  <a:schemeClr val="bg1"/>
                </a:solidFill>
                <a:latin typeface="Times New Roman" pitchFamily="18" charset="0"/>
                <a:cs typeface="Times New Roman" pitchFamily="18" charset="0"/>
              </a:rPr>
              <a:t>Territory and San Francisco Bay</a:t>
            </a:r>
            <a:endParaRPr lang="en-US" sz="2000" dirty="0">
              <a:solidFill>
                <a:schemeClr val="bg1"/>
              </a:solidFill>
              <a:latin typeface="Times New Roman" pitchFamily="18" charset="0"/>
              <a:cs typeface="Times New Roman" pitchFamily="18" charset="0"/>
            </a:endParaRPr>
          </a:p>
          <a:p>
            <a:pPr eaLnBrk="1" hangingPunct="1"/>
            <a:endParaRPr lang="en-US" sz="2000" dirty="0">
              <a:solidFill>
                <a:schemeClr val="bg1"/>
              </a:solidFill>
              <a:latin typeface="Times New Roman" pitchFamily="18" charset="0"/>
              <a:cs typeface="Times New Roman" pitchFamily="18" charset="0"/>
            </a:endParaRPr>
          </a:p>
          <a:p>
            <a:pPr eaLnBrk="1" hangingPunct="1"/>
            <a:r>
              <a:rPr lang="en-US" sz="2000" dirty="0">
                <a:solidFill>
                  <a:schemeClr val="bg1"/>
                </a:solidFill>
                <a:latin typeface="Times New Roman" pitchFamily="18" charset="0"/>
                <a:cs typeface="Times New Roman" pitchFamily="18" charset="0"/>
              </a:rPr>
              <a:t>Thoroughly Explored Hawaii </a:t>
            </a:r>
          </a:p>
          <a:p>
            <a:pPr eaLnBrk="1" hangingPunct="1"/>
            <a:endParaRPr lang="en-US" sz="2000" dirty="0">
              <a:solidFill>
                <a:schemeClr val="bg1"/>
              </a:solidFill>
              <a:latin typeface="Times New Roman" pitchFamily="18" charset="0"/>
              <a:cs typeface="Times New Roman" pitchFamily="18" charset="0"/>
            </a:endParaRPr>
          </a:p>
        </p:txBody>
      </p:sp>
      <p:sp>
        <p:nvSpPr>
          <p:cNvPr id="27653" name="Text Box 6"/>
          <p:cNvSpPr txBox="1">
            <a:spLocks noChangeArrowheads="1"/>
          </p:cNvSpPr>
          <p:nvPr/>
        </p:nvSpPr>
        <p:spPr bwMode="auto">
          <a:xfrm>
            <a:off x="381000" y="3597181"/>
            <a:ext cx="19089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eaLnBrk="1" hangingPunct="1"/>
            <a:r>
              <a:rPr lang="en-US" sz="1800" dirty="0">
                <a:solidFill>
                  <a:schemeClr val="bg1"/>
                </a:solidFill>
                <a:latin typeface="Times New Roman" pitchFamily="18" charset="0"/>
                <a:cs typeface="Times New Roman" pitchFamily="18" charset="0"/>
              </a:rPr>
              <a:t>Lt. Charles Wilkes</a:t>
            </a:r>
          </a:p>
        </p:txBody>
      </p:sp>
      <p:pic>
        <p:nvPicPr>
          <p:cNvPr id="2765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76550"/>
            <a:ext cx="57912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Rectangle 10"/>
          <p:cNvSpPr>
            <a:spLocks noChangeArrowheads="1"/>
          </p:cNvSpPr>
          <p:nvPr/>
        </p:nvSpPr>
        <p:spPr bwMode="auto">
          <a:xfrm>
            <a:off x="0" y="4114800"/>
            <a:ext cx="2895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a:solidFill>
                  <a:schemeClr val="bg1"/>
                </a:solidFill>
                <a:latin typeface="Times New Roman" pitchFamily="18" charset="0"/>
                <a:cs typeface="Times New Roman" pitchFamily="18" charset="0"/>
              </a:rPr>
              <a:t>USS Vincennes </a:t>
            </a:r>
            <a:r>
              <a:rPr lang="en-US">
                <a:solidFill>
                  <a:schemeClr val="bg1"/>
                </a:solidFill>
                <a:latin typeface="Times New Roman" pitchFamily="18" charset="0"/>
                <a:cs typeface="Times New Roman" pitchFamily="18" charset="0"/>
              </a:rPr>
              <a:t>in Disappointment Bay, Antarctica, during the Wilkes expedition.</a:t>
            </a:r>
          </a:p>
        </p:txBody>
      </p:sp>
      <p:sp>
        <p:nvSpPr>
          <p:cNvPr id="27656" name="Right Arrow 14"/>
          <p:cNvSpPr>
            <a:spLocks noChangeArrowheads="1"/>
          </p:cNvSpPr>
          <p:nvPr/>
        </p:nvSpPr>
        <p:spPr bwMode="auto">
          <a:xfrm>
            <a:off x="533400" y="5943600"/>
            <a:ext cx="2895600" cy="457200"/>
          </a:xfrm>
          <a:prstGeom prst="rightArrow">
            <a:avLst>
              <a:gd name="adj1" fmla="val 50000"/>
              <a:gd name="adj2" fmla="val 49992"/>
            </a:avLst>
          </a:prstGeom>
          <a:solidFill>
            <a:srgbClr val="C00000"/>
          </a:solidFill>
          <a:ln w="9525" algn="ctr">
            <a:solidFill>
              <a:schemeClr val="tx1"/>
            </a:solidFill>
            <a:round/>
            <a:headEnd/>
            <a:tailEnd/>
          </a:ln>
        </p:spPr>
        <p:txBody>
          <a:bodyPr/>
          <a:lstStyle/>
          <a:p>
            <a:endParaRPr lang="en-US">
              <a:latin typeface="Times New Roman" pitchFamily="18" charset="0"/>
              <a:cs typeface="Times New Roman" pitchFamily="18" charset="0"/>
            </a:endParaRPr>
          </a:p>
        </p:txBody>
      </p:sp>
      <p:pic>
        <p:nvPicPr>
          <p:cNvPr id="46082" name="Picture 2" descr="http://upload.wikimedia.org/wikipedia/commons/thumb/a/af/Rear_Admiral_Charles_Wilkes.jpg/220px-Rear_Admiral_Charles_Wilk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898" y="838200"/>
            <a:ext cx="20955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000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598465" y="530225"/>
            <a:ext cx="8310608"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1" hangingPunct="1"/>
            <a:r>
              <a:rPr lang="en-US" sz="2800" b="1" dirty="0">
                <a:solidFill>
                  <a:schemeClr val="bg1"/>
                </a:solidFill>
                <a:latin typeface="Times New Roman" pitchFamily="18" charset="0"/>
                <a:cs typeface="Times New Roman" pitchFamily="18" charset="0"/>
              </a:rPr>
              <a:t>Lt. Matthew Maury</a:t>
            </a:r>
          </a:p>
          <a:p>
            <a:pPr algn="ctr" eaLnBrk="1" hangingPunct="1"/>
            <a:endParaRPr lang="en-US" sz="2000" b="1" dirty="0">
              <a:solidFill>
                <a:schemeClr val="bg1"/>
              </a:solidFill>
              <a:latin typeface="Times New Roman" pitchFamily="18" charset="0"/>
              <a:cs typeface="Times New Roman" pitchFamily="18" charset="0"/>
            </a:endParaRPr>
          </a:p>
          <a:p>
            <a:pPr algn="ctr" eaLnBrk="1" hangingPunct="1"/>
            <a:r>
              <a:rPr lang="en-US" sz="2000" b="1" dirty="0">
                <a:solidFill>
                  <a:schemeClr val="bg1"/>
                </a:solidFill>
                <a:latin typeface="Times New Roman" pitchFamily="18" charset="0"/>
                <a:cs typeface="Times New Roman" pitchFamily="18" charset="0"/>
              </a:rPr>
              <a:t>		Head of the U.S. Navy's Depot of Charts and Instruments.  </a:t>
            </a:r>
          </a:p>
          <a:p>
            <a:pPr algn="ctr" eaLnBrk="1" hangingPunct="1"/>
            <a:endParaRPr lang="en-US" sz="2000" b="1" dirty="0">
              <a:solidFill>
                <a:schemeClr val="bg1"/>
              </a:solidFill>
              <a:latin typeface="Times New Roman" pitchFamily="18" charset="0"/>
              <a:cs typeface="Times New Roman" pitchFamily="18" charset="0"/>
            </a:endParaRPr>
          </a:p>
          <a:p>
            <a:pPr algn="ctr" eaLnBrk="1" hangingPunct="1"/>
            <a:r>
              <a:rPr lang="en-US" sz="2000" b="1" dirty="0">
                <a:solidFill>
                  <a:schemeClr val="bg1"/>
                </a:solidFill>
                <a:latin typeface="Times New Roman" pitchFamily="18" charset="0"/>
                <a:cs typeface="Times New Roman" pitchFamily="18" charset="0"/>
              </a:rPr>
              <a:t>1847-assembled the observations archived there into charts of </a:t>
            </a:r>
          </a:p>
          <a:p>
            <a:pPr algn="ctr" eaLnBrk="1" hangingPunct="1"/>
            <a:r>
              <a:rPr lang="en-US" sz="2000" b="1" dirty="0">
                <a:solidFill>
                  <a:schemeClr val="bg1"/>
                </a:solidFill>
                <a:latin typeface="Times New Roman" pitchFamily="18" charset="0"/>
                <a:cs typeface="Times New Roman" pitchFamily="18" charset="0"/>
              </a:rPr>
              <a:t>winds, currents, and sea state throughout the trade routes.  </a:t>
            </a:r>
          </a:p>
          <a:p>
            <a:pPr algn="ctr" eaLnBrk="1" hangingPunct="1"/>
            <a:endParaRPr lang="en-US" sz="2000" b="1" dirty="0">
              <a:solidFill>
                <a:schemeClr val="bg1"/>
              </a:solidFill>
              <a:latin typeface="Times New Roman" pitchFamily="18" charset="0"/>
              <a:cs typeface="Times New Roman" pitchFamily="18" charset="0"/>
            </a:endParaRPr>
          </a:p>
          <a:p>
            <a:pPr algn="ctr" eaLnBrk="1" hangingPunct="1"/>
            <a:r>
              <a:rPr lang="en-US" sz="2000" b="1" dirty="0" smtClean="0">
                <a:solidFill>
                  <a:schemeClr val="bg1"/>
                </a:solidFill>
                <a:latin typeface="Times New Roman" pitchFamily="18" charset="0"/>
                <a:cs typeface="Times New Roman" pitchFamily="18" charset="0"/>
              </a:rPr>
              <a:t> </a:t>
            </a:r>
            <a:endParaRPr lang="en-US" sz="2000" b="1" dirty="0">
              <a:solidFill>
                <a:schemeClr val="bg1"/>
              </a:solidFill>
              <a:latin typeface="Times New Roman" pitchFamily="18" charset="0"/>
              <a:cs typeface="Times New Roman" pitchFamily="18" charset="0"/>
            </a:endParaRPr>
          </a:p>
          <a:p>
            <a:pPr algn="ctr" eaLnBrk="1" hangingPunct="1"/>
            <a:r>
              <a:rPr lang="en-US" sz="2000" b="1" dirty="0">
                <a:solidFill>
                  <a:schemeClr val="bg1"/>
                </a:solidFill>
                <a:latin typeface="Times New Roman" pitchFamily="18" charset="0"/>
                <a:cs typeface="Times New Roman" pitchFamily="18" charset="0"/>
              </a:rPr>
              <a:t>1855-Author of the first oceanography textbook </a:t>
            </a:r>
          </a:p>
          <a:p>
            <a:pPr algn="ctr" eaLnBrk="1" hangingPunct="1"/>
            <a:r>
              <a:rPr lang="en-US" sz="2000" b="1" i="1" dirty="0">
                <a:solidFill>
                  <a:schemeClr val="bg1"/>
                </a:solidFill>
                <a:latin typeface="Times New Roman" pitchFamily="18" charset="0"/>
                <a:cs typeface="Times New Roman" pitchFamily="18" charset="0"/>
              </a:rPr>
              <a:t>The Physical Geography of the Sea</a:t>
            </a:r>
            <a:r>
              <a:rPr lang="en-US" sz="2000" b="1" dirty="0">
                <a:solidFill>
                  <a:schemeClr val="bg1"/>
                </a:solidFill>
                <a:latin typeface="Times New Roman" pitchFamily="18" charset="0"/>
                <a:cs typeface="Times New Roman" pitchFamily="18" charset="0"/>
              </a:rPr>
              <a:t>.</a:t>
            </a:r>
          </a:p>
          <a:p>
            <a:pPr algn="ctr" eaLnBrk="1" hangingPunct="1"/>
            <a:r>
              <a:rPr lang="en-US" sz="2000" b="1" dirty="0">
                <a:solidFill>
                  <a:schemeClr val="bg1"/>
                </a:solidFill>
                <a:latin typeface="Times New Roman" pitchFamily="18" charset="0"/>
                <a:cs typeface="Times New Roman" pitchFamily="18" charset="0"/>
              </a:rPr>
              <a:t> </a:t>
            </a:r>
          </a:p>
          <a:p>
            <a:pPr algn="ctr" eaLnBrk="1" hangingPunct="1"/>
            <a:r>
              <a:rPr lang="en-US" sz="2000" b="1" dirty="0">
                <a:solidFill>
                  <a:schemeClr val="bg1"/>
                </a:solidFill>
                <a:latin typeface="Times New Roman" pitchFamily="18" charset="0"/>
                <a:cs typeface="Times New Roman" pitchFamily="18" charset="0"/>
              </a:rPr>
              <a:t>Father of Physical Oceanography </a:t>
            </a:r>
          </a:p>
          <a:p>
            <a:pPr algn="ctr" eaLnBrk="1" hangingPunct="1"/>
            <a:endParaRPr lang="en-US" sz="2000" b="1" dirty="0">
              <a:solidFill>
                <a:schemeClr val="bg1"/>
              </a:solidFill>
              <a:latin typeface="Times New Roman" pitchFamily="18" charset="0"/>
              <a:cs typeface="Times New Roman" pitchFamily="18" charset="0"/>
            </a:endParaRPr>
          </a:p>
          <a:p>
            <a:pPr algn="ctr" eaLnBrk="1" hangingPunct="1"/>
            <a:r>
              <a:rPr lang="en-US" sz="2000" b="1" dirty="0">
                <a:solidFill>
                  <a:schemeClr val="bg1"/>
                </a:solidFill>
                <a:latin typeface="Times New Roman" pitchFamily="18" charset="0"/>
                <a:cs typeface="Times New Roman" pitchFamily="18" charset="0"/>
              </a:rPr>
              <a:t>Probably, the first person to devote full time to </a:t>
            </a:r>
          </a:p>
          <a:p>
            <a:pPr algn="ctr" eaLnBrk="1" hangingPunct="1"/>
            <a:r>
              <a:rPr lang="en-US" sz="2000" b="1" dirty="0">
                <a:solidFill>
                  <a:schemeClr val="bg1"/>
                </a:solidFill>
                <a:latin typeface="Times New Roman" pitchFamily="18" charset="0"/>
                <a:cs typeface="Times New Roman" pitchFamily="18" charset="0"/>
              </a:rPr>
              <a:t>the study of the ocean. </a:t>
            </a:r>
          </a:p>
          <a:p>
            <a:pPr algn="ctr" eaLnBrk="1" hangingPunct="1"/>
            <a:endParaRPr lang="en-US" sz="2000" b="1" dirty="0">
              <a:solidFill>
                <a:schemeClr val="bg1"/>
              </a:solidFill>
              <a:latin typeface="Times New Roman" pitchFamily="18" charset="0"/>
              <a:cs typeface="Times New Roman" pitchFamily="18" charset="0"/>
            </a:endParaRPr>
          </a:p>
        </p:txBody>
      </p:sp>
      <p:pic>
        <p:nvPicPr>
          <p:cNvPr id="28675" name="Picture 3" descr="Matthew-Fontaine-Mau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1493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24578">
                                            <p:txEl>
                                              <p:pRg st="8" end="8"/>
                                            </p:txEl>
                                          </p:spTgt>
                                        </p:tgtEl>
                                      </p:cBhvr>
                                      <p:by x="150000" y="150000"/>
                                    </p:animScale>
                                  </p:childTnLst>
                                </p:cTn>
                              </p:par>
                              <p:par>
                                <p:cTn id="7" presetID="6" presetClass="emph" presetSubtype="0" fill="hold" nodeType="withEffect">
                                  <p:stCondLst>
                                    <p:cond delay="0"/>
                                  </p:stCondLst>
                                  <p:childTnLst>
                                    <p:animScale>
                                      <p:cBhvr>
                                        <p:cTn id="8" dur="2000" fill="hold"/>
                                        <p:tgtEl>
                                          <p:spTgt spid="24578">
                                            <p:txEl>
                                              <p:pRg st="9" end="9"/>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8600"/>
            <a:ext cx="65071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552" y="1752599"/>
            <a:ext cx="6191250"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7"/>
          <p:cNvSpPr txBox="1">
            <a:spLocks noChangeArrowheads="1"/>
          </p:cNvSpPr>
          <p:nvPr/>
        </p:nvSpPr>
        <p:spPr bwMode="auto">
          <a:xfrm>
            <a:off x="914400" y="6248400"/>
            <a:ext cx="7143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eaLnBrk="1" hangingPunct="1"/>
            <a:r>
              <a:rPr lang="en-US" sz="1800" b="1" dirty="0">
                <a:solidFill>
                  <a:schemeClr val="bg1"/>
                </a:solidFill>
                <a:latin typeface="Times New Roman" pitchFamily="18" charset="0"/>
                <a:cs typeface="Times New Roman" pitchFamily="18" charset="0"/>
              </a:rPr>
              <a:t>Lead by Charles </a:t>
            </a:r>
            <a:r>
              <a:rPr lang="en-US" sz="1800" b="1" dirty="0" err="1" smtClean="0">
                <a:solidFill>
                  <a:schemeClr val="bg1"/>
                </a:solidFill>
                <a:latin typeface="Times New Roman" pitchFamily="18" charset="0"/>
                <a:cs typeface="Times New Roman" pitchFamily="18" charset="0"/>
              </a:rPr>
              <a:t>Wyville</a:t>
            </a:r>
            <a:r>
              <a:rPr lang="en-US" sz="1800" b="1" dirty="0" smtClean="0">
                <a:solidFill>
                  <a:schemeClr val="bg1"/>
                </a:solidFill>
                <a:latin typeface="Times New Roman" pitchFamily="18" charset="0"/>
                <a:cs typeface="Times New Roman" pitchFamily="18" charset="0"/>
              </a:rPr>
              <a:t> </a:t>
            </a:r>
            <a:r>
              <a:rPr lang="en-US" sz="1800" b="1" dirty="0">
                <a:solidFill>
                  <a:schemeClr val="bg1"/>
                </a:solidFill>
                <a:latin typeface="Times New Roman" pitchFamily="18" charset="0"/>
                <a:cs typeface="Times New Roman" pitchFamily="18" charset="0"/>
              </a:rPr>
              <a:t>Thompson – Departed on December 7, 1872</a:t>
            </a:r>
          </a:p>
        </p:txBody>
      </p:sp>
    </p:spTree>
    <p:extLst>
      <p:ext uri="{BB962C8B-B14F-4D97-AF65-F5344CB8AC3E}">
        <p14:creationId xmlns:p14="http://schemas.microsoft.com/office/powerpoint/2010/main" val="4668721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48" y="1701790"/>
            <a:ext cx="4380952" cy="339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72000" y="1686100"/>
            <a:ext cx="4572000" cy="3416320"/>
          </a:xfrm>
          <a:prstGeom prst="rect">
            <a:avLst/>
          </a:prstGeom>
        </p:spPr>
        <p:txBody>
          <a:bodyPr>
            <a:spAutoFit/>
          </a:bodyPr>
          <a:lstStyle/>
          <a:p>
            <a:pPr>
              <a:spcBef>
                <a:spcPct val="0"/>
              </a:spcBef>
            </a:pPr>
            <a:r>
              <a:rPr lang="en-US" i="1" dirty="0" smtClean="0">
                <a:solidFill>
                  <a:srgbClr val="FFC000"/>
                </a:solidFill>
                <a:latin typeface="Times New Roman" pitchFamily="18" charset="0"/>
                <a:cs typeface="Times New Roman" pitchFamily="18" charset="0"/>
              </a:rPr>
              <a:t>Challenger</a:t>
            </a:r>
            <a:r>
              <a:rPr lang="en-US" dirty="0" smtClean="0">
                <a:solidFill>
                  <a:srgbClr val="FFC000"/>
                </a:solidFill>
                <a:latin typeface="Times New Roman" pitchFamily="18" charset="0"/>
                <a:cs typeface="Times New Roman" pitchFamily="18" charset="0"/>
              </a:rPr>
              <a:t> traversed 68,890 nautical miles. </a:t>
            </a:r>
          </a:p>
          <a:p>
            <a:pPr>
              <a:spcBef>
                <a:spcPct val="0"/>
              </a:spcBef>
            </a:pPr>
            <a:endParaRPr lang="en-US" dirty="0" smtClean="0">
              <a:solidFill>
                <a:srgbClr val="FFC000"/>
              </a:solidFill>
              <a:latin typeface="Times New Roman" pitchFamily="18" charset="0"/>
              <a:cs typeface="Times New Roman" pitchFamily="18" charset="0"/>
            </a:endParaRPr>
          </a:p>
          <a:p>
            <a:pPr>
              <a:spcBef>
                <a:spcPct val="0"/>
              </a:spcBef>
            </a:pPr>
            <a:r>
              <a:rPr lang="en-US" dirty="0" smtClean="0">
                <a:solidFill>
                  <a:srgbClr val="FFC000"/>
                </a:solidFill>
                <a:latin typeface="Times New Roman" pitchFamily="18" charset="0"/>
                <a:cs typeface="Times New Roman" pitchFamily="18" charset="0"/>
              </a:rPr>
              <a:t>Sampled in the North and South Atlantic and Pacific Oceans; </a:t>
            </a:r>
          </a:p>
          <a:p>
            <a:pPr>
              <a:spcBef>
                <a:spcPct val="0"/>
              </a:spcBef>
            </a:pPr>
            <a:endParaRPr lang="en-US" dirty="0" smtClean="0">
              <a:solidFill>
                <a:srgbClr val="FFC000"/>
              </a:solidFill>
              <a:latin typeface="Times New Roman" pitchFamily="18" charset="0"/>
              <a:cs typeface="Times New Roman" pitchFamily="18" charset="0"/>
            </a:endParaRPr>
          </a:p>
          <a:p>
            <a:pPr>
              <a:spcBef>
                <a:spcPct val="0"/>
              </a:spcBef>
            </a:pPr>
            <a:r>
              <a:rPr lang="en-US" dirty="0" smtClean="0">
                <a:solidFill>
                  <a:srgbClr val="FFC000"/>
                </a:solidFill>
                <a:latin typeface="Times New Roman" pitchFamily="18" charset="0"/>
                <a:cs typeface="Times New Roman" pitchFamily="18" charset="0"/>
              </a:rPr>
              <a:t>Travelled north of the limits of drift ice in the North Atlantic polar seas and south of the Antarctic Circle.</a:t>
            </a:r>
          </a:p>
          <a:p>
            <a:pPr>
              <a:spcBef>
                <a:spcPct val="0"/>
              </a:spcBef>
            </a:pPr>
            <a:endParaRPr lang="en-US" dirty="0" smtClean="0">
              <a:solidFill>
                <a:srgbClr val="FFC000"/>
              </a:solidFill>
              <a:latin typeface="Times New Roman" pitchFamily="18" charset="0"/>
              <a:cs typeface="Times New Roman" pitchFamily="18" charset="0"/>
            </a:endParaRPr>
          </a:p>
          <a:p>
            <a:pPr>
              <a:spcBef>
                <a:spcPct val="0"/>
              </a:spcBef>
            </a:pPr>
            <a:r>
              <a:rPr lang="en-US" dirty="0" smtClean="0">
                <a:solidFill>
                  <a:srgbClr val="FFC000"/>
                </a:solidFill>
                <a:latin typeface="Times New Roman" pitchFamily="18" charset="0"/>
                <a:cs typeface="Times New Roman" pitchFamily="18" charset="0"/>
              </a:rPr>
              <a:t>the Marianas Trench in the western Pacific, where the seafloor is 26,850 feet, or more than 4 miles deep (8,200 meters). </a:t>
            </a:r>
          </a:p>
        </p:txBody>
      </p:sp>
      <p:sp>
        <p:nvSpPr>
          <p:cNvPr id="3" name="Rectangle 2"/>
          <p:cNvSpPr/>
          <p:nvPr/>
        </p:nvSpPr>
        <p:spPr>
          <a:xfrm>
            <a:off x="1602975" y="381000"/>
            <a:ext cx="5907386" cy="523220"/>
          </a:xfrm>
          <a:prstGeom prst="rect">
            <a:avLst/>
          </a:prstGeom>
        </p:spPr>
        <p:txBody>
          <a:bodyPr wrap="none">
            <a:spAutoFit/>
          </a:bodyPr>
          <a:lstStyle/>
          <a:p>
            <a:r>
              <a:rPr lang="en-US" sz="2800" dirty="0" smtClean="0">
                <a:solidFill>
                  <a:schemeClr val="bg1"/>
                </a:solidFill>
                <a:latin typeface="Times New Roman" pitchFamily="18" charset="0"/>
                <a:cs typeface="Times New Roman" pitchFamily="18" charset="0"/>
              </a:rPr>
              <a:t>December 1872 -24 May 1876, H.M.S. </a:t>
            </a:r>
            <a:endParaRPr lang="en-US"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9201400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ChangeArrowheads="1"/>
          </p:cNvSpPr>
          <p:nvPr/>
        </p:nvSpPr>
        <p:spPr bwMode="auto">
          <a:xfrm>
            <a:off x="400400" y="205050"/>
            <a:ext cx="8305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3200" b="1" dirty="0" err="1">
                <a:solidFill>
                  <a:schemeClr val="bg1"/>
                </a:solidFill>
                <a:latin typeface="Bell MT" pitchFamily="18" charset="0"/>
              </a:rPr>
              <a:t>Wyville</a:t>
            </a:r>
            <a:r>
              <a:rPr lang="en-US" sz="3200" b="1" dirty="0">
                <a:solidFill>
                  <a:schemeClr val="bg1"/>
                </a:solidFill>
                <a:latin typeface="Bell MT" pitchFamily="18" charset="0"/>
              </a:rPr>
              <a:t> Thomson reported the </a:t>
            </a:r>
            <a:r>
              <a:rPr lang="en-US" sz="3200" b="1" i="1" dirty="0">
                <a:solidFill>
                  <a:schemeClr val="bg1"/>
                </a:solidFill>
                <a:latin typeface="Bell MT" pitchFamily="18" charset="0"/>
              </a:rPr>
              <a:t>Challenger</a:t>
            </a:r>
            <a:r>
              <a:rPr lang="en-US" sz="3200" b="1" dirty="0">
                <a:solidFill>
                  <a:schemeClr val="bg1"/>
                </a:solidFill>
                <a:latin typeface="Bell MT" pitchFamily="18" charset="0"/>
              </a:rPr>
              <a:t> to have made 362 sample/observation stations "at intervals as nearly uniform as possible".</a:t>
            </a:r>
          </a:p>
        </p:txBody>
      </p:sp>
      <p:pic>
        <p:nvPicPr>
          <p:cNvPr id="3072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6"/>
          <p:cNvSpPr>
            <a:spLocks noChangeArrowheads="1"/>
          </p:cNvSpPr>
          <p:nvPr/>
        </p:nvSpPr>
        <p:spPr bwMode="auto">
          <a:xfrm rot="-5400000">
            <a:off x="6727032" y="3374231"/>
            <a:ext cx="457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100">
                <a:latin typeface="Calibri" pitchFamily="34" charset="0"/>
              </a:rPr>
              <a:t>http://www.geo.ed.ac.uk/scotgaz/people/famousfirst357.html</a:t>
            </a:r>
          </a:p>
        </p:txBody>
      </p:sp>
      <p:sp>
        <p:nvSpPr>
          <p:cNvPr id="30725" name="TextBox 7"/>
          <p:cNvSpPr txBox="1">
            <a:spLocks noChangeArrowheads="1"/>
          </p:cNvSpPr>
          <p:nvPr/>
        </p:nvSpPr>
        <p:spPr bwMode="auto">
          <a:xfrm>
            <a:off x="0" y="1905000"/>
            <a:ext cx="8763000"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eaLnBrk="1" hangingPunct="1"/>
            <a:r>
              <a:rPr lang="en-US" sz="1800" dirty="0">
                <a:solidFill>
                  <a:srgbClr val="FFC000"/>
                </a:solidFill>
                <a:latin typeface="Times New Roman" pitchFamily="18" charset="0"/>
                <a:cs typeface="Times New Roman" pitchFamily="18" charset="0"/>
              </a:rPr>
              <a:t>1. Depth</a:t>
            </a:r>
          </a:p>
          <a:p>
            <a:pPr eaLnBrk="1" hangingPunct="1"/>
            <a:r>
              <a:rPr lang="en-US" sz="1800" dirty="0">
                <a:solidFill>
                  <a:srgbClr val="FFC000"/>
                </a:solidFill>
                <a:latin typeface="Times New Roman" pitchFamily="18" charset="0"/>
                <a:cs typeface="Times New Roman" pitchFamily="18" charset="0"/>
              </a:rPr>
              <a:t>2. sample of the bottom </a:t>
            </a:r>
          </a:p>
          <a:p>
            <a:pPr eaLnBrk="1" hangingPunct="1"/>
            <a:r>
              <a:rPr lang="en-US" sz="1800" dirty="0">
                <a:solidFill>
                  <a:srgbClr val="FFC000"/>
                </a:solidFill>
                <a:latin typeface="Times New Roman" pitchFamily="18" charset="0"/>
                <a:cs typeface="Times New Roman" pitchFamily="18" charset="0"/>
              </a:rPr>
              <a:t>3. A sample of bottom water for chemical/physical examination. </a:t>
            </a:r>
          </a:p>
          <a:p>
            <a:pPr eaLnBrk="1" hangingPunct="1"/>
            <a:r>
              <a:rPr lang="en-US" sz="1800" dirty="0">
                <a:solidFill>
                  <a:srgbClr val="FFC000"/>
                </a:solidFill>
                <a:latin typeface="Times New Roman" pitchFamily="18" charset="0"/>
                <a:cs typeface="Times New Roman" pitchFamily="18" charset="0"/>
              </a:rPr>
              <a:t>4. The bottom temperature was recorded </a:t>
            </a:r>
          </a:p>
          <a:p>
            <a:pPr eaLnBrk="1" hangingPunct="1"/>
            <a:endParaRPr lang="en-US" sz="1800" dirty="0">
              <a:solidFill>
                <a:srgbClr val="FFC000"/>
              </a:solidFill>
              <a:latin typeface="Times New Roman" pitchFamily="18" charset="0"/>
              <a:cs typeface="Times New Roman" pitchFamily="18" charset="0"/>
            </a:endParaRPr>
          </a:p>
          <a:p>
            <a:pPr eaLnBrk="1" hangingPunct="1"/>
            <a:r>
              <a:rPr lang="en-US" sz="1800" dirty="0">
                <a:solidFill>
                  <a:schemeClr val="bg1"/>
                </a:solidFill>
                <a:latin typeface="Times New Roman" pitchFamily="18" charset="0"/>
                <a:cs typeface="Times New Roman" pitchFamily="18" charset="0"/>
              </a:rPr>
              <a:t>At most stations, </a:t>
            </a:r>
          </a:p>
          <a:p>
            <a:pPr eaLnBrk="1" hangingPunct="1"/>
            <a:r>
              <a:rPr lang="en-US" sz="1800" dirty="0">
                <a:solidFill>
                  <a:schemeClr val="bg1"/>
                </a:solidFill>
                <a:latin typeface="Times New Roman" pitchFamily="18" charset="0"/>
                <a:cs typeface="Times New Roman" pitchFamily="18" charset="0"/>
              </a:rPr>
              <a:t>- a fair sample of the bottom fauna (dredge or trawl)</a:t>
            </a:r>
          </a:p>
          <a:p>
            <a:pPr eaLnBrk="1" hangingPunct="1">
              <a:buFontTx/>
              <a:buChar char="-"/>
            </a:pPr>
            <a:r>
              <a:rPr lang="en-US" sz="1800" dirty="0">
                <a:solidFill>
                  <a:schemeClr val="bg1"/>
                </a:solidFill>
                <a:latin typeface="Times New Roman" pitchFamily="18" charset="0"/>
                <a:cs typeface="Times New Roman" pitchFamily="18" charset="0"/>
              </a:rPr>
              <a:t>the fauna of the surface and of intermediate depths (tow nets).</a:t>
            </a:r>
          </a:p>
          <a:p>
            <a:pPr eaLnBrk="1" hangingPunct="1"/>
            <a:r>
              <a:rPr lang="en-US" sz="1800" dirty="0">
                <a:solidFill>
                  <a:schemeClr val="bg1"/>
                </a:solidFill>
                <a:latin typeface="Times New Roman" pitchFamily="18" charset="0"/>
                <a:cs typeface="Times New Roman" pitchFamily="18" charset="0"/>
              </a:rPr>
              <a:t>-a series of temperature observations was made at different depths </a:t>
            </a:r>
          </a:p>
          <a:p>
            <a:pPr eaLnBrk="1" hangingPunct="1"/>
            <a:endParaRPr lang="en-US" sz="1800" dirty="0">
              <a:solidFill>
                <a:srgbClr val="FFC000"/>
              </a:solidFill>
              <a:latin typeface="Times New Roman" pitchFamily="18" charset="0"/>
              <a:cs typeface="Times New Roman" pitchFamily="18" charset="0"/>
            </a:endParaRPr>
          </a:p>
          <a:p>
            <a:pPr eaLnBrk="1" hangingPunct="1"/>
            <a:r>
              <a:rPr lang="en-US" sz="1800" dirty="0">
                <a:solidFill>
                  <a:srgbClr val="FFC000"/>
                </a:solidFill>
                <a:latin typeface="Times New Roman" pitchFamily="18" charset="0"/>
                <a:cs typeface="Times New Roman" pitchFamily="18" charset="0"/>
              </a:rPr>
              <a:t>At many stations, </a:t>
            </a:r>
          </a:p>
          <a:p>
            <a:pPr eaLnBrk="1" hangingPunct="1"/>
            <a:r>
              <a:rPr lang="en-US" sz="1800" dirty="0">
                <a:solidFill>
                  <a:srgbClr val="FFC000"/>
                </a:solidFill>
                <a:latin typeface="Times New Roman" pitchFamily="18" charset="0"/>
                <a:cs typeface="Times New Roman" pitchFamily="18" charset="0"/>
              </a:rPr>
              <a:t>samples of sea-water samples at different depths. </a:t>
            </a:r>
          </a:p>
          <a:p>
            <a:pPr eaLnBrk="1" hangingPunct="1"/>
            <a:endParaRPr lang="en-US" sz="1800" dirty="0">
              <a:solidFill>
                <a:srgbClr val="FFC000"/>
              </a:solidFill>
              <a:latin typeface="Times New Roman" pitchFamily="18" charset="0"/>
              <a:cs typeface="Times New Roman" pitchFamily="18" charset="0"/>
            </a:endParaRPr>
          </a:p>
          <a:p>
            <a:pPr eaLnBrk="1" hangingPunct="1"/>
            <a:r>
              <a:rPr lang="en-US" sz="1800" dirty="0">
                <a:solidFill>
                  <a:srgbClr val="FFC000"/>
                </a:solidFill>
                <a:latin typeface="Times New Roman" pitchFamily="18" charset="0"/>
                <a:cs typeface="Times New Roman" pitchFamily="18" charset="0"/>
              </a:rPr>
              <a:t>In all cases, atmospheric and other meteorological conditions were carefully observed and noted. The direction and rate of the surface current was determined. </a:t>
            </a:r>
          </a:p>
        </p:txBody>
      </p:sp>
      <p:sp>
        <p:nvSpPr>
          <p:cNvPr id="2" name="TextBox 1"/>
          <p:cNvSpPr txBox="1"/>
          <p:nvPr/>
        </p:nvSpPr>
        <p:spPr>
          <a:xfrm>
            <a:off x="2542342" y="6400800"/>
            <a:ext cx="4059316" cy="369332"/>
          </a:xfrm>
          <a:prstGeom prst="rect">
            <a:avLst/>
          </a:prstGeom>
          <a:noFill/>
        </p:spPr>
        <p:txBody>
          <a:bodyPr wrap="none" rtlCol="0">
            <a:spAutoFit/>
          </a:bodyPr>
          <a:lstStyle/>
          <a:p>
            <a:r>
              <a:rPr lang="en-US" dirty="0" smtClean="0">
                <a:solidFill>
                  <a:srgbClr val="FFFF00"/>
                </a:solidFill>
                <a:latin typeface="Times New Roman" pitchFamily="18" charset="0"/>
                <a:cs typeface="Times New Roman" pitchFamily="18" charset="0"/>
              </a:rPr>
              <a:t>Major Motivation  - is there life at depth?</a:t>
            </a:r>
            <a:endParaRPr lang="en-US"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63509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fade">
                                      <p:cBhvr>
                                        <p:cTn id="7" dur="500"/>
                                        <p:tgtEl>
                                          <p:spTgt spid="307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25">
                                            <p:txEl>
                                              <p:pRg st="1" end="1"/>
                                            </p:txEl>
                                          </p:spTgt>
                                        </p:tgtEl>
                                        <p:attrNameLst>
                                          <p:attrName>style.visibility</p:attrName>
                                        </p:attrNameLst>
                                      </p:cBhvr>
                                      <p:to>
                                        <p:strVal val="visible"/>
                                      </p:to>
                                    </p:set>
                                    <p:animEffect transition="in" filter="fade">
                                      <p:cBhvr>
                                        <p:cTn id="12" dur="500"/>
                                        <p:tgtEl>
                                          <p:spTgt spid="307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725">
                                            <p:txEl>
                                              <p:pRg st="2" end="2"/>
                                            </p:txEl>
                                          </p:spTgt>
                                        </p:tgtEl>
                                        <p:attrNameLst>
                                          <p:attrName>style.visibility</p:attrName>
                                        </p:attrNameLst>
                                      </p:cBhvr>
                                      <p:to>
                                        <p:strVal val="visible"/>
                                      </p:to>
                                    </p:set>
                                    <p:animEffect transition="in" filter="fade">
                                      <p:cBhvr>
                                        <p:cTn id="17" dur="500"/>
                                        <p:tgtEl>
                                          <p:spTgt spid="307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725">
                                            <p:txEl>
                                              <p:pRg st="3" end="3"/>
                                            </p:txEl>
                                          </p:spTgt>
                                        </p:tgtEl>
                                        <p:attrNameLst>
                                          <p:attrName>style.visibility</p:attrName>
                                        </p:attrNameLst>
                                      </p:cBhvr>
                                      <p:to>
                                        <p:strVal val="visible"/>
                                      </p:to>
                                    </p:set>
                                    <p:animEffect transition="in" filter="fade">
                                      <p:cBhvr>
                                        <p:cTn id="22" dur="500"/>
                                        <p:tgtEl>
                                          <p:spTgt spid="307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725">
                                            <p:txEl>
                                              <p:pRg st="5" end="5"/>
                                            </p:txEl>
                                          </p:spTgt>
                                        </p:tgtEl>
                                        <p:attrNameLst>
                                          <p:attrName>style.visibility</p:attrName>
                                        </p:attrNameLst>
                                      </p:cBhvr>
                                      <p:to>
                                        <p:strVal val="visible"/>
                                      </p:to>
                                    </p:set>
                                    <p:animEffect transition="in" filter="fade">
                                      <p:cBhvr>
                                        <p:cTn id="27" dur="500"/>
                                        <p:tgtEl>
                                          <p:spTgt spid="3072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725">
                                            <p:txEl>
                                              <p:pRg st="6" end="6"/>
                                            </p:txEl>
                                          </p:spTgt>
                                        </p:tgtEl>
                                        <p:attrNameLst>
                                          <p:attrName>style.visibility</p:attrName>
                                        </p:attrNameLst>
                                      </p:cBhvr>
                                      <p:to>
                                        <p:strVal val="visible"/>
                                      </p:to>
                                    </p:set>
                                    <p:animEffect transition="in" filter="fade">
                                      <p:cBhvr>
                                        <p:cTn id="32" dur="500"/>
                                        <p:tgtEl>
                                          <p:spTgt spid="3072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725">
                                            <p:txEl>
                                              <p:pRg st="7" end="7"/>
                                            </p:txEl>
                                          </p:spTgt>
                                        </p:tgtEl>
                                        <p:attrNameLst>
                                          <p:attrName>style.visibility</p:attrName>
                                        </p:attrNameLst>
                                      </p:cBhvr>
                                      <p:to>
                                        <p:strVal val="visible"/>
                                      </p:to>
                                    </p:set>
                                    <p:animEffect transition="in" filter="fade">
                                      <p:cBhvr>
                                        <p:cTn id="37" dur="500"/>
                                        <p:tgtEl>
                                          <p:spTgt spid="3072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725">
                                            <p:txEl>
                                              <p:pRg st="8" end="8"/>
                                            </p:txEl>
                                          </p:spTgt>
                                        </p:tgtEl>
                                        <p:attrNameLst>
                                          <p:attrName>style.visibility</p:attrName>
                                        </p:attrNameLst>
                                      </p:cBhvr>
                                      <p:to>
                                        <p:strVal val="visible"/>
                                      </p:to>
                                    </p:set>
                                    <p:animEffect transition="in" filter="fade">
                                      <p:cBhvr>
                                        <p:cTn id="42" dur="500"/>
                                        <p:tgtEl>
                                          <p:spTgt spid="3072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725">
                                            <p:txEl>
                                              <p:pRg st="10" end="10"/>
                                            </p:txEl>
                                          </p:spTgt>
                                        </p:tgtEl>
                                        <p:attrNameLst>
                                          <p:attrName>style.visibility</p:attrName>
                                        </p:attrNameLst>
                                      </p:cBhvr>
                                      <p:to>
                                        <p:strVal val="visible"/>
                                      </p:to>
                                    </p:set>
                                    <p:animEffect transition="in" filter="fade">
                                      <p:cBhvr>
                                        <p:cTn id="47" dur="500"/>
                                        <p:tgtEl>
                                          <p:spTgt spid="30725">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725">
                                            <p:txEl>
                                              <p:pRg st="11" end="11"/>
                                            </p:txEl>
                                          </p:spTgt>
                                        </p:tgtEl>
                                        <p:attrNameLst>
                                          <p:attrName>style.visibility</p:attrName>
                                        </p:attrNameLst>
                                      </p:cBhvr>
                                      <p:to>
                                        <p:strVal val="visible"/>
                                      </p:to>
                                    </p:set>
                                    <p:animEffect transition="in" filter="fade">
                                      <p:cBhvr>
                                        <p:cTn id="52" dur="500"/>
                                        <p:tgtEl>
                                          <p:spTgt spid="30725">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725">
                                            <p:txEl>
                                              <p:pRg st="13" end="13"/>
                                            </p:txEl>
                                          </p:spTgt>
                                        </p:tgtEl>
                                        <p:attrNameLst>
                                          <p:attrName>style.visibility</p:attrName>
                                        </p:attrNameLst>
                                      </p:cBhvr>
                                      <p:to>
                                        <p:strVal val="visible"/>
                                      </p:to>
                                    </p:set>
                                    <p:animEffect transition="in" filter="fade">
                                      <p:cBhvr>
                                        <p:cTn id="57" dur="500"/>
                                        <p:tgtEl>
                                          <p:spTgt spid="30725">
                                            <p:txEl>
                                              <p:pRg st="13" end="1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6" presetClass="emph" presetSubtype="0" fill="hold" grpId="0" nodeType="clickEffect">
                                  <p:stCondLst>
                                    <p:cond delay="0"/>
                                  </p:stCondLst>
                                  <p:childTnLst>
                                    <p:animEffect transition="out" filter="fade">
                                      <p:cBhvr>
                                        <p:cTn id="61" dur="500" tmFilter="0, 0; .2, .5; .8, .5; 1, 0"/>
                                        <p:tgtEl>
                                          <p:spTgt spid="2"/>
                                        </p:tgtEl>
                                      </p:cBhvr>
                                    </p:animEffect>
                                    <p:animScale>
                                      <p:cBhvr>
                                        <p:cTn id="62"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2" descr="data:image/jpeg;base64,/9j/4AAQSkZJRgABAQAAAQABAAD/2wCEAAkGBhQSEBUUEhQUFBUVFBYUFRQUFBUVFBQUFRUVFBYUFBUXHCYfGBkjGRUUHy8gIycpLCwsFR4xNTAqNSYrLCkBCQoKDgwNFA8PFykYFBgpKSkpKSkpKSkpKSkpKSkpKSkpKSkpKSkpKSkpKSkpKSkpKSkqKSkpKSkpKSkpKSkpLP/AABEIAPIA0AMBIgACEQEDEQH/xAAbAAAABwEAAAAAAAAAAAAAAAAAAQIDBAUGB//EAD8QAAIBAgQDBgQDBwMEAgMAAAECEQADBBIhMQVBUQYTImFxgTKRobEHQsEUI1JigtHwM3KiQ5Lh8VNzFRYk/8QAFgEBAQEAAAAAAAAAAAAAAAAAAAEC/8QAFxEBAQEBAAAAAAAAAAAAAAAAAAERQf/aAAwDAQACEQMRAD8A6uLdDJSwKVFXAiKVFCKUBVCQKDaa0o1GuPNQK74dKHejpTVHQOC6On2od+OlNRQigd78dKHfjp9qZNFQPd+OlF346GmjSaKfOIHSkm8OlNRQohw3h0od8OlNTRRQOm6vQ0k3R503RGgfQg0ZSo6NGtSVeRNMCClNutPkUhhTAyVpi5pUobUxdT7GpYLgChFGBRxWgkClUVMXrs6Db70QV27PpTdCaOiioUdFUAoUKKaAUVChQA0VChQFFCjpJqgjRTQNCgKhNCkk0ANBHg0RpJoJoaRpRGo1u7B+9SQZohsimrlPmmbg0NBbChRrTN67yFAm9c5CmaFCooUKFGKAUKKjoCojR0UUBGhNBjVT2i7TWcHbz3Tqfgtrq7nyHIedBazQmuU4n8R8Xef9zltLyUKGaPNm/tTmA49xCfHccj+mPcAVcTXUTRVi7XbZ7f8AqZXHrlPz2n1rScG45axSZ7ROhKsrCGUjeRzHmNKYanURpUUVRSaTFLNJqgqI0dJNAVLS7HpSKImglk6Uh9jTNm5rFPPsaItBUW7ualCol34j61AmhFFNHRQoUQo6AUKFCgBoqOaKgaxF5URncwqgsx8gJP0riNsXOJY17jyVnMf5LckIi+32NdI/EzGFOHuAYLlU/pmTWK7C8Vs2Fh3UZjPiIBPQVYjc8H4NYtqAtpNt8oJ9yatDwe035B7afak4XEI6ypHUERUuw1F1S43sdYcyyz5cp86o+HcACXC63YupMeQ1KiOS6RG1bm48VyftZxd8Pj2ynLmyqfMFgQR7EikSuo8OxwvWluDnuP4WGjKfQ1INYz8M+KG7bvg7C6HH9a+L6ifetkalIJqKjNJmqoqImjNJNAU0Ro6QaA7Z8Q9akMdDUVPiHrUl6ItqiXT4jUsGod74jUCRR0KFFHQoqOgBoUKFAVChRUHP/wAXbyvhltBvGtwXIjcQyxPXWfl1rEYLhF020hVZbhkqxyhogZZ5Hc+1a/8AEq1418ILF5Uk7qVbT5iPVRSOxWOHdBDBAAaWA0kSa0iVwDgTWLt20H/c92HU5s2QliGUHQkaSJqj47dxiPNy/dtWx4gbILLlnKC4UgztIn51seD4sutx4MPcITTe2mgPoTJqU2EtXgDPitkg5TqD/CwqCn4JxC6Ay3WL5SBMsQRGjLnGZT1U1kPxLQtdR+YWPYHN966PjL6qkDU9TqfnXNu0im5dM7QFnp8RA94qiz/CLHgPfT+LIw9NQY9yvzrqM1wrsxdaziAyn4Hg8hEiQ3qs/flXc7bAgEbESPQ6ipSDpNKpJNRRUk0qkE0AJpDGlU21VBodR6ipTGoibj1FSjtQW4qJe+I1KqLe+I1AmhRUc1FHQoqOqCoUKOgKkmjmiJoKbtDwFcSv5Q4kAsCVg9QOm46a1hr3Cv2a++HVs0IIJgEqw59NzVn2/wDxKXCZrGGh8QB430KWJMa/xXP5dhz6Vy/s3xVrmIdrrM1xv3kkyzxOcDq2XUD+UgcqsRtuzOKNsKj4i6loF4QJcFxDIgZ8pGTetZYv2Gf9ywLQA8EnNzDMebb61V8AwttouWsS8ET3ZIIHPntVpxDjNpEguC3kZPyFAXFHVVknSJJrl3HO1QcXLNu2CXIGck6DkVA2Nbm/aa8MzDKigkKxjX+K4f4RvFcp4nZm/cCtK5yAdp6TG0/2qi24Hicx11LMWMDU7KPcmfmK7H2Nu3DhQl4Q9q5csnnoh015xMe1ct7E8NYsjNazQ4KkSchtPmh1EkBmyjNBhc/nHYODYZrdoBwMxZnaDMs7FmMkDck1LRNNJmlGk1FA0hqUaTFUJpDClmkE0AXcetSm2NRFOo9altRFvFRL3xGpgqJd+I1AgUKBoqKMUdFQoBNCq7iXaHD4cxeuqh001La7SqgnWsTxX8Qrty4RhT3dsaZmVS7HWWMzlHQb0wdBxOJS2ua46oo3Z2Cr8zXPu2P4lLkazgGzuRD31nLbn8ton4n/AJth61iOOXruKebjuw6sSWbyQHRV9KlYXCrh7D3WAyosx/FcOij5x8quIqsNwpS/dN4hbAvYl9TmuH4bQJ5CfmTWcUFboZJBnMCvxLrmBXqRuPStXhrJt4G47GXuZ3bqWIOWandouziGxbu22CXLGGs6jYxqMx/i1In2qinTtHbD/wD9KFXgTcsZSl1WEh8sjKSDPhMH+EGrfA9tMFaMql66QNFVcpY/zEnQelZrAWUd7jKq5M3dgNhrl5SF/MWT4WOpMGdak2hYGZrX7NmAPwHG2Sukbsco9CYqCZxjtnisWrMQMNhrZ1ULq7flt+IeNj0iABJqm4biO7Zbrr3uRluPbeYuIxOcE7zJJB61Y2uA4jiGd1NvuLDKJDIAO8ICoqqTLa7nbU7mp3H+F5LpSIixbBEczeZY+U/Kg7Vw27auWUe0BkZQy6ax5+Y1FSq4/wAA7YYnCWbWRVuWSPHbYHMjA5WKONQCVnmJO2tdD4B2zw+L8Ktkuc7VwgN55Ds49NfKmC8NETRmkGoo6QTRmkmqBSDR0gmgA3Hr+tS3qGDqPUVLaiLmod74jUwVDvDxGoEzQoqE1FHRMwAJMAASSTAA5k0dZbt/j2S1atqC3fXYYCZKIAxGnKSs+lIMHxe7+03cbcQ5lZiynaRbIyGDyKj61B4cFJt2yYLqXjYvscijmdZjerzEcMFp3ZZyPZbTchtgB1mdKrMB2TN8Q65SEQl2LZkDDwG2oO4CHfqTzFbZWeEwHhDsIJA33XyArP8Abm+f3GHXTO2cjXWDAPzmtnw/DAXLlos902+6Gd4lmdAWzQAGIMCd/vXOu1fEM/Ey+6WyttekLA+rZjUVfcQQLZjcKFEbiAy/p96LiihcHeQsM2IOEsoD/wDYc4HkFtr8/Om8Xfz2mBEEZdeuugn2FK7Y8EFzh4xC/HaZTv8A9M+FtOoJUmgxeM7QML13uwLYkLby6d0qEqCnRipMnfxGnMPw29aywR310yth1RmKQT3j95ohMaA6nU7Ursvw9mNy6iBzaUZFMQbr/CTOkDVvlVtwrs9dW+L10tdvhw/dprrIlr1w+FVifCJJ20oLXs7dv4XEgXblsi5aVriW7agKbdybROUAMQxOsbA707xm9nxV0kD4rY0nYLmjXnLGaViQDfuEHXwoD5ICDHlmZvlUFrk3EJ/MzNv+Wcq/8QKod4UwFozsr3fkXLD6VD4rgIzFR8I7xfQasPlNTXtZLCnU5vEYBYgZy50A18M0rC45cSrFAdmUloU+NYBC8wf0oLvgnba9YtC2U76YNpmaMqxmZWO5EbdCelb3hfE1v2luJIDSCDoVZTlZT5ggiuUC0wW2pGoQjmIaLa7nbnV12U47+zOtoue4kgoQzFJls6gSVGY7dDNQdHJpDUmziFdQyEMpEhgZBo2NRSTSSaMmkk0AB1HqKmVBG/uKnGiLoVCvfEamCod8+I0CKFEWoZqio/E8cLNm5dInIhaJiSNhPmYHvXMBxjF3Lz3XKXfD8CkjIoM5bYI2+9aj8ROM5Ldqwp8V26hYdLaktr6kD5Gs3wo5bvkdPaK1ER+IXj3mFuo57pruqZjAJV8p9iDpV72cYfs4YnVtSfJQEUeyqPrWP7T4runwyja1dzHlpnA+xPzrTcKsM2HyDdrrKfIBiJ+QoiVfxQs4e7f28LXNNyz+FPXSK5RisMTbe4dwwJ/7tT8zW7/EnGi3hbdoGBcYafy2wY+w+dYvCX+8tOvVTpzkCfrFVWk4c8oitEW7lsuDsbTEQ/oDE05iAWD4VzCgsrb/ABaqCfLUVG7LYtbtoA/HbXIQeaHaRzBH2qJiwbeKKaCVBUsfiU8z/MCI+vOgc7CWCq5CsxdcXWOwNuFVfU6VtsffFi0zbnZR1c6Kvzj5GsbexK2Li3gGdAMzKJA/aAAoa7p4VK+L1WKnYPGXbxF7ESEALWUIKgkiO8g8oGnqTUE/G8GyYMOG8YhVnYs5ifNpbN5a1Q4lR3sckWB7AD9KtW4kbrBCfBb8f9RkIPQAs39QqbwLsp3r95dEITIU6F9Z9l0HrQNcO7MviQFYm3aVMjEfExiGVD929qTxPswmFvqlgFVa2GgsW+EsNztXQbOHVYA05AelZLtpjcuMsqkFsijL5F2YknlpU6Iow0KA2s7nlE6e8xUQ4HMua1pqQyhiqzO4jak2+L95i7qAyENsRyDQc0HpMVYYEqFYIwbXxZTMPzqoRwvit3DtsSp3WZU+c7g+dbTA8RS8uZD6g/EvqP1rC2LhCnyc/KTHtU/B4zKZBKttI0B9RRWyNINVeE47Ojj3G/uKsbd0MJU1FKAqa3OoYqbcGhoi5FV+J+M1YVXY1oY/5yoG2eo97GqilidFBJ9qbvXayXHuM5n7lNQpm5rpIOi0w1Bx3DmvXO+diWZ85B2AGyAcgBFLxFk94pA5j5aipVm6X5fJTFC5icsllgKCSegGpNaRh+39394qiMwUz6kiPtW14BikFnDxqb4zDyJXM512gzXNeL4lr73bsQJB9BIVRWj7J4027K3rmq4ew+WdpLtoPXb3oqr/ABHx/fYwou1lQp/3N4jp5DKKzGGxTWnDRsRI60L+MZrrXGJzM2YnqSZPtTt3F22GqlW8tv8A1UFnYv8Ac3RfsnNbaAy7ETup6EVe9oLNq/atXvyg5WKkBgH0EyD+aAfWsTaxxtmVgqwhlYHK3r0PnVpgOOooZIPduIe04nffKRv66UFrwJURy129dZdlw4LObqgyc4T8mkBWOpE7Vf8AHuLPfj9x3IXZrrDMdPhFpOZ0MFtKzFzCrlW5hcRlYRFt2AZNNhcGsD+Ye9IPaTIc1xjiro03K2V9G3f1A160GiwPDpsqGPjNwHPoD3hIAj7RzAroFkMgYRondqOpBy6+W/0ri+A7SXGxti7ffwpcEKICJOgIXbSQZ30rtX7dJu7TCOq/mKgLJA9Vb5UDPF+NjC4W9fuf9OVA6ufhX3YgVxZO195sQ94w955hiTlXplWDoIEa8q6f+Iga7w+8qfyYgCNWVDLj1A19q4zh7W56KTp96CRZ4kwDZZzNu86mTJk9T1qz4B2sfDGIDodCp0IH8n+c6oFB+/8AbWl3AcpIHX5/59qDqeA4rhrpzLdt+IBVTNDSdYKnWZqSiZRqPnWY7Z8KOFOFuWrWQJaRWuooE3d4cjn60jhXbG8xyuqv7AE7+YojctalQRowE+tFYxrW2DDkYYcmB296gYPjBOjW2XluDE+UzR3zqQJgxQba1cDAMNiAR761YMdaqOG6WU/2j/xVqairocqp+LvDn0H2q5QVS8YH7w+g+1Bn+KY4ohI32X/cdtv80qiwXDsvibLJ1LP1O5j+5pONx/e3zqVtoSBGrMeZPQVZ4S8kQQfdtKqF5iF2zL/JG3l19qzvaTi/7h03LBSjD8yk65uhEVpbWHtiShyE8gdCepU6TWP4/wAPYYgKVkEkqyyVIaJA85Lek1RT3OGhOH3GJ1bK3yYR/nnTeOZxYt4ZROUBruo1uRIXqcsn3NXPaKbaraQeMZTGhyBdVLDlyMHprVPwzhV254srkN0YLm88+5oKduE+LxQJBO+32qdY4AjCcubyzD+9XtjgDqSe5sjT84a4Z9Q3l9aVdt20/wBSzY33KXrX/LKw+tBn34So/wCje9QFYD210qK3Cbd1gluVuQx1QoVKgETHX2q4x9i3Ba3bMgEnusRMCCZKgiR6CkXOz7g57dxyYBDCGOo260FO/B79sy9pbuk+Kbn1B+9R8Viw29m2hHNJUnyImPpV0+NxdvTNmHpr7yKr8bxPvP8AVtgNGrZQCfMkVFUt2DMjy61rf/3R+4wrpcjE2Wa0w1h7EA+MRtIWPPNWVvp02/zpUex8UddvWg6la7Z2r1kMZtvMG2BnZHYGLtsbMk6EHrtXObFs5bnWcv11AHLnS8GxUg6+/vWs/DzBW7uIu96iuoQnK4nxM41g84zUGPNkzG3t9udPYbBM92zbj47qLMfxOARMa7muxXezWDO+Ht+2ZdP6SKyWL4Fa/bbnc95aS0tvL3dw6XdzBaTufaKI6Taw6XUvW3AdGdlZTqIgafX2rmHHfw2vWXLWVF63Ph/+QDowG5863nZS6RaeSSe8b4iSToupJ3NWr3aiuXcOUKIa3cw7D8yyZ9VufpWgwOHJIUMXY7A5Jj+JlUnKB51sCwYagH1AI+tKtIo+EAayYAE+ZjerqDw1nIirvlUD5VZE1CBqYair5dqpOMjx/wBIq7Gwqn48oEuZ0A268hQckxD93fcEMYJH15fSrPDcVtHdLk+oj6VX8dBe61wbknQaxGlU9njTWm1yg9WXN9q0jc2cVbYaWzTxsA/6bG0wmD0JGulZ7B8SLiRfXTUqsA+4Iq54dw+5dAdXOU8ySZ8wB96gqLfAvGVvEGdZUyHEzqTrqd/SrcWoiBEaQBHtS+J4FEjvryKT8IZkQyOa6/Wl4TCkiVbOOoIb5lZigAk6U3dwjnZvYgR8op/Odj4SOX9vKlmy0SD86DM8Q7N597Vs8yQMpn1Ws6nCWtsVD3UKkjRoMTpodNiNq6R3Lc/71Bw9pWe8pWct2NNxNu22/qTQZR+G4grKXEvL/DcSHHlKxVc0k5Hta6yAc3yBhvvW1vcIKnPacqfofIj+9VuJtJc0uqAZ0caQfUbfrQYLimBULmQ6TqIIjy9fKqK6D6Ecx+kV0PjnDmFpgfGI0aPFHKT+YfWsRZw+ZwvrM+UmirvhZW9azR410f1jQ+hGvzq37A+A3W6kLz/LJ396zPB7htXgY8JhX6QTv7HWtVwVxatAc2djpuSWIgDc6AUGwv8AEwFzHl/ketV1vBlLMt8V1+8brrqB/nWn+FcEd3D3gVUarbO88mccvSpGNxS3GfKZFslCdILiCwnykD1npQL4DiMqHlLsfsP0q3F4Gstwq/4BHOT5akmra1iNKIs82lPWrmlQbN2n0eKip9t5qyuiqnDn58quLlBdgVQdrLDlMy7BWOhiGAMT9a0AoriAgg6giDRHMOKdnSUVbUZyACDzB1znoKrX/D0RNy7MDUKoAEebHT1rb8eupg10RiG2IGkjkzdfasPjeOHEnx+G0D/pjTOf5zzUdOdaGc4xwmyPDhu9uuNypzL6AKup86gnjeOspk/fpAggowgRyJGtdFwt62oEELPJfCPSBpUw3yRpMCoKrsrawmMTvGlmkW4J1TKoVbbcwdCd9ZmtZb7NYZRIsW9OeXxeobeszesw2fJDbFlGUkdGj4h5Gr/hHHCxVH56B+p5A9D586VYRjOBBiMhPkH1gdA28es0tcGbYAI36EERV04CrJ2Xn5E8/nUTHYlQzIxCsV7y2WIVWOxE+RifIioIHcToKzfAcQGu4o8jdDCemq6eyirLC95fMNdBPO3ZuW0UagakMWInSakX+CpZAL2rSpsT8RBjSZFUMX2SDr7TVRibStMR7wZqyfiOFXQmyPZf7U0nGcKPz2vIBT9lFBmuIZxbdUGYkEKFBbcRpFZ/hvYzFEkiyw0ibkIJO5ObX6V0YdorKmBnadgttydN+VIxnalLaljbdAN2uZUH1J+VBnOH/hix/wBa4oA1hBP1Na3A8GsYcZgBIGtx4kD1Oij5VkMb+Jbt4cPa3/O8kDTkuk1QcV4jeu63Xdx02UHyQaCg2faPtiFVhh/EQpm7+VSdBkB+JvPYHrVfwZcnDwx1LLcck7kszNPvpWIu3mIgFjyjXl/6roWJt5MMtvaFRPORAP60EKw+UKOgA8tt6n2r9QV1pyBtMA7jaeeXeiLeziyfhiOp5+n96ncNvZmKmNIM8oM/2+tZu3eN1siToSHfbLyKrO5OvyO1ansxwmdVnJCqCdfAswZ5kkk+9QXGCwZO+w386sWFOhIEDakNRV0BRxRoKURQMX8OrqVYSDyrE43sXaW9DhlDElCjZUfqpH5XAGwOu451vaZxOFW4pVhpp6gjUEdCKqMhieCWUtMFQaCQT4jP+40z2bwua1mjmQJHTnVzxnAkWnEz4TBj3kVWdmwRh08y09fioqzNrqKgYzhSkEhQDGsc/arXLSLmgqCnwXFgpm6QNAlyfhZfhS4eh1yn1B5VX9tbAu4MmJNlgQeqN4Sf+0j3FWHFMIjpd8I8KsHWN1ZZMeomD1HlVLwvjAxGAdbhm4to22zADNl8VtiOpAM+YNUYbsrjv2XiNlvhW6TZueXeHKGI6C4ENdq4pZ7ywwgSV0BEjMNQCPURXDON8OMn5g9Oh35RXaey3FP2rB2rvN7YLeVweF/+at86lI5bie0WIe6VtJkCzKoikLBgbLJ9POiw3avFdF0MHNbE6dSBpXQ7PBrdu7ehRL3BcPmGGnyIaqrtPw61bC3sq6HK8TJUgkN6gj5E1Rhcb2vxHeyChcLkEKNBOZuUDkKjmzdxf73EtFtOg0gn8o5sep1NS+C9n+/drjnLbBzXGJAUHfJPKJ19Ks8ZZOJIt2Q3cr00Dt1JI8KdOZ8qIztllaSiBUDAKNBoARE8zGpPU1IxG2nyFXHGOArbthxMrAIB8GUmCAInzqsW15f5/kVRCweC73F2kmQGBbn4R4zPsPrWu4wPEgHOWOnQf+ah9jeGlrty8RyyL76n/io+dWHEFm6YGgKofcyf0HvQVNzEBEJ0J5EDQyCR67UnEWVdlOeNTBG/igDTcaddpBp/EYYFgSFCz4geZGcFQu5Jldql8F7KPedZWFn4Tv0JffKsR4d9B6UEjstwg4gAD/TBYsTrmGc7HmIAk89tpro9qwFAUaAUWA4elm2EQQABsIk9Y/TlTzCoQ21NtTr021FXiUo0SilAVAUUAKVFFVQziMMHUqdiPf1FZ48PNgKhM+JjPWTP61qIpu/hwwg/+jQU9MXWka7bfPSrL/8AHGNxTb8JYqVka7GorN41suVz8JJw92eh+BvYz7VzvuGs4mGGqObTRzQ6e2hB9q6/i+zhuI6lh4ws76Msa++tVPFPw7F6W7wKxVVJiQxURmI67fKqjL8Y7Oh7ZMAERt09P82qX+GVw2u+wzflbvk/2XIVv+Sj/ura2OzpyAOwYhcrGD4oESfOKj4fsgLd5bqPBAKkZd0O439D7UELtLh4y3M7plkE2xmMNt4eYzR86oMTYs4m2VbEs8flyopnoRlmug4jhedSpO4ImKiXey9pxFwB/wDcoP3qKxuH7N2gqrrcCfCrNKgjmEHhnzImp/7FlEAQPSBVpe/D3DzNtrto9EclD/QxIHtFTsJ2ZRBGe43+4yPYHQVUYLjVpmhEXMTqTl08pqqucCNm1LAgsDGnM6ajaQNfYV1dOAWwZ1n2/QUd3gVptGBYDWCZB0jUUGJ4Hwo2cMoIhm8bdZaIHsoWq79mkk7EkkgjTf8AtXSH4ShEEGNtzt0ps8Es/wAA09eVBiuGcHLv8InbbXTnPKtjgOHLaWF1J3bmf/FS7OEVfhUClEUDRFJK06RSGophxTJqS9MuKgvFpQ2oUKA6FFQog6BoqFUCgaFCooUXOhQoDoUKFABRUdCqCpJoUKAqI7UKFAikmhQoBTZoUKiCNNGhQopF6mbuxoUK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SEBUUEhQUFBUVFBYUFRQUFBUVFBQUFRUVFBYUFBUXHCYfGBkjGRUUHy8gIycpLCwsFR4xNTAqNSYrLCkBCQoKDgwNFA8PFykYFBgpKSkpKSkpKSkpKSkpKSkpKSkpKSkpKSkpKSkpKSkpKSkpKSkqKSkpKSkpKSkpKSkpLP/AABEIAPIA0AMBIgACEQEDEQH/xAAbAAAABwEAAAAAAAAAAAAAAAAAAQIDBAUGB//EAD8QAAIBAgQDBgQDBwMEAgMAAAECEQADBBIhMQVBUQYTImFxgTKRobEHQsEUI1JigtHwM3KiQ5Lh8VNzFRYk/8QAFgEBAQEAAAAAAAAAAAAAAAAAAAEC/8QAFxEBAQEBAAAAAAAAAAAAAAAAAAERQf/aAAwDAQACEQMRAD8A6uLdDJSwKVFXAiKVFCKUBVCQKDaa0o1GuPNQK74dKHejpTVHQOC6On2od+OlNRQigd78dKHfjp9qZNFQPd+OlF346GmjSaKfOIHSkm8OlNRQohw3h0od8OlNTRRQOm6vQ0k3R503RGgfQg0ZSo6NGtSVeRNMCClNutPkUhhTAyVpi5pUobUxdT7GpYLgChFGBRxWgkClUVMXrs6Db70QV27PpTdCaOiioUdFUAoUKKaAUVChQA0VChQFFCjpJqgjRTQNCgKhNCkk0ANBHg0RpJoJoaRpRGo1u7B+9SQZohsimrlPmmbg0NBbChRrTN67yFAm9c5CmaFCooUKFGKAUKKjoCojR0UUBGhNBjVT2i7TWcHbz3Tqfgtrq7nyHIedBazQmuU4n8R8Xef9zltLyUKGaPNm/tTmA49xCfHccj+mPcAVcTXUTRVi7XbZ7f8AqZXHrlPz2n1rScG45axSZ7ROhKsrCGUjeRzHmNKYanURpUUVRSaTFLNJqgqI0dJNAVLS7HpSKImglk6Uh9jTNm5rFPPsaItBUW7ualCol34j61AmhFFNHRQoUQo6AUKFCgBoqOaKgaxF5URncwqgsx8gJP0riNsXOJY17jyVnMf5LckIi+32NdI/EzGFOHuAYLlU/pmTWK7C8Vs2Fh3UZjPiIBPQVYjc8H4NYtqAtpNt8oJ9yatDwe035B7afak4XEI6ypHUERUuw1F1S43sdYcyyz5cp86o+HcACXC63YupMeQ1KiOS6RG1bm48VyftZxd8Pj2ynLmyqfMFgQR7EikSuo8OxwvWluDnuP4WGjKfQ1INYz8M+KG7bvg7C6HH9a+L6ifetkalIJqKjNJmqoqImjNJNAU0Ro6QaA7Z8Q9akMdDUVPiHrUl6ItqiXT4jUsGod74jUCRR0KFFHQoqOgBoUKFAVChRUHP/wAXbyvhltBvGtwXIjcQyxPXWfl1rEYLhF020hVZbhkqxyhogZZ5Hc+1a/8AEq1418ILF5Uk7qVbT5iPVRSOxWOHdBDBAAaWA0kSa0iVwDgTWLt20H/c92HU5s2QliGUHQkaSJqj47dxiPNy/dtWx4gbILLlnKC4UgztIn51seD4sutx4MPcITTe2mgPoTJqU2EtXgDPitkg5TqD/CwqCn4JxC6Ay3WL5SBMsQRGjLnGZT1U1kPxLQtdR+YWPYHN966PjL6qkDU9TqfnXNu0im5dM7QFnp8RA94qiz/CLHgPfT+LIw9NQY9yvzrqM1wrsxdaziAyn4Hg8hEiQ3qs/flXc7bAgEbESPQ6ipSDpNKpJNRRUk0qkE0AJpDGlU21VBodR6ipTGoibj1FSjtQW4qJe+I1KqLe+I1AmhRUc1FHQoqOqCoUKOgKkmjmiJoKbtDwFcSv5Q4kAsCVg9QOm46a1hr3Cv2a++HVs0IIJgEqw59NzVn2/wDxKXCZrGGh8QB430KWJMa/xXP5dhz6Vy/s3xVrmIdrrM1xv3kkyzxOcDq2XUD+UgcqsRtuzOKNsKj4i6loF4QJcFxDIgZ8pGTetZYv2Gf9ywLQA8EnNzDMebb61V8AwttouWsS8ET3ZIIHPntVpxDjNpEguC3kZPyFAXFHVVknSJJrl3HO1QcXLNu2CXIGck6DkVA2Nbm/aa8MzDKigkKxjX+K4f4RvFcp4nZm/cCtK5yAdp6TG0/2qi24Hicx11LMWMDU7KPcmfmK7H2Nu3DhQl4Q9q5csnnoh015xMe1ct7E8NYsjNazQ4KkSchtPmh1EkBmyjNBhc/nHYODYZrdoBwMxZnaDMs7FmMkDck1LRNNJmlGk1FA0hqUaTFUJpDClmkE0AXcetSm2NRFOo9altRFvFRL3xGpgqJd+I1AgUKBoqKMUdFQoBNCq7iXaHD4cxeuqh001La7SqgnWsTxX8Qrty4RhT3dsaZmVS7HWWMzlHQb0wdBxOJS2ua46oo3Z2Cr8zXPu2P4lLkazgGzuRD31nLbn8ton4n/AJth61iOOXruKebjuw6sSWbyQHRV9KlYXCrh7D3WAyosx/FcOij5x8quIqsNwpS/dN4hbAvYl9TmuH4bQJ5CfmTWcUFboZJBnMCvxLrmBXqRuPStXhrJt4G47GXuZ3bqWIOWandouziGxbu22CXLGGs6jYxqMx/i1In2qinTtHbD/wD9KFXgTcsZSl1WEh8sjKSDPhMH+EGrfA9tMFaMql66QNFVcpY/zEnQelZrAWUd7jKq5M3dgNhrl5SF/MWT4WOpMGdak2hYGZrX7NmAPwHG2Sukbsco9CYqCZxjtnisWrMQMNhrZ1ULq7flt+IeNj0iABJqm4biO7Zbrr3uRluPbeYuIxOcE7zJJB61Y2uA4jiGd1NvuLDKJDIAO8ICoqqTLa7nbU7mp3H+F5LpSIixbBEczeZY+U/Kg7Vw27auWUe0BkZQy6ax5+Y1FSq4/wAA7YYnCWbWRVuWSPHbYHMjA5WKONQCVnmJO2tdD4B2zw+L8Ktkuc7VwgN55Ds49NfKmC8NETRmkGoo6QTRmkmqBSDR0gmgA3Hr+tS3qGDqPUVLaiLmod74jUwVDvDxGoEzQoqE1FHRMwAJMAASSTAA5k0dZbt/j2S1atqC3fXYYCZKIAxGnKSs+lIMHxe7+03cbcQ5lZiynaRbIyGDyKj61B4cFJt2yYLqXjYvscijmdZjerzEcMFp3ZZyPZbTchtgB1mdKrMB2TN8Q65SEQl2LZkDDwG2oO4CHfqTzFbZWeEwHhDsIJA33XyArP8Abm+f3GHXTO2cjXWDAPzmtnw/DAXLlos902+6Gd4lmdAWzQAGIMCd/vXOu1fEM/Ey+6WyttekLA+rZjUVfcQQLZjcKFEbiAy/p96LiihcHeQsM2IOEsoD/wDYc4HkFtr8/Om8Xfz2mBEEZdeuugn2FK7Y8EFzh4xC/HaZTv8A9M+FtOoJUmgxeM7QML13uwLYkLby6d0qEqCnRipMnfxGnMPw29aywR310yth1RmKQT3j95ohMaA6nU7Ursvw9mNy6iBzaUZFMQbr/CTOkDVvlVtwrs9dW+L10tdvhw/dprrIlr1w+FVifCJJ20oLXs7dv4XEgXblsi5aVriW7agKbdybROUAMQxOsbA707xm9nxV0kD4rY0nYLmjXnLGaViQDfuEHXwoD5ICDHlmZvlUFrk3EJ/MzNv+Wcq/8QKod4UwFozsr3fkXLD6VD4rgIzFR8I7xfQasPlNTXtZLCnU5vEYBYgZy50A18M0rC45cSrFAdmUloU+NYBC8wf0oLvgnba9YtC2U76YNpmaMqxmZWO5EbdCelb3hfE1v2luJIDSCDoVZTlZT5ggiuUC0wW2pGoQjmIaLa7nbnV12U47+zOtoue4kgoQzFJls6gSVGY7dDNQdHJpDUmziFdQyEMpEhgZBo2NRSTSSaMmkk0AB1HqKmVBG/uKnGiLoVCvfEamCod8+I0CKFEWoZqio/E8cLNm5dInIhaJiSNhPmYHvXMBxjF3Lz3XKXfD8CkjIoM5bYI2+9aj8ROM5Ldqwp8V26hYdLaktr6kD5Gs3wo5bvkdPaK1ER+IXj3mFuo57pruqZjAJV8p9iDpV72cYfs4YnVtSfJQEUeyqPrWP7T4runwyja1dzHlpnA+xPzrTcKsM2HyDdrrKfIBiJ+QoiVfxQs4e7f28LXNNyz+FPXSK5RisMTbe4dwwJ/7tT8zW7/EnGi3hbdoGBcYafy2wY+w+dYvCX+8tOvVTpzkCfrFVWk4c8oitEW7lsuDsbTEQ/oDE05iAWD4VzCgsrb/ABaqCfLUVG7LYtbtoA/HbXIQeaHaRzBH2qJiwbeKKaCVBUsfiU8z/MCI+vOgc7CWCq5CsxdcXWOwNuFVfU6VtsffFi0zbnZR1c6Kvzj5GsbexK2Li3gGdAMzKJA/aAAoa7p4VK+L1WKnYPGXbxF7ESEALWUIKgkiO8g8oGnqTUE/G8GyYMOG8YhVnYs5ifNpbN5a1Q4lR3sckWB7AD9KtW4kbrBCfBb8f9RkIPQAs39QqbwLsp3r95dEITIU6F9Z9l0HrQNcO7MviQFYm3aVMjEfExiGVD929qTxPswmFvqlgFVa2GgsW+EsNztXQbOHVYA05AelZLtpjcuMsqkFsijL5F2YknlpU6Iow0KA2s7nlE6e8xUQ4HMua1pqQyhiqzO4jak2+L95i7qAyENsRyDQc0HpMVYYEqFYIwbXxZTMPzqoRwvit3DtsSp3WZU+c7g+dbTA8RS8uZD6g/EvqP1rC2LhCnyc/KTHtU/B4zKZBKttI0B9RRWyNINVeE47Ojj3G/uKsbd0MJU1FKAqa3OoYqbcGhoi5FV+J+M1YVXY1oY/5yoG2eo97GqilidFBJ9qbvXayXHuM5n7lNQpm5rpIOi0w1Bx3DmvXO+diWZ85B2AGyAcgBFLxFk94pA5j5aipVm6X5fJTFC5icsllgKCSegGpNaRh+39394qiMwUz6kiPtW14BikFnDxqb4zDyJXM512gzXNeL4lr73bsQJB9BIVRWj7J4027K3rmq4ew+WdpLtoPXb3oqr/ABHx/fYwou1lQp/3N4jp5DKKzGGxTWnDRsRI60L+MZrrXGJzM2YnqSZPtTt3F22GqlW8tv8A1UFnYv8Ac3RfsnNbaAy7ETup6EVe9oLNq/atXvyg5WKkBgH0EyD+aAfWsTaxxtmVgqwhlYHK3r0PnVpgOOooZIPduIe04nffKRv66UFrwJURy129dZdlw4LObqgyc4T8mkBWOpE7Vf8AHuLPfj9x3IXZrrDMdPhFpOZ0MFtKzFzCrlW5hcRlYRFt2AZNNhcGsD+Ye9IPaTIc1xjiro03K2V9G3f1A160GiwPDpsqGPjNwHPoD3hIAj7RzAroFkMgYRondqOpBy6+W/0ri+A7SXGxti7ffwpcEKICJOgIXbSQZ30rtX7dJu7TCOq/mKgLJA9Vb5UDPF+NjC4W9fuf9OVA6ufhX3YgVxZO195sQ94w955hiTlXplWDoIEa8q6f+Iga7w+8qfyYgCNWVDLj1A19q4zh7W56KTp96CRZ4kwDZZzNu86mTJk9T1qz4B2sfDGIDodCp0IH8n+c6oFB+/8AbWl3AcpIHX5/59qDqeA4rhrpzLdt+IBVTNDSdYKnWZqSiZRqPnWY7Z8KOFOFuWrWQJaRWuooE3d4cjn60jhXbG8xyuqv7AE7+YojctalQRowE+tFYxrW2DDkYYcmB296gYPjBOjW2XluDE+UzR3zqQJgxQba1cDAMNiAR761YMdaqOG6WU/2j/xVqairocqp+LvDn0H2q5QVS8YH7w+g+1Bn+KY4ohI32X/cdtv80qiwXDsvibLJ1LP1O5j+5pONx/e3zqVtoSBGrMeZPQVZ4S8kQQfdtKqF5iF2zL/JG3l19qzvaTi/7h03LBSjD8yk65uhEVpbWHtiShyE8gdCepU6TWP4/wAPYYgKVkEkqyyVIaJA85Lek1RT3OGhOH3GJ1bK3yYR/nnTeOZxYt4ZROUBruo1uRIXqcsn3NXPaKbaraQeMZTGhyBdVLDlyMHprVPwzhV254srkN0YLm88+5oKduE+LxQJBO+32qdY4AjCcubyzD+9XtjgDqSe5sjT84a4Z9Q3l9aVdt20/wBSzY33KXrX/LKw+tBn34So/wCje9QFYD210qK3Cbd1gluVuQx1QoVKgETHX2q4x9i3Ba3bMgEnusRMCCZKgiR6CkXOz7g57dxyYBDCGOo260FO/B79sy9pbuk+Kbn1B+9R8Viw29m2hHNJUnyImPpV0+NxdvTNmHpr7yKr8bxPvP8AVtgNGrZQCfMkVFUt2DMjy61rf/3R+4wrpcjE2Wa0w1h7EA+MRtIWPPNWVvp02/zpUex8UddvWg6la7Z2r1kMZtvMG2BnZHYGLtsbMk6EHrtXObFs5bnWcv11AHLnS8GxUg6+/vWs/DzBW7uIu96iuoQnK4nxM41g84zUGPNkzG3t9udPYbBM92zbj47qLMfxOARMa7muxXezWDO+Ht+2ZdP6SKyWL4Fa/bbnc95aS0tvL3dw6XdzBaTufaKI6Taw6XUvW3AdGdlZTqIgafX2rmHHfw2vWXLWVF63Ph/+QDowG5863nZS6RaeSSe8b4iSToupJ3NWr3aiuXcOUKIa3cw7D8yyZ9VufpWgwOHJIUMXY7A5Jj+JlUnKB51sCwYagH1AI+tKtIo+EAayYAE+ZjerqDw1nIirvlUD5VZE1CBqYair5dqpOMjx/wBIq7Gwqn48oEuZ0A268hQckxD93fcEMYJH15fSrPDcVtHdLk+oj6VX8dBe61wbknQaxGlU9njTWm1yg9WXN9q0jc2cVbYaWzTxsA/6bG0wmD0JGulZ7B8SLiRfXTUqsA+4Iq54dw+5dAdXOU8ySZ8wB96gqLfAvGVvEGdZUyHEzqTrqd/SrcWoiBEaQBHtS+J4FEjvryKT8IZkQyOa6/Wl4TCkiVbOOoIb5lZigAk6U3dwjnZvYgR8op/Odj4SOX9vKlmy0SD86DM8Q7N597Vs8yQMpn1Ws6nCWtsVD3UKkjRoMTpodNiNq6R3Lc/71Bw9pWe8pWct2NNxNu22/qTQZR+G4grKXEvL/DcSHHlKxVc0k5Hta6yAc3yBhvvW1vcIKnPacqfofIj+9VuJtJc0uqAZ0caQfUbfrQYLimBULmQ6TqIIjy9fKqK6D6Ecx+kV0PjnDmFpgfGI0aPFHKT+YfWsRZw+ZwvrM+UmirvhZW9azR410f1jQ+hGvzq37A+A3W6kLz/LJ396zPB7htXgY8JhX6QTv7HWtVwVxatAc2djpuSWIgDc6AUGwv8AEwFzHl/ketV1vBlLMt8V1+8brrqB/nWn+FcEd3D3gVUarbO88mccvSpGNxS3GfKZFslCdILiCwnykD1npQL4DiMqHlLsfsP0q3F4Gstwq/4BHOT5akmra1iNKIs82lPWrmlQbN2n0eKip9t5qyuiqnDn58quLlBdgVQdrLDlMy7BWOhiGAMT9a0AoriAgg6giDRHMOKdnSUVbUZyACDzB1znoKrX/D0RNy7MDUKoAEebHT1rb8eupg10RiG2IGkjkzdfasPjeOHEnx+G0D/pjTOf5zzUdOdaGc4xwmyPDhu9uuNypzL6AKup86gnjeOspk/fpAggowgRyJGtdFwt62oEELPJfCPSBpUw3yRpMCoKrsrawmMTvGlmkW4J1TKoVbbcwdCd9ZmtZb7NYZRIsW9OeXxeobeszesw2fJDbFlGUkdGj4h5Gr/hHHCxVH56B+p5A9D586VYRjOBBiMhPkH1gdA28es0tcGbYAI36EERV04CrJ2Xn5E8/nUTHYlQzIxCsV7y2WIVWOxE+RifIioIHcToKzfAcQGu4o8jdDCemq6eyirLC95fMNdBPO3ZuW0UagakMWInSakX+CpZAL2rSpsT8RBjSZFUMX2SDr7TVRibStMR7wZqyfiOFXQmyPZf7U0nGcKPz2vIBT9lFBmuIZxbdUGYkEKFBbcRpFZ/hvYzFEkiyw0ibkIJO5ObX6V0YdorKmBnadgttydN+VIxnalLaljbdAN2uZUH1J+VBnOH/hix/wBa4oA1hBP1Na3A8GsYcZgBIGtx4kD1Oij5VkMb+Jbt4cPa3/O8kDTkuk1QcV4jeu63Xdx02UHyQaCg2faPtiFVhh/EQpm7+VSdBkB+JvPYHrVfwZcnDwx1LLcck7kszNPvpWIu3mIgFjyjXl/6roWJt5MMtvaFRPORAP60EKw+UKOgA8tt6n2r9QV1pyBtMA7jaeeXeiLeziyfhiOp5+n96ncNvZmKmNIM8oM/2+tZu3eN1siToSHfbLyKrO5OvyO1ansxwmdVnJCqCdfAswZ5kkk+9QXGCwZO+w386sWFOhIEDakNRV0BRxRoKURQMX8OrqVYSDyrE43sXaW9DhlDElCjZUfqpH5XAGwOu451vaZxOFW4pVhpp6gjUEdCKqMhieCWUtMFQaCQT4jP+40z2bwua1mjmQJHTnVzxnAkWnEz4TBj3kVWdmwRh08y09fioqzNrqKgYzhSkEhQDGsc/arXLSLmgqCnwXFgpm6QNAlyfhZfhS4eh1yn1B5VX9tbAu4MmJNlgQeqN4Sf+0j3FWHFMIjpd8I8KsHWN1ZZMeomD1HlVLwvjAxGAdbhm4to22zADNl8VtiOpAM+YNUYbsrjv2XiNlvhW6TZueXeHKGI6C4ENdq4pZ7ywwgSV0BEjMNQCPURXDON8OMn5g9Oh35RXaey3FP2rB2rvN7YLeVweF/+at86lI5bie0WIe6VtJkCzKoikLBgbLJ9POiw3avFdF0MHNbE6dSBpXQ7PBrdu7ehRL3BcPmGGnyIaqrtPw61bC3sq6HK8TJUgkN6gj5E1Rhcb2vxHeyChcLkEKNBOZuUDkKjmzdxf73EtFtOg0gn8o5sep1NS+C9n+/drjnLbBzXGJAUHfJPKJ19Ks8ZZOJIt2Q3cr00Dt1JI8KdOZ8qIztllaSiBUDAKNBoARE8zGpPU1IxG2nyFXHGOArbthxMrAIB8GUmCAInzqsW15f5/kVRCweC73F2kmQGBbn4R4zPsPrWu4wPEgHOWOnQf+ah9jeGlrty8RyyL76n/io+dWHEFm6YGgKofcyf0HvQVNzEBEJ0J5EDQyCR67UnEWVdlOeNTBG/igDTcaddpBp/EYYFgSFCz4geZGcFQu5Jldql8F7KPedZWFn4Tv0JffKsR4d9B6UEjstwg4gAD/TBYsTrmGc7HmIAk89tpro9qwFAUaAUWA4elm2EQQABsIk9Y/TlTzCoQ21NtTr021FXiUo0SilAVAUUAKVFFVQziMMHUqdiPf1FZ48PNgKhM+JjPWTP61qIpu/hwwg/+jQU9MXWka7bfPSrL/8AHGNxTb8JYqVka7GorN41suVz8JJw92eh+BvYz7VzvuGs4mGGqObTRzQ6e2hB9q6/i+zhuI6lh4ws76Msa++tVPFPw7F6W7wKxVVJiQxURmI67fKqjL8Y7Oh7ZMAERt09P82qX+GVw2u+wzflbvk/2XIVv+Sj/ura2OzpyAOwYhcrGD4oESfOKj4fsgLd5bqPBAKkZd0O439D7UELtLh4y3M7plkE2xmMNt4eYzR86oMTYs4m2VbEs8flyopnoRlmug4jhedSpO4ImKiXey9pxFwB/wDcoP3qKxuH7N2gqrrcCfCrNKgjmEHhnzImp/7FlEAQPSBVpe/D3DzNtrto9EclD/QxIHtFTsJ2ZRBGe43+4yPYHQVUYLjVpmhEXMTqTl08pqqucCNm1LAgsDGnM6ajaQNfYV1dOAWwZ1n2/QUd3gVptGBYDWCZB0jUUGJ4Hwo2cMoIhm8bdZaIHsoWq79mkk7EkkgjTf8AtXSH4ShEEGNtzt0ps8Es/wAA09eVBiuGcHLv8InbbXTnPKtjgOHLaWF1J3bmf/FS7OEVfhUClEUDRFJK06RSGophxTJqS9MuKgvFpQ2oUKA6FFQog6BoqFUCgaFCooUXOhQoDoUKFABRUdCqCpJoUKAqI7UKFAikmhQoBTZoUKiCNNGhQopF6mbuxoUK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5144069" y="303639"/>
            <a:ext cx="3962400" cy="4255532"/>
            <a:chOff x="152400" y="1371600"/>
            <a:chExt cx="3962400" cy="4255532"/>
          </a:xfrm>
        </p:grpSpPr>
        <p:pic>
          <p:nvPicPr>
            <p:cNvPr id="49158" name="Picture 6" descr="http://www.nndb.com/people/021/000100718/edward-forbes-1-siz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59" y="1371600"/>
              <a:ext cx="3349625" cy="38954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5257800"/>
              <a:ext cx="3962400" cy="369332"/>
            </a:xfrm>
            <a:prstGeom prst="rect">
              <a:avLst/>
            </a:prstGeom>
            <a:noFill/>
          </p:spPr>
          <p:txBody>
            <a:bodyPr wrap="square" rtlCol="0">
              <a:spAutoFit/>
            </a:bodyPr>
            <a:lstStyle/>
            <a:p>
              <a:pPr algn="ctr"/>
              <a:r>
                <a:rPr lang="en-US" dirty="0" smtClean="0">
                  <a:solidFill>
                    <a:srgbClr val="FFC000"/>
                  </a:solidFill>
                  <a:latin typeface="Times New Roman" pitchFamily="18" charset="0"/>
                  <a:cs typeface="Times New Roman" pitchFamily="18" charset="0"/>
                </a:rPr>
                <a:t>Edward Forbes  </a:t>
              </a:r>
              <a:endParaRPr lang="en-US" dirty="0">
                <a:solidFill>
                  <a:srgbClr val="FFC000"/>
                </a:solidFill>
                <a:latin typeface="Times New Roman" pitchFamily="18" charset="0"/>
                <a:cs typeface="Times New Roman" pitchFamily="18" charset="0"/>
              </a:endParaRPr>
            </a:p>
          </p:txBody>
        </p:sp>
      </p:grpSp>
      <p:sp>
        <p:nvSpPr>
          <p:cNvPr id="6" name="Rectangle 5"/>
          <p:cNvSpPr/>
          <p:nvPr/>
        </p:nvSpPr>
        <p:spPr>
          <a:xfrm>
            <a:off x="5950" y="6255744"/>
            <a:ext cx="9085116" cy="584775"/>
          </a:xfrm>
          <a:prstGeom prst="rect">
            <a:avLst/>
          </a:prstGeom>
        </p:spPr>
        <p:txBody>
          <a:bodyPr wrap="none">
            <a:spAutoFit/>
          </a:bodyPr>
          <a:lstStyle/>
          <a:p>
            <a:r>
              <a:rPr lang="en-US" sz="3200" b="1" dirty="0" err="1" smtClean="0">
                <a:solidFill>
                  <a:schemeClr val="bg1"/>
                </a:solidFill>
                <a:latin typeface="Times New Roman" pitchFamily="18" charset="0"/>
                <a:cs typeface="Times New Roman" pitchFamily="18" charset="0"/>
              </a:rPr>
              <a:t>Azoics</a:t>
            </a:r>
            <a:r>
              <a:rPr lang="en-US" sz="3200" b="1" dirty="0" smtClean="0">
                <a:solidFill>
                  <a:schemeClr val="bg1"/>
                </a:solidFill>
                <a:latin typeface="Times New Roman" pitchFamily="18" charset="0"/>
                <a:cs typeface="Times New Roman" pitchFamily="18" charset="0"/>
              </a:rPr>
              <a:t> Theory – no life in the deep ocean (&gt;550 m)</a:t>
            </a:r>
            <a:endParaRPr lang="en-US" sz="3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19597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
            <a:ext cx="38227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838200"/>
            <a:ext cx="44180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1175" y="3810000"/>
            <a:ext cx="26384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8"/>
          <p:cNvSpPr txBox="1">
            <a:spLocks noChangeArrowheads="1"/>
          </p:cNvSpPr>
          <p:nvPr/>
        </p:nvSpPr>
        <p:spPr bwMode="auto">
          <a:xfrm>
            <a:off x="2514600" y="0"/>
            <a:ext cx="4627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eaLnBrk="1" hangingPunct="1"/>
            <a:r>
              <a:rPr lang="en-US" sz="2800" b="1" dirty="0">
                <a:solidFill>
                  <a:srgbClr val="C00000"/>
                </a:solidFill>
                <a:latin typeface="Bell MT" pitchFamily="18" charset="0"/>
              </a:rPr>
              <a:t>Dispelled the </a:t>
            </a:r>
            <a:r>
              <a:rPr lang="en-US" sz="2800" b="1" dirty="0" err="1">
                <a:solidFill>
                  <a:srgbClr val="C00000"/>
                </a:solidFill>
                <a:latin typeface="Bell MT" pitchFamily="18" charset="0"/>
              </a:rPr>
              <a:t>Azoics</a:t>
            </a:r>
            <a:r>
              <a:rPr lang="en-US" sz="2800" b="1" dirty="0">
                <a:solidFill>
                  <a:srgbClr val="C00000"/>
                </a:solidFill>
                <a:latin typeface="Bell MT" pitchFamily="18" charset="0"/>
              </a:rPr>
              <a:t> Theory</a:t>
            </a:r>
          </a:p>
        </p:txBody>
      </p:sp>
      <p:sp>
        <p:nvSpPr>
          <p:cNvPr id="31750" name="Rectangle 5"/>
          <p:cNvSpPr>
            <a:spLocks noChangeArrowheads="1"/>
          </p:cNvSpPr>
          <p:nvPr/>
        </p:nvSpPr>
        <p:spPr bwMode="auto">
          <a:xfrm>
            <a:off x="152400" y="5638800"/>
            <a:ext cx="6172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800" dirty="0">
                <a:solidFill>
                  <a:schemeClr val="bg1"/>
                </a:solidFill>
                <a:latin typeface="Times New Roman" pitchFamily="18" charset="0"/>
                <a:cs typeface="Times New Roman" pitchFamily="18" charset="0"/>
              </a:rPr>
              <a:t>Number of dredges taken </a:t>
            </a:r>
            <a:br>
              <a:rPr lang="en-US" sz="1800" dirty="0">
                <a:solidFill>
                  <a:schemeClr val="bg1"/>
                </a:solidFill>
                <a:latin typeface="Times New Roman" pitchFamily="18" charset="0"/>
                <a:cs typeface="Times New Roman" pitchFamily="18" charset="0"/>
              </a:rPr>
            </a:br>
            <a:r>
              <a:rPr lang="en-US" sz="1800" b="1" dirty="0">
                <a:solidFill>
                  <a:schemeClr val="bg1"/>
                </a:solidFill>
                <a:latin typeface="Times New Roman" pitchFamily="18" charset="0"/>
                <a:cs typeface="Times New Roman" pitchFamily="18" charset="0"/>
              </a:rPr>
              <a:t>133 </a:t>
            </a:r>
            <a:r>
              <a:rPr lang="en-US" sz="1800" dirty="0">
                <a:solidFill>
                  <a:schemeClr val="bg1"/>
                </a:solidFill>
                <a:latin typeface="Times New Roman" pitchFamily="18" charset="0"/>
                <a:cs typeface="Times New Roman" pitchFamily="18" charset="0"/>
              </a:rPr>
              <a:t/>
            </a:r>
            <a:br>
              <a:rPr lang="en-US" sz="1800" dirty="0">
                <a:solidFill>
                  <a:schemeClr val="bg1"/>
                </a:solidFill>
                <a:latin typeface="Times New Roman" pitchFamily="18" charset="0"/>
                <a:cs typeface="Times New Roman" pitchFamily="18" charset="0"/>
              </a:rPr>
            </a:br>
            <a:r>
              <a:rPr lang="en-US" sz="1800" dirty="0">
                <a:solidFill>
                  <a:schemeClr val="bg1"/>
                </a:solidFill>
                <a:latin typeface="Times New Roman" pitchFamily="18" charset="0"/>
                <a:cs typeface="Times New Roman" pitchFamily="18" charset="0"/>
              </a:rPr>
              <a:t>Number of new species of animals and plants discovered</a:t>
            </a:r>
            <a:br>
              <a:rPr lang="en-US" sz="1800" dirty="0">
                <a:solidFill>
                  <a:schemeClr val="bg1"/>
                </a:solidFill>
                <a:latin typeface="Times New Roman" pitchFamily="18" charset="0"/>
                <a:cs typeface="Times New Roman" pitchFamily="18" charset="0"/>
              </a:rPr>
            </a:br>
            <a:r>
              <a:rPr lang="en-US" sz="1800" b="1" dirty="0">
                <a:solidFill>
                  <a:schemeClr val="bg1"/>
                </a:solidFill>
                <a:latin typeface="Times New Roman" pitchFamily="18" charset="0"/>
                <a:cs typeface="Times New Roman" pitchFamily="18" charset="0"/>
              </a:rPr>
              <a:t>4,700</a:t>
            </a:r>
            <a:endParaRPr lang="en-US" sz="1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7199346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6" name="Picture 8" descr="http://www.attendconference.com/blog/wp-content/uploads/2012/02/br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12" y="0"/>
            <a:ext cx="2469831" cy="2469832"/>
          </a:xfrm>
          <a:prstGeom prst="rect">
            <a:avLst/>
          </a:prstGeom>
          <a:noFill/>
          <a:extLst>
            <a:ext uri="{909E8E84-426E-40DD-AFC4-6F175D3DCCD1}">
              <a14:hiddenFill xmlns:a14="http://schemas.microsoft.com/office/drawing/2010/main">
                <a:solidFill>
                  <a:srgbClr val="FFFFFF"/>
                </a:solidFill>
              </a14:hiddenFill>
            </a:ext>
          </a:extLst>
        </p:spPr>
      </p:pic>
      <p:pic>
        <p:nvPicPr>
          <p:cNvPr id="48138" name="Picture 10" descr="http://newsimg.bbc.co.uk/media/images/44398000/jpg/_44398036_nobel_ap203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1" y="2667000"/>
            <a:ext cx="2544176"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6074" y="757918"/>
            <a:ext cx="4099326" cy="5947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4" descr="http://images.lightstalkers.org/images/253033/Yukon_Quest_3_RODWELL_lar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7000" y="152400"/>
            <a:ext cx="3032957" cy="195246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7490" y="2491999"/>
            <a:ext cx="1807583"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077" y="4467225"/>
            <a:ext cx="2095500" cy="2238375"/>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6324600" y="172271"/>
            <a:ext cx="2630848" cy="523220"/>
          </a:xfrm>
          <a:prstGeom prst="rect">
            <a:avLst/>
          </a:prstGeom>
        </p:spPr>
        <p:txBody>
          <a:bodyPr wrap="non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Fridtjof</a:t>
            </a:r>
            <a:r>
              <a:rPr lang="en-US" sz="2800" b="1" dirty="0">
                <a:solidFill>
                  <a:srgbClr val="FFFF00"/>
                </a:solidFill>
                <a:latin typeface="Times New Roman" panose="02020603050405020304" pitchFamily="18" charset="0"/>
                <a:cs typeface="Times New Roman" panose="02020603050405020304" pitchFamily="18" charset="0"/>
              </a:rPr>
              <a:t> Nansen</a:t>
            </a:r>
          </a:p>
        </p:txBody>
      </p:sp>
    </p:spTree>
    <p:extLst>
      <p:ext uri="{BB962C8B-B14F-4D97-AF65-F5344CB8AC3E}">
        <p14:creationId xmlns:p14="http://schemas.microsoft.com/office/powerpoint/2010/main" val="409108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36"/>
                                        </p:tgtEl>
                                        <p:attrNameLst>
                                          <p:attrName>style.visibility</p:attrName>
                                        </p:attrNameLst>
                                      </p:cBhvr>
                                      <p:to>
                                        <p:strVal val="visible"/>
                                      </p:to>
                                    </p:set>
                                    <p:animEffect transition="in" filter="fade">
                                      <p:cBhvr>
                                        <p:cTn id="7" dur="500"/>
                                        <p:tgtEl>
                                          <p:spTgt spid="481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38"/>
                                        </p:tgtEl>
                                        <p:attrNameLst>
                                          <p:attrName>style.visibility</p:attrName>
                                        </p:attrNameLst>
                                      </p:cBhvr>
                                      <p:to>
                                        <p:strVal val="visible"/>
                                      </p:to>
                                    </p:set>
                                    <p:animEffect transition="in" filter="fade">
                                      <p:cBhvr>
                                        <p:cTn id="12" dur="500"/>
                                        <p:tgtEl>
                                          <p:spTgt spid="481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132"/>
                                        </p:tgtEl>
                                        <p:attrNameLst>
                                          <p:attrName>style.visibility</p:attrName>
                                        </p:attrNameLst>
                                      </p:cBhvr>
                                      <p:to>
                                        <p:strVal val="visible"/>
                                      </p:to>
                                    </p:set>
                                    <p:animEffect transition="in" filter="fade">
                                      <p:cBhvr>
                                        <p:cTn id="17" dur="500"/>
                                        <p:tgtEl>
                                          <p:spTgt spid="481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fade">
                                      <p:cBhvr>
                                        <p:cTn id="22" dur="500"/>
                                        <p:tgtEl>
                                          <p:spTgt spid="20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upload.wikimedia.org/wikipedia/commons/5/56/Nansen-fr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572000" cy="3007605"/>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http://upload.wikimedia.org/wikipedia/commons/d/da/Fram_January_19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5515" y="2758574"/>
            <a:ext cx="6338485" cy="41834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24400" y="228600"/>
            <a:ext cx="3962400" cy="2585323"/>
          </a:xfrm>
          <a:prstGeom prst="rect">
            <a:avLst/>
          </a:prstGeom>
          <a:noFill/>
        </p:spPr>
        <p:txBody>
          <a:bodyPr wrap="square" rtlCol="0">
            <a:spAutoFit/>
          </a:bodyPr>
          <a:lstStyle/>
          <a:p>
            <a:pPr marL="285750" indent="-285750">
              <a:buFont typeface="Arial" pitchFamily="34" charset="0"/>
              <a:buChar char="•"/>
            </a:pPr>
            <a:r>
              <a:rPr lang="en-US" dirty="0" smtClean="0">
                <a:solidFill>
                  <a:srgbClr val="FFC000"/>
                </a:solidFill>
                <a:latin typeface="Times New Roman" pitchFamily="18" charset="0"/>
                <a:cs typeface="Times New Roman" pitchFamily="18" charset="0"/>
              </a:rPr>
              <a:t>38 m schooner – </a:t>
            </a:r>
            <a:r>
              <a:rPr lang="en-US" i="1" dirty="0" err="1" smtClean="0">
                <a:solidFill>
                  <a:srgbClr val="FFC000"/>
                </a:solidFill>
                <a:latin typeface="Times New Roman" pitchFamily="18" charset="0"/>
                <a:cs typeface="Times New Roman" pitchFamily="18" charset="0"/>
              </a:rPr>
              <a:t>Fram</a:t>
            </a:r>
            <a:endParaRPr lang="en-US" i="1" dirty="0" smtClean="0">
              <a:solidFill>
                <a:srgbClr val="FFC000"/>
              </a:solidFill>
              <a:latin typeface="Times New Roman" pitchFamily="18" charset="0"/>
              <a:cs typeface="Times New Roman" pitchFamily="18" charset="0"/>
            </a:endParaRPr>
          </a:p>
          <a:p>
            <a:pPr marL="285750" indent="-285750">
              <a:buFont typeface="Arial" pitchFamily="34" charset="0"/>
              <a:buChar char="•"/>
            </a:pPr>
            <a:endParaRPr lang="en-US" i="1" dirty="0">
              <a:solidFill>
                <a:srgbClr val="FFC000"/>
              </a:solidFill>
              <a:latin typeface="Times New Roman" pitchFamily="18" charset="0"/>
              <a:cs typeface="Times New Roman" pitchFamily="18" charset="0"/>
            </a:endParaRPr>
          </a:p>
          <a:p>
            <a:pPr marL="285750" indent="-285750">
              <a:buFont typeface="Arial" pitchFamily="34" charset="0"/>
              <a:buChar char="•"/>
            </a:pPr>
            <a:r>
              <a:rPr lang="en-US" dirty="0" smtClean="0">
                <a:solidFill>
                  <a:srgbClr val="FFC000"/>
                </a:solidFill>
                <a:latin typeface="Times New Roman" pitchFamily="18" charset="0"/>
                <a:cs typeface="Times New Roman" pitchFamily="18" charset="0"/>
              </a:rPr>
              <a:t>13 crew, provisions for five years, planned to get stuck in the ice for 3 years….were stuck for 4.</a:t>
            </a:r>
          </a:p>
          <a:p>
            <a:pPr marL="285750" indent="-285750">
              <a:buFont typeface="Arial" pitchFamily="34" charset="0"/>
              <a:buChar char="•"/>
            </a:pPr>
            <a:endParaRPr lang="en-US" dirty="0" smtClean="0">
              <a:solidFill>
                <a:srgbClr val="FFC000"/>
              </a:solidFill>
              <a:latin typeface="Times New Roman" pitchFamily="18" charset="0"/>
              <a:cs typeface="Times New Roman" pitchFamily="18" charset="0"/>
            </a:endParaRPr>
          </a:p>
          <a:p>
            <a:pPr marL="285750" indent="-285750">
              <a:buFont typeface="Arial" pitchFamily="34" charset="0"/>
              <a:buChar char="•"/>
            </a:pPr>
            <a:r>
              <a:rPr lang="en-US" dirty="0" smtClean="0">
                <a:solidFill>
                  <a:srgbClr val="FFC000"/>
                </a:solidFill>
                <a:latin typeface="Times New Roman" pitchFamily="18" charset="0"/>
                <a:cs typeface="Times New Roman" pitchFamily="18" charset="0"/>
              </a:rPr>
              <a:t>Frozen in ice – 750 miles from the Pole</a:t>
            </a:r>
          </a:p>
          <a:p>
            <a:pPr marL="285750" indent="-285750">
              <a:buFont typeface="Arial" pitchFamily="34" charset="0"/>
              <a:buChar char="•"/>
            </a:pPr>
            <a:endParaRPr lang="en-US" dirty="0" smtClean="0">
              <a:solidFill>
                <a:srgbClr val="FFC000"/>
              </a:solidFill>
              <a:latin typeface="Times New Roman" pitchFamily="18" charset="0"/>
              <a:cs typeface="Times New Roman" pitchFamily="18" charset="0"/>
            </a:endParaRPr>
          </a:p>
        </p:txBody>
      </p:sp>
      <p:grpSp>
        <p:nvGrpSpPr>
          <p:cNvPr id="4" name="Group 3"/>
          <p:cNvGrpSpPr/>
          <p:nvPr/>
        </p:nvGrpSpPr>
        <p:grpSpPr>
          <a:xfrm>
            <a:off x="130791" y="2209800"/>
            <a:ext cx="9022876" cy="3766150"/>
            <a:chOff x="130791" y="2209800"/>
            <a:chExt cx="9022876" cy="3766150"/>
          </a:xfrm>
        </p:grpSpPr>
        <p:sp>
          <p:nvSpPr>
            <p:cNvPr id="3" name="Rectangle 2"/>
            <p:cNvSpPr/>
            <p:nvPr/>
          </p:nvSpPr>
          <p:spPr>
            <a:xfrm>
              <a:off x="130791" y="3113628"/>
              <a:ext cx="2460009" cy="2862322"/>
            </a:xfrm>
            <a:prstGeom prst="rect">
              <a:avLst/>
            </a:prstGeom>
          </p:spPr>
          <p:txBody>
            <a:bodyPr wrap="square">
              <a:spAutoFit/>
            </a:bodyPr>
            <a:lstStyle/>
            <a:p>
              <a:pPr marL="285750" indent="-285750">
                <a:buFont typeface="Arial" pitchFamily="34" charset="0"/>
                <a:buChar char="•"/>
              </a:pPr>
              <a:r>
                <a:rPr lang="en-US" dirty="0" smtClean="0">
                  <a:solidFill>
                    <a:srgbClr val="FFC000"/>
                  </a:solidFill>
                  <a:latin typeface="Times New Roman" pitchFamily="18" charset="0"/>
                  <a:cs typeface="Times New Roman" pitchFamily="18" charset="0"/>
                </a:rPr>
                <a:t>Drifted 2 km per day…got to within 250 miles of the Pole</a:t>
              </a:r>
            </a:p>
            <a:p>
              <a:pPr marL="285750" indent="-285750">
                <a:buFont typeface="Arial" pitchFamily="34" charset="0"/>
                <a:buChar char="•"/>
              </a:pPr>
              <a:endParaRPr lang="en-US" dirty="0">
                <a:solidFill>
                  <a:srgbClr val="FFC000"/>
                </a:solidFill>
                <a:latin typeface="Times New Roman" pitchFamily="18" charset="0"/>
                <a:cs typeface="Times New Roman" pitchFamily="18" charset="0"/>
              </a:endParaRPr>
            </a:p>
            <a:p>
              <a:pPr marL="285750" indent="-285750">
                <a:buFont typeface="Arial" pitchFamily="34" charset="0"/>
                <a:buChar char="•"/>
              </a:pPr>
              <a:r>
                <a:rPr lang="en-US" dirty="0" smtClean="0">
                  <a:solidFill>
                    <a:srgbClr val="FFC000"/>
                  </a:solidFill>
                  <a:latin typeface="Times New Roman" pitchFamily="18" charset="0"/>
                  <a:cs typeface="Times New Roman" pitchFamily="18" charset="0"/>
                </a:rPr>
                <a:t>When he realized they weren’t going to make he and Frederick Johansen set out on dogsled to get there……</a:t>
              </a:r>
            </a:p>
          </p:txBody>
        </p:sp>
        <p:pic>
          <p:nvPicPr>
            <p:cNvPr id="50182" name="Picture 6" descr="Head and upper body of a man, facing right. He is dressed in heavy fur clothing including a hat which conceals much of his face, although the profile is cle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8167" y="2209800"/>
              <a:ext cx="2095500" cy="200977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AutoShape 8" descr="https://upload.wikimedia.org/wikipedia/commons/2/23/Nansen_Fram_Expedition_map-fr.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https://upload.wikimedia.org/wikipedia/commons/2/23/Nansen_Fram_Expedition_map-fr.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7138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636" t="42473" r="67546" b="36581"/>
          <a:stretch/>
        </p:blipFill>
        <p:spPr bwMode="auto">
          <a:xfrm>
            <a:off x="1097010" y="76199"/>
            <a:ext cx="6987115" cy="4008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636" t="63419" r="67546" b="15636"/>
          <a:stretch/>
        </p:blipFill>
        <p:spPr bwMode="auto">
          <a:xfrm>
            <a:off x="2074022" y="3962400"/>
            <a:ext cx="4934989" cy="2831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57753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TextBox 2"/>
          <p:cNvSpPr txBox="1">
            <a:spLocks noChangeArrowheads="1"/>
          </p:cNvSpPr>
          <p:nvPr/>
        </p:nvSpPr>
        <p:spPr bwMode="auto">
          <a:xfrm>
            <a:off x="1822887" y="152400"/>
            <a:ext cx="54855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b="1" dirty="0" smtClean="0">
                <a:solidFill>
                  <a:srgbClr val="0D0D0D"/>
                </a:solidFill>
                <a:latin typeface="Times New Roman" charset="0"/>
                <a:cs typeface="Times New Roman" charset="0"/>
              </a:rPr>
              <a:t>You can use another addition –</a:t>
            </a:r>
          </a:p>
          <a:p>
            <a:pPr algn="ctr" eaLnBrk="1" fontAlgn="base" hangingPunct="1">
              <a:spcBef>
                <a:spcPct val="0"/>
              </a:spcBef>
              <a:spcAft>
                <a:spcPct val="0"/>
              </a:spcAft>
            </a:pPr>
            <a:r>
              <a:rPr lang="en-US" b="1" dirty="0" smtClean="0">
                <a:solidFill>
                  <a:srgbClr val="0D0D0D"/>
                </a:solidFill>
                <a:latin typeface="Times New Roman" charset="0"/>
                <a:cs typeface="Times New Roman" charset="0"/>
              </a:rPr>
              <a:t> but you are responsible for what I teach</a:t>
            </a:r>
          </a:p>
        </p:txBody>
      </p:sp>
      <p:pic>
        <p:nvPicPr>
          <p:cNvPr id="1843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05000"/>
            <a:ext cx="419100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rcRect l="18584" r="18500" b="2667"/>
          <a:stretch>
            <a:fillRect/>
          </a:stretch>
        </p:blipFill>
        <p:spPr bwMode="auto">
          <a:xfrm>
            <a:off x="5638800" y="2590800"/>
            <a:ext cx="2374900"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947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8496" y="326408"/>
            <a:ext cx="5099473" cy="584775"/>
          </a:xfrm>
          <a:prstGeom prst="rect">
            <a:avLst/>
          </a:prstGeom>
        </p:spPr>
        <p:txBody>
          <a:bodyPr wrap="none">
            <a:spAutoFit/>
          </a:bodyPr>
          <a:lstStyle/>
          <a:p>
            <a:r>
              <a:rPr lang="en-US" sz="3200" dirty="0" smtClean="0">
                <a:solidFill>
                  <a:srgbClr val="00B0F0"/>
                </a:solidFill>
                <a:latin typeface="Times New Roman" pitchFamily="18" charset="0"/>
                <a:cs typeface="Times New Roman" pitchFamily="18" charset="0"/>
              </a:rPr>
              <a:t>Growth of Marine Research:  </a:t>
            </a:r>
            <a:endParaRPr lang="en-US" sz="3200" dirty="0">
              <a:solidFill>
                <a:srgbClr val="00B0F0"/>
              </a:solidFill>
              <a:latin typeface="Times New Roman" pitchFamily="18" charset="0"/>
              <a:cs typeface="Times New Roman" pitchFamily="18" charset="0"/>
            </a:endParaRPr>
          </a:p>
        </p:txBody>
      </p:sp>
      <p:pic>
        <p:nvPicPr>
          <p:cNvPr id="51202" name="Picture 2" descr="http://sanctuaries.noaa.gov/maritime/historical_ecology/slide_images/IMG_70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97" y="911183"/>
            <a:ext cx="6694572" cy="5181600"/>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http://www.woodshole.com/images/history-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657600"/>
            <a:ext cx="2667000" cy="28194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6324600"/>
            <a:ext cx="4186531" cy="369332"/>
          </a:xfrm>
          <a:prstGeom prst="rect">
            <a:avLst/>
          </a:prstGeom>
          <a:noFill/>
        </p:spPr>
        <p:txBody>
          <a:bodyPr wrap="none" rtlCol="0">
            <a:spAutoFit/>
          </a:bodyPr>
          <a:lstStyle/>
          <a:p>
            <a:r>
              <a:rPr lang="en-US" dirty="0" smtClean="0">
                <a:solidFill>
                  <a:srgbClr val="00B0F0"/>
                </a:solidFill>
                <a:latin typeface="Times New Roman" pitchFamily="18" charset="0"/>
                <a:cs typeface="Times New Roman" pitchFamily="18" charset="0"/>
              </a:rPr>
              <a:t>Woods Hole – US Fish Commission - 1871</a:t>
            </a:r>
            <a:endParaRPr lang="en-US" dirty="0">
              <a:solidFill>
                <a:srgbClr val="00B0F0"/>
              </a:solidFill>
              <a:latin typeface="Times New Roman" pitchFamily="18" charset="0"/>
              <a:cs typeface="Times New Roman" pitchFamily="18" charset="0"/>
            </a:endParaRPr>
          </a:p>
        </p:txBody>
      </p:sp>
      <p:pic>
        <p:nvPicPr>
          <p:cNvPr id="512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4386" y="1594665"/>
            <a:ext cx="6047692" cy="4125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284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05"/>
                                        </p:tgtEl>
                                        <p:attrNameLst>
                                          <p:attrName>style.visibility</p:attrName>
                                        </p:attrNameLst>
                                      </p:cBhvr>
                                      <p:to>
                                        <p:strVal val="visible"/>
                                      </p:to>
                                    </p:set>
                                    <p:animEffect transition="in" filter="fade">
                                      <p:cBhvr>
                                        <p:cTn id="7" dur="500"/>
                                        <p:tgtEl>
                                          <p:spTgt spid="5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01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486092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7"/>
          <p:cNvSpPr txBox="1">
            <a:spLocks noChangeArrowheads="1"/>
          </p:cNvSpPr>
          <p:nvPr/>
        </p:nvSpPr>
        <p:spPr bwMode="auto">
          <a:xfrm>
            <a:off x="4876800" y="228600"/>
            <a:ext cx="39231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a:r>
              <a:rPr lang="en-US" sz="4000" b="1" dirty="0">
                <a:solidFill>
                  <a:srgbClr val="FFFF00"/>
                </a:solidFill>
                <a:latin typeface="Times New Roman" pitchFamily="18" charset="0"/>
                <a:cs typeface="Times New Roman" pitchFamily="18" charset="0"/>
              </a:rPr>
              <a:t>The Bathysphere</a:t>
            </a:r>
          </a:p>
        </p:txBody>
      </p:sp>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463" y="1471613"/>
            <a:ext cx="4119562"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10"/>
          <p:cNvSpPr txBox="1">
            <a:spLocks noChangeArrowheads="1"/>
          </p:cNvSpPr>
          <p:nvPr/>
        </p:nvSpPr>
        <p:spPr bwMode="auto">
          <a:xfrm>
            <a:off x="5314156" y="4876800"/>
            <a:ext cx="33813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a:r>
              <a:rPr lang="en-US" sz="4000" b="1">
                <a:solidFill>
                  <a:srgbClr val="FFFF00"/>
                </a:solidFill>
                <a:latin typeface="Times New Roman" pitchFamily="18" charset="0"/>
                <a:cs typeface="Times New Roman" pitchFamily="18" charset="0"/>
              </a:rPr>
              <a:t>William Beebe</a:t>
            </a:r>
          </a:p>
          <a:p>
            <a:pPr algn="ctr"/>
            <a:r>
              <a:rPr lang="en-US" sz="4000" b="1">
                <a:solidFill>
                  <a:srgbClr val="FFFF00"/>
                </a:solidFill>
                <a:latin typeface="Times New Roman" pitchFamily="18" charset="0"/>
                <a:cs typeface="Times New Roman" pitchFamily="18" charset="0"/>
              </a:rPr>
              <a:t>&amp;</a:t>
            </a:r>
          </a:p>
          <a:p>
            <a:pPr algn="ctr"/>
            <a:r>
              <a:rPr lang="en-US" sz="4000" b="1">
                <a:solidFill>
                  <a:srgbClr val="FFFF00"/>
                </a:solidFill>
                <a:latin typeface="Times New Roman" pitchFamily="18" charset="0"/>
                <a:cs typeface="Times New Roman" pitchFamily="18" charset="0"/>
              </a:rPr>
              <a:t>Otis Barton</a:t>
            </a:r>
          </a:p>
        </p:txBody>
      </p:sp>
      <p:sp>
        <p:nvSpPr>
          <p:cNvPr id="32774" name="TextBox 5"/>
          <p:cNvSpPr txBox="1">
            <a:spLocks noChangeArrowheads="1"/>
          </p:cNvSpPr>
          <p:nvPr/>
        </p:nvSpPr>
        <p:spPr bwMode="auto">
          <a:xfrm>
            <a:off x="152400" y="228600"/>
            <a:ext cx="1931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b="1">
                <a:latin typeface="Arial" charset="0"/>
              </a:rPr>
              <a:t>1934- 923 m</a:t>
            </a:r>
          </a:p>
        </p:txBody>
      </p:sp>
    </p:spTree>
    <p:extLst>
      <p:ext uri="{BB962C8B-B14F-4D97-AF65-F5344CB8AC3E}">
        <p14:creationId xmlns:p14="http://schemas.microsoft.com/office/powerpoint/2010/main" val="10630678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CA" smtClean="0"/>
              <a:t>Figure 1.4</a:t>
            </a:r>
            <a:endParaRPr lang="en-US" smtClean="0"/>
          </a:p>
        </p:txBody>
      </p:sp>
      <p:pic>
        <p:nvPicPr>
          <p:cNvPr id="33795" name="Picture 3" descr="01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504825"/>
            <a:ext cx="8305800" cy="65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7"/>
          <p:cNvSpPr txBox="1">
            <a:spLocks noChangeArrowheads="1"/>
          </p:cNvSpPr>
          <p:nvPr/>
        </p:nvSpPr>
        <p:spPr bwMode="auto">
          <a:xfrm>
            <a:off x="152400" y="-98425"/>
            <a:ext cx="71421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sz="4000" b="1" dirty="0">
                <a:solidFill>
                  <a:srgbClr val="FFFF00"/>
                </a:solidFill>
                <a:latin typeface="Arial" charset="0"/>
              </a:rPr>
              <a:t>The Trieste – US Navy - 1960</a:t>
            </a:r>
          </a:p>
        </p:txBody>
      </p:sp>
      <p:grpSp>
        <p:nvGrpSpPr>
          <p:cNvPr id="3" name="Group 2"/>
          <p:cNvGrpSpPr/>
          <p:nvPr/>
        </p:nvGrpSpPr>
        <p:grpSpPr>
          <a:xfrm>
            <a:off x="7245350" y="0"/>
            <a:ext cx="1940821" cy="3441145"/>
            <a:chOff x="7245350" y="0"/>
            <a:chExt cx="1940821" cy="3441145"/>
          </a:xfrm>
        </p:grpSpPr>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5350" y="0"/>
              <a:ext cx="189865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294563" y="3071813"/>
              <a:ext cx="1891608" cy="369332"/>
            </a:xfrm>
            <a:prstGeom prst="rect">
              <a:avLst/>
            </a:prstGeom>
            <a:noFill/>
          </p:spPr>
          <p:txBody>
            <a:bodyPr wrap="none" rtlCol="0">
              <a:spAutoFit/>
            </a:bodyPr>
            <a:lstStyle/>
            <a:p>
              <a:r>
                <a:rPr lang="en-US" dirty="0" smtClean="0">
                  <a:solidFill>
                    <a:srgbClr val="FFC000"/>
                  </a:solidFill>
                  <a:latin typeface="Times New Roman" pitchFamily="18" charset="0"/>
                  <a:cs typeface="Times New Roman" pitchFamily="18" charset="0"/>
                </a:rPr>
                <a:t>Walsh and Piccard</a:t>
              </a:r>
              <a:endParaRPr lang="en-US" dirty="0">
                <a:solidFill>
                  <a:srgbClr val="FFC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9419855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Reuters/National Geographic/Mark Thiessen/Hand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228600"/>
            <a:ext cx="8953500" cy="597217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95250" y="381000"/>
            <a:ext cx="4572000" cy="6460252"/>
            <a:chOff x="95250" y="381000"/>
            <a:chExt cx="4572000" cy="6460252"/>
          </a:xfrm>
        </p:grpSpPr>
        <p:pic>
          <p:nvPicPr>
            <p:cNvPr id="52228" name="Picture 4" descr="http://nationalpostnews.files.wordpress.com/2012/03/jamescamer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488" y="381000"/>
              <a:ext cx="2169725" cy="2362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5250" y="6194921"/>
              <a:ext cx="4572000" cy="646331"/>
            </a:xfrm>
            <a:prstGeom prst="rect">
              <a:avLst/>
            </a:prstGeom>
          </p:spPr>
          <p:txBody>
            <a:bodyPr>
              <a:spAutoFit/>
            </a:bodyPr>
            <a:lstStyle/>
            <a:p>
              <a:r>
                <a:rPr lang="en-US" dirty="0">
                  <a:solidFill>
                    <a:srgbClr val="FFC000"/>
                  </a:solidFill>
                  <a:latin typeface="Times New Roman" pitchFamily="18" charset="0"/>
                  <a:cs typeface="Times New Roman" pitchFamily="18" charset="0"/>
                </a:rPr>
                <a:t>35,756 feet, or roughly 7 miles beneath the ocean’s </a:t>
              </a:r>
              <a:r>
                <a:rPr lang="en-US" dirty="0" smtClean="0">
                  <a:solidFill>
                    <a:srgbClr val="FFC000"/>
                  </a:solidFill>
                  <a:latin typeface="Times New Roman" pitchFamily="18" charset="0"/>
                  <a:cs typeface="Times New Roman" pitchFamily="18" charset="0"/>
                </a:rPr>
                <a:t>surface</a:t>
              </a:r>
              <a:endParaRPr lang="en-US" dirty="0">
                <a:solidFill>
                  <a:srgbClr val="FFC000"/>
                </a:solidFill>
                <a:latin typeface="Times New Roman" pitchFamily="18" charset="0"/>
                <a:cs typeface="Times New Roman" pitchFamily="18" charset="0"/>
              </a:endParaRPr>
            </a:p>
          </p:txBody>
        </p:sp>
      </p:grpSp>
      <p:pic>
        <p:nvPicPr>
          <p:cNvPr id="52230" name="Picture 6" descr="http://nationalpostnews.files.wordpress.com/2012/03/fo0327-deepsea-challenger.g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5017"/>
          <a:stretch/>
        </p:blipFill>
        <p:spPr bwMode="auto">
          <a:xfrm>
            <a:off x="7675911" y="20684"/>
            <a:ext cx="1439514" cy="6816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54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230"/>
                                        </p:tgtEl>
                                        <p:attrNameLst>
                                          <p:attrName>style.visibility</p:attrName>
                                        </p:attrNameLst>
                                      </p:cBhvr>
                                      <p:to>
                                        <p:strVal val="visible"/>
                                      </p:to>
                                    </p:set>
                                    <p:animEffect transition="in" filter="fade">
                                      <p:cBhvr>
                                        <p:cTn id="12" dur="500"/>
                                        <p:tgtEl>
                                          <p:spTgt spid="5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01_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685800"/>
            <a:ext cx="3805068" cy="514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990600"/>
            <a:ext cx="31130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7"/>
          <p:cNvSpPr>
            <a:spLocks noChangeArrowheads="1"/>
          </p:cNvSpPr>
          <p:nvPr/>
        </p:nvSpPr>
        <p:spPr bwMode="auto">
          <a:xfrm>
            <a:off x="1752600" y="152400"/>
            <a:ext cx="5867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dirty="0">
                <a:solidFill>
                  <a:srgbClr val="FFC000"/>
                </a:solidFill>
                <a:latin typeface="Times New Roman" pitchFamily="18" charset="0"/>
                <a:cs typeface="Times New Roman" pitchFamily="18" charset="0"/>
              </a:rPr>
              <a:t>Human Occupied Vehicle </a:t>
            </a:r>
            <a:r>
              <a:rPr lang="en-US" sz="2400" b="1" i="1" dirty="0">
                <a:solidFill>
                  <a:srgbClr val="FFC000"/>
                </a:solidFill>
                <a:latin typeface="Times New Roman" pitchFamily="18" charset="0"/>
                <a:cs typeface="Times New Roman" pitchFamily="18" charset="0"/>
              </a:rPr>
              <a:t>Alvin*</a:t>
            </a:r>
            <a:endParaRPr lang="en-US" sz="2400" b="1" dirty="0">
              <a:solidFill>
                <a:srgbClr val="FFC000"/>
              </a:solidFill>
              <a:latin typeface="Times New Roman" pitchFamily="18" charset="0"/>
              <a:cs typeface="Times New Roman" pitchFamily="18" charset="0"/>
            </a:endParaRPr>
          </a:p>
        </p:txBody>
      </p:sp>
      <p:sp>
        <p:nvSpPr>
          <p:cNvPr id="34821" name="Rectangle 11"/>
          <p:cNvSpPr>
            <a:spLocks noChangeArrowheads="1"/>
          </p:cNvSpPr>
          <p:nvPr/>
        </p:nvSpPr>
        <p:spPr bwMode="auto">
          <a:xfrm>
            <a:off x="4800600" y="3657600"/>
            <a:ext cx="4114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solidFill>
                  <a:schemeClr val="bg1"/>
                </a:solidFill>
                <a:latin typeface="Times New Roman" pitchFamily="18" charset="0"/>
                <a:cs typeface="Times New Roman" pitchFamily="18" charset="0"/>
              </a:rPr>
              <a:t>Alvin has safely transported over 2,500 researchers on more than 4,400 dives to depths of 14,764 feet (4,500m).</a:t>
            </a:r>
          </a:p>
        </p:txBody>
      </p:sp>
      <p:sp>
        <p:nvSpPr>
          <p:cNvPr id="34822" name="TextBox 12"/>
          <p:cNvSpPr txBox="1">
            <a:spLocks noChangeArrowheads="1"/>
          </p:cNvSpPr>
          <p:nvPr/>
        </p:nvSpPr>
        <p:spPr bwMode="auto">
          <a:xfrm>
            <a:off x="5029200" y="6477000"/>
            <a:ext cx="272702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sz="1100" b="1" dirty="0">
                <a:solidFill>
                  <a:schemeClr val="bg1"/>
                </a:solidFill>
                <a:latin typeface="Times New Roman" pitchFamily="18" charset="0"/>
                <a:cs typeface="Times New Roman" pitchFamily="18" charset="0"/>
              </a:rPr>
              <a:t>*Owned, Maintained, Operated by WHOI</a:t>
            </a:r>
          </a:p>
        </p:txBody>
      </p:sp>
      <p:sp>
        <p:nvSpPr>
          <p:cNvPr id="2" name="Rectangle 1"/>
          <p:cNvSpPr/>
          <p:nvPr/>
        </p:nvSpPr>
        <p:spPr>
          <a:xfrm>
            <a:off x="2971800" y="6019800"/>
            <a:ext cx="5819378" cy="369332"/>
          </a:xfrm>
          <a:prstGeom prst="rect">
            <a:avLst/>
          </a:prstGeom>
        </p:spPr>
        <p:txBody>
          <a:bodyPr wrap="square">
            <a:spAutoFit/>
          </a:bodyPr>
          <a:lstStyle/>
          <a:p>
            <a:r>
              <a:rPr lang="en-US" b="1" dirty="0">
                <a:solidFill>
                  <a:srgbClr val="FFFF00"/>
                </a:solidFill>
              </a:rPr>
              <a:t>https://www.youtube.com/watch?v=a5aQ4W9GbpU</a:t>
            </a:r>
          </a:p>
        </p:txBody>
      </p:sp>
    </p:spTree>
    <p:extLst>
      <p:ext uri="{BB962C8B-B14F-4D97-AF65-F5344CB8AC3E}">
        <p14:creationId xmlns:p14="http://schemas.microsoft.com/office/powerpoint/2010/main" val="42493265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90527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457200"/>
            <a:ext cx="327660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9645" y="3375082"/>
            <a:ext cx="3233805" cy="2425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758882"/>
            <a:ext cx="3924300" cy="523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953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6870" y="540096"/>
            <a:ext cx="4228407" cy="2818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5313"/>
          <a:stretch/>
        </p:blipFill>
        <p:spPr bwMode="auto">
          <a:xfrm>
            <a:off x="839416" y="610062"/>
            <a:ext cx="2735224" cy="2818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378" y="3953394"/>
            <a:ext cx="35433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3277" y="3610494"/>
            <a:ext cx="4572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08474" y="88669"/>
            <a:ext cx="1915909" cy="523220"/>
          </a:xfrm>
          <a:prstGeom prst="rect">
            <a:avLst/>
          </a:prstGeom>
          <a:noFill/>
        </p:spPr>
        <p:txBody>
          <a:bodyPr wrap="none" rtlCol="0">
            <a:spAutoFit/>
          </a:bodyPr>
          <a:lstStyle/>
          <a:p>
            <a:r>
              <a:rPr lang="en-US" sz="2800" b="1" dirty="0" smtClean="0">
                <a:solidFill>
                  <a:srgbClr val="FFFF00"/>
                </a:solidFill>
              </a:rPr>
              <a:t>Inside Alvin</a:t>
            </a:r>
            <a:endParaRPr lang="en-US" sz="2800" b="1" dirty="0">
              <a:solidFill>
                <a:srgbClr val="FFFF00"/>
              </a:solidFill>
            </a:endParaRPr>
          </a:p>
        </p:txBody>
      </p:sp>
    </p:spTree>
    <p:extLst>
      <p:ext uri="{BB962C8B-B14F-4D97-AF65-F5344CB8AC3E}">
        <p14:creationId xmlns:p14="http://schemas.microsoft.com/office/powerpoint/2010/main" val="36289139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474" y="1104900"/>
            <a:ext cx="5543550"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1640" y="1676400"/>
            <a:ext cx="3378200"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08474" y="88669"/>
            <a:ext cx="1915909" cy="523220"/>
          </a:xfrm>
          <a:prstGeom prst="rect">
            <a:avLst/>
          </a:prstGeom>
          <a:noFill/>
        </p:spPr>
        <p:txBody>
          <a:bodyPr wrap="none" rtlCol="0">
            <a:spAutoFit/>
          </a:bodyPr>
          <a:lstStyle/>
          <a:p>
            <a:r>
              <a:rPr lang="en-US" sz="2800" b="1" dirty="0" smtClean="0">
                <a:solidFill>
                  <a:srgbClr val="FFFF00"/>
                </a:solidFill>
              </a:rPr>
              <a:t>Inside Alvin</a:t>
            </a:r>
            <a:endParaRPr lang="en-US" sz="2800" b="1" dirty="0">
              <a:solidFill>
                <a:srgbClr val="FFFF00"/>
              </a:solidFill>
            </a:endParaRPr>
          </a:p>
        </p:txBody>
      </p:sp>
    </p:spTree>
    <p:extLst>
      <p:ext uri="{BB962C8B-B14F-4D97-AF65-F5344CB8AC3E}">
        <p14:creationId xmlns:p14="http://schemas.microsoft.com/office/powerpoint/2010/main" val="285239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04800"/>
            <a:ext cx="32004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3261" y="6312297"/>
            <a:ext cx="2939203" cy="369332"/>
          </a:xfrm>
          <a:prstGeom prst="rect">
            <a:avLst/>
          </a:prstGeom>
        </p:spPr>
        <p:txBody>
          <a:bodyPr wrap="none">
            <a:spAutoFit/>
          </a:bodyPr>
          <a:lstStyle/>
          <a:p>
            <a:r>
              <a:rPr lang="en-US" b="1" dirty="0">
                <a:solidFill>
                  <a:srgbClr val="FFFF00"/>
                </a:solidFill>
              </a:rPr>
              <a:t>http://4dgeo.whoi.edu/alvin</a:t>
            </a:r>
          </a:p>
        </p:txBody>
      </p:sp>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64" y="3013696"/>
            <a:ext cx="4595938" cy="3063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2613516"/>
            <a:ext cx="29718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3400" y="4600258"/>
            <a:ext cx="3122057" cy="2081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800" y="304800"/>
            <a:ext cx="3581400" cy="2368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5903380" y="1552979"/>
            <a:ext cx="3388778" cy="224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964" y="286455"/>
            <a:ext cx="77216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195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par>
                                <p:cTn id="13" presetID="10"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500"/>
                                        <p:tgtEl>
                                          <p:spTgt spid="4100"/>
                                        </p:tgtEl>
                                      </p:cBhvr>
                                    </p:animEffect>
                                  </p:childTnLst>
                                </p:cTn>
                              </p:par>
                              <p:par>
                                <p:cTn id="16" presetID="10" presetClass="entr" presetSubtype="0" fill="hold" nodeType="withEffect">
                                  <p:stCondLst>
                                    <p:cond delay="0"/>
                                  </p:stCondLst>
                                  <p:childTnLst>
                                    <p:set>
                                      <p:cBhvr>
                                        <p:cTn id="17" dur="1" fill="hold">
                                          <p:stCondLst>
                                            <p:cond delay="0"/>
                                          </p:stCondLst>
                                        </p:cTn>
                                        <p:tgtEl>
                                          <p:spTgt spid="4103"/>
                                        </p:tgtEl>
                                        <p:attrNameLst>
                                          <p:attrName>style.visibility</p:attrName>
                                        </p:attrNameLst>
                                      </p:cBhvr>
                                      <p:to>
                                        <p:strVal val="visible"/>
                                      </p:to>
                                    </p:set>
                                    <p:animEffect transition="in" filter="fade">
                                      <p:cBhvr>
                                        <p:cTn id="18" dur="500"/>
                                        <p:tgtEl>
                                          <p:spTgt spid="410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04"/>
                                        </p:tgtEl>
                                        <p:attrNameLst>
                                          <p:attrName>style.visibility</p:attrName>
                                        </p:attrNameLst>
                                      </p:cBhvr>
                                      <p:to>
                                        <p:strVal val="visible"/>
                                      </p:to>
                                    </p:set>
                                    <p:animEffect transition="in" filter="fade">
                                      <p:cBhvr>
                                        <p:cTn id="23"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80114" y="838200"/>
            <a:ext cx="4225486" cy="707886"/>
          </a:xfrm>
          <a:prstGeom prst="rect">
            <a:avLst/>
          </a:prstGeom>
          <a:noFill/>
        </p:spPr>
        <p:txBody>
          <a:bodyPr wrap="none" rtlCol="0">
            <a:spAutoFit/>
          </a:bodyPr>
          <a:lstStyle/>
          <a:p>
            <a:r>
              <a:rPr lang="en-US" sz="4000" dirty="0" err="1" smtClean="0">
                <a:solidFill>
                  <a:schemeClr val="bg1"/>
                </a:solidFill>
                <a:latin typeface="Times New Roman"/>
                <a:cs typeface="Times New Roman"/>
              </a:rPr>
              <a:t>www.fulweiler.com</a:t>
            </a:r>
            <a:endParaRPr lang="en-US" sz="4000" dirty="0">
              <a:solidFill>
                <a:schemeClr val="bg1"/>
              </a:solidFill>
              <a:latin typeface="Times New Roman"/>
              <a:cs typeface="Times New Roman"/>
            </a:endParaRPr>
          </a:p>
        </p:txBody>
      </p:sp>
      <p:sp>
        <p:nvSpPr>
          <p:cNvPr id="4" name="Rectangle 3"/>
          <p:cNvSpPr/>
          <p:nvPr/>
        </p:nvSpPr>
        <p:spPr>
          <a:xfrm>
            <a:off x="990600" y="2819400"/>
            <a:ext cx="7121461" cy="584776"/>
          </a:xfrm>
          <a:prstGeom prst="rect">
            <a:avLst/>
          </a:prstGeom>
        </p:spPr>
        <p:txBody>
          <a:bodyPr wrap="none">
            <a:spAutoFit/>
          </a:bodyPr>
          <a:lstStyle/>
          <a:p>
            <a:r>
              <a:rPr lang="en-US" sz="3200" dirty="0">
                <a:solidFill>
                  <a:srgbClr val="FFFFFF"/>
                </a:solidFill>
                <a:latin typeface="Times New Roman"/>
                <a:cs typeface="Times New Roman"/>
              </a:rPr>
              <a:t>http://</a:t>
            </a:r>
            <a:r>
              <a:rPr lang="en-US" sz="3200" dirty="0" err="1">
                <a:solidFill>
                  <a:srgbClr val="FFFFFF"/>
                </a:solidFill>
                <a:latin typeface="Times New Roman"/>
                <a:cs typeface="Times New Roman"/>
              </a:rPr>
              <a:t>www.fulweilerlab.com</a:t>
            </a:r>
            <a:r>
              <a:rPr lang="en-US" sz="3200" dirty="0">
                <a:solidFill>
                  <a:srgbClr val="FFFFFF"/>
                </a:solidFill>
                <a:latin typeface="Times New Roman"/>
                <a:cs typeface="Times New Roman"/>
              </a:rPr>
              <a:t>/</a:t>
            </a:r>
            <a:r>
              <a:rPr lang="en-US" sz="3200" dirty="0" err="1">
                <a:solidFill>
                  <a:srgbClr val="FFFFFF"/>
                </a:solidFill>
                <a:latin typeface="Times New Roman"/>
                <a:cs typeface="Times New Roman"/>
              </a:rPr>
              <a:t>courses.html</a:t>
            </a:r>
            <a:endParaRPr lang="en-US" sz="3200" dirty="0">
              <a:solidFill>
                <a:srgbClr val="FFFFFF"/>
              </a:solidFill>
              <a:latin typeface="Times New Roman"/>
              <a:cs typeface="Times New Roman"/>
            </a:endParaRPr>
          </a:p>
        </p:txBody>
      </p:sp>
      <p:sp>
        <p:nvSpPr>
          <p:cNvPr id="5" name="TextBox 4"/>
          <p:cNvSpPr txBox="1"/>
          <p:nvPr/>
        </p:nvSpPr>
        <p:spPr>
          <a:xfrm>
            <a:off x="2724269" y="4343400"/>
            <a:ext cx="3689231" cy="1323439"/>
          </a:xfrm>
          <a:prstGeom prst="rect">
            <a:avLst/>
          </a:prstGeom>
          <a:noFill/>
        </p:spPr>
        <p:txBody>
          <a:bodyPr wrap="none" rtlCol="0">
            <a:spAutoFit/>
          </a:bodyPr>
          <a:lstStyle/>
          <a:p>
            <a:pPr algn="ctr"/>
            <a:r>
              <a:rPr lang="en-US" sz="4000" dirty="0" smtClean="0">
                <a:solidFill>
                  <a:schemeClr val="bg1"/>
                </a:solidFill>
                <a:latin typeface="Times New Roman"/>
                <a:cs typeface="Times New Roman"/>
              </a:rPr>
              <a:t>Password: </a:t>
            </a:r>
          </a:p>
          <a:p>
            <a:pPr algn="ctr"/>
            <a:r>
              <a:rPr lang="en-US" sz="4000" dirty="0" smtClean="0">
                <a:solidFill>
                  <a:schemeClr val="bg1"/>
                </a:solidFill>
                <a:latin typeface="Times New Roman"/>
                <a:cs typeface="Times New Roman"/>
              </a:rPr>
              <a:t>#BUOceans2016</a:t>
            </a:r>
            <a:endParaRPr lang="en-US" sz="4000" dirty="0">
              <a:solidFill>
                <a:schemeClr val="bg1"/>
              </a:solidFill>
              <a:latin typeface="Times New Roman"/>
              <a:cs typeface="Times New Roman"/>
            </a:endParaRPr>
          </a:p>
        </p:txBody>
      </p:sp>
    </p:spTree>
    <p:extLst>
      <p:ext uri="{BB962C8B-B14F-4D97-AF65-F5344CB8AC3E}">
        <p14:creationId xmlns:p14="http://schemas.microsoft.com/office/powerpoint/2010/main" val="893085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4228272" cy="316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304800"/>
            <a:ext cx="5207937" cy="3471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9882" y="2192755"/>
            <a:ext cx="6404235" cy="4268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066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29432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4"/>
          <p:cNvSpPr txBox="1">
            <a:spLocks noChangeArrowheads="1"/>
          </p:cNvSpPr>
          <p:nvPr/>
        </p:nvSpPr>
        <p:spPr bwMode="auto">
          <a:xfrm>
            <a:off x="533400" y="2514600"/>
            <a:ext cx="2055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a:r>
              <a:rPr lang="en-US" sz="1600" b="1" i="1">
                <a:solidFill>
                  <a:srgbClr val="FFC000"/>
                </a:solidFill>
                <a:latin typeface="Arial" charset="0"/>
              </a:rPr>
              <a:t>The DeepWorker</a:t>
            </a:r>
          </a:p>
          <a:p>
            <a:pPr algn="ctr"/>
            <a:r>
              <a:rPr lang="en-US" sz="1600" b="1">
                <a:solidFill>
                  <a:srgbClr val="FFC000"/>
                </a:solidFill>
                <a:latin typeface="Arial" charset="0"/>
              </a:rPr>
              <a:t>2000 ft, one person</a:t>
            </a:r>
          </a:p>
        </p:txBody>
      </p:sp>
      <p:pic>
        <p:nvPicPr>
          <p:cNvPr id="358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3700" y="762000"/>
            <a:ext cx="4940300"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6"/>
          <p:cNvSpPr>
            <a:spLocks noChangeArrowheads="1"/>
          </p:cNvSpPr>
          <p:nvPr/>
        </p:nvSpPr>
        <p:spPr bwMode="auto">
          <a:xfrm>
            <a:off x="4800600" y="0"/>
            <a:ext cx="42211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600" b="1" i="1" dirty="0">
                <a:solidFill>
                  <a:srgbClr val="FFC000"/>
                </a:solidFill>
                <a:latin typeface="Arial" charset="0"/>
                <a:cs typeface="Arial" charset="0"/>
              </a:rPr>
              <a:t>Johnson-Sea-Link's</a:t>
            </a:r>
          </a:p>
          <a:p>
            <a:pPr algn="ctr"/>
            <a:r>
              <a:rPr lang="en-US" sz="1600" b="1" dirty="0">
                <a:solidFill>
                  <a:srgbClr val="FFC000"/>
                </a:solidFill>
                <a:latin typeface="Arial" charset="0"/>
                <a:cs typeface="Arial" charset="0"/>
              </a:rPr>
              <a:t>Harbor Branch Oceanographic Institution</a:t>
            </a:r>
          </a:p>
          <a:p>
            <a:pPr algn="ctr"/>
            <a:r>
              <a:rPr lang="en-US" sz="1600" b="1" dirty="0">
                <a:solidFill>
                  <a:srgbClr val="FFC000"/>
                </a:solidFill>
                <a:latin typeface="Arial" charset="0"/>
                <a:cs typeface="Arial" charset="0"/>
              </a:rPr>
              <a:t>3000 </a:t>
            </a:r>
            <a:r>
              <a:rPr lang="en-US" sz="1600" b="1" dirty="0" err="1">
                <a:solidFill>
                  <a:srgbClr val="FFC000"/>
                </a:solidFill>
                <a:latin typeface="Arial" charset="0"/>
                <a:cs typeface="Arial" charset="0"/>
              </a:rPr>
              <a:t>ft</a:t>
            </a:r>
            <a:r>
              <a:rPr lang="en-US" sz="1600" b="1" dirty="0">
                <a:solidFill>
                  <a:srgbClr val="FFC000"/>
                </a:solidFill>
                <a:latin typeface="Arial" charset="0"/>
                <a:cs typeface="Arial" charset="0"/>
              </a:rPr>
              <a:t>, 4 people</a:t>
            </a:r>
          </a:p>
        </p:txBody>
      </p:sp>
      <p:pic>
        <p:nvPicPr>
          <p:cNvPr id="3584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28975"/>
            <a:ext cx="48387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Box 8"/>
          <p:cNvSpPr txBox="1">
            <a:spLocks noChangeArrowheads="1"/>
          </p:cNvSpPr>
          <p:nvPr/>
        </p:nvSpPr>
        <p:spPr bwMode="auto">
          <a:xfrm>
            <a:off x="4876800" y="4876800"/>
            <a:ext cx="3641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a:r>
              <a:rPr lang="en-US" sz="1600" b="1" i="1">
                <a:solidFill>
                  <a:srgbClr val="FFC000"/>
                </a:solidFill>
                <a:latin typeface="Arial" charset="0"/>
              </a:rPr>
              <a:t>JASON (ROV)</a:t>
            </a:r>
          </a:p>
          <a:p>
            <a:pPr algn="ctr"/>
            <a:r>
              <a:rPr lang="en-US" sz="1600" b="1">
                <a:solidFill>
                  <a:srgbClr val="FFC000"/>
                </a:solidFill>
                <a:latin typeface="Arial" charset="0"/>
              </a:rPr>
              <a:t>Remotely Operated…over 21,000 ft.</a:t>
            </a:r>
          </a:p>
        </p:txBody>
      </p:sp>
    </p:spTree>
    <p:extLst>
      <p:ext uri="{BB962C8B-B14F-4D97-AF65-F5344CB8AC3E}">
        <p14:creationId xmlns:p14="http://schemas.microsoft.com/office/powerpoint/2010/main" val="34899618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File:Moorea baie coo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71" y="542925"/>
            <a:ext cx="7696200" cy="577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0055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0" y="6581775"/>
            <a:ext cx="457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200">
                <a:solidFill>
                  <a:schemeClr val="bg1"/>
                </a:solidFill>
                <a:latin typeface="Times New Roman" pitchFamily="18" charset="0"/>
                <a:cs typeface="Times New Roman" pitchFamily="18" charset="0"/>
              </a:rPr>
              <a:t>http://www.divediscover.whoi.edu/history-ocean/polynesian.html</a:t>
            </a:r>
          </a:p>
        </p:txBody>
      </p:sp>
      <p:sp>
        <p:nvSpPr>
          <p:cNvPr id="4099" name="TextBox 5"/>
          <p:cNvSpPr txBox="1">
            <a:spLocks noChangeArrowheads="1"/>
          </p:cNvSpPr>
          <p:nvPr/>
        </p:nvSpPr>
        <p:spPr bwMode="auto">
          <a:xfrm>
            <a:off x="1219200" y="1981200"/>
            <a:ext cx="6858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eaLnBrk="1" hangingPunct="1"/>
            <a:r>
              <a:rPr lang="en-US" sz="2800" b="1" dirty="0">
                <a:solidFill>
                  <a:schemeClr val="bg1"/>
                </a:solidFill>
                <a:latin typeface="Times New Roman" pitchFamily="18" charset="0"/>
                <a:cs typeface="Times New Roman" pitchFamily="18" charset="0"/>
              </a:rPr>
              <a:t>~30,000 years ago – started migrating across the Pacific.</a:t>
            </a:r>
          </a:p>
        </p:txBody>
      </p:sp>
      <p:sp>
        <p:nvSpPr>
          <p:cNvPr id="4101" name="Rectangle 8"/>
          <p:cNvSpPr>
            <a:spLocks noChangeArrowheads="1"/>
          </p:cNvSpPr>
          <p:nvPr/>
        </p:nvSpPr>
        <p:spPr bwMode="auto">
          <a:xfrm>
            <a:off x="4754563" y="6096000"/>
            <a:ext cx="3954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it-IT" sz="1800" dirty="0">
                <a:solidFill>
                  <a:schemeClr val="bg1"/>
                </a:solidFill>
                <a:latin typeface="Times New Roman" pitchFamily="18" charset="0"/>
                <a:cs typeface="Times New Roman" pitchFamily="18" charset="0"/>
              </a:rPr>
              <a:t>Hokule’a -a traditional Polynesian canoe</a:t>
            </a:r>
            <a:endParaRPr lang="en-US" sz="1800" dirty="0">
              <a:solidFill>
                <a:schemeClr val="bg1"/>
              </a:solidFill>
              <a:latin typeface="Times New Roman" pitchFamily="18" charset="0"/>
              <a:cs typeface="Times New Roman" pitchFamily="18" charset="0"/>
            </a:endParaRPr>
          </a:p>
        </p:txBody>
      </p:sp>
      <p:pic>
        <p:nvPicPr>
          <p:cNvPr id="410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971800"/>
            <a:ext cx="352425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3" name="Group 10"/>
          <p:cNvGrpSpPr>
            <a:grpSpLocks/>
          </p:cNvGrpSpPr>
          <p:nvPr/>
        </p:nvGrpSpPr>
        <p:grpSpPr bwMode="auto">
          <a:xfrm>
            <a:off x="1211263" y="525463"/>
            <a:ext cx="6934200" cy="1303337"/>
            <a:chOff x="1211317" y="525517"/>
            <a:chExt cx="6934200" cy="1303283"/>
          </a:xfrm>
        </p:grpSpPr>
        <p:pic>
          <p:nvPicPr>
            <p:cNvPr id="410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533400"/>
              <a:ext cx="69135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Rectangle 9"/>
            <p:cNvSpPr>
              <a:spLocks noChangeArrowheads="1"/>
            </p:cNvSpPr>
            <p:nvPr/>
          </p:nvSpPr>
          <p:spPr bwMode="auto">
            <a:xfrm>
              <a:off x="1211317" y="525517"/>
              <a:ext cx="6934200" cy="1295400"/>
            </a:xfrm>
            <a:prstGeom prst="rect">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4338" name="Picture 2" descr="http://www.papahanaumokuakea.gov/imagery/wh_hires/hokulea_nwhi_sai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6390" y="2743200"/>
            <a:ext cx="4471274" cy="3352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0" y="6442591"/>
            <a:ext cx="4605363" cy="369332"/>
          </a:xfrm>
          <a:prstGeom prst="rect">
            <a:avLst/>
          </a:prstGeom>
        </p:spPr>
        <p:txBody>
          <a:bodyPr wrap="none">
            <a:spAutoFit/>
          </a:bodyPr>
          <a:lstStyle/>
          <a:p>
            <a:r>
              <a:rPr lang="en-US" b="1" dirty="0">
                <a:solidFill>
                  <a:srgbClr val="FFFF00"/>
                </a:solidFill>
              </a:rPr>
              <a:t>http://www.hokulea.com/worldwide-voyage/</a:t>
            </a:r>
          </a:p>
        </p:txBody>
      </p:sp>
    </p:spTree>
    <p:extLst>
      <p:ext uri="{BB962C8B-B14F-4D97-AF65-F5344CB8AC3E}">
        <p14:creationId xmlns:p14="http://schemas.microsoft.com/office/powerpoint/2010/main" val="10192600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oceania.org.nz/SiteCollectionImages/Exhibitions/Oceania/Oceania-Pacific-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629" y="76200"/>
            <a:ext cx="7879808" cy="598199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990600" y="2286000"/>
            <a:ext cx="152400" cy="838200"/>
          </a:xfrm>
          <a:prstGeom prst="straightConnector1">
            <a:avLst/>
          </a:prstGeom>
          <a:ln w="63500">
            <a:solidFill>
              <a:srgbClr val="FFC000"/>
            </a:solidFill>
            <a:tailEnd type="stealth"/>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956733" y="3225800"/>
            <a:ext cx="1676400" cy="508000"/>
          </a:xfrm>
          <a:prstGeom prst="straightConnector1">
            <a:avLst/>
          </a:prstGeom>
          <a:ln w="63500">
            <a:solidFill>
              <a:srgbClr val="FFC000"/>
            </a:solidFill>
            <a:tailEnd type="stealt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175000" y="2286000"/>
            <a:ext cx="1778000" cy="1752600"/>
          </a:xfrm>
          <a:prstGeom prst="straightConnector1">
            <a:avLst/>
          </a:prstGeom>
          <a:ln w="63500">
            <a:solidFill>
              <a:srgbClr val="FFC000"/>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733800" y="3919751"/>
            <a:ext cx="2819400" cy="499849"/>
          </a:xfrm>
          <a:prstGeom prst="straightConnector1">
            <a:avLst/>
          </a:prstGeom>
          <a:ln w="63500">
            <a:solidFill>
              <a:srgbClr val="FFC000"/>
            </a:solidFill>
            <a:tailEnd type="stealth"/>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6553200" y="365743"/>
            <a:ext cx="2590799" cy="6365601"/>
            <a:chOff x="6553200" y="365743"/>
            <a:chExt cx="2590799" cy="6365601"/>
          </a:xfrm>
        </p:grpSpPr>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65743"/>
              <a:ext cx="2590799" cy="194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4821196"/>
              <a:ext cx="2019300" cy="191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152400" y="4267200"/>
            <a:ext cx="5410200" cy="2585323"/>
          </a:xfrm>
          <a:prstGeom prst="rect">
            <a:avLst/>
          </a:prstGeom>
          <a:solidFill>
            <a:schemeClr val="bg1">
              <a:alpha val="49000"/>
            </a:schemeClr>
          </a:solidFill>
        </p:spPr>
        <p:txBody>
          <a:bodyPr wrap="square">
            <a:spAutoFit/>
          </a:bodyPr>
          <a:lstStyle/>
          <a:p>
            <a:r>
              <a:rPr lang="en-US" dirty="0"/>
              <a:t>~10,000 islands in the western Pacific</a:t>
            </a:r>
          </a:p>
          <a:p>
            <a:pPr marL="171450" indent="-171450">
              <a:buFontTx/>
              <a:buChar char="-"/>
            </a:pPr>
            <a:r>
              <a:rPr lang="en-US" dirty="0"/>
              <a:t>Colonized New Guinea ~30,000 years ago</a:t>
            </a:r>
          </a:p>
          <a:p>
            <a:pPr marL="171450" indent="-171450">
              <a:buFontTx/>
              <a:buChar char="-"/>
            </a:pPr>
            <a:r>
              <a:rPr lang="en-US" dirty="0"/>
              <a:t>Colonized </a:t>
            </a:r>
            <a:r>
              <a:rPr lang="en-US" dirty="0" err="1"/>
              <a:t>Phillipines</a:t>
            </a:r>
            <a:r>
              <a:rPr lang="en-US" dirty="0"/>
              <a:t> ~ 20,000 years ago</a:t>
            </a:r>
          </a:p>
          <a:p>
            <a:pPr marL="171450" indent="-171450">
              <a:buFontTx/>
              <a:buChar char="-"/>
            </a:pPr>
            <a:r>
              <a:rPr lang="en-US" dirty="0"/>
              <a:t>Colonized Hawaii – the farthest away from any land masses ~ 1500 years ago</a:t>
            </a:r>
          </a:p>
          <a:p>
            <a:pPr marL="171450" indent="-171450">
              <a:buFontTx/>
              <a:buChar char="-"/>
            </a:pPr>
            <a:r>
              <a:rPr lang="en-US" dirty="0"/>
              <a:t>Easter islands…</a:t>
            </a:r>
          </a:p>
          <a:p>
            <a:pPr marL="171450" indent="-171450">
              <a:buFontTx/>
              <a:buChar char="-"/>
            </a:pPr>
            <a:endParaRPr lang="en-US" dirty="0"/>
          </a:p>
          <a:p>
            <a:pPr>
              <a:spcBef>
                <a:spcPct val="0"/>
              </a:spcBef>
            </a:pPr>
            <a:r>
              <a:rPr lang="en-US" dirty="0" smtClean="0"/>
              <a:t>Genetic </a:t>
            </a:r>
            <a:r>
              <a:rPr lang="en-US" dirty="0"/>
              <a:t>evidence suggest Polynesians populated </a:t>
            </a:r>
            <a:r>
              <a:rPr lang="en-US" dirty="0" smtClean="0"/>
              <a:t>Easter </a:t>
            </a:r>
            <a:r>
              <a:rPr lang="en-US" dirty="0"/>
              <a:t>island around 1200 A.D.</a:t>
            </a:r>
          </a:p>
        </p:txBody>
      </p:sp>
    </p:spTree>
    <p:extLst>
      <p:ext uri="{BB962C8B-B14F-4D97-AF65-F5344CB8AC3E}">
        <p14:creationId xmlns:p14="http://schemas.microsoft.com/office/powerpoint/2010/main" val="42624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3124200" y="381000"/>
            <a:ext cx="297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1" hangingPunct="1"/>
            <a:r>
              <a:rPr lang="en-US" sz="2800" b="1" dirty="0">
                <a:solidFill>
                  <a:schemeClr val="bg1"/>
                </a:solidFill>
                <a:latin typeface="Times New Roman" pitchFamily="18" charset="0"/>
                <a:cs typeface="Times New Roman" pitchFamily="18" charset="0"/>
              </a:rPr>
              <a:t>Early Navigation</a:t>
            </a:r>
          </a:p>
        </p:txBody>
      </p:sp>
      <p:sp>
        <p:nvSpPr>
          <p:cNvPr id="6" name="TextBox 5"/>
          <p:cNvSpPr txBox="1"/>
          <p:nvPr/>
        </p:nvSpPr>
        <p:spPr>
          <a:xfrm>
            <a:off x="304800" y="889000"/>
            <a:ext cx="6186309" cy="3139321"/>
          </a:xfrm>
          <a:prstGeom prst="rect">
            <a:avLst/>
          </a:prstGeom>
          <a:noFill/>
        </p:spPr>
        <p:txBody>
          <a:bodyPr wrap="none">
            <a:spAutoFit/>
          </a:bodyPr>
          <a:lstStyle/>
          <a:p>
            <a:pPr eaLnBrk="1" fontAlgn="auto" hangingPunct="1">
              <a:spcBef>
                <a:spcPts val="0"/>
              </a:spcBef>
              <a:spcAft>
                <a:spcPts val="0"/>
              </a:spcAft>
              <a:buFontTx/>
              <a:buChar char="-"/>
              <a:defRPr/>
            </a:pPr>
            <a:r>
              <a:rPr lang="en-US" b="1" dirty="0">
                <a:solidFill>
                  <a:srgbClr val="FF0000"/>
                </a:solidFill>
                <a:latin typeface="Times New Roman" pitchFamily="18" charset="0"/>
                <a:cs typeface="Times New Roman" pitchFamily="18" charset="0"/>
              </a:rPr>
              <a:t>Reflection of islands in the clouds.</a:t>
            </a:r>
          </a:p>
          <a:p>
            <a:pPr eaLnBrk="1" fontAlgn="auto" hangingPunct="1">
              <a:spcBef>
                <a:spcPts val="0"/>
              </a:spcBef>
              <a:spcAft>
                <a:spcPts val="0"/>
              </a:spcAft>
              <a:buFontTx/>
              <a:buChar char="-"/>
              <a:defRPr/>
            </a:pPr>
            <a:endParaRPr lang="en-US" b="1" dirty="0">
              <a:latin typeface="Times New Roman" pitchFamily="18" charset="0"/>
              <a:cs typeface="Times New Roman" pitchFamily="18" charset="0"/>
            </a:endParaRPr>
          </a:p>
          <a:p>
            <a:pPr eaLnBrk="1" fontAlgn="auto" hangingPunct="1">
              <a:spcBef>
                <a:spcPts val="0"/>
              </a:spcBef>
              <a:spcAft>
                <a:spcPts val="0"/>
              </a:spcAft>
              <a:buFontTx/>
              <a:buChar char="-"/>
              <a:defRPr/>
            </a:pPr>
            <a:r>
              <a:rPr lang="en-US" b="1" dirty="0">
                <a:solidFill>
                  <a:schemeClr val="accent5">
                    <a:lumMod val="60000"/>
                    <a:lumOff val="40000"/>
                  </a:schemeClr>
                </a:solidFill>
                <a:latin typeface="Times New Roman" pitchFamily="18" charset="0"/>
                <a:cs typeface="Times New Roman" pitchFamily="18" charset="0"/>
              </a:rPr>
              <a:t>Followed birds – </a:t>
            </a:r>
            <a:r>
              <a:rPr lang="en-US" b="1" dirty="0" err="1">
                <a:solidFill>
                  <a:schemeClr val="accent5">
                    <a:lumMod val="60000"/>
                    <a:lumOff val="40000"/>
                  </a:schemeClr>
                </a:solidFill>
                <a:latin typeface="Times New Roman" pitchFamily="18" charset="0"/>
                <a:cs typeface="Times New Roman" pitchFamily="18" charset="0"/>
              </a:rPr>
              <a:t>eg</a:t>
            </a:r>
            <a:r>
              <a:rPr lang="en-US" b="1" dirty="0">
                <a:solidFill>
                  <a:schemeClr val="accent5">
                    <a:lumMod val="60000"/>
                    <a:lumOff val="40000"/>
                  </a:schemeClr>
                </a:solidFill>
                <a:latin typeface="Times New Roman" pitchFamily="18" charset="0"/>
                <a:cs typeface="Times New Roman" pitchFamily="18" charset="0"/>
              </a:rPr>
              <a:t>. Frigate and terns – dawn/dusk patterns</a:t>
            </a:r>
          </a:p>
          <a:p>
            <a:pPr eaLnBrk="1" fontAlgn="auto" hangingPunct="1">
              <a:spcBef>
                <a:spcPts val="0"/>
              </a:spcBef>
              <a:spcAft>
                <a:spcPts val="0"/>
              </a:spcAft>
              <a:buFontTx/>
              <a:buChar char="-"/>
              <a:defRPr/>
            </a:pPr>
            <a:endParaRPr lang="en-US" b="1" dirty="0">
              <a:latin typeface="Times New Roman" pitchFamily="18" charset="0"/>
              <a:cs typeface="Times New Roman" pitchFamily="18" charset="0"/>
            </a:endParaRPr>
          </a:p>
          <a:p>
            <a:pPr eaLnBrk="1" fontAlgn="auto" hangingPunct="1">
              <a:spcBef>
                <a:spcPts val="0"/>
              </a:spcBef>
              <a:spcAft>
                <a:spcPts val="0"/>
              </a:spcAft>
              <a:buFontTx/>
              <a:buChar char="-"/>
              <a:defRPr/>
            </a:pPr>
            <a:r>
              <a:rPr lang="en-US" b="1" dirty="0">
                <a:solidFill>
                  <a:srgbClr val="FFC000"/>
                </a:solidFill>
                <a:latin typeface="Times New Roman" pitchFamily="18" charset="0"/>
                <a:cs typeface="Times New Roman" pitchFamily="18" charset="0"/>
              </a:rPr>
              <a:t>Stars</a:t>
            </a:r>
          </a:p>
          <a:p>
            <a:pPr eaLnBrk="1" fontAlgn="auto" hangingPunct="1">
              <a:spcBef>
                <a:spcPts val="0"/>
              </a:spcBef>
              <a:spcAft>
                <a:spcPts val="0"/>
              </a:spcAft>
              <a:buFontTx/>
              <a:buChar char="-"/>
              <a:defRPr/>
            </a:pPr>
            <a:endParaRPr lang="en-US" b="1" dirty="0">
              <a:latin typeface="Times New Roman" pitchFamily="18" charset="0"/>
              <a:cs typeface="Times New Roman" pitchFamily="18" charset="0"/>
            </a:endParaRPr>
          </a:p>
          <a:p>
            <a:pPr eaLnBrk="1" fontAlgn="auto" hangingPunct="1">
              <a:spcBef>
                <a:spcPts val="0"/>
              </a:spcBef>
              <a:spcAft>
                <a:spcPts val="0"/>
              </a:spcAft>
              <a:buFontTx/>
              <a:buChar char="-"/>
              <a:defRPr/>
            </a:pPr>
            <a:r>
              <a:rPr lang="en-US" b="1" dirty="0">
                <a:solidFill>
                  <a:srgbClr val="00B050"/>
                </a:solidFill>
                <a:latin typeface="Times New Roman" pitchFamily="18" charset="0"/>
                <a:cs typeface="Times New Roman" pitchFamily="18" charset="0"/>
              </a:rPr>
              <a:t>Swells </a:t>
            </a:r>
          </a:p>
          <a:p>
            <a:pPr eaLnBrk="1" fontAlgn="auto" hangingPunct="1">
              <a:spcBef>
                <a:spcPts val="0"/>
              </a:spcBef>
              <a:spcAft>
                <a:spcPts val="0"/>
              </a:spcAft>
              <a:buFontTx/>
              <a:buChar char="-"/>
              <a:defRPr/>
            </a:pPr>
            <a:endParaRPr lang="en-US" b="1" dirty="0">
              <a:latin typeface="Times New Roman" pitchFamily="18" charset="0"/>
              <a:cs typeface="Times New Roman" pitchFamily="18" charset="0"/>
            </a:endParaRPr>
          </a:p>
          <a:p>
            <a:pPr eaLnBrk="1" fontAlgn="auto" hangingPunct="1">
              <a:spcBef>
                <a:spcPts val="0"/>
              </a:spcBef>
              <a:spcAft>
                <a:spcPts val="0"/>
              </a:spcAft>
              <a:buFontTx/>
              <a:buChar char="-"/>
              <a:defRPr/>
            </a:pPr>
            <a:r>
              <a:rPr lang="en-US" b="1" dirty="0">
                <a:solidFill>
                  <a:schemeClr val="bg2">
                    <a:lumMod val="75000"/>
                  </a:schemeClr>
                </a:solidFill>
                <a:latin typeface="Times New Roman" pitchFamily="18" charset="0"/>
                <a:cs typeface="Times New Roman" pitchFamily="18" charset="0"/>
              </a:rPr>
              <a:t>Stick </a:t>
            </a:r>
            <a:r>
              <a:rPr lang="en-US" b="1" dirty="0" smtClean="0">
                <a:solidFill>
                  <a:schemeClr val="bg2">
                    <a:lumMod val="75000"/>
                  </a:schemeClr>
                </a:solidFill>
                <a:latin typeface="Times New Roman" pitchFamily="18" charset="0"/>
                <a:cs typeface="Times New Roman" pitchFamily="18" charset="0"/>
              </a:rPr>
              <a:t>charts</a:t>
            </a:r>
          </a:p>
          <a:p>
            <a:pPr eaLnBrk="1" fontAlgn="auto" hangingPunct="1">
              <a:spcBef>
                <a:spcPts val="0"/>
              </a:spcBef>
              <a:spcAft>
                <a:spcPts val="0"/>
              </a:spcAft>
              <a:buFontTx/>
              <a:buChar char="-"/>
              <a:defRPr/>
            </a:pPr>
            <a:endParaRPr lang="en-US" b="1" dirty="0">
              <a:solidFill>
                <a:schemeClr val="bg2">
                  <a:lumMod val="75000"/>
                </a:schemeClr>
              </a:solidFill>
              <a:latin typeface="Times New Roman" pitchFamily="18" charset="0"/>
              <a:cs typeface="Times New Roman" pitchFamily="18" charset="0"/>
            </a:endParaRPr>
          </a:p>
          <a:p>
            <a:pPr eaLnBrk="1" fontAlgn="auto" hangingPunct="1">
              <a:spcBef>
                <a:spcPts val="0"/>
              </a:spcBef>
              <a:spcAft>
                <a:spcPts val="0"/>
              </a:spcAft>
              <a:buFontTx/>
              <a:buChar char="-"/>
              <a:defRPr/>
            </a:pPr>
            <a:r>
              <a:rPr lang="en-US" b="1" dirty="0" smtClean="0">
                <a:solidFill>
                  <a:schemeClr val="accent6">
                    <a:lumMod val="20000"/>
                    <a:lumOff val="80000"/>
                  </a:schemeClr>
                </a:solidFill>
                <a:latin typeface="Times New Roman" pitchFamily="18" charset="0"/>
                <a:cs typeface="Times New Roman" pitchFamily="18" charset="0"/>
              </a:rPr>
              <a:t>Smell of the water</a:t>
            </a:r>
            <a:endParaRPr lang="en-US" b="1" dirty="0">
              <a:solidFill>
                <a:schemeClr val="accent6">
                  <a:lumMod val="20000"/>
                  <a:lumOff val="80000"/>
                </a:schemeClr>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3429000"/>
            <a:ext cx="363855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10;island.jpg                                                     0007D91DMacintosh HD                   C17138E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133600"/>
            <a:ext cx="3581400"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562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149"/>
                                        </p:tgtEl>
                                        <p:attrNameLst>
                                          <p:attrName>style.visibility</p:attrName>
                                        </p:attrNameLst>
                                      </p:cBhvr>
                                      <p:to>
                                        <p:strVal val="visible"/>
                                      </p:to>
                                    </p:set>
                                    <p:animEffect transition="in" filter="fade">
                                      <p:cBhvr>
                                        <p:cTn id="11" dur="500"/>
                                        <p:tgtEl>
                                          <p:spTgt spid="614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6">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6">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6">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6">
                                            <p:txEl>
                                              <p:pRg st="8" end="8"/>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914400"/>
            <a:ext cx="45481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3713" y="3352800"/>
            <a:ext cx="478155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5"/>
          <p:cNvSpPr>
            <a:spLocks noChangeArrowheads="1"/>
          </p:cNvSpPr>
          <p:nvPr/>
        </p:nvSpPr>
        <p:spPr bwMode="auto">
          <a:xfrm>
            <a:off x="0" y="6596063"/>
            <a:ext cx="4572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100" dirty="0">
                <a:solidFill>
                  <a:schemeClr val="bg2">
                    <a:lumMod val="75000"/>
                  </a:schemeClr>
                </a:solidFill>
                <a:latin typeface="Times New Roman" pitchFamily="18" charset="0"/>
                <a:cs typeface="Times New Roman" pitchFamily="18" charset="0"/>
              </a:rPr>
              <a:t>http://www.bradshawfoundation.com/thor/ocean-routes.php</a:t>
            </a:r>
          </a:p>
        </p:txBody>
      </p:sp>
      <p:pic>
        <p:nvPicPr>
          <p:cNvPr id="819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669925"/>
            <a:ext cx="39624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0021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1245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txDef>
      <a:spPr bwMode="auto">
        <a:noFill/>
        <a:ln w="9525">
          <a:noFill/>
          <a:miter lim="800000"/>
          <a:headEnd/>
          <a:tailEnd/>
        </a:ln>
        <a:effectLst/>
      </a:spPr>
      <a:bodyPr wrap="none">
        <a:spAutoFit/>
      </a:bodyPr>
      <a:lstStyle>
        <a:defPPr>
          <a:defRPr b="1" dirty="0" smtClean="0">
            <a:latin typeface="Arial" pitchFamily="34" charset="0"/>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608</TotalTime>
  <Words>2194</Words>
  <Application>Microsoft Office PowerPoint</Application>
  <PresentationFormat>On-screen Show (4:3)</PresentationFormat>
  <Paragraphs>278</Paragraphs>
  <Slides>41</Slides>
  <Notes>33</Notes>
  <HiddenSlides>0</HiddenSlides>
  <MMClips>0</MMClips>
  <ScaleCrop>false</ScaleCrop>
  <HeadingPairs>
    <vt:vector size="4" baseType="variant">
      <vt:variant>
        <vt:lpstr>Theme</vt:lpstr>
      </vt:variant>
      <vt:variant>
        <vt:i4>3</vt:i4>
      </vt:variant>
      <vt:variant>
        <vt:lpstr>Slide Titles</vt:lpstr>
      </vt:variant>
      <vt:variant>
        <vt:i4>41</vt:i4>
      </vt:variant>
    </vt:vector>
  </HeadingPairs>
  <TitlesOfParts>
    <vt:vector size="44" baseType="lpstr">
      <vt:lpstr>Office Theme</vt:lpstr>
      <vt:lpstr>Blank Presentation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Cook Expeditions</vt:lpstr>
      <vt:lpstr>PowerPoint Presentation</vt:lpstr>
      <vt:lpstr>PowerPoint Presentation</vt:lpstr>
      <vt:lpstr>United States Exploring Expedition (US Ex EX) 1838 - 1842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Figure 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Robinson Fulweiler</dc:creator>
  <cp:lastModifiedBy>Fulweiler, Robinson W</cp:lastModifiedBy>
  <cp:revision>22</cp:revision>
  <dcterms:created xsi:type="dcterms:W3CDTF">2012-09-07T13:54:20Z</dcterms:created>
  <dcterms:modified xsi:type="dcterms:W3CDTF">2016-09-14T00:00:20Z</dcterms:modified>
</cp:coreProperties>
</file>