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8" r:id="rId5"/>
    <p:sldMasterId id="2147483711" r:id="rId6"/>
    <p:sldMasterId id="2147483724" r:id="rId7"/>
    <p:sldMasterId id="2147483737" r:id="rId8"/>
    <p:sldMasterId id="2147483750" r:id="rId9"/>
  </p:sldMasterIdLst>
  <p:notesMasterIdLst>
    <p:notesMasterId r:id="rId45"/>
  </p:notesMasterIdLst>
  <p:sldIdLst>
    <p:sldId id="282" r:id="rId10"/>
    <p:sldId id="284" r:id="rId11"/>
    <p:sldId id="257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99" r:id="rId24"/>
    <p:sldId id="272" r:id="rId25"/>
    <p:sldId id="273" r:id="rId26"/>
    <p:sldId id="274" r:id="rId27"/>
    <p:sldId id="275" r:id="rId28"/>
    <p:sldId id="288" r:id="rId29"/>
    <p:sldId id="289" r:id="rId30"/>
    <p:sldId id="290" r:id="rId31"/>
    <p:sldId id="291" r:id="rId32"/>
    <p:sldId id="292" r:id="rId33"/>
    <p:sldId id="293" r:id="rId34"/>
    <p:sldId id="276" r:id="rId35"/>
    <p:sldId id="258" r:id="rId36"/>
    <p:sldId id="294" r:id="rId37"/>
    <p:sldId id="295" r:id="rId38"/>
    <p:sldId id="296" r:id="rId39"/>
    <p:sldId id="297" r:id="rId40"/>
    <p:sldId id="298" r:id="rId41"/>
    <p:sldId id="287" r:id="rId42"/>
    <p:sldId id="286" r:id="rId43"/>
    <p:sldId id="27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90" d="100"/>
          <a:sy n="90" d="100"/>
        </p:scale>
        <p:origin x="-1116" y="-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A3224-3BA4-4F67-B331-017DBB4858D4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F7BF8-2C93-4FDD-8AA7-7BA80E5ED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4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F7BF8-2C93-4FDD-8AA7-7BA80E5ED5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67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C09682-9E06-4F7A-9DDB-10537178A292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10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4C3B4-AF78-40B7-A16F-4525783D2528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11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71E59-1A4D-4367-8226-7C1CB782E160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12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7FE2BC-CD9F-4F6E-BE27-B996D2747D52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13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D4D780-B726-4006-BAB4-CB4432F7A05C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14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http://hydrothermalventszcrenshaw.weebly.com/black--white-smokers.html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F7BF8-2C93-4FDD-8AA7-7BA80E5ED5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2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dirty="0" smtClean="0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A95E28-00E5-4591-B8A3-C731696A7BE9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16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E0DA56-1A95-487A-9F4B-02ABE130AF44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17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dirty="0" smtClean="0">
              <a:latin typeface="Arial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8101FD-1D19-41AE-AC15-65403D6CF058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18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E8ACD3-19A5-478A-8619-2427B846CA54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19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F7BF8-2C93-4FDD-8AA7-7BA80E5ED5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28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3C299C-CE1E-4767-93C1-65916197A8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3C299C-CE1E-4767-93C1-65916197A8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3C299C-CE1E-4767-93C1-65916197A8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3C299C-CE1E-4767-93C1-65916197A8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3C299C-CE1E-4767-93C1-65916197A8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3C299C-CE1E-4767-93C1-65916197A8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73F21-DF93-43D6-8733-A234A9C3B5A4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26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F058B-98AB-4E2A-B171-F9CFD09C810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61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3C299C-CE1E-4767-93C1-65916197A8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3C299C-CE1E-4767-93C1-65916197A8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F058B-98AB-4E2A-B171-F9CFD09C810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339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3C299C-CE1E-4767-93C1-65916197A8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3C299C-CE1E-4767-93C1-65916197A8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3C299C-CE1E-4767-93C1-65916197A8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3C299C-CE1E-4767-93C1-65916197A8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3C299C-CE1E-4767-93C1-65916197A8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2B9A89-6CC6-4A2C-A793-B66601340A4C}" type="slidenum">
              <a:rPr lang="en-US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D14570-A598-47AF-94F2-9D8FE319BDC1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4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C2DA0-5BFF-40A2-91FD-7B80DF8FB6F5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5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E0D461-EB28-4D74-9A6B-C7B2489CDFD6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6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E0D461-EB28-4D74-9A6B-C7B2489CDFD6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7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E0D461-EB28-4D74-9A6B-C7B2489CDFD6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8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E0D461-EB28-4D74-9A6B-C7B2489CDFD6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/>
              <a:t>9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jpe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jpe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57F1-C6B8-4D40-B1E6-F0E15A4BB9DF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194F7-1F5B-4BF8-AFD4-2B638536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0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57F1-C6B8-4D40-B1E6-F0E15A4BB9DF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194F7-1F5B-4BF8-AFD4-2B638536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963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82309-8371-45C0-85C9-855AB9764496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Presentation title, edit in header and footer           (view menu)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A8E8F54-F8EF-498C-9D7C-2FAF77D6F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21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ilight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275AC1-EDFB-4946-8276-27AEAF9FAB9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Life and death in the twilight zone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17BF2966-C244-4C4A-97E8-0EF9AEC0CA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014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35839-83B9-439E-B4A0-ED3683F623C3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9FBA7C9-168C-4C60-8181-C69C65AB1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359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A3F7D-735D-4019-B2E8-C57A4855CA6E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235CA072-EE89-4D64-9583-05A771B8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601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FA59-6EBB-45D2-8123-0FE9CA589251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7ED3370-CB45-453A-A475-A5D7A5A12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203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EB4E-F9AA-43BA-8E4F-E55E2EAE6904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0ACD68A-1BCA-42FF-9CC4-6C45E72BE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157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7338"/>
            <a:ext cx="1943100" cy="5338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7338"/>
            <a:ext cx="5676900" cy="5338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CA9AD-F7F7-4A9E-A6C4-2C8AA1480938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1607EE0-CC81-42A3-BBDB-05F9A5549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8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57F1-C6B8-4D40-B1E6-F0E15A4BB9DF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194F7-1F5B-4BF8-AFD4-2B638536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18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CD3F-870E-4987-B378-E420A9836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85E2-9277-4C04-AA42-560FA642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33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CD3F-870E-4987-B378-E420A9836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85E2-9277-4C04-AA42-560FA642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81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CD3F-870E-4987-B378-E420A9836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85E2-9277-4C04-AA42-560FA642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60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CD3F-870E-4987-B378-E420A9836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85E2-9277-4C04-AA42-560FA642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25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CD3F-870E-4987-B378-E420A9836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85E2-9277-4C04-AA42-560FA642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93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CD3F-870E-4987-B378-E420A9836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85E2-9277-4C04-AA42-560FA642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99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CD3F-870E-4987-B378-E420A9836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85E2-9277-4C04-AA42-560FA642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96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CD3F-870E-4987-B378-E420A9836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85E2-9277-4C04-AA42-560FA642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3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57F1-C6B8-4D40-B1E6-F0E15A4BB9DF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194F7-1F5B-4BF8-AFD4-2B638536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16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CD3F-870E-4987-B378-E420A9836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85E2-9277-4C04-AA42-560FA642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33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CD3F-870E-4987-B378-E420A9836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85E2-9277-4C04-AA42-560FA642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09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CD3F-870E-4987-B378-E420A9836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85E2-9277-4C04-AA42-560FA642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9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922338" y="517525"/>
            <a:ext cx="53990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DEPARTMENT OF </a:t>
            </a:r>
            <a:r>
              <a:rPr lang="en-US" sz="1200" dirty="0" smtClean="0">
                <a:solidFill>
                  <a:srgbClr val="FFFFFF"/>
                </a:solidFill>
              </a:rPr>
              <a:t>ZOOLOGY	SOMERVILLE COLLEGE,</a:t>
            </a:r>
            <a:r>
              <a:rPr lang="en-US" sz="1200" dirty="0">
                <a:solidFill>
                  <a:srgbClr val="FFFFFF"/>
                </a:solidFill>
              </a:rPr>
              <a:t/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UNIVERSITY OF OXFORD</a:t>
            </a:r>
            <a:r>
              <a:rPr lang="en-US" sz="1200" dirty="0" smtClean="0">
                <a:solidFill>
                  <a:srgbClr val="FFFFFF"/>
                </a:solidFill>
              </a:rPr>
              <a:t>,	WOODSTOCK ROAD,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TINBERGEN BUILDING</a:t>
            </a:r>
            <a:r>
              <a:rPr lang="en-US" sz="1200" dirty="0" smtClean="0">
                <a:solidFill>
                  <a:srgbClr val="FFFFFF"/>
                </a:solidFill>
              </a:rPr>
              <a:t>,		OXFORD,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SOUTH PARKS ROAD</a:t>
            </a:r>
            <a:r>
              <a:rPr lang="en-US" sz="1200" dirty="0" smtClean="0">
                <a:solidFill>
                  <a:srgbClr val="FFFFFF"/>
                </a:solidFill>
              </a:rPr>
              <a:t>,		OX2 6HD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OXFORD,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OX1 3PS</a:t>
            </a:r>
            <a:br>
              <a:rPr lang="en-US" sz="1200" dirty="0">
                <a:solidFill>
                  <a:srgbClr val="FFFFFF"/>
                </a:solidFill>
              </a:rPr>
            </a:b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" name="Picture 18" descr="ox_bran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725" y="541338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41538"/>
            <a:ext cx="5399088" cy="1366837"/>
          </a:xfrm>
        </p:spPr>
        <p:txBody>
          <a:bodyPr/>
          <a:lstStyle>
            <a:lvl1pPr>
              <a:lnSpc>
                <a:spcPts val="35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813" y="3970338"/>
            <a:ext cx="5399087" cy="1752600"/>
          </a:xfrm>
        </p:spPr>
        <p:txBody>
          <a:bodyPr/>
          <a:lstStyle>
            <a:lvl1pPr marL="0" indent="0">
              <a:lnSpc>
                <a:spcPts val="1800"/>
              </a:lnSpc>
              <a:buFont typeface="Wingdings" pitchFamily="1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7D23AC-B14D-4D80-834A-110CF5972AC3}" type="datetime4">
              <a:rPr lang="en-US">
                <a:solidFill>
                  <a:srgbClr val="FFFFFF"/>
                </a:solidFill>
              </a:rPr>
              <a:pPr>
                <a:defRPr/>
              </a:pPr>
              <a:t>December 5, 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308304" y="2060848"/>
            <a:ext cx="1152128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7164288" y="2348880"/>
            <a:ext cx="1368152" cy="12961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pic>
        <p:nvPicPr>
          <p:cNvPr id="15" name="Picture 14" descr="somervill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80312" y="2420888"/>
            <a:ext cx="968888" cy="11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57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91C86-3C01-4FCF-BC17-00DF46A2393F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792BEA3-A0AB-4FEC-811A-D1534EA59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34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123A2-1F81-486C-8778-2CBF01182E30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23A024B-9E75-47DD-9C3E-48585C6A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69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AE41D-31E4-4209-BFF0-4BD90A600562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9E84F50-CDD0-429E-A926-CD96D2812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52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297A3-AA55-410D-8825-8A9D129EF54D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8B5EFE9-9B32-4526-946E-6E77FD5DC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06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82309-8371-45C0-85C9-855AB9764496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Presentation title, edit in header and footer           (view menu)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A8E8F54-F8EF-498C-9D7C-2FAF77D6F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01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ilight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275AC1-EDFB-4946-8276-27AEAF9FAB9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Life and death in the twilight zone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17BF2966-C244-4C4A-97E8-0EF9AEC0CA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0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57F1-C6B8-4D40-B1E6-F0E15A4BB9DF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194F7-1F5B-4BF8-AFD4-2B638536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07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35839-83B9-439E-B4A0-ED3683F623C3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9FBA7C9-168C-4C60-8181-C69C65AB1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51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A3F7D-735D-4019-B2E8-C57A4855CA6E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235CA072-EE89-4D64-9583-05A771B8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72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FA59-6EBB-45D2-8123-0FE9CA589251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7ED3370-CB45-453A-A475-A5D7A5A12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16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EB4E-F9AA-43BA-8E4F-E55E2EAE6904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0ACD68A-1BCA-42FF-9CC4-6C45E72BE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63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7338"/>
            <a:ext cx="1943100" cy="5338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7338"/>
            <a:ext cx="5676900" cy="5338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CA9AD-F7F7-4A9E-A6C4-2C8AA1480938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1607EE0-CC81-42A3-BBDB-05F9A5549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40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922338" y="517525"/>
            <a:ext cx="53990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DEPARTMENT OF </a:t>
            </a:r>
            <a:r>
              <a:rPr lang="en-US" sz="1200" dirty="0" smtClean="0">
                <a:solidFill>
                  <a:srgbClr val="FFFFFF"/>
                </a:solidFill>
              </a:rPr>
              <a:t>ZOOLOGY	SOMERVILLE COLLEGE,</a:t>
            </a:r>
            <a:r>
              <a:rPr lang="en-US" sz="1200" dirty="0">
                <a:solidFill>
                  <a:srgbClr val="FFFFFF"/>
                </a:solidFill>
              </a:rPr>
              <a:t/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UNIVERSITY OF OXFORD</a:t>
            </a:r>
            <a:r>
              <a:rPr lang="en-US" sz="1200" dirty="0" smtClean="0">
                <a:solidFill>
                  <a:srgbClr val="FFFFFF"/>
                </a:solidFill>
              </a:rPr>
              <a:t>,	WOODSTOCK ROAD,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TINBERGEN BUILDING</a:t>
            </a:r>
            <a:r>
              <a:rPr lang="en-US" sz="1200" dirty="0" smtClean="0">
                <a:solidFill>
                  <a:srgbClr val="FFFFFF"/>
                </a:solidFill>
              </a:rPr>
              <a:t>,		OXFORD,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SOUTH PARKS ROAD</a:t>
            </a:r>
            <a:r>
              <a:rPr lang="en-US" sz="1200" dirty="0" smtClean="0">
                <a:solidFill>
                  <a:srgbClr val="FFFFFF"/>
                </a:solidFill>
              </a:rPr>
              <a:t>,		OX2 6HD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OXFORD,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OX1 3PS</a:t>
            </a:r>
            <a:br>
              <a:rPr lang="en-US" sz="1200" dirty="0">
                <a:solidFill>
                  <a:srgbClr val="FFFFFF"/>
                </a:solidFill>
              </a:rPr>
            </a:b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" name="Picture 18" descr="ox_bran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725" y="541338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41538"/>
            <a:ext cx="5399088" cy="1366837"/>
          </a:xfrm>
        </p:spPr>
        <p:txBody>
          <a:bodyPr/>
          <a:lstStyle>
            <a:lvl1pPr>
              <a:lnSpc>
                <a:spcPts val="35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813" y="3970338"/>
            <a:ext cx="5399087" cy="1752600"/>
          </a:xfrm>
        </p:spPr>
        <p:txBody>
          <a:bodyPr/>
          <a:lstStyle>
            <a:lvl1pPr marL="0" indent="0">
              <a:lnSpc>
                <a:spcPts val="1800"/>
              </a:lnSpc>
              <a:buFont typeface="Wingdings" pitchFamily="1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7D23AC-B14D-4D80-834A-110CF5972AC3}" type="datetime4">
              <a:rPr lang="en-US">
                <a:solidFill>
                  <a:srgbClr val="FFFFFF"/>
                </a:solidFill>
              </a:rPr>
              <a:pPr>
                <a:defRPr/>
              </a:pPr>
              <a:t>December 5, 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308304" y="2060848"/>
            <a:ext cx="1152128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7164288" y="2348880"/>
            <a:ext cx="1368152" cy="12961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pic>
        <p:nvPicPr>
          <p:cNvPr id="15" name="Picture 14" descr="somervill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80312" y="2420888"/>
            <a:ext cx="968888" cy="11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02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91C86-3C01-4FCF-BC17-00DF46A2393F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792BEA3-A0AB-4FEC-811A-D1534EA59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7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123A2-1F81-486C-8778-2CBF01182E30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23A024B-9E75-47DD-9C3E-48585C6A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4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AE41D-31E4-4209-BFF0-4BD90A600562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9E84F50-CDD0-429E-A926-CD96D2812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84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297A3-AA55-410D-8825-8A9D129EF54D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8B5EFE9-9B32-4526-946E-6E77FD5DC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0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57F1-C6B8-4D40-B1E6-F0E15A4BB9DF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194F7-1F5B-4BF8-AFD4-2B638536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500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82309-8371-45C0-85C9-855AB9764496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Presentation title, edit in header and footer           (view menu)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A8E8F54-F8EF-498C-9D7C-2FAF77D6F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69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ilight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275AC1-EDFB-4946-8276-27AEAF9FAB9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Life and death in the twilight zone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17BF2966-C244-4C4A-97E8-0EF9AEC0CA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43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35839-83B9-439E-B4A0-ED3683F623C3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9FBA7C9-168C-4C60-8181-C69C65AB1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77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A3F7D-735D-4019-B2E8-C57A4855CA6E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235CA072-EE89-4D64-9583-05A771B8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47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FA59-6EBB-45D2-8123-0FE9CA589251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7ED3370-CB45-453A-A475-A5D7A5A12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84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EB4E-F9AA-43BA-8E4F-E55E2EAE6904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0ACD68A-1BCA-42FF-9CC4-6C45E72BE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32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7338"/>
            <a:ext cx="1943100" cy="5338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7338"/>
            <a:ext cx="5676900" cy="5338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CA9AD-F7F7-4A9E-A6C4-2C8AA1480938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1607EE0-CC81-42A3-BBDB-05F9A5549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922338" y="517525"/>
            <a:ext cx="53990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DEPARTMENT OF </a:t>
            </a:r>
            <a:r>
              <a:rPr lang="en-US" sz="1200" dirty="0" smtClean="0">
                <a:solidFill>
                  <a:srgbClr val="FFFFFF"/>
                </a:solidFill>
              </a:rPr>
              <a:t>ZOOLOGY	SOMERVILLE COLLEGE,</a:t>
            </a:r>
            <a:r>
              <a:rPr lang="en-US" sz="1200" dirty="0">
                <a:solidFill>
                  <a:srgbClr val="FFFFFF"/>
                </a:solidFill>
              </a:rPr>
              <a:t/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UNIVERSITY OF OXFORD</a:t>
            </a:r>
            <a:r>
              <a:rPr lang="en-US" sz="1200" dirty="0" smtClean="0">
                <a:solidFill>
                  <a:srgbClr val="FFFFFF"/>
                </a:solidFill>
              </a:rPr>
              <a:t>,	WOODSTOCK ROAD,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TINBERGEN BUILDING</a:t>
            </a:r>
            <a:r>
              <a:rPr lang="en-US" sz="1200" dirty="0" smtClean="0">
                <a:solidFill>
                  <a:srgbClr val="FFFFFF"/>
                </a:solidFill>
              </a:rPr>
              <a:t>,		OXFORD,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SOUTH PARKS ROAD</a:t>
            </a:r>
            <a:r>
              <a:rPr lang="en-US" sz="1200" dirty="0" smtClean="0">
                <a:solidFill>
                  <a:srgbClr val="FFFFFF"/>
                </a:solidFill>
              </a:rPr>
              <a:t>,		OX2 6HD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OXFORD,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OX1 3PS</a:t>
            </a:r>
            <a:br>
              <a:rPr lang="en-US" sz="1200" dirty="0">
                <a:solidFill>
                  <a:srgbClr val="FFFFFF"/>
                </a:solidFill>
              </a:rPr>
            </a:b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" name="Picture 18" descr="ox_bran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725" y="541338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41538"/>
            <a:ext cx="5399088" cy="1366837"/>
          </a:xfrm>
        </p:spPr>
        <p:txBody>
          <a:bodyPr/>
          <a:lstStyle>
            <a:lvl1pPr>
              <a:lnSpc>
                <a:spcPts val="35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813" y="3970338"/>
            <a:ext cx="5399087" cy="1752600"/>
          </a:xfrm>
        </p:spPr>
        <p:txBody>
          <a:bodyPr/>
          <a:lstStyle>
            <a:lvl1pPr marL="0" indent="0">
              <a:lnSpc>
                <a:spcPts val="1800"/>
              </a:lnSpc>
              <a:buFont typeface="Wingdings" pitchFamily="1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7D23AC-B14D-4D80-834A-110CF5972AC3}" type="datetime4">
              <a:rPr lang="en-US">
                <a:solidFill>
                  <a:srgbClr val="FFFFFF"/>
                </a:solidFill>
              </a:rPr>
              <a:pPr>
                <a:defRPr/>
              </a:pPr>
              <a:t>December 5, 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308304" y="2060848"/>
            <a:ext cx="1152128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7164288" y="2348880"/>
            <a:ext cx="1368152" cy="12961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pic>
        <p:nvPicPr>
          <p:cNvPr id="15" name="Picture 14" descr="somervill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80312" y="2420888"/>
            <a:ext cx="968888" cy="11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581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91C86-3C01-4FCF-BC17-00DF46A2393F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792BEA3-A0AB-4FEC-811A-D1534EA59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5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123A2-1F81-486C-8778-2CBF01182E30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23A024B-9E75-47DD-9C3E-48585C6A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6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57F1-C6B8-4D40-B1E6-F0E15A4BB9DF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194F7-1F5B-4BF8-AFD4-2B638536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072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AE41D-31E4-4209-BFF0-4BD90A600562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9E84F50-CDD0-429E-A926-CD96D2812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40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297A3-AA55-410D-8825-8A9D129EF54D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8B5EFE9-9B32-4526-946E-6E77FD5DC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24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82309-8371-45C0-85C9-855AB9764496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Presentation title, edit in header and footer           (view menu)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A8E8F54-F8EF-498C-9D7C-2FAF77D6F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90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ilight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275AC1-EDFB-4946-8276-27AEAF9FAB9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Life and death in the twilight zone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17BF2966-C244-4C4A-97E8-0EF9AEC0CA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8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35839-83B9-439E-B4A0-ED3683F623C3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9FBA7C9-168C-4C60-8181-C69C65AB1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15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A3F7D-735D-4019-B2E8-C57A4855CA6E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235CA072-EE89-4D64-9583-05A771B8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116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FA59-6EBB-45D2-8123-0FE9CA589251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7ED3370-CB45-453A-A475-A5D7A5A12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087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EB4E-F9AA-43BA-8E4F-E55E2EAE6904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0ACD68A-1BCA-42FF-9CC4-6C45E72BE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804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7338"/>
            <a:ext cx="1943100" cy="5338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7338"/>
            <a:ext cx="5676900" cy="5338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CA9AD-F7F7-4A9E-A6C4-2C8AA1480938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1607EE0-CC81-42A3-BBDB-05F9A5549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22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922338" y="517525"/>
            <a:ext cx="53990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DEPARTMENT OF </a:t>
            </a:r>
            <a:r>
              <a:rPr lang="en-US" sz="1200" dirty="0" smtClean="0">
                <a:solidFill>
                  <a:srgbClr val="FFFFFF"/>
                </a:solidFill>
              </a:rPr>
              <a:t>ZOOLOGY	SOMERVILLE COLLEGE,</a:t>
            </a:r>
            <a:r>
              <a:rPr lang="en-US" sz="1200" dirty="0">
                <a:solidFill>
                  <a:srgbClr val="FFFFFF"/>
                </a:solidFill>
              </a:rPr>
              <a:t/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UNIVERSITY OF OXFORD</a:t>
            </a:r>
            <a:r>
              <a:rPr lang="en-US" sz="1200" dirty="0" smtClean="0">
                <a:solidFill>
                  <a:srgbClr val="FFFFFF"/>
                </a:solidFill>
              </a:rPr>
              <a:t>,	WOODSTOCK ROAD,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TINBERGEN BUILDING</a:t>
            </a:r>
            <a:r>
              <a:rPr lang="en-US" sz="1200" dirty="0" smtClean="0">
                <a:solidFill>
                  <a:srgbClr val="FFFFFF"/>
                </a:solidFill>
              </a:rPr>
              <a:t>,		OXFORD,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SOUTH PARKS ROAD</a:t>
            </a:r>
            <a:r>
              <a:rPr lang="en-US" sz="1200" dirty="0" smtClean="0">
                <a:solidFill>
                  <a:srgbClr val="FFFFFF"/>
                </a:solidFill>
              </a:rPr>
              <a:t>,		OX2 6HD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OXFORD,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OX1 3PS</a:t>
            </a:r>
            <a:br>
              <a:rPr lang="en-US" sz="1200" dirty="0">
                <a:solidFill>
                  <a:srgbClr val="FFFFFF"/>
                </a:solidFill>
              </a:rPr>
            </a:b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" name="Picture 18" descr="ox_bran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725" y="541338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41538"/>
            <a:ext cx="5399088" cy="1366837"/>
          </a:xfrm>
        </p:spPr>
        <p:txBody>
          <a:bodyPr/>
          <a:lstStyle>
            <a:lvl1pPr>
              <a:lnSpc>
                <a:spcPts val="35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813" y="3970338"/>
            <a:ext cx="5399087" cy="1752600"/>
          </a:xfrm>
        </p:spPr>
        <p:txBody>
          <a:bodyPr/>
          <a:lstStyle>
            <a:lvl1pPr marL="0" indent="0">
              <a:lnSpc>
                <a:spcPts val="1800"/>
              </a:lnSpc>
              <a:buFont typeface="Wingdings" pitchFamily="1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7D23AC-B14D-4D80-834A-110CF5972AC3}" type="datetime4">
              <a:rPr lang="en-US">
                <a:solidFill>
                  <a:srgbClr val="FFFFFF"/>
                </a:solidFill>
              </a:rPr>
              <a:pPr>
                <a:defRPr/>
              </a:pPr>
              <a:t>December 5, 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308304" y="2060848"/>
            <a:ext cx="1152128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7164288" y="2348880"/>
            <a:ext cx="1368152" cy="12961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pic>
        <p:nvPicPr>
          <p:cNvPr id="15" name="Picture 14" descr="somervill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80312" y="2420888"/>
            <a:ext cx="968888" cy="11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6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57F1-C6B8-4D40-B1E6-F0E15A4BB9DF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194F7-1F5B-4BF8-AFD4-2B638536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306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91C86-3C01-4FCF-BC17-00DF46A2393F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792BEA3-A0AB-4FEC-811A-D1534EA59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12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123A2-1F81-486C-8778-2CBF01182E30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23A024B-9E75-47DD-9C3E-48585C6A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284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AE41D-31E4-4209-BFF0-4BD90A600562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9E84F50-CDD0-429E-A926-CD96D2812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6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297A3-AA55-410D-8825-8A9D129EF54D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8B5EFE9-9B32-4526-946E-6E77FD5DC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931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82309-8371-45C0-85C9-855AB9764496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Presentation title, edit in header and footer           (view menu)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A8E8F54-F8EF-498C-9D7C-2FAF77D6F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099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ilight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275AC1-EDFB-4946-8276-27AEAF9FAB9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Life and death in the twilight zone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17BF2966-C244-4C4A-97E8-0EF9AEC0CA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50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35839-83B9-439E-B4A0-ED3683F623C3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9FBA7C9-168C-4C60-8181-C69C65AB1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485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A3F7D-735D-4019-B2E8-C57A4855CA6E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235CA072-EE89-4D64-9583-05A771B8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245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FA59-6EBB-45D2-8123-0FE9CA589251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7ED3370-CB45-453A-A475-A5D7A5A12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623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EB4E-F9AA-43BA-8E4F-E55E2EAE6904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0ACD68A-1BCA-42FF-9CC4-6C45E72BE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7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57F1-C6B8-4D40-B1E6-F0E15A4BB9DF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194F7-1F5B-4BF8-AFD4-2B638536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13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7338"/>
            <a:ext cx="1943100" cy="5338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7338"/>
            <a:ext cx="5676900" cy="5338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CA9AD-F7F7-4A9E-A6C4-2C8AA1480938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1607EE0-CC81-42A3-BBDB-05F9A5549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20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922338" y="517525"/>
            <a:ext cx="53990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DEPARTMENT OF </a:t>
            </a:r>
            <a:r>
              <a:rPr lang="en-US" sz="1200" dirty="0" smtClean="0">
                <a:solidFill>
                  <a:srgbClr val="FFFFFF"/>
                </a:solidFill>
              </a:rPr>
              <a:t>ZOOLOGY	SOMERVILLE COLLEGE,</a:t>
            </a:r>
            <a:r>
              <a:rPr lang="en-US" sz="1200" dirty="0">
                <a:solidFill>
                  <a:srgbClr val="FFFFFF"/>
                </a:solidFill>
              </a:rPr>
              <a:t/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UNIVERSITY OF OXFORD</a:t>
            </a:r>
            <a:r>
              <a:rPr lang="en-US" sz="1200" dirty="0" smtClean="0">
                <a:solidFill>
                  <a:srgbClr val="FFFFFF"/>
                </a:solidFill>
              </a:rPr>
              <a:t>,	WOODSTOCK ROAD,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TINBERGEN BUILDING</a:t>
            </a:r>
            <a:r>
              <a:rPr lang="en-US" sz="1200" dirty="0" smtClean="0">
                <a:solidFill>
                  <a:srgbClr val="FFFFFF"/>
                </a:solidFill>
              </a:rPr>
              <a:t>,		OXFORD,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SOUTH PARKS ROAD</a:t>
            </a:r>
            <a:r>
              <a:rPr lang="en-US" sz="1200" dirty="0" smtClean="0">
                <a:solidFill>
                  <a:srgbClr val="FFFFFF"/>
                </a:solidFill>
              </a:rPr>
              <a:t>,		OX2 6HD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OXFORD,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OX1 3PS</a:t>
            </a:r>
            <a:br>
              <a:rPr lang="en-US" sz="1200" dirty="0">
                <a:solidFill>
                  <a:srgbClr val="FFFFFF"/>
                </a:solidFill>
              </a:rPr>
            </a:b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" name="Picture 18" descr="ox_bran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725" y="541338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41538"/>
            <a:ext cx="5399088" cy="1366837"/>
          </a:xfrm>
        </p:spPr>
        <p:txBody>
          <a:bodyPr/>
          <a:lstStyle>
            <a:lvl1pPr>
              <a:lnSpc>
                <a:spcPts val="35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813" y="3970338"/>
            <a:ext cx="5399087" cy="1752600"/>
          </a:xfrm>
        </p:spPr>
        <p:txBody>
          <a:bodyPr/>
          <a:lstStyle>
            <a:lvl1pPr marL="0" indent="0">
              <a:lnSpc>
                <a:spcPts val="1800"/>
              </a:lnSpc>
              <a:buFont typeface="Wingdings" pitchFamily="1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7D23AC-B14D-4D80-834A-110CF5972AC3}" type="datetime4">
              <a:rPr lang="en-US">
                <a:solidFill>
                  <a:srgbClr val="FFFFFF"/>
                </a:solidFill>
              </a:rPr>
              <a:pPr>
                <a:defRPr/>
              </a:pPr>
              <a:t>December 5, 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308304" y="2060848"/>
            <a:ext cx="1152128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7164288" y="2348880"/>
            <a:ext cx="1368152" cy="12961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pic>
        <p:nvPicPr>
          <p:cNvPr id="15" name="Picture 14" descr="somervill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80312" y="2420888"/>
            <a:ext cx="968888" cy="11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680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91C86-3C01-4FCF-BC17-00DF46A2393F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792BEA3-A0AB-4FEC-811A-D1534EA59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93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123A2-1F81-486C-8778-2CBF01182E30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23A024B-9E75-47DD-9C3E-48585C6A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50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AE41D-31E4-4209-BFF0-4BD90A600562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9E84F50-CDD0-429E-A926-CD96D2812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134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297A3-AA55-410D-8825-8A9D129EF54D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8B5EFE9-9B32-4526-946E-6E77FD5DC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89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82309-8371-45C0-85C9-855AB9764496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Presentation title, edit in header and footer           (view menu)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A8E8F54-F8EF-498C-9D7C-2FAF77D6F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934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ilight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275AC1-EDFB-4946-8276-27AEAF9FAB9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Life and death in the twilight zone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17BF2966-C244-4C4A-97E8-0EF9AEC0CA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156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35839-83B9-439E-B4A0-ED3683F623C3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9FBA7C9-168C-4C60-8181-C69C65AB1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15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A3F7D-735D-4019-B2E8-C57A4855CA6E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235CA072-EE89-4D64-9583-05A771B8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2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57F1-C6B8-4D40-B1E6-F0E15A4BB9DF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194F7-1F5B-4BF8-AFD4-2B638536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369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FA59-6EBB-45D2-8123-0FE9CA589251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7ED3370-CB45-453A-A475-A5D7A5A12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149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EB4E-F9AA-43BA-8E4F-E55E2EAE6904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0ACD68A-1BCA-42FF-9CC4-6C45E72BE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314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7338"/>
            <a:ext cx="1943100" cy="5338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7338"/>
            <a:ext cx="5676900" cy="5338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CA9AD-F7F7-4A9E-A6C4-2C8AA1480938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1607EE0-CC81-42A3-BBDB-05F9A5549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804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922338" y="517525"/>
            <a:ext cx="53990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DEPARTMENT OF </a:t>
            </a:r>
            <a:r>
              <a:rPr lang="en-US" sz="1200" dirty="0" smtClean="0">
                <a:solidFill>
                  <a:srgbClr val="FFFFFF"/>
                </a:solidFill>
              </a:rPr>
              <a:t>ZOOLOGY	SOMERVILLE COLLEGE,</a:t>
            </a:r>
            <a:r>
              <a:rPr lang="en-US" sz="1200" dirty="0">
                <a:solidFill>
                  <a:srgbClr val="FFFFFF"/>
                </a:solidFill>
              </a:rPr>
              <a:t/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UNIVERSITY OF OXFORD</a:t>
            </a:r>
            <a:r>
              <a:rPr lang="en-US" sz="1200" dirty="0" smtClean="0">
                <a:solidFill>
                  <a:srgbClr val="FFFFFF"/>
                </a:solidFill>
              </a:rPr>
              <a:t>,	WOODSTOCK ROAD,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TINBERGEN BUILDING</a:t>
            </a:r>
            <a:r>
              <a:rPr lang="en-US" sz="1200" dirty="0" smtClean="0">
                <a:solidFill>
                  <a:srgbClr val="FFFFFF"/>
                </a:solidFill>
              </a:rPr>
              <a:t>,		OXFORD,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SOUTH PARKS ROAD</a:t>
            </a:r>
            <a:r>
              <a:rPr lang="en-US" sz="1200" dirty="0" smtClean="0">
                <a:solidFill>
                  <a:srgbClr val="FFFFFF"/>
                </a:solidFill>
              </a:rPr>
              <a:t>,		OX2 6HD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OXFORD,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OX1 3PS</a:t>
            </a:r>
            <a:br>
              <a:rPr lang="en-US" sz="1200" dirty="0">
                <a:solidFill>
                  <a:srgbClr val="FFFFFF"/>
                </a:solidFill>
              </a:rPr>
            </a:b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" name="Picture 18" descr="ox_bran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725" y="541338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41538"/>
            <a:ext cx="5399088" cy="1366837"/>
          </a:xfrm>
        </p:spPr>
        <p:txBody>
          <a:bodyPr/>
          <a:lstStyle>
            <a:lvl1pPr>
              <a:lnSpc>
                <a:spcPts val="35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813" y="3970338"/>
            <a:ext cx="5399087" cy="1752600"/>
          </a:xfrm>
        </p:spPr>
        <p:txBody>
          <a:bodyPr/>
          <a:lstStyle>
            <a:lvl1pPr marL="0" indent="0">
              <a:lnSpc>
                <a:spcPts val="1800"/>
              </a:lnSpc>
              <a:buFont typeface="Wingdings" pitchFamily="1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7D23AC-B14D-4D80-834A-110CF5972AC3}" type="datetime4">
              <a:rPr lang="en-US">
                <a:solidFill>
                  <a:srgbClr val="FFFFFF"/>
                </a:solidFill>
              </a:rPr>
              <a:pPr>
                <a:defRPr/>
              </a:pPr>
              <a:t>December 5, 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308304" y="2060848"/>
            <a:ext cx="1152128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7164288" y="2348880"/>
            <a:ext cx="1368152" cy="12961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pic>
        <p:nvPicPr>
          <p:cNvPr id="15" name="Picture 14" descr="somervill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80312" y="2420888"/>
            <a:ext cx="968888" cy="11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423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91C86-3C01-4FCF-BC17-00DF46A2393F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792BEA3-A0AB-4FEC-811A-D1534EA59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830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123A2-1F81-486C-8778-2CBF01182E30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23A024B-9E75-47DD-9C3E-48585C6A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075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AE41D-31E4-4209-BFF0-4BD90A600562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9E84F50-CDD0-429E-A926-CD96D2812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504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297A3-AA55-410D-8825-8A9D129EF54D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8B5EFE9-9B32-4526-946E-6E77FD5DC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547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82309-8371-45C0-85C9-855AB9764496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Presentation title, edit in header and footer           (view menu)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A8E8F54-F8EF-498C-9D7C-2FAF77D6F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391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ilight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275AC1-EDFB-4946-8276-27AEAF9FAB9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Life and death in the twilight zone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17BF2966-C244-4C4A-97E8-0EF9AEC0CA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0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57F1-C6B8-4D40-B1E6-F0E15A4BB9DF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194F7-1F5B-4BF8-AFD4-2B638536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684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35839-83B9-439E-B4A0-ED3683F623C3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9FBA7C9-168C-4C60-8181-C69C65AB1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124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A3F7D-735D-4019-B2E8-C57A4855CA6E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235CA072-EE89-4D64-9583-05A771B8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51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FA59-6EBB-45D2-8123-0FE9CA589251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7ED3370-CB45-453A-A475-A5D7A5A12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657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EB4E-F9AA-43BA-8E4F-E55E2EAE6904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0ACD68A-1BCA-42FF-9CC4-6C45E72BE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28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7338"/>
            <a:ext cx="1943100" cy="5338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7338"/>
            <a:ext cx="5676900" cy="5338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CA9AD-F7F7-4A9E-A6C4-2C8AA1480938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1607EE0-CC81-42A3-BBDB-05F9A5549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626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922338" y="517525"/>
            <a:ext cx="53990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DEPARTMENT OF </a:t>
            </a:r>
            <a:r>
              <a:rPr lang="en-US" sz="1200" dirty="0" smtClean="0">
                <a:solidFill>
                  <a:srgbClr val="FFFFFF"/>
                </a:solidFill>
              </a:rPr>
              <a:t>ZOOLOGY	SOMERVILLE COLLEGE,</a:t>
            </a:r>
            <a:r>
              <a:rPr lang="en-US" sz="1200" dirty="0">
                <a:solidFill>
                  <a:srgbClr val="FFFFFF"/>
                </a:solidFill>
              </a:rPr>
              <a:t/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UNIVERSITY OF OXFORD</a:t>
            </a:r>
            <a:r>
              <a:rPr lang="en-US" sz="1200" dirty="0" smtClean="0">
                <a:solidFill>
                  <a:srgbClr val="FFFFFF"/>
                </a:solidFill>
              </a:rPr>
              <a:t>,	WOODSTOCK ROAD,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TINBERGEN BUILDING</a:t>
            </a:r>
            <a:r>
              <a:rPr lang="en-US" sz="1200" dirty="0" smtClean="0">
                <a:solidFill>
                  <a:srgbClr val="FFFFFF"/>
                </a:solidFill>
              </a:rPr>
              <a:t>,		OXFORD,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SOUTH PARKS ROAD</a:t>
            </a:r>
            <a:r>
              <a:rPr lang="en-US" sz="1200" dirty="0" smtClean="0">
                <a:solidFill>
                  <a:srgbClr val="FFFFFF"/>
                </a:solidFill>
              </a:rPr>
              <a:t>,		OX2 6HD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OXFORD,</a:t>
            </a:r>
          </a:p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OX1 3PS</a:t>
            </a:r>
            <a:br>
              <a:rPr lang="en-US" sz="1200" dirty="0">
                <a:solidFill>
                  <a:srgbClr val="FFFFFF"/>
                </a:solidFill>
              </a:rPr>
            </a:b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" name="Picture 18" descr="ox_bran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725" y="541338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41538"/>
            <a:ext cx="5399088" cy="1366837"/>
          </a:xfrm>
        </p:spPr>
        <p:txBody>
          <a:bodyPr/>
          <a:lstStyle>
            <a:lvl1pPr>
              <a:lnSpc>
                <a:spcPts val="35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813" y="3970338"/>
            <a:ext cx="5399087" cy="1752600"/>
          </a:xfrm>
        </p:spPr>
        <p:txBody>
          <a:bodyPr/>
          <a:lstStyle>
            <a:lvl1pPr marL="0" indent="0">
              <a:lnSpc>
                <a:spcPts val="1800"/>
              </a:lnSpc>
              <a:buFont typeface="Wingdings" pitchFamily="1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7D23AC-B14D-4D80-834A-110CF5972AC3}" type="datetime4">
              <a:rPr lang="en-US">
                <a:solidFill>
                  <a:srgbClr val="FFFFFF"/>
                </a:solidFill>
              </a:rPr>
              <a:pPr>
                <a:defRPr/>
              </a:pPr>
              <a:t>December 5, 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308304" y="2060848"/>
            <a:ext cx="1152128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7164288" y="2348880"/>
            <a:ext cx="1368152" cy="12961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  <p:pic>
        <p:nvPicPr>
          <p:cNvPr id="15" name="Picture 14" descr="somervill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80312" y="2420888"/>
            <a:ext cx="968888" cy="11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003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91C86-3C01-4FCF-BC17-00DF46A2393F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792BEA3-A0AB-4FEC-811A-D1534EA59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166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123A2-1F81-486C-8778-2CBF01182E30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23A024B-9E75-47DD-9C3E-48585C6A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803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AE41D-31E4-4209-BFF0-4BD90A600562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9E84F50-CDD0-429E-A926-CD96D2812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749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297A3-AA55-410D-8825-8A9D129EF54D}" type="datetime4">
              <a:rPr lang="en-US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8B5EFE9-9B32-4526-946E-6E77FD5DC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7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B57F1-C6B8-4D40-B1E6-F0E15A4BB9DF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194F7-1F5B-4BF8-AFD4-2B638536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3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4CD3F-870E-4987-B378-E420A9836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C85E2-9277-4C04-AA42-560FA642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2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-3175" y="5824538"/>
            <a:ext cx="9148763" cy="1036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7338"/>
            <a:ext cx="77724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113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0" y="6102350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A275AC1-EDFB-4946-8276-27AEAF9FAB9F}" type="datetime4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December 5, 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096000"/>
            <a:ext cx="1295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00" y="6261100"/>
            <a:ext cx="13668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Page </a:t>
            </a:r>
            <a:fld id="{17BF2966-C244-4C4A-97E8-0EF9AEC0CA32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4" name="Picture 14" descr="ox_rec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" y="6096000"/>
            <a:ext cx="136683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rest.gif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2339752" y="5877272"/>
            <a:ext cx="501243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9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lvl1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5pPr>
      <a:lvl6pPr marL="4572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6pPr>
      <a:lvl7pPr marL="9144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7pPr>
      <a:lvl8pPr marL="13716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8pPr>
      <a:lvl9pPr marL="18288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9pPr>
    </p:titleStyle>
    <p:bodyStyle>
      <a:lvl1pPr marL="282575" indent="-2825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63588" indent="-188913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1141413" indent="-187325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519238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898650" indent="-1889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3558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8130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2702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7274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-3175" y="5824538"/>
            <a:ext cx="9148763" cy="1036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7338"/>
            <a:ext cx="77724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113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0" y="6102350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A275AC1-EDFB-4946-8276-27AEAF9FAB9F}" type="datetime4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December 5, 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096000"/>
            <a:ext cx="1295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00" y="6261100"/>
            <a:ext cx="13668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Page </a:t>
            </a:r>
            <a:fld id="{17BF2966-C244-4C4A-97E8-0EF9AEC0CA32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4" name="Picture 14" descr="ox_rec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" y="6096000"/>
            <a:ext cx="136683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rest.gif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2339752" y="5877272"/>
            <a:ext cx="501243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6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/>
  <p:txStyles>
    <p:titleStyle>
      <a:lvl1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5pPr>
      <a:lvl6pPr marL="4572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6pPr>
      <a:lvl7pPr marL="9144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7pPr>
      <a:lvl8pPr marL="13716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8pPr>
      <a:lvl9pPr marL="18288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9pPr>
    </p:titleStyle>
    <p:bodyStyle>
      <a:lvl1pPr marL="282575" indent="-2825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63588" indent="-188913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1141413" indent="-187325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519238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898650" indent="-1889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3558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8130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2702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7274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-3175" y="5824538"/>
            <a:ext cx="9148763" cy="1036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7338"/>
            <a:ext cx="77724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113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0" y="6102350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A275AC1-EDFB-4946-8276-27AEAF9FAB9F}" type="datetime4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December 5, 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096000"/>
            <a:ext cx="1295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00" y="6261100"/>
            <a:ext cx="13668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Page </a:t>
            </a:r>
            <a:fld id="{17BF2966-C244-4C4A-97E8-0EF9AEC0CA32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4" name="Picture 14" descr="ox_rec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" y="6096000"/>
            <a:ext cx="136683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rest.gif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2339752" y="5877272"/>
            <a:ext cx="501243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5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/>
  <p:txStyles>
    <p:titleStyle>
      <a:lvl1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5pPr>
      <a:lvl6pPr marL="4572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6pPr>
      <a:lvl7pPr marL="9144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7pPr>
      <a:lvl8pPr marL="13716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8pPr>
      <a:lvl9pPr marL="18288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9pPr>
    </p:titleStyle>
    <p:bodyStyle>
      <a:lvl1pPr marL="282575" indent="-2825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63588" indent="-188913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1141413" indent="-187325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519238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898650" indent="-1889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3558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8130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2702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7274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-3175" y="5824538"/>
            <a:ext cx="9148763" cy="1036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7338"/>
            <a:ext cx="77724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113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0" y="6102350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A275AC1-EDFB-4946-8276-27AEAF9FAB9F}" type="datetime4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December 5, 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096000"/>
            <a:ext cx="1295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00" y="6261100"/>
            <a:ext cx="13668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Page </a:t>
            </a:r>
            <a:fld id="{17BF2966-C244-4C4A-97E8-0EF9AEC0CA32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4" name="Picture 14" descr="ox_rec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" y="6096000"/>
            <a:ext cx="136683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rest.gif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2339752" y="5877272"/>
            <a:ext cx="501243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7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/>
  <p:txStyles>
    <p:titleStyle>
      <a:lvl1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5pPr>
      <a:lvl6pPr marL="4572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6pPr>
      <a:lvl7pPr marL="9144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7pPr>
      <a:lvl8pPr marL="13716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8pPr>
      <a:lvl9pPr marL="18288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9pPr>
    </p:titleStyle>
    <p:bodyStyle>
      <a:lvl1pPr marL="282575" indent="-2825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63588" indent="-188913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1141413" indent="-187325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519238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898650" indent="-1889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3558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8130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2702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7274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-3175" y="5824538"/>
            <a:ext cx="9148763" cy="1036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7338"/>
            <a:ext cx="77724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113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0" y="6102350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A275AC1-EDFB-4946-8276-27AEAF9FAB9F}" type="datetime4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December 5, 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096000"/>
            <a:ext cx="1295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00" y="6261100"/>
            <a:ext cx="13668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Page </a:t>
            </a:r>
            <a:fld id="{17BF2966-C244-4C4A-97E8-0EF9AEC0CA32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4" name="Picture 14" descr="ox_rec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" y="6096000"/>
            <a:ext cx="136683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rest.gif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2339752" y="5877272"/>
            <a:ext cx="501243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/>
  <p:txStyles>
    <p:titleStyle>
      <a:lvl1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5pPr>
      <a:lvl6pPr marL="4572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6pPr>
      <a:lvl7pPr marL="9144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7pPr>
      <a:lvl8pPr marL="13716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8pPr>
      <a:lvl9pPr marL="18288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9pPr>
    </p:titleStyle>
    <p:bodyStyle>
      <a:lvl1pPr marL="282575" indent="-2825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63588" indent="-188913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1141413" indent="-187325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519238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898650" indent="-1889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3558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8130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2702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7274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-3175" y="5824538"/>
            <a:ext cx="9148763" cy="1036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7338"/>
            <a:ext cx="77724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113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0" y="6102350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A275AC1-EDFB-4946-8276-27AEAF9FAB9F}" type="datetime4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December 5, 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096000"/>
            <a:ext cx="1295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00" y="6261100"/>
            <a:ext cx="13668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Page </a:t>
            </a:r>
            <a:fld id="{17BF2966-C244-4C4A-97E8-0EF9AEC0CA32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4" name="Picture 14" descr="ox_rec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" y="6096000"/>
            <a:ext cx="136683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rest.gif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2339752" y="5877272"/>
            <a:ext cx="501243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6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/>
  <p:txStyles>
    <p:titleStyle>
      <a:lvl1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5pPr>
      <a:lvl6pPr marL="4572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6pPr>
      <a:lvl7pPr marL="9144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7pPr>
      <a:lvl8pPr marL="13716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8pPr>
      <a:lvl9pPr marL="18288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9pPr>
    </p:titleStyle>
    <p:bodyStyle>
      <a:lvl1pPr marL="282575" indent="-2825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63588" indent="-188913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1141413" indent="-187325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519238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898650" indent="-1889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3558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8130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2702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7274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-3175" y="5824538"/>
            <a:ext cx="9148763" cy="1036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7338"/>
            <a:ext cx="77724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113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0" y="6102350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A275AC1-EDFB-4946-8276-27AEAF9FAB9F}" type="datetime4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December 5, 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096000"/>
            <a:ext cx="1295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Chemosynthetic communities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00" y="6261100"/>
            <a:ext cx="13668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Page </a:t>
            </a:r>
            <a:fld id="{17BF2966-C244-4C4A-97E8-0EF9AEC0CA32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4" name="Picture 14" descr="ox_rec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" y="6096000"/>
            <a:ext cx="136683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rest.gif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2339752" y="5877272"/>
            <a:ext cx="501243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1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hf hdr="0"/>
  <p:txStyles>
    <p:titleStyle>
      <a:lvl1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5pPr>
      <a:lvl6pPr marL="4572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6pPr>
      <a:lvl7pPr marL="9144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7pPr>
      <a:lvl8pPr marL="13716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8pPr>
      <a:lvl9pPr marL="18288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9pPr>
    </p:titleStyle>
    <p:bodyStyle>
      <a:lvl1pPr marL="282575" indent="-2825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63588" indent="-188913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1141413" indent="-187325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519238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898650" indent="-1889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3558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8130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2702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7274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9.png"/><Relationship Id="rId2" Type="http://schemas.openxmlformats.org/officeDocument/2006/relationships/video" Target="file://localhost/Users/anni_djurhuus/Documents/Anni_old_mac/Documents/Teaching/From%20Alex/tagshrimp.mpg" TargetMode="External"/><Relationship Id="rId1" Type="http://schemas.microsoft.com/office/2007/relationships/media" Target="file://localhost/Users/anni_djurhuus/Documents/Anni_old_mac/Documents/Teaching/From%20Alex/tagshrimp.mpg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729" y="2544096"/>
            <a:ext cx="91838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Sea Life &amp; Hydrothermal Vents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5, 2016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6248400"/>
            <a:ext cx="7463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Any slide that says Oxford University courtesy of my colleague </a:t>
            </a:r>
            <a:r>
              <a:rPr lang="en-US" dirty="0" err="1" smtClean="0"/>
              <a:t>Anni</a:t>
            </a:r>
            <a:r>
              <a:rPr lang="en-US" dirty="0" smtClean="0"/>
              <a:t> </a:t>
            </a:r>
            <a:r>
              <a:rPr lang="en-US" dirty="0" err="1" smtClean="0"/>
              <a:t>Djurhuus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9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1" descr="missing h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1600200"/>
            <a:ext cx="76469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Early Clues - 5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81200" y="990600"/>
            <a:ext cx="495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“Missing Heat”</a:t>
            </a:r>
          </a:p>
        </p:txBody>
      </p:sp>
    </p:spTree>
    <p:extLst>
      <p:ext uri="{BB962C8B-B14F-4D97-AF65-F5344CB8AC3E}">
        <p14:creationId xmlns:p14="http://schemas.microsoft.com/office/powerpoint/2010/main" val="319386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152400" y="914400"/>
            <a:ext cx="8991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altLang="en-US" sz="24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1977</a:t>
            </a:r>
            <a:r>
              <a:rPr lang="en-US" alt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a group of geologists </a:t>
            </a:r>
          </a:p>
          <a:p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        found one of the most exciting biological phenomena</a:t>
            </a:r>
            <a:endParaRPr lang="en-US" alt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print"/>
          <a:srcRect t="7333" r="64166" b="87334"/>
          <a:stretch>
            <a:fillRect/>
          </a:stretch>
        </p:blipFill>
        <p:spPr bwMode="auto">
          <a:xfrm>
            <a:off x="1600200" y="175260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 descr="http://www.achievement.org/achievers/bal0/large/bal0-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525" y="2438400"/>
            <a:ext cx="288607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7" descr="Photograph of RMS Titanic on her maiden voyage, April 10, 1912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3076575"/>
            <a:ext cx="42862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Discovery Cruises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80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" y="990600"/>
            <a:ext cx="4267200" cy="3886200"/>
            <a:chOff x="533400" y="457200"/>
            <a:chExt cx="4656667" cy="4169975"/>
          </a:xfrm>
        </p:grpSpPr>
        <p:pic>
          <p:nvPicPr>
            <p:cNvPr id="15365" name="Picture 6" descr="ANG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457200"/>
              <a:ext cx="4656667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6" name="TextBox 3"/>
            <p:cNvSpPr txBox="1">
              <a:spLocks noChangeArrowheads="1"/>
            </p:cNvSpPr>
            <p:nvPr/>
          </p:nvSpPr>
          <p:spPr bwMode="auto">
            <a:xfrm>
              <a:off x="1919781" y="3919333"/>
              <a:ext cx="1738173" cy="707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4000" b="1" dirty="0">
                  <a:solidFill>
                    <a:prstClr val="black"/>
                  </a:solidFill>
                </a:rPr>
                <a:t>ANGUS</a:t>
              </a:r>
            </a:p>
          </p:txBody>
        </p:sp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Discovery Cruises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22" name="Picture 2" descr="sequen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67200"/>
            <a:ext cx="4286250" cy="2085976"/>
          </a:xfrm>
          <a:prstGeom prst="rect">
            <a:avLst/>
          </a:prstGeom>
          <a:noFill/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5" cstate="print"/>
          <a:srcRect l="7500" t="21333" r="14999" b="6667"/>
          <a:stretch>
            <a:fillRect/>
          </a:stretch>
        </p:blipFill>
        <p:spPr bwMode="auto">
          <a:xfrm>
            <a:off x="0" y="1066800"/>
            <a:ext cx="914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300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Vent Basics click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76014"/>
            <a:ext cx="6858000" cy="58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How do Hydrothermal Vents Work?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71800" y="1123890"/>
            <a:ext cx="609600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Cold seawater (2°C) seep into ocean floor cracks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1645384"/>
            <a:ext cx="4876800" cy="163121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350 - 400°C, water reacts with crust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- oxygen removed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- becomes acidic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- picks up dissolved metals (Fe, Cu, Zn)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- Picks up hydrogen sulfide (H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3800" y="3409890"/>
            <a:ext cx="510540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 Hot liquid rises carrying metals and H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1000" y="3931384"/>
            <a:ext cx="4953000" cy="163121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 Exits, mix with </a:t>
            </a:r>
            <a:r>
              <a:rPr lang="en-US" sz="2000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cold, oxygen-rich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water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- Black smoker: Metals and Sulfides mix  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to form black minerals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- White smoker: Not as hot, silica and  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anhydrite (white) precipitate</a:t>
            </a:r>
          </a:p>
        </p:txBody>
      </p:sp>
    </p:spTree>
    <p:extLst>
      <p:ext uri="{BB962C8B-B14F-4D97-AF65-F5344CB8AC3E}">
        <p14:creationId xmlns:p14="http://schemas.microsoft.com/office/powerpoint/2010/main" val="122789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vent chemist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571046"/>
            <a:ext cx="4648200" cy="482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600200" y="6477000"/>
            <a:ext cx="584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</a:rPr>
              <a:t>http://www.divediscover.whoi.edu/vents/index.html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Vent Chemistry Affect Entire Ocean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" y="1524000"/>
            <a:ext cx="388620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Cold seawater sinks into crust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2873514"/>
            <a:ext cx="2743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Oxygen and   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Potassium removed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3711714"/>
            <a:ext cx="28956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 Calcium, Sulfate, 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Magnesium removed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648200"/>
            <a:ext cx="37338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 Sodium, Calcium, Potassium  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from crust enter fluid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47800" y="5638800"/>
            <a:ext cx="33528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 Copper, Zinc, Iron, Sulfur 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from crust enter fluid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3200" y="3864114"/>
            <a:ext cx="25908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6. Hot fluids carrying 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dissolved metals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0" y="914400"/>
            <a:ext cx="32004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7. Cold, oxygen precipitate   </a:t>
            </a:r>
          </a:p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metals and sulfur</a:t>
            </a:r>
          </a:p>
        </p:txBody>
      </p:sp>
    </p:spTree>
    <p:extLst>
      <p:ext uri="{BB962C8B-B14F-4D97-AF65-F5344CB8AC3E}">
        <p14:creationId xmlns:p14="http://schemas.microsoft.com/office/powerpoint/2010/main" val="24830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1727" y="2333685"/>
            <a:ext cx="7543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Black Smokers vs. White Smokers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two main types of hydrothermal vents.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Black smokers"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another name for the most common type. They are named for the black colored water that comes out of them, like the picture on the left.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black "smoke" is caused the presence of iron and sulfur, which combine to become iron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monosulfide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which has a black color. When the iron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monosulfide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solidifies, it created the black chimneys.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"White smokers"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the cooler cousins of black smokers. These vents release cooler water then "black smokers". These vents contain more barium, calcium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sillicon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 These elements also have a white color, causing the white "smoke", as seen on the right.  White smokers also create white chimneys, which are usually smaller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6" t="24983" r="27339" b="48613"/>
          <a:stretch/>
        </p:blipFill>
        <p:spPr bwMode="auto">
          <a:xfrm>
            <a:off x="800100" y="18393"/>
            <a:ext cx="7441324" cy="29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11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990600"/>
            <a:ext cx="90685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Chemosynthesis: </a:t>
            </a:r>
            <a:r>
              <a:rPr lang="en-US" alt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Uses chemical energy instead of solar energy</a:t>
            </a:r>
          </a:p>
        </p:txBody>
      </p:sp>
      <p:sp>
        <p:nvSpPr>
          <p:cNvPr id="18436" name="Rectangle 8"/>
          <p:cNvSpPr>
            <a:spLocks noChangeArrowheads="1"/>
          </p:cNvSpPr>
          <p:nvPr/>
        </p:nvSpPr>
        <p:spPr bwMode="auto">
          <a:xfrm>
            <a:off x="304800" y="2241828"/>
            <a:ext cx="8610600" cy="1415772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prstClr val="black"/>
                </a:solidFill>
              </a:rPr>
              <a:t>H</a:t>
            </a:r>
            <a:r>
              <a:rPr lang="en-US" altLang="en-US" sz="2400" baseline="-25000" dirty="0">
                <a:solidFill>
                  <a:prstClr val="black"/>
                </a:solidFill>
              </a:rPr>
              <a:t>2</a:t>
            </a:r>
            <a:r>
              <a:rPr lang="en-US" altLang="en-US" sz="2400" dirty="0">
                <a:solidFill>
                  <a:prstClr val="black"/>
                </a:solidFill>
              </a:rPr>
              <a:t>O   +      CO</a:t>
            </a:r>
            <a:r>
              <a:rPr lang="en-US" altLang="en-US" sz="2400" baseline="-25000" dirty="0">
                <a:solidFill>
                  <a:prstClr val="black"/>
                </a:solidFill>
              </a:rPr>
              <a:t>2</a:t>
            </a:r>
            <a:r>
              <a:rPr lang="en-US" altLang="en-US" sz="2400" dirty="0">
                <a:solidFill>
                  <a:prstClr val="black"/>
                </a:solidFill>
              </a:rPr>
              <a:t>        +          H</a:t>
            </a:r>
            <a:r>
              <a:rPr lang="en-US" altLang="en-US" sz="2400" baseline="-25000" dirty="0">
                <a:solidFill>
                  <a:prstClr val="black"/>
                </a:solidFill>
              </a:rPr>
              <a:t>2</a:t>
            </a:r>
            <a:r>
              <a:rPr lang="en-US" altLang="en-US" sz="2400" dirty="0">
                <a:solidFill>
                  <a:prstClr val="black"/>
                </a:solidFill>
              </a:rPr>
              <a:t>S        +    O</a:t>
            </a:r>
            <a:r>
              <a:rPr lang="en-US" altLang="en-US" sz="2400" baseline="-25000" dirty="0">
                <a:solidFill>
                  <a:prstClr val="black"/>
                </a:solidFill>
              </a:rPr>
              <a:t>2</a:t>
            </a:r>
            <a:r>
              <a:rPr lang="en-US" altLang="en-US" sz="2400" dirty="0">
                <a:solidFill>
                  <a:prstClr val="black"/>
                </a:solidFill>
              </a:rPr>
              <a:t>      </a:t>
            </a:r>
            <a:r>
              <a:rPr lang="en-US" altLang="en-US" sz="240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en-US" altLang="en-US" sz="2400" dirty="0">
                <a:solidFill>
                  <a:prstClr val="black"/>
                </a:solidFill>
              </a:rPr>
              <a:t>   CH</a:t>
            </a:r>
            <a:r>
              <a:rPr lang="en-US" altLang="en-US" sz="2400" baseline="-25000" dirty="0">
                <a:solidFill>
                  <a:prstClr val="black"/>
                </a:solidFill>
              </a:rPr>
              <a:t>2</a:t>
            </a:r>
            <a:r>
              <a:rPr lang="en-US" altLang="en-US" sz="2400" dirty="0">
                <a:solidFill>
                  <a:prstClr val="black"/>
                </a:solidFill>
              </a:rPr>
              <a:t>O        +      H</a:t>
            </a:r>
            <a:r>
              <a:rPr lang="en-US" altLang="en-US" sz="2400" baseline="-25000" dirty="0">
                <a:solidFill>
                  <a:prstClr val="black"/>
                </a:solidFill>
              </a:rPr>
              <a:t>2</a:t>
            </a:r>
            <a:r>
              <a:rPr lang="en-US" altLang="en-US" sz="2400" dirty="0">
                <a:solidFill>
                  <a:prstClr val="black"/>
                </a:solidFill>
              </a:rPr>
              <a:t>SO</a:t>
            </a:r>
            <a:r>
              <a:rPr lang="en-US" altLang="en-US" sz="2400" baseline="-25000" dirty="0">
                <a:solidFill>
                  <a:prstClr val="black"/>
                </a:solidFill>
              </a:rPr>
              <a:t>4</a:t>
            </a:r>
            <a:endParaRPr lang="en-US" altLang="en-US" sz="2400" dirty="0">
              <a:solidFill>
                <a:prstClr val="black"/>
              </a:solidFill>
            </a:endParaRPr>
          </a:p>
          <a:p>
            <a:endParaRPr lang="en-US" altLang="en-US" sz="2400" dirty="0">
              <a:solidFill>
                <a:prstClr val="black"/>
              </a:solidFill>
            </a:endParaRPr>
          </a:p>
          <a:p>
            <a:r>
              <a:rPr lang="en-US" altLang="en-US" dirty="0">
                <a:solidFill>
                  <a:prstClr val="black"/>
                </a:solidFill>
              </a:rPr>
              <a:t>Water     Carbon dioxide     Hydrogen sulfide      Oxygen          Carbohydrates      Sulfuric acid</a:t>
            </a:r>
          </a:p>
          <a:p>
            <a:r>
              <a:rPr lang="en-US" altLang="en-US" sz="20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8437" name="Picture 11" descr="bacte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0"/>
            <a:ext cx="40957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12"/>
          <p:cNvSpPr txBox="1">
            <a:spLocks noChangeArrowheads="1"/>
          </p:cNvSpPr>
          <p:nvPr/>
        </p:nvSpPr>
        <p:spPr bwMode="auto">
          <a:xfrm>
            <a:off x="4267200" y="5715000"/>
            <a:ext cx="297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Chemosynthetic bacteria</a:t>
            </a:r>
          </a:p>
          <a:p>
            <a:pPr algn="ctr"/>
            <a:endParaRPr lang="en-US" alt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whoi.edu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Life Without </a:t>
            </a:r>
            <a:r>
              <a:rPr lang="en-US" altLang="en-US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Sunlight</a:t>
            </a:r>
            <a:endParaRPr lang="en-US" altLang="en-US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657288" y="1447800"/>
            <a:ext cx="6486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Microscopic Archaea (bacteria-like organisms)</a:t>
            </a:r>
          </a:p>
        </p:txBody>
      </p:sp>
    </p:spTree>
    <p:extLst>
      <p:ext uri="{BB962C8B-B14F-4D97-AF65-F5344CB8AC3E}">
        <p14:creationId xmlns:p14="http://schemas.microsoft.com/office/powerpoint/2010/main" val="338355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6" grpId="0" animBg="1"/>
      <p:bldP spid="1843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14"/>
          <p:cNvSpPr txBox="1">
            <a:spLocks noChangeArrowheads="1"/>
          </p:cNvSpPr>
          <p:nvPr/>
        </p:nvSpPr>
        <p:spPr bwMode="auto">
          <a:xfrm>
            <a:off x="1219200" y="838200"/>
            <a:ext cx="724403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1977,  The Galapagos Rift, thriving biological community</a:t>
            </a:r>
          </a:p>
        </p:txBody>
      </p:sp>
      <p:pic>
        <p:nvPicPr>
          <p:cNvPr id="19460" name="Picture 16" descr="alvin with cla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71600"/>
            <a:ext cx="37338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8" descr="octop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" y="4038600"/>
            <a:ext cx="34956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20" descr="pink fis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4067175"/>
            <a:ext cx="4038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 Box 21"/>
          <p:cNvSpPr txBox="1">
            <a:spLocks noChangeArrowheads="1"/>
          </p:cNvSpPr>
          <p:nvPr/>
        </p:nvSpPr>
        <p:spPr bwMode="auto">
          <a:xfrm>
            <a:off x="7942262" y="6461125"/>
            <a:ext cx="1201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</a:rPr>
              <a:t>whoi.edu</a:t>
            </a:r>
          </a:p>
        </p:txBody>
      </p:sp>
      <p:pic>
        <p:nvPicPr>
          <p:cNvPr id="19464" name="Picture 23" descr="dead clam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1100" y="1295400"/>
            <a:ext cx="2857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Life Without Lights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85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" r="15502"/>
          <a:stretch/>
        </p:blipFill>
        <p:spPr bwMode="auto">
          <a:xfrm>
            <a:off x="-36786" y="914400"/>
            <a:ext cx="5675586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4876800" y="1592759"/>
            <a:ext cx="4114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altLang="en-US" sz="2200" dirty="0">
                <a:solidFill>
                  <a:schemeClr val="bg1"/>
                </a:solidFill>
              </a:rPr>
              <a:t>Plume filters oxygen, hydrogen sulfide and CO</a:t>
            </a:r>
            <a:r>
              <a:rPr lang="en-US" altLang="en-US" sz="2200" baseline="-25000" dirty="0">
                <a:solidFill>
                  <a:schemeClr val="bg1"/>
                </a:solidFill>
              </a:rPr>
              <a:t>2</a:t>
            </a:r>
            <a:r>
              <a:rPr lang="en-US" altLang="en-US" sz="2200" dirty="0">
                <a:solidFill>
                  <a:schemeClr val="bg1"/>
                </a:solidFill>
              </a:rPr>
              <a:t> from seawater.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Life Without Lights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15000" y="92458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Tube Worms</a:t>
            </a:r>
          </a:p>
        </p:txBody>
      </p:sp>
      <p:pic>
        <p:nvPicPr>
          <p:cNvPr id="71682" name="Picture 2" descr="http://www.divediscover.whoi.edu/images/biology-anatom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4019550"/>
            <a:ext cx="2381250" cy="2838450"/>
          </a:xfrm>
          <a:prstGeom prst="rect">
            <a:avLst/>
          </a:prstGeom>
          <a:noFill/>
          <a:ln w="19050">
            <a:solidFill>
              <a:srgbClr val="FF0066"/>
            </a:solidFill>
          </a:ln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876800" y="2507159"/>
            <a:ext cx="4114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altLang="en-US" sz="2200" dirty="0">
                <a:solidFill>
                  <a:schemeClr val="bg1"/>
                </a:solidFill>
              </a:rPr>
              <a:t>Plume contains hemoglobin (that’s why it’s red).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876800" y="3421559"/>
            <a:ext cx="4114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altLang="en-US" sz="2200" dirty="0">
                <a:solidFill>
                  <a:schemeClr val="bg1"/>
                </a:solidFill>
              </a:rPr>
              <a:t>Blood transports chemicals to bacteria in the cavity.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876800" y="5715000"/>
            <a:ext cx="4114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altLang="en-US" sz="2200" dirty="0">
                <a:solidFill>
                  <a:schemeClr val="bg1"/>
                </a:solidFill>
              </a:rPr>
              <a:t>Worm tubes made of chitin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876800" y="4419600"/>
            <a:ext cx="4114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altLang="en-US" sz="2200" dirty="0">
                <a:solidFill>
                  <a:schemeClr val="bg1"/>
                </a:solidFill>
              </a:rPr>
              <a:t>Bacteria produces sugar and tube worms use some of it (symbiosis).</a:t>
            </a:r>
          </a:p>
          <a:p>
            <a:pPr marL="342900" indent="-342900"/>
            <a:endParaRPr lang="en-US" alt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0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304800" y="2738735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How vent communities move from one to another vent?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Life Span of Hydrothermal Vents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1085671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Short life span (~years)</a:t>
            </a:r>
          </a:p>
          <a:p>
            <a:pPr marL="800100" lvl="1" indent="-342900">
              <a:buFontTx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Hydrothermal vents are dependant on </a:t>
            </a:r>
          </a:p>
          <a:p>
            <a:pPr marL="800100" lvl="1" indent="-342900"/>
            <a:r>
              <a:rPr lang="en-US" alt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sporadic volcanic activity of Mid Ocean Ridges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04800" y="3200400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Tx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Dead whale hypothesis (stepping stones).</a:t>
            </a:r>
          </a:p>
          <a:p>
            <a:pPr marL="800100" lvl="1" indent="-342900">
              <a:buFontTx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Following deep currents.</a:t>
            </a:r>
          </a:p>
        </p:txBody>
      </p:sp>
    </p:spTree>
    <p:extLst>
      <p:ext uri="{BB962C8B-B14F-4D97-AF65-F5344CB8AC3E}">
        <p14:creationId xmlns:p14="http://schemas.microsoft.com/office/powerpoint/2010/main" val="243297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312" y="914400"/>
            <a:ext cx="777700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Today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Vents etc.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Wednesday –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Bigfoot: Nitrogen, the Ocean, &amp; You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Friday –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IPCC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Monday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Final Exam Review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***Pick up exams in 141 (upstairs)</a:t>
            </a:r>
          </a:p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keys are posted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these are your study guides for the final.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83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91C86-3C01-4FCF-BC17-00DF46A2393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Chemosynthetic communities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3792BEA3-A0AB-4FEC-811A-D1534EA597F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44624"/>
            <a:ext cx="6726237" cy="611188"/>
          </a:xfrm>
        </p:spPr>
        <p:txBody>
          <a:bodyPr/>
          <a:lstStyle/>
          <a:p>
            <a:r>
              <a:rPr lang="en-US" sz="2600" dirty="0"/>
              <a:t>Temporal changes in community structure at 9</a:t>
            </a:r>
            <a:r>
              <a:rPr lang="en-US" sz="2600" baseline="30000" dirty="0"/>
              <a:t>o</a:t>
            </a:r>
            <a:r>
              <a:rPr lang="en-US" sz="2600" dirty="0"/>
              <a:t>N EPR</a:t>
            </a:r>
            <a:endParaRPr lang="en-GB" sz="2600" dirty="0"/>
          </a:p>
        </p:txBody>
      </p:sp>
      <p:pic>
        <p:nvPicPr>
          <p:cNvPr id="8" name="Picture 4" descr="Vent9Nchan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1342" y="548680"/>
            <a:ext cx="3710807" cy="5112568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187624" y="5301208"/>
            <a:ext cx="93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11/1995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" name="Picture 5" descr="Vent9Nchanges#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8383" y="620689"/>
            <a:ext cx="1502665" cy="5112568"/>
          </a:xfrm>
          <a:prstGeom prst="rect">
            <a:avLst/>
          </a:prstGeom>
          <a:noFill/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259632" y="2276872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3/1992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90278" y="3356992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12/1993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190278" y="4365104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10/1994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331640" y="1262087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4/1991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91C86-3C01-4FCF-BC17-00DF46A2393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Chemosynthetic communities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3792BEA3-A0AB-4FEC-811A-D1534EA597F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393700"/>
            <a:ext cx="6726237" cy="6111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7500"/>
                  </a:outerShdw>
                </a:effectLst>
              </a:rPr>
              <a:t>Longevity of vent fields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DD7500"/>
                </a:outerShdw>
              </a:effectLst>
            </a:endParaRPr>
          </a:p>
        </p:txBody>
      </p:sp>
      <p:pic>
        <p:nvPicPr>
          <p:cNvPr id="8" name="Picture 4" descr="smo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0150"/>
            <a:ext cx="7667625" cy="5657850"/>
          </a:xfrm>
          <a:prstGeom prst="rect">
            <a:avLst/>
          </a:prstGeom>
          <a:noFill/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33400" y="16002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>
                <a:solidFill>
                  <a:srgbClr val="FFFFFF"/>
                </a:solidFill>
              </a:rPr>
              <a:t>Estimated by: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57200" y="2362200"/>
            <a:ext cx="701833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Heat loss in rocks 			decades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</a:rPr>
              <a:t>(Macdonald et al., 1980)	</a:t>
            </a:r>
            <a:r>
              <a:rPr lang="en-US" sz="2000">
                <a:solidFill>
                  <a:srgbClr val="FFFFFF"/>
                </a:solidFill>
              </a:rPr>
              <a:t>			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1000" y="3657600"/>
            <a:ext cx="72136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Sulphide Radiochronology          15-60 years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</a:rPr>
              <a:t>(Stakes &amp; Moore, 1989;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</a:rPr>
              <a:t>Lalou et al., 1984)</a:t>
            </a:r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7200" y="5181600"/>
            <a:ext cx="7138988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Clam ages</a:t>
            </a:r>
            <a:r>
              <a:rPr lang="en-US" sz="2000">
                <a:solidFill>
                  <a:srgbClr val="FFFFFF"/>
                </a:solidFill>
              </a:rPr>
              <a:t> 				          </a:t>
            </a:r>
            <a:r>
              <a:rPr lang="en-US" sz="2800">
                <a:solidFill>
                  <a:srgbClr val="FFFFFF"/>
                </a:solidFill>
              </a:rPr>
              <a:t>4-40 years</a:t>
            </a:r>
            <a:endParaRPr lang="en-US" sz="200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</a:rPr>
              <a:t>(Lutz et al, 1988;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</a:rPr>
              <a:t>Fisher et al., 1988)</a:t>
            </a:r>
            <a:r>
              <a:rPr lang="en-US" sz="2000">
                <a:solidFill>
                  <a:srgbClr val="FFFFFF"/>
                </a:solidFill>
              </a:rPr>
              <a:t>					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668344" y="5805264"/>
            <a:ext cx="1475656" cy="105273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0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91C86-3C01-4FCF-BC17-00DF46A2393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Chemosynthetic communities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3792BEA3-A0AB-4FEC-811A-D1534EA597F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287338"/>
            <a:ext cx="7772400" cy="935037"/>
          </a:xfrm>
        </p:spPr>
        <p:txBody>
          <a:bodyPr/>
          <a:lstStyle/>
          <a:p>
            <a:r>
              <a:rPr lang="en-GB" dirty="0" smtClean="0"/>
              <a:t>West Pacific back-arc basins</a:t>
            </a:r>
            <a:endParaRPr lang="en-GB" dirty="0"/>
          </a:p>
        </p:txBody>
      </p:sp>
      <p:pic>
        <p:nvPicPr>
          <p:cNvPr id="8" name="Picture 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520" y="1052736"/>
            <a:ext cx="2511376" cy="3240360"/>
          </a:xfrm>
          <a:prstGeom prst="rect">
            <a:avLst/>
          </a:prstGeom>
          <a:noFill/>
          <a:ln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052736"/>
            <a:ext cx="3277106" cy="238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212976"/>
            <a:ext cx="265893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573016"/>
            <a:ext cx="3069827" cy="210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548680"/>
            <a:ext cx="2289820" cy="250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51520" y="4365104"/>
            <a:ext cx="2045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 err="1" smtClean="0">
                <a:solidFill>
                  <a:srgbClr val="000000"/>
                </a:solidFill>
              </a:rPr>
              <a:t>Vulcanolepas</a:t>
            </a:r>
            <a:r>
              <a:rPr lang="en-GB" sz="1200" dirty="0" smtClean="0">
                <a:solidFill>
                  <a:srgbClr val="000000"/>
                </a:solidFill>
              </a:rPr>
              <a:t> sp.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 err="1" smtClean="0">
                <a:solidFill>
                  <a:srgbClr val="000000"/>
                </a:solidFill>
              </a:rPr>
              <a:t>Lamellibrachia</a:t>
            </a:r>
            <a:r>
              <a:rPr lang="en-GB" sz="1200" dirty="0" smtClean="0">
                <a:solidFill>
                  <a:srgbClr val="000000"/>
                </a:solidFill>
              </a:rPr>
              <a:t> sp.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000000"/>
                </a:solidFill>
              </a:rPr>
              <a:t>Vent gastropods (</a:t>
            </a:r>
            <a:r>
              <a:rPr lang="en-GB" sz="1200" i="1" dirty="0" err="1" smtClean="0">
                <a:solidFill>
                  <a:srgbClr val="000000"/>
                </a:solidFill>
              </a:rPr>
              <a:t>Ifremeria</a:t>
            </a:r>
            <a:r>
              <a:rPr lang="en-GB" sz="1200" dirty="0" smtClean="0">
                <a:solidFill>
                  <a:srgbClr val="000000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000000"/>
                </a:solidFill>
              </a:rPr>
              <a:t>Anemones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91C86-3C01-4FCF-BC17-00DF46A2393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Chemosynthetic communities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3792BEA3-A0AB-4FEC-811A-D1534EA597F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772400" cy="935037"/>
          </a:xfrm>
        </p:spPr>
        <p:txBody>
          <a:bodyPr/>
          <a:lstStyle/>
          <a:p>
            <a:r>
              <a:rPr lang="en-GB" dirty="0" smtClean="0"/>
              <a:t>Mid-Atlantic Ridge</a:t>
            </a:r>
            <a:endParaRPr lang="en-GB" dirty="0"/>
          </a:p>
        </p:txBody>
      </p:sp>
      <p:pic>
        <p:nvPicPr>
          <p:cNvPr id="8" name="Picture 11" descr="fig0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7544" y="692696"/>
            <a:ext cx="2808312" cy="3695086"/>
          </a:xfrm>
          <a:noFill/>
          <a:ln/>
        </p:spPr>
      </p:pic>
      <p:pic>
        <p:nvPicPr>
          <p:cNvPr id="9" name="tagshrimp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707904" y="692696"/>
            <a:ext cx="3352800" cy="27432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692696"/>
            <a:ext cx="1656184" cy="275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3573016"/>
            <a:ext cx="4119746" cy="219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67544" y="4509120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 err="1" smtClean="0">
                <a:solidFill>
                  <a:srgbClr val="000000"/>
                </a:solidFill>
              </a:rPr>
              <a:t>Rimicaris</a:t>
            </a:r>
            <a:r>
              <a:rPr lang="en-GB" sz="1200" i="1" dirty="0" smtClean="0">
                <a:solidFill>
                  <a:srgbClr val="000000"/>
                </a:solidFill>
              </a:rPr>
              <a:t> </a:t>
            </a:r>
            <a:r>
              <a:rPr lang="en-GB" sz="1200" i="1" dirty="0" err="1" smtClean="0">
                <a:solidFill>
                  <a:srgbClr val="000000"/>
                </a:solidFill>
              </a:rPr>
              <a:t>exoculata</a:t>
            </a:r>
            <a:endParaRPr lang="en-GB" sz="1200" i="1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dirty="0" err="1" smtClean="0">
                <a:solidFill>
                  <a:srgbClr val="000000"/>
                </a:solidFill>
              </a:rPr>
              <a:t>Bathymodiolus</a:t>
            </a:r>
            <a:r>
              <a:rPr lang="en-GB" sz="1200" dirty="0" smtClean="0">
                <a:solidFill>
                  <a:srgbClr val="000000"/>
                </a:solidFill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</a:rPr>
              <a:t>spp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8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91C86-3C01-4FCF-BC17-00DF46A2393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Chemosynthetic communities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3792BEA3-A0AB-4FEC-811A-D1534EA597F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6" name="Picture 2" descr="F:\JC42 Photoes\Dive 136-138\101NIKON\DSCN96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92"/>
            <a:ext cx="9145057" cy="685879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" y="5038725"/>
            <a:ext cx="2514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91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935037"/>
          </a:xfrm>
        </p:spPr>
        <p:txBody>
          <a:bodyPr/>
          <a:lstStyle/>
          <a:p>
            <a:r>
              <a:rPr lang="en-GB" dirty="0" smtClean="0"/>
              <a:t>Global distribution of cold-seep communities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91C86-3C01-4FCF-BC17-00DF46A2393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Chemosynthetic communities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3792BEA3-A0AB-4FEC-811A-D1534EA597F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331640" y="1140122"/>
          <a:ext cx="6264696" cy="4695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Slide" r:id="rId4" imgW="4562475" imgH="3419475" progId="PowerPoint.Slide.8">
                  <p:embed/>
                </p:oleObj>
              </mc:Choice>
              <mc:Fallback>
                <p:oleObj name="Slide" r:id="rId4" imgW="4562475" imgH="3419475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140122"/>
                        <a:ext cx="6264696" cy="46952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907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228600" y="1186696"/>
            <a:ext cx="5715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alt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Hypersaline</a:t>
            </a:r>
            <a:r>
              <a:rPr lang="en-US" alt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seeps</a:t>
            </a:r>
          </a:p>
          <a:p>
            <a:pPr marL="800100" lvl="1" indent="-342900">
              <a:buFontTx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Discovered in 1984</a:t>
            </a:r>
          </a:p>
          <a:p>
            <a:pPr marL="800100" lvl="1" indent="-342900">
              <a:buFontTx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 salinity.</a:t>
            </a:r>
          </a:p>
          <a:p>
            <a:pPr marL="800100" lvl="1" indent="-342900">
              <a:buFontTx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Normal temperature.</a:t>
            </a:r>
          </a:p>
          <a:p>
            <a:pPr marL="800100" lvl="1" indent="-342900">
              <a:buFontTx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Hydrogen Sulfide-rich water seeps.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Other Deep </a:t>
            </a:r>
            <a:r>
              <a:rPr lang="en-US" altLang="en-US" sz="40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Biocommunities</a:t>
            </a:r>
            <a:r>
              <a:rPr lang="en-US" altLang="en-US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–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en-US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Cold Seeps</a:t>
            </a:r>
            <a:endParaRPr lang="en-US" altLang="en-US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4297740"/>
            <a:ext cx="6705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Hydrocarbon seeps</a:t>
            </a:r>
          </a:p>
          <a:p>
            <a:pPr marL="800100" lvl="1" indent="-342900">
              <a:buFontTx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Observed in 1984</a:t>
            </a:r>
          </a:p>
          <a:p>
            <a:pPr marL="800100" lvl="1" indent="-342900">
              <a:buFontTx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Hydrogen sulfide and </a:t>
            </a:r>
          </a:p>
          <a:p>
            <a:pPr marL="800100" lvl="1" indent="-342900"/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methane as energy sources.</a:t>
            </a:r>
          </a:p>
        </p:txBody>
      </p:sp>
      <p:pic>
        <p:nvPicPr>
          <p:cNvPr id="65540" name="Picture 4" descr="Mussels and tube worms on Florida Escarpment © MacDonald, Texas A&amp;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219200"/>
            <a:ext cx="3543300" cy="2699995"/>
          </a:xfrm>
          <a:prstGeom prst="rect">
            <a:avLst/>
          </a:prstGeom>
          <a:noFill/>
        </p:spPr>
      </p:pic>
      <p:pic>
        <p:nvPicPr>
          <p:cNvPr id="65542" name="Picture 6" descr="http://upload.wikimedia.org/wikipedia/commons/5/5d/Lamellibrachia_luymesi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038600"/>
            <a:ext cx="2438400" cy="2564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757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Deep Ocean Floor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15_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43100"/>
            <a:ext cx="91440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24200" y="8382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Surface waters!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5400" y="1371600"/>
            <a:ext cx="3962400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– 3% reaches ocean floor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33800" y="2667000"/>
            <a:ext cx="5257800" cy="3505200"/>
          </a:xfrm>
          <a:prstGeom prst="roundRect">
            <a:avLst/>
          </a:prstGeom>
          <a:solidFill>
            <a:srgbClr val="FF0000">
              <a:alpha val="3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3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91C86-3C01-4FCF-BC17-00DF46A2393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Chemosynthetic communities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3792BEA3-A0AB-4FEC-811A-D1534EA597F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02765"/>
            <a:ext cx="6726237" cy="611188"/>
          </a:xfrm>
        </p:spPr>
        <p:txBody>
          <a:bodyPr/>
          <a:lstStyle/>
          <a:p>
            <a:r>
              <a:rPr lang="en-GB"/>
              <a:t>Whale falls</a:t>
            </a:r>
          </a:p>
        </p:txBody>
      </p:sp>
      <p:pic>
        <p:nvPicPr>
          <p:cNvPr id="8" name="Picture 4" descr="DSCN11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620689"/>
            <a:ext cx="3549923" cy="2611149"/>
          </a:xfrm>
          <a:prstGeom prst="rect">
            <a:avLst/>
          </a:prstGeom>
          <a:noFill/>
        </p:spPr>
      </p:pic>
      <p:pic>
        <p:nvPicPr>
          <p:cNvPr id="9" name="Picture 7" descr="dead Gray whale- Port Orfo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712" y="620689"/>
            <a:ext cx="3848976" cy="2592288"/>
          </a:xfrm>
          <a:prstGeom prst="rect">
            <a:avLst/>
          </a:prstGeom>
          <a:noFill/>
        </p:spPr>
      </p:pic>
      <p:pic>
        <p:nvPicPr>
          <p:cNvPr id="10" name="Picture 8" descr="Gary whale-dead-umpqua jet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296" y="3284984"/>
            <a:ext cx="3600648" cy="2516260"/>
          </a:xfrm>
          <a:prstGeom prst="rect">
            <a:avLst/>
          </a:prstGeom>
          <a:noFill/>
        </p:spPr>
      </p:pic>
      <p:pic>
        <p:nvPicPr>
          <p:cNvPr id="11" name="Picture 9" descr="whaleskelNH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284984"/>
            <a:ext cx="4246563" cy="2503487"/>
          </a:xfrm>
          <a:prstGeom prst="rect">
            <a:avLst/>
          </a:prstGeom>
          <a:noFill/>
        </p:spPr>
      </p:pic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7956376" y="1700809"/>
            <a:ext cx="0" cy="2232247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6804248" y="1916832"/>
            <a:ext cx="864096" cy="3600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>
            <a:off x="4932038" y="2060848"/>
            <a:ext cx="1944217" cy="3240359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4932040" y="1916831"/>
            <a:ext cx="1224136" cy="24482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9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Successional</a:t>
            </a:r>
            <a:r>
              <a:rPr lang="en-GB" dirty="0" smtClean="0"/>
              <a:t> stages of carcass decomposition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1800" i="1" dirty="0" smtClean="0">
                <a:solidFill>
                  <a:srgbClr val="FF0000"/>
                </a:solidFill>
              </a:rPr>
              <a:t>Mobile-scavenger stage</a:t>
            </a:r>
            <a:r>
              <a:rPr lang="en-GB" sz="1800" i="1" dirty="0" smtClean="0"/>
              <a:t> </a:t>
            </a:r>
            <a:r>
              <a:rPr lang="en-GB" sz="1800" dirty="0" smtClean="0"/>
              <a:t>lasting months to years, during which aggregations of sleeper sharks, hagfish, rat-tails and invertebrate scavengers remove whale soft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dirty="0" smtClean="0"/>
              <a:t>		Tissue consumed at high rates (40–60 kg d1);</a:t>
            </a:r>
          </a:p>
          <a:p>
            <a:pPr>
              <a:lnSpc>
                <a:spcPct val="80000"/>
              </a:lnSpc>
            </a:pPr>
            <a:endParaRPr lang="en-GB" sz="1800" dirty="0" smtClean="0"/>
          </a:p>
          <a:p>
            <a:pPr>
              <a:lnSpc>
                <a:spcPct val="80000"/>
              </a:lnSpc>
            </a:pPr>
            <a:r>
              <a:rPr lang="en-GB" sz="1800" i="1" dirty="0" smtClean="0">
                <a:solidFill>
                  <a:srgbClr val="FF0000"/>
                </a:solidFill>
              </a:rPr>
              <a:t>Enrichment opportunist stage</a:t>
            </a:r>
            <a:r>
              <a:rPr lang="en-GB" sz="1800" i="1" dirty="0" smtClean="0"/>
              <a:t> </a:t>
            </a:r>
            <a:r>
              <a:rPr lang="en-GB" sz="1800" dirty="0" smtClean="0"/>
              <a:t>(duration of months to years) during which organically enriched sediments and exposed bones are colonised by dense assemblages (up to 40,000  m-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) of opportunistic polychaetes and crustaceans;</a:t>
            </a:r>
          </a:p>
          <a:p>
            <a:pPr>
              <a:lnSpc>
                <a:spcPct val="80000"/>
              </a:lnSpc>
            </a:pPr>
            <a:endParaRPr lang="en-GB" sz="1800" dirty="0" smtClean="0"/>
          </a:p>
          <a:p>
            <a:pPr>
              <a:lnSpc>
                <a:spcPct val="80000"/>
              </a:lnSpc>
            </a:pPr>
            <a:r>
              <a:rPr lang="en-GB" sz="1800" i="1" dirty="0" err="1" smtClean="0">
                <a:solidFill>
                  <a:srgbClr val="FF0000"/>
                </a:solidFill>
              </a:rPr>
              <a:t>Sulphophilic</a:t>
            </a:r>
            <a:r>
              <a:rPr lang="en-GB" sz="1800" i="1" dirty="0" smtClean="0"/>
              <a:t> </a:t>
            </a:r>
            <a:r>
              <a:rPr lang="en-GB" sz="1800" dirty="0" smtClean="0"/>
              <a:t>(“or sulphur-loving”) </a:t>
            </a:r>
            <a:r>
              <a:rPr lang="en-GB" sz="1800" i="1" dirty="0" smtClean="0">
                <a:solidFill>
                  <a:srgbClr val="FF0000"/>
                </a:solidFill>
              </a:rPr>
              <a:t>stage</a:t>
            </a:r>
            <a:r>
              <a:rPr lang="en-GB" sz="1800" i="1" dirty="0" smtClean="0"/>
              <a:t> </a:t>
            </a:r>
            <a:r>
              <a:rPr lang="en-GB" sz="1800" dirty="0" smtClean="0"/>
              <a:t>lasting for decades, during which a large, species-rich, </a:t>
            </a:r>
            <a:r>
              <a:rPr lang="en-GB" sz="1800" dirty="0" err="1" smtClean="0"/>
              <a:t>trophically</a:t>
            </a:r>
            <a:r>
              <a:rPr lang="en-GB" sz="1800" dirty="0" smtClean="0"/>
              <a:t> complex assemblage lives on the skeleton as it emits sulphide from anaerobic breakdown of bone lipids; this stage includes a chemoautotrophic component deriving nutrition from sulphur-oxidising bacteria. </a:t>
            </a:r>
          </a:p>
          <a:p>
            <a:pPr>
              <a:lnSpc>
                <a:spcPct val="80000"/>
              </a:lnSpc>
            </a:pPr>
            <a:endParaRPr lang="en-GB" sz="1800" dirty="0" smtClean="0"/>
          </a:p>
          <a:p>
            <a:pPr>
              <a:lnSpc>
                <a:spcPct val="80000"/>
              </a:lnSpc>
            </a:pPr>
            <a:r>
              <a:rPr lang="en-GB" sz="1800" dirty="0" smtClean="0"/>
              <a:t>Local species diversity on large whale skeletons during the </a:t>
            </a:r>
            <a:r>
              <a:rPr lang="en-GB" sz="1800" dirty="0" err="1" smtClean="0"/>
              <a:t>sulphophilic</a:t>
            </a:r>
            <a:r>
              <a:rPr lang="en-GB" sz="1800" dirty="0" smtClean="0"/>
              <a:t> stage (mean of 185 </a:t>
            </a:r>
            <a:r>
              <a:rPr lang="en-GB" sz="1800" dirty="0" err="1" smtClean="0"/>
              <a:t>macrofaunal</a:t>
            </a:r>
            <a:r>
              <a:rPr lang="en-GB" sz="1800" dirty="0" smtClean="0"/>
              <a:t> species) is high.</a:t>
            </a:r>
          </a:p>
          <a:p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91C86-3C01-4FCF-BC17-00DF46A2393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Chemosynthetic communities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3792BEA3-A0AB-4FEC-811A-D1534EA597F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2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Deep Ocean </a:t>
            </a: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cold (0-3C) &amp; Dark</a:t>
            </a:r>
            <a:endParaRPr lang="en-US" altLang="en-US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 descr="\\Riptide\jmshare\Jessie\deep.se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77534"/>
            <a:ext cx="9144000" cy="620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10270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 photosynthesis … </a:t>
            </a:r>
          </a:p>
          <a:p>
            <a:pPr algn="ctr"/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so where does the food come from? </a:t>
            </a:r>
          </a:p>
        </p:txBody>
      </p:sp>
    </p:spTree>
    <p:extLst>
      <p:ext uri="{BB962C8B-B14F-4D97-AF65-F5344CB8AC3E}">
        <p14:creationId xmlns:p14="http://schemas.microsoft.com/office/powerpoint/2010/main" val="269595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91C86-3C01-4FCF-BC17-00DF46A2393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Chemosynthetic communities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3792BEA3-A0AB-4FEC-811A-D1534EA597F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/>
          </p:nvPr>
        </p:nvSpPr>
        <p:spPr>
          <a:xfrm>
            <a:off x="455613" y="116632"/>
            <a:ext cx="6726237" cy="611188"/>
          </a:xfrm>
        </p:spPr>
        <p:txBody>
          <a:bodyPr/>
          <a:lstStyle/>
          <a:p>
            <a:r>
              <a:rPr lang="en-GB"/>
              <a:t>Santa Catalina whale carcass</a:t>
            </a:r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958" y="836712"/>
            <a:ext cx="3563938" cy="2557463"/>
          </a:xfrm>
          <a:noFill/>
          <a:ln/>
        </p:spPr>
      </p:pic>
      <p:pic>
        <p:nvPicPr>
          <p:cNvPr id="9" name="Picture 7" descr="whaleoutl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708400" y="820539"/>
            <a:ext cx="5435600" cy="3184525"/>
          </a:xfrm>
          <a:prstGeom prst="rect">
            <a:avLst/>
          </a:prstGeom>
          <a:noFill/>
          <a:ln/>
        </p:spPr>
      </p:pic>
      <p:pic>
        <p:nvPicPr>
          <p:cNvPr id="10" name="Picture 10" descr="whaleskelNH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00563" y="4149080"/>
            <a:ext cx="4038600" cy="1598612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4299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91C86-3C01-4FCF-BC17-00DF46A2393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Chemosynthetic communities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3792BEA3-A0AB-4FEC-811A-D1534EA597F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" name="Picture 2" descr="DSCN60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097" y="3212976"/>
            <a:ext cx="3383855" cy="2539720"/>
          </a:xfrm>
          <a:prstGeom prst="rect">
            <a:avLst/>
          </a:prstGeom>
          <a:noFill/>
        </p:spPr>
      </p:pic>
      <p:pic>
        <p:nvPicPr>
          <p:cNvPr id="8" name="Picture 3" descr="DSCN56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3408" y="620689"/>
            <a:ext cx="3358892" cy="2520280"/>
          </a:xfrm>
          <a:prstGeom prst="rect">
            <a:avLst/>
          </a:prstGeom>
          <a:noFill/>
        </p:spPr>
      </p:pic>
      <p:pic>
        <p:nvPicPr>
          <p:cNvPr id="9" name="Picture 4" descr="DSCN55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26" y="620689"/>
            <a:ext cx="3384426" cy="2539812"/>
          </a:xfrm>
          <a:prstGeom prst="rect">
            <a:avLst/>
          </a:prstGeom>
          <a:noFill/>
        </p:spPr>
      </p:pic>
      <p:pic>
        <p:nvPicPr>
          <p:cNvPr id="10" name="Picture 5" descr="DSCN577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212977"/>
            <a:ext cx="3384376" cy="2538282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3850" y="116632"/>
            <a:ext cx="6143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000000"/>
                </a:solidFill>
              </a:rPr>
              <a:t>Decaying skeleton with bacterial mats</a:t>
            </a:r>
          </a:p>
        </p:txBody>
      </p:sp>
    </p:spTree>
    <p:extLst>
      <p:ext uri="{BB962C8B-B14F-4D97-AF65-F5344CB8AC3E}">
        <p14:creationId xmlns:p14="http://schemas.microsoft.com/office/powerpoint/2010/main" val="385044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91C86-3C01-4FCF-BC17-00DF46A2393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Chemosynthetic communities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3792BEA3-A0AB-4FEC-811A-D1534EA597F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014115" y="116632"/>
            <a:ext cx="6726237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kern="0" dirty="0" smtClean="0">
                <a:solidFill>
                  <a:srgbClr val="002147"/>
                </a:solidFill>
              </a:rPr>
              <a:t>Wood implanted in Santa Cruz Basin</a:t>
            </a:r>
            <a:endParaRPr lang="en-GB" sz="3200" kern="0" dirty="0">
              <a:solidFill>
                <a:srgbClr val="002147"/>
              </a:solidFill>
            </a:endParaRPr>
          </a:p>
        </p:txBody>
      </p:sp>
      <p:pic>
        <p:nvPicPr>
          <p:cNvPr id="8" name="Picture 4" descr="DSCN58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665956"/>
            <a:ext cx="6754812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51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91C86-3C01-4FCF-BC17-00DF46A2393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Chemosynthetic communities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3792BEA3-A0AB-4FEC-811A-D1534EA597F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7544" y="116632"/>
            <a:ext cx="77724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kern="0" smtClean="0">
                <a:solidFill>
                  <a:srgbClr val="002147"/>
                </a:solidFill>
              </a:rPr>
              <a:t>Chemosymbiosis</a:t>
            </a:r>
            <a:br>
              <a:rPr lang="en-GB" sz="2800" kern="0" smtClean="0">
                <a:solidFill>
                  <a:srgbClr val="002147"/>
                </a:solidFill>
              </a:rPr>
            </a:br>
            <a:r>
              <a:rPr lang="en-GB" sz="2800" kern="0" smtClean="0">
                <a:solidFill>
                  <a:srgbClr val="002147"/>
                </a:solidFill>
              </a:rPr>
              <a:t>has now been found</a:t>
            </a:r>
            <a:br>
              <a:rPr lang="en-GB" sz="2800" kern="0" smtClean="0">
                <a:solidFill>
                  <a:srgbClr val="002147"/>
                </a:solidFill>
              </a:rPr>
            </a:br>
            <a:r>
              <a:rPr lang="en-GB" sz="2800" kern="0" smtClean="0">
                <a:solidFill>
                  <a:srgbClr val="002147"/>
                </a:solidFill>
              </a:rPr>
              <a:t>across various marine</a:t>
            </a:r>
            <a:br>
              <a:rPr lang="en-GB" sz="2800" kern="0" smtClean="0">
                <a:solidFill>
                  <a:srgbClr val="002147"/>
                </a:solidFill>
              </a:rPr>
            </a:br>
            <a:r>
              <a:rPr lang="en-GB" sz="2800" kern="0" smtClean="0">
                <a:solidFill>
                  <a:srgbClr val="002147"/>
                </a:solidFill>
              </a:rPr>
              <a:t>ecosystems &amp; taxa</a:t>
            </a:r>
            <a:endParaRPr lang="en-GB" sz="2800" kern="0" dirty="0">
              <a:solidFill>
                <a:srgbClr val="002147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274" y="0"/>
            <a:ext cx="442523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7700" y="2132856"/>
            <a:ext cx="4618316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err="1" smtClean="0">
                <a:solidFill>
                  <a:srgbClr val="000000"/>
                </a:solidFill>
              </a:rPr>
              <a:t>Ciliophora</a:t>
            </a:r>
            <a:r>
              <a:rPr lang="en-GB" sz="1400" dirty="0" smtClean="0">
                <a:solidFill>
                  <a:srgbClr val="000000"/>
                </a:solidFill>
              </a:rPr>
              <a:t>		</a:t>
            </a:r>
            <a:r>
              <a:rPr lang="en-GB" sz="1400" dirty="0" err="1" smtClean="0">
                <a:solidFill>
                  <a:srgbClr val="000000"/>
                </a:solidFill>
              </a:rPr>
              <a:t>Epibiotic</a:t>
            </a:r>
            <a:r>
              <a:rPr lang="en-GB" sz="1400" dirty="0" smtClean="0">
                <a:solidFill>
                  <a:srgbClr val="000000"/>
                </a:solidFill>
              </a:rPr>
              <a:t>	    Shallow Water,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			    Vents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err="1" smtClean="0">
                <a:solidFill>
                  <a:srgbClr val="000000"/>
                </a:solidFill>
              </a:rPr>
              <a:t>Porifera</a:t>
            </a:r>
            <a:r>
              <a:rPr lang="en-GB" sz="1400" dirty="0" smtClean="0">
                <a:solidFill>
                  <a:srgbClr val="000000"/>
                </a:solidFill>
              </a:rPr>
              <a:t>		Intracellular     Seeps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		Extracellular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err="1" smtClean="0">
                <a:solidFill>
                  <a:srgbClr val="000000"/>
                </a:solidFill>
              </a:rPr>
              <a:t>Platyhelminthes</a:t>
            </a:r>
            <a:r>
              <a:rPr lang="en-GB" sz="1400" dirty="0" smtClean="0">
                <a:solidFill>
                  <a:srgbClr val="000000"/>
                </a:solidFill>
              </a:rPr>
              <a:t>   	Intracellular    Shallow 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err="1" smtClean="0">
                <a:solidFill>
                  <a:srgbClr val="000000"/>
                </a:solidFill>
              </a:rPr>
              <a:t>Nematoda</a:t>
            </a:r>
            <a:r>
              <a:rPr lang="en-GB" sz="1400" dirty="0" smtClean="0">
                <a:solidFill>
                  <a:srgbClr val="000000"/>
                </a:solidFill>
              </a:rPr>
              <a:t>		</a:t>
            </a:r>
            <a:r>
              <a:rPr lang="en-GB" sz="1400" dirty="0" err="1" smtClean="0">
                <a:solidFill>
                  <a:srgbClr val="000000"/>
                </a:solidFill>
              </a:rPr>
              <a:t>Epibiotic</a:t>
            </a:r>
            <a:r>
              <a:rPr lang="en-GB" sz="1400" dirty="0" smtClean="0">
                <a:solidFill>
                  <a:srgbClr val="000000"/>
                </a:solidFill>
              </a:rPr>
              <a:t>	    Shallow 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		</a:t>
            </a:r>
            <a:r>
              <a:rPr lang="en-GB" sz="1400" dirty="0" err="1" smtClean="0">
                <a:solidFill>
                  <a:srgbClr val="000000"/>
                </a:solidFill>
              </a:rPr>
              <a:t>Endosymbiotic</a:t>
            </a:r>
            <a:endParaRPr lang="en-GB" sz="14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err="1" smtClean="0">
                <a:solidFill>
                  <a:srgbClr val="000000"/>
                </a:solidFill>
              </a:rPr>
              <a:t>Mollusca</a:t>
            </a:r>
            <a:r>
              <a:rPr lang="en-GB" sz="1400" dirty="0" smtClean="0">
                <a:solidFill>
                  <a:srgbClr val="000000"/>
                </a:solidFill>
              </a:rPr>
              <a:t>		Various	Vents, Seeps, Whale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&amp;			Falls, Shallow 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err="1" smtClean="0">
                <a:solidFill>
                  <a:srgbClr val="000000"/>
                </a:solidFill>
              </a:rPr>
              <a:t>Annelida</a:t>
            </a:r>
            <a:endParaRPr lang="en-GB" sz="14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err="1" smtClean="0">
                <a:solidFill>
                  <a:srgbClr val="000000"/>
                </a:solidFill>
              </a:rPr>
              <a:t>Arthropoda</a:t>
            </a:r>
            <a:r>
              <a:rPr lang="en-GB" sz="1400" dirty="0" smtClean="0">
                <a:solidFill>
                  <a:srgbClr val="000000"/>
                </a:solidFill>
              </a:rPr>
              <a:t>		</a:t>
            </a:r>
            <a:r>
              <a:rPr lang="en-GB" sz="1400" dirty="0" err="1" smtClean="0">
                <a:solidFill>
                  <a:srgbClr val="000000"/>
                </a:solidFill>
              </a:rPr>
              <a:t>Epibiotic</a:t>
            </a:r>
            <a:r>
              <a:rPr lang="en-GB" sz="1400" dirty="0" smtClean="0">
                <a:solidFill>
                  <a:srgbClr val="000000"/>
                </a:solidFill>
              </a:rPr>
              <a:t>	Vents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000" dirty="0" err="1" smtClean="0">
                <a:solidFill>
                  <a:srgbClr val="000000"/>
                </a:solidFill>
              </a:rPr>
              <a:t>Dubilier</a:t>
            </a:r>
            <a:r>
              <a:rPr lang="en-GB" sz="1000" dirty="0" smtClean="0">
                <a:solidFill>
                  <a:srgbClr val="000000"/>
                </a:solidFill>
              </a:rPr>
              <a:t> et al. (2008) Nature Revs </a:t>
            </a:r>
            <a:r>
              <a:rPr lang="en-GB" sz="1000" dirty="0" err="1" smtClean="0">
                <a:solidFill>
                  <a:srgbClr val="000000"/>
                </a:solidFill>
              </a:rPr>
              <a:t>Microbiol</a:t>
            </a:r>
            <a:r>
              <a:rPr lang="en-GB" sz="1000" dirty="0" smtClean="0">
                <a:solidFill>
                  <a:srgbClr val="000000"/>
                </a:solidFill>
              </a:rPr>
              <a:t>. 6: 725-740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	</a:t>
            </a:r>
            <a:r>
              <a:rPr lang="en-GB" sz="1600" dirty="0" smtClean="0">
                <a:solidFill>
                  <a:srgbClr val="000000"/>
                </a:solidFill>
              </a:rPr>
              <a:t>	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2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91C86-3C01-4FCF-BC17-00DF46A2393F}" type="datetime4">
              <a:rPr lang="en-US" smtClean="0"/>
              <a:pPr>
                <a:defRPr/>
              </a:pPr>
              <a:t>December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Chemosynthetic communities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3792BEA3-A0AB-4FEC-811A-D1534EA597F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935037"/>
          </a:xfrm>
        </p:spPr>
        <p:txBody>
          <a:bodyPr/>
          <a:lstStyle/>
          <a:p>
            <a:r>
              <a:rPr lang="en-GB" dirty="0" smtClean="0"/>
              <a:t>Origin of life on Earth?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67588" y="764704"/>
            <a:ext cx="393409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The “</a:t>
            </a:r>
            <a:r>
              <a:rPr lang="en-GB" sz="1600" b="1" dirty="0" err="1" smtClean="0">
                <a:solidFill>
                  <a:srgbClr val="000000"/>
                </a:solidFill>
              </a:rPr>
              <a:t>prebiotic</a:t>
            </a:r>
            <a:r>
              <a:rPr lang="en-GB" sz="1600" b="1" dirty="0" smtClean="0">
                <a:solidFill>
                  <a:srgbClr val="000000"/>
                </a:solidFill>
              </a:rPr>
              <a:t> soup” (</a:t>
            </a:r>
            <a:r>
              <a:rPr lang="en-GB" sz="1600" b="1" dirty="0" err="1" smtClean="0">
                <a:solidFill>
                  <a:srgbClr val="000000"/>
                </a:solidFill>
              </a:rPr>
              <a:t>Oparin</a:t>
            </a:r>
            <a:r>
              <a:rPr lang="en-GB" sz="1600" b="1" dirty="0" smtClean="0">
                <a:solidFill>
                  <a:srgbClr val="000000"/>
                </a:solidFill>
              </a:rPr>
              <a:t>, 1924;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Haldane, 1929)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Earth had a reducing (CO</a:t>
            </a:r>
            <a:r>
              <a:rPr lang="en-GB" sz="1400" baseline="-25000" dirty="0" smtClean="0">
                <a:solidFill>
                  <a:srgbClr val="000000"/>
                </a:solidFill>
              </a:rPr>
              <a:t>2</a:t>
            </a:r>
            <a:r>
              <a:rPr lang="en-GB" sz="1400" dirty="0" smtClean="0">
                <a:solidFill>
                  <a:srgbClr val="000000"/>
                </a:solidFill>
              </a:rPr>
              <a:t>) atmosphere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Energy (UV light, lightning) drove the synthesis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of simple organic molecules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Molecules concentrated somewhere (shoreline,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clays)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Organic molecules formed more complex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polymers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9" name="Picture 4" descr="http://oceanexplorer.noaa.gov/explorations/05lostcity/background/chimney/media/flan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933056"/>
            <a:ext cx="2663795" cy="1872208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16632"/>
            <a:ext cx="2808312" cy="373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434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172153" y="381000"/>
            <a:ext cx="47997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Quiz –</a:t>
            </a:r>
          </a:p>
          <a:p>
            <a:pPr algn="ctr"/>
            <a:endParaRPr lang="en-US" alt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 one line of evidence </a:t>
            </a:r>
          </a:p>
          <a:p>
            <a:pPr algn="ctr"/>
            <a:r>
              <a:rPr lang="en-US" alt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hydrothermal vents</a:t>
            </a:r>
            <a:endParaRPr lang="en-US" alt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alvin under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6192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first smok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638300"/>
            <a:ext cx="26574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96887" y="5924619"/>
            <a:ext cx="30845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first black-smoker chimney</a:t>
            </a:r>
            <a:r>
              <a:rPr lang="en-US" alt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—</a:t>
            </a:r>
            <a:endParaRPr lang="en-US" alt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4" name="Picture 6" descr="chimney smok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5100" y="990600"/>
            <a:ext cx="25527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smok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4038600"/>
            <a:ext cx="3619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52400" y="838200"/>
            <a:ext cx="55867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1977:  </a:t>
            </a:r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Galapagos Rift</a:t>
            </a:r>
          </a:p>
          <a:p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Black smokers and 350 </a:t>
            </a:r>
            <a:r>
              <a:rPr lang="en-US" altLang="en-US" sz="2400" baseline="30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alt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water found</a:t>
            </a:r>
            <a:r>
              <a:rPr lang="en-US" altLang="en-US" sz="2400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7942262" y="6461125"/>
            <a:ext cx="1201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</a:rPr>
              <a:t>whoi.edu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Hydrothermal </a:t>
            </a:r>
            <a:r>
              <a:rPr lang="en-US" altLang="en-US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Vents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en-US" sz="2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https://vimeo.com/185380494</a:t>
            </a:r>
            <a:endParaRPr lang="en-US" altLang="en-US" sz="2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10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D06E6F4-B8B9-40D3-BE59-BAEEB6CD02D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5</a:t>
            </a:fld>
            <a:endParaRPr lang="en-US" altLang="en-US" smtClean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pic>
        <p:nvPicPr>
          <p:cNvPr id="8195" name="Picture 2" descr="http://teskelab.files.wordpress.com/2009/11/craps-for-javier-2009_11_27_20_56_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16488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http://www.waterencyclopedia.com/images/wsci_03_img0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0"/>
            <a:ext cx="426720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8" descr="Hydrothermal vent ir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2175" y="3429000"/>
            <a:ext cx="44418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0" descr="http://www.uib.no/imagearchive/stort-hovedtekstbilde_8-lg-shrimp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8000"/>
            <a:ext cx="5048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59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498E173-6264-4FE4-925C-281610AF7C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6</a:t>
            </a:fld>
            <a:endParaRPr lang="en-US" altLang="en-US" smtClean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3733800" y="990600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Red Sea “Hot Brines”</a:t>
            </a:r>
          </a:p>
        </p:txBody>
      </p:sp>
      <p:pic>
        <p:nvPicPr>
          <p:cNvPr id="9220" name="Picture 3" descr="c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914400"/>
            <a:ext cx="3416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657600" y="1219200"/>
            <a:ext cx="5445722" cy="31700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1880s, Russian ship </a:t>
            </a:r>
            <a:r>
              <a:rPr lang="en-US" sz="2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Vitaz</a:t>
            </a:r>
            <a:r>
              <a:rPr lang="en-US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 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Sampled 600m deep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found water to be hotter than expected.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1964, British </a:t>
            </a:r>
            <a:r>
              <a:rPr lang="en-US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Discovery 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deep Red Sea waters 44°C (111°F)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1965 the R/V Atlantis II 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Water temps of 56°C (133°F).</a:t>
            </a:r>
          </a:p>
        </p:txBody>
      </p:sp>
      <p:pic>
        <p:nvPicPr>
          <p:cNvPr id="9222" name="Picture 7" descr="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4572000"/>
            <a:ext cx="21336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12"/>
          <p:cNvSpPr txBox="1">
            <a:spLocks noChangeArrowheads="1"/>
          </p:cNvSpPr>
          <p:nvPr/>
        </p:nvSpPr>
        <p:spPr bwMode="auto">
          <a:xfrm>
            <a:off x="0" y="6629400"/>
            <a:ext cx="3589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FF0000"/>
                </a:solidFill>
              </a:rPr>
              <a:t>http://www.divediscover.whoi.edu/vents/index.html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Early Clues - 1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" y="4114800"/>
            <a:ext cx="3429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Dr. David A. Ross of Woods Hole Oceanographic Institution examines a sediment core collected in the Red Sea during a 1965 expedition on board R/V Chain. (Photo courtesy of WHOI Archives) </a:t>
            </a:r>
          </a:p>
          <a:p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2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498E173-6264-4FE4-925C-281610AF7C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7</a:t>
            </a:fld>
            <a:endParaRPr lang="en-US" altLang="en-US" smtClean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1752600" y="914400"/>
            <a:ext cx="495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Metal-Rich Sediments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185208"/>
            <a:ext cx="876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1968 – 1983, Deep Sea Drilling Project,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Golmar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Challenger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Cores contained metal-rich sediments </a:t>
            </a:r>
            <a:r>
              <a:rPr lang="en-US" sz="2000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 top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volcanic ocean crust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Not just the Red Sea!</a:t>
            </a:r>
            <a:endParaRPr lang="en-US" sz="20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Atlantic, Pacific, Indian … wherever seafloor was spreading</a:t>
            </a:r>
            <a:r>
              <a:rPr lang="en-US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Text Box 12"/>
          <p:cNvSpPr txBox="1">
            <a:spLocks noChangeArrowheads="1"/>
          </p:cNvSpPr>
          <p:nvPr/>
        </p:nvSpPr>
        <p:spPr bwMode="auto">
          <a:xfrm>
            <a:off x="0" y="6629400"/>
            <a:ext cx="3589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FF0000"/>
                </a:solidFill>
              </a:rPr>
              <a:t>http://www.divediscover.whoi.edu/vents/index.html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Early Clues - 2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 descr="sediment c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327400"/>
            <a:ext cx="22098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halleng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76600"/>
            <a:ext cx="44481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778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498E173-6264-4FE4-925C-281610AF7C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8</a:t>
            </a:fld>
            <a:endParaRPr lang="en-US" altLang="en-US" smtClean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1752600" y="914400"/>
            <a:ext cx="495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Unusual Rocks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185208"/>
            <a:ext cx="8763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Most ocean-ridge rocks are black, white, pale green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Found mid-ocean ridge rocks of brown, orange, and dark green</a:t>
            </a:r>
          </a:p>
        </p:txBody>
      </p:sp>
      <p:sp>
        <p:nvSpPr>
          <p:cNvPr id="9223" name="Text Box 12"/>
          <p:cNvSpPr txBox="1">
            <a:spLocks noChangeArrowheads="1"/>
          </p:cNvSpPr>
          <p:nvPr/>
        </p:nvSpPr>
        <p:spPr bwMode="auto">
          <a:xfrm>
            <a:off x="0" y="6629400"/>
            <a:ext cx="3589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FF0000"/>
                </a:solidFill>
              </a:rPr>
              <a:t>http://www.divediscover.whoi.edu/vents/index.html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Early Clues - 3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o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352800"/>
            <a:ext cx="29416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ro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581400"/>
            <a:ext cx="423068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526852" y="2667000"/>
            <a:ext cx="5338321" cy="70788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Could only come from chemical reactions </a:t>
            </a:r>
          </a:p>
          <a:p>
            <a:pPr algn="ctr"/>
            <a:r>
              <a:rPr lang="en-US" altLang="en-US" sz="2000" b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involving hot water!</a:t>
            </a:r>
          </a:p>
        </p:txBody>
      </p:sp>
      <p:sp>
        <p:nvSpPr>
          <p:cNvPr id="17" name="Oval 16"/>
          <p:cNvSpPr/>
          <p:nvPr/>
        </p:nvSpPr>
        <p:spPr>
          <a:xfrm>
            <a:off x="4038600" y="1981200"/>
            <a:ext cx="3733800" cy="6096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498E173-6264-4FE4-925C-281610AF7C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9</a:t>
            </a:fld>
            <a:endParaRPr lang="en-US" altLang="en-US" smtClean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3581400" y="990600"/>
            <a:ext cx="495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8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Ophiolites</a:t>
            </a:r>
            <a:endParaRPr lang="en-US" altLang="en-US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1416784"/>
            <a:ext cx="5257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Ocean crust on land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Brought up onto continents during tectonic movement</a:t>
            </a:r>
          </a:p>
        </p:txBody>
      </p:sp>
      <p:sp>
        <p:nvSpPr>
          <p:cNvPr id="9223" name="Text Box 12"/>
          <p:cNvSpPr txBox="1">
            <a:spLocks noChangeArrowheads="1"/>
          </p:cNvSpPr>
          <p:nvPr/>
        </p:nvSpPr>
        <p:spPr bwMode="auto">
          <a:xfrm>
            <a:off x="0" y="6629400"/>
            <a:ext cx="3589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FF0000"/>
                </a:solidFill>
              </a:rPr>
              <a:t>http://www.divediscover.whoi.edu/vents/index.html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Early Clues - 4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228600" y="1295400"/>
            <a:ext cx="3733800" cy="5227211"/>
            <a:chOff x="685800" y="1466053"/>
            <a:chExt cx="2971800" cy="4601134"/>
          </a:xfrm>
        </p:grpSpPr>
        <p:pic>
          <p:nvPicPr>
            <p:cNvPr id="14" name="Picture 3" descr="ore deposi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800" y="1466053"/>
              <a:ext cx="2971800" cy="4052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838200" y="5714999"/>
              <a:ext cx="2234285" cy="352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2000" dirty="0">
                  <a:solidFill>
                    <a:srgbClr val="1F497D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Copper mine in Cyprus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58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4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978</Words>
  <Application>Microsoft Office PowerPoint</Application>
  <PresentationFormat>On-screen Show (4:3)</PresentationFormat>
  <Paragraphs>297</Paragraphs>
  <Slides>35</Slides>
  <Notes>35</Notes>
  <HiddenSlides>0</HiddenSlides>
  <MMClips>1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Office Theme</vt:lpstr>
      <vt:lpstr>1_Office Theme</vt:lpstr>
      <vt:lpstr>Blank Presentation</vt:lpstr>
      <vt:lpstr>1_Blank Presentation</vt:lpstr>
      <vt:lpstr>2_Blank Presentation</vt:lpstr>
      <vt:lpstr>3_Blank Presentation</vt:lpstr>
      <vt:lpstr>4_Blank Presentation</vt:lpstr>
      <vt:lpstr>5_Blank Presentation</vt:lpstr>
      <vt:lpstr>6_Blank Presentation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Temporal changes in community structure at 9oN EPR</vt:lpstr>
      <vt:lpstr>Longevity of vent fields</vt:lpstr>
      <vt:lpstr>West Pacific back-arc basins</vt:lpstr>
      <vt:lpstr>Mid-Atlantic Ridge</vt:lpstr>
      <vt:lpstr>PowerPoint Presentation</vt:lpstr>
      <vt:lpstr>Global distribution of cold-seep communities</vt:lpstr>
      <vt:lpstr>PowerPoint Presentation</vt:lpstr>
      <vt:lpstr>PowerPoint Presentation</vt:lpstr>
      <vt:lpstr>Whale falls</vt:lpstr>
      <vt:lpstr>Successional stages of carcass decomposition</vt:lpstr>
      <vt:lpstr>Santa Catalina whale carcass</vt:lpstr>
      <vt:lpstr>PowerPoint Presentation</vt:lpstr>
      <vt:lpstr>PowerPoint Presentation</vt:lpstr>
      <vt:lpstr>PowerPoint Presentation</vt:lpstr>
      <vt:lpstr>Origin of life on Earth?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Wally Fulweiler</dc:creator>
  <cp:lastModifiedBy>Fulweiler, Robinson W</cp:lastModifiedBy>
  <cp:revision>8</cp:revision>
  <dcterms:created xsi:type="dcterms:W3CDTF">2014-11-14T16:32:06Z</dcterms:created>
  <dcterms:modified xsi:type="dcterms:W3CDTF">2016-12-05T18:46:27Z</dcterms:modified>
</cp:coreProperties>
</file>