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9" r:id="rId3"/>
  </p:sldMasterIdLst>
  <p:notesMasterIdLst>
    <p:notesMasterId r:id="rId23"/>
  </p:notesMasterIdLst>
  <p:sldIdLst>
    <p:sldId id="305" r:id="rId4"/>
    <p:sldId id="304" r:id="rId5"/>
    <p:sldId id="275" r:id="rId6"/>
    <p:sldId id="276" r:id="rId7"/>
    <p:sldId id="277" r:id="rId8"/>
    <p:sldId id="278" r:id="rId9"/>
    <p:sldId id="279" r:id="rId10"/>
    <p:sldId id="280" r:id="rId11"/>
    <p:sldId id="283" r:id="rId12"/>
    <p:sldId id="284" r:id="rId13"/>
    <p:sldId id="285" r:id="rId14"/>
    <p:sldId id="286" r:id="rId15"/>
    <p:sldId id="287" r:id="rId16"/>
    <p:sldId id="288" r:id="rId17"/>
    <p:sldId id="289" r:id="rId18"/>
    <p:sldId id="291" r:id="rId19"/>
    <p:sldId id="292" r:id="rId20"/>
    <p:sldId id="293"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63" d="100"/>
          <a:sy n="63" d="100"/>
        </p:scale>
        <p:origin x="-2022" y="-12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2BE4F-61F7-456B-8094-3EE431D42FA6}" type="datetimeFigureOut">
              <a:rPr lang="en-US" smtClean="0"/>
              <a:t>11/11/2016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EE8BBC-2693-4321-98D5-5E4297D33FB8}" type="slidenum">
              <a:rPr lang="en-US" smtClean="0"/>
              <a:t>‹#›</a:t>
            </a:fld>
            <a:endParaRPr lang="en-US"/>
          </a:p>
        </p:txBody>
      </p:sp>
    </p:spTree>
    <p:extLst>
      <p:ext uri="{BB962C8B-B14F-4D97-AF65-F5344CB8AC3E}">
        <p14:creationId xmlns:p14="http://schemas.microsoft.com/office/powerpoint/2010/main" val="186210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DD8549-41CC-4CF3-B599-ECD847A6686C}" type="slidenum">
              <a:rPr lang="en-US">
                <a:solidFill>
                  <a:prstClr val="black"/>
                </a:solidFill>
              </a:rPr>
              <a:pPr eaLnBrk="1" hangingPunct="1"/>
              <a:t>3</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142294-1B17-4BA2-B2B0-DA58B2EA4504}" type="slidenum">
              <a:rPr lang="en-US">
                <a:solidFill>
                  <a:prstClr val="black"/>
                </a:solidFill>
              </a:rPr>
              <a:pPr eaLnBrk="1" hangingPunct="1"/>
              <a:t>12</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F4966CC-52F5-48EA-A091-D3937DD0B64D}" type="slidenum">
              <a:rPr lang="en-US">
                <a:solidFill>
                  <a:prstClr val="black"/>
                </a:solidFill>
              </a:rPr>
              <a:pPr eaLnBrk="1" hangingPunct="1"/>
              <a:t>13</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142294-1B17-4BA2-B2B0-DA58B2EA4504}" type="slidenum">
              <a:rPr lang="en-US">
                <a:solidFill>
                  <a:prstClr val="black"/>
                </a:solidFill>
              </a:rPr>
              <a:pPr eaLnBrk="1" hangingPunct="1"/>
              <a:t>14</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8B882BB-D962-4F6B-825E-4EEAAEDBFA84}" type="slidenum">
              <a:rPr lang="en-US" smtClean="0">
                <a:solidFill>
                  <a:prstClr val="black"/>
                </a:solidFill>
              </a:rPr>
              <a:pPr>
                <a:defRPr/>
              </a:pPr>
              <a:t>15</a:t>
            </a:fld>
            <a:endParaRPr 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ED96D8-EB1D-40B3-8082-BF3D933AB619}" type="slidenum">
              <a:rPr lang="en-US">
                <a:solidFill>
                  <a:prstClr val="black"/>
                </a:solidFill>
              </a:rPr>
              <a:pPr eaLnBrk="1" hangingPunct="1"/>
              <a:t>16</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DFA0D7-6272-4240-B3A6-5A2AE28B2EA4}" type="slidenum">
              <a:rPr lang="en-US">
                <a:solidFill>
                  <a:prstClr val="black"/>
                </a:solidFill>
              </a:rPr>
              <a:pPr eaLnBrk="1" hangingPunct="1"/>
              <a:t>17</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64AB85-69FE-4196-9463-7F011F685F2D}" type="slidenum">
              <a:rPr lang="en-US">
                <a:solidFill>
                  <a:prstClr val="black"/>
                </a:solidFill>
              </a:rPr>
              <a:pPr eaLnBrk="1" hangingPunct="1"/>
              <a:t>18</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F2E2E2-C331-4327-80C3-B31EE2A1B3C8}" type="slidenum">
              <a:rPr lang="en-US">
                <a:solidFill>
                  <a:prstClr val="black"/>
                </a:solidFill>
              </a:rPr>
              <a:pPr eaLnBrk="1" hangingPunct="1"/>
              <a:t>4</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85556C3-4B73-4ABC-9F0C-85951DF50DF4}" type="slidenum">
              <a:rPr lang="en-US">
                <a:solidFill>
                  <a:prstClr val="black"/>
                </a:solidFill>
              </a:rPr>
              <a:pPr eaLnBrk="1" hangingPunct="1"/>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B27F0C-A098-4FE8-9713-6C9A4A76DBB2}"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472431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9F62CD-CFF2-4E15-AC82-7612113AA456}" type="slidenum">
              <a:rPr lang="en-US">
                <a:solidFill>
                  <a:prstClr val="black"/>
                </a:solidFill>
              </a:rPr>
              <a:pPr eaLnBrk="1" hangingPunct="1"/>
              <a:t>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8194B0-A8A9-482E-BC38-476DCDACC294}" type="slidenum">
              <a:rPr lang="en-US">
                <a:solidFill>
                  <a:prstClr val="black"/>
                </a:solidFill>
              </a:rPr>
              <a:pPr eaLnBrk="1" hangingPunct="1"/>
              <a:t>8</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B27F0C-A098-4FE8-9713-6C9A4A76DBB2}"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6332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DC9CB9-E45E-48E7-A79F-8B622C2E2951}" type="slidenum">
              <a:rPr lang="en-US">
                <a:solidFill>
                  <a:prstClr val="black"/>
                </a:solidFill>
              </a:rPr>
              <a:pPr eaLnBrk="1" hangingPunct="1"/>
              <a:t>10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142294-1B17-4BA2-B2B0-DA58B2EA4504}" type="slidenum">
              <a:rPr lang="en-US">
                <a:solidFill>
                  <a:prstClr val="black"/>
                </a:solidFill>
              </a:rPr>
              <a:pPr eaLnBrk="1" hangingPunct="1"/>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98D99C-5AC5-4603-A183-892BEAF39DE6}" type="datetimeFigureOut">
              <a:rPr lang="en-US">
                <a:solidFill>
                  <a:prstClr val="black">
                    <a:tint val="75000"/>
                  </a:prstClr>
                </a:solidFill>
              </a:rPr>
              <a:pPr>
                <a:def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A9B789-392E-4A85-9C0D-9B92D3838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209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566216-0DD8-46BE-A731-9BF9942CCBCC}" type="datetimeFigureOut">
              <a:rPr lang="en-US">
                <a:solidFill>
                  <a:prstClr val="black">
                    <a:tint val="75000"/>
                  </a:prstClr>
                </a:solidFill>
              </a:rPr>
              <a:pPr>
                <a:def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1612CD-D1B5-44BB-B2CC-BC014DE81C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981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C0D724-4461-4C8D-9DB9-7EE205078089}" type="datetimeFigureOut">
              <a:rPr lang="en-US">
                <a:solidFill>
                  <a:prstClr val="black">
                    <a:tint val="75000"/>
                  </a:prstClr>
                </a:solidFill>
              </a:rPr>
              <a:pPr>
                <a:def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4BC14C-3515-4589-8E28-0BC6144309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8799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55527E-6EE2-426C-88CC-4C6707E9ED59}" type="datetimeFigureOut">
              <a:rPr lang="en-US">
                <a:solidFill>
                  <a:prstClr val="black">
                    <a:tint val="75000"/>
                  </a:prstClr>
                </a:solidFill>
              </a:rPr>
              <a:pPr>
                <a:def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571CCF-54A2-43BD-96C2-003FD08A12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8904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26C628-0989-4A95-9744-BAC11F9022B9}" type="datetimeFigureOut">
              <a:rPr lang="en-US">
                <a:solidFill>
                  <a:prstClr val="black">
                    <a:tint val="75000"/>
                  </a:prstClr>
                </a:solidFill>
              </a:rPr>
              <a:pPr>
                <a:def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DBC43-9BF8-48C5-88CC-043E3115B2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2181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BF5FAF-7507-4BF1-B31E-AFAC85F70F92}" type="datetimeFigureOut">
              <a:rPr lang="en-US">
                <a:solidFill>
                  <a:prstClr val="black">
                    <a:tint val="75000"/>
                  </a:prstClr>
                </a:solidFill>
              </a:rPr>
              <a:pPr>
                <a:def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DE18BA-CCBB-4BB5-85C4-EAD8D4D80DE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0958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975DA9-0639-4633-B2BA-6A7AE271F5C8}" type="datetimeFigureOut">
              <a:rPr lang="en-US">
                <a:solidFill>
                  <a:prstClr val="black">
                    <a:tint val="75000"/>
                  </a:prstClr>
                </a:solidFill>
              </a:rPr>
              <a:pPr>
                <a:defRPr/>
              </a:pPr>
              <a:t>11/11/2016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FC771C-8273-4358-93FB-32E0468504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7170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E2A65AB-AAC8-4B8F-AD93-C2AED277536A}" type="datetimeFigureOut">
              <a:rPr lang="en-US">
                <a:solidFill>
                  <a:prstClr val="black">
                    <a:tint val="75000"/>
                  </a:prstClr>
                </a:solidFill>
              </a:rPr>
              <a:pPr>
                <a:defRPr/>
              </a:pPr>
              <a:t>11/11/2016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99FF8D3-0D18-4188-8245-7CEB9F8AB6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3038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16DE1A-2321-4CC1-8FE5-7E200D8B2231}" type="datetimeFigureOut">
              <a:rPr lang="en-US">
                <a:solidFill>
                  <a:prstClr val="black">
                    <a:tint val="75000"/>
                  </a:prstClr>
                </a:solidFill>
              </a:rPr>
              <a:pPr>
                <a:defRPr/>
              </a:pPr>
              <a:t>11/11/2016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51BF0D-80FA-4405-A21F-6008C3997E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811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EC8A18-845C-4A39-AD44-89AE78ED5D91}" type="datetimeFigureOut">
              <a:rPr lang="en-US">
                <a:solidFill>
                  <a:prstClr val="black">
                    <a:tint val="75000"/>
                  </a:prstClr>
                </a:solidFill>
              </a:rPr>
              <a:pPr>
                <a:defRPr/>
              </a:pPr>
              <a:t>11/11/2016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F5E4EC-0BEB-4362-B79E-29F8D9A52D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8457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9A7E40-C597-498D-B028-6DE0384769D4}" type="datetimeFigureOut">
              <a:rPr lang="en-US">
                <a:solidFill>
                  <a:prstClr val="black">
                    <a:tint val="75000"/>
                  </a:prstClr>
                </a:solidFill>
              </a:rPr>
              <a:pPr>
                <a:defRPr/>
              </a:pPr>
              <a:t>11/11/2016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DFE1E0B-5B5E-4DBC-8466-DF4EB5AF79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650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41C607-0BCE-4B6C-88DC-33F44E2A277C}" type="datetimeFigureOut">
              <a:rPr lang="en-US">
                <a:solidFill>
                  <a:prstClr val="black">
                    <a:tint val="75000"/>
                  </a:prstClr>
                </a:solidFill>
              </a:rPr>
              <a:pPr>
                <a:def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68734B-E1FA-4935-98A2-B44F0E27D4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726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B42977-6FF8-45C0-B179-5FD5029084F5}" type="datetimeFigureOut">
              <a:rPr lang="en-US">
                <a:solidFill>
                  <a:prstClr val="black">
                    <a:tint val="75000"/>
                  </a:prstClr>
                </a:solidFill>
              </a:rPr>
              <a:pPr>
                <a:defRPr/>
              </a:pPr>
              <a:t>11/11/2016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6CC99A1-2B78-4984-BD70-A47EF4BB09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5261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8DB027-7E88-4883-A1C1-C7804A1AA401}" type="datetimeFigureOut">
              <a:rPr lang="en-US">
                <a:solidFill>
                  <a:prstClr val="black">
                    <a:tint val="75000"/>
                  </a:prstClr>
                </a:solidFill>
              </a:rPr>
              <a:pPr>
                <a:def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2A891A-2EDA-481F-8795-96F110B36E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4469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CF5785-7052-4AB9-A239-ACED4AE1D8E7}" type="datetimeFigureOut">
              <a:rPr lang="en-US">
                <a:solidFill>
                  <a:prstClr val="black">
                    <a:tint val="75000"/>
                  </a:prstClr>
                </a:solidFill>
              </a:rPr>
              <a:pPr>
                <a:def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1BA86F-B50A-499D-9C2F-CC13B70B4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487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98D99C-5AC5-4603-A183-892BEAF39DE6}" type="datetimeFigureOut">
              <a:rPr lang="en-US">
                <a:solidFill>
                  <a:prstClr val="black">
                    <a:tint val="75000"/>
                  </a:prstClr>
                </a:solidFill>
              </a:rPr>
              <a:pPr>
                <a:def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A9B789-392E-4A85-9C0D-9B92D3838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16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41C607-0BCE-4B6C-88DC-33F44E2A277C}" type="datetimeFigureOut">
              <a:rPr lang="en-US">
                <a:solidFill>
                  <a:prstClr val="black">
                    <a:tint val="75000"/>
                  </a:prstClr>
                </a:solidFill>
              </a:rPr>
              <a:pPr>
                <a:def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68734B-E1FA-4935-98A2-B44F0E27D4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8842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BB81C8-CD1C-415F-BD10-539AF2308492}" type="datetimeFigureOut">
              <a:rPr lang="en-US">
                <a:solidFill>
                  <a:prstClr val="black">
                    <a:tint val="75000"/>
                  </a:prstClr>
                </a:solidFill>
              </a:rPr>
              <a:pPr>
                <a:def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DE3C26-83B0-4809-8B51-9E3DC27DA9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1995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0AAC6C-F5F8-4E5D-A81A-46E6F0D3EF44}" type="datetimeFigureOut">
              <a:rPr lang="en-US">
                <a:solidFill>
                  <a:prstClr val="black">
                    <a:tint val="75000"/>
                  </a:prstClr>
                </a:solidFill>
              </a:rPr>
              <a:pPr>
                <a:defRPr/>
              </a:pPr>
              <a:t>11/11/2016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45956B-C618-4D38-9C34-316D9D2620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5897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362C8C-8416-4E76-93E2-7795230F8EC0}" type="datetimeFigureOut">
              <a:rPr lang="en-US">
                <a:solidFill>
                  <a:prstClr val="black">
                    <a:tint val="75000"/>
                  </a:prstClr>
                </a:solidFill>
              </a:rPr>
              <a:pPr>
                <a:defRPr/>
              </a:pPr>
              <a:t>11/11/2016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E8A1316-D88B-4EFF-9ACA-929E8D063D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6755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02DED3-5746-4B6C-AD32-575AB071075C}" type="datetimeFigureOut">
              <a:rPr lang="en-US">
                <a:solidFill>
                  <a:prstClr val="black">
                    <a:tint val="75000"/>
                  </a:prstClr>
                </a:solidFill>
              </a:rPr>
              <a:pPr>
                <a:defRPr/>
              </a:pPr>
              <a:t>11/11/2016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BA9B1D9-6FCB-454D-9E1B-A5E99C3D69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400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706B6B-34E7-45D9-B778-348260ECCD4D}" type="datetimeFigureOut">
              <a:rPr lang="en-US">
                <a:solidFill>
                  <a:prstClr val="black">
                    <a:tint val="75000"/>
                  </a:prstClr>
                </a:solidFill>
              </a:rPr>
              <a:pPr>
                <a:defRPr/>
              </a:pPr>
              <a:t>11/11/2016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05670F6-50A0-444B-8243-82717EBE8A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549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BB81C8-CD1C-415F-BD10-539AF2308492}" type="datetimeFigureOut">
              <a:rPr lang="en-US">
                <a:solidFill>
                  <a:prstClr val="black">
                    <a:tint val="75000"/>
                  </a:prstClr>
                </a:solidFill>
              </a:rPr>
              <a:pPr>
                <a:def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DE3C26-83B0-4809-8B51-9E3DC27DA9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5094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D659F3-5880-43C9-99E1-86C52D10BA15}" type="datetimeFigureOut">
              <a:rPr lang="en-US">
                <a:solidFill>
                  <a:prstClr val="black">
                    <a:tint val="75000"/>
                  </a:prstClr>
                </a:solidFill>
              </a:rPr>
              <a:pPr>
                <a:defRPr/>
              </a:pPr>
              <a:t>11/11/2016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7F4C6B-4CE5-4FD7-8B6A-83CC51E626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1818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44AD31-374F-47FE-8A58-4CAB508258A9}" type="datetimeFigureOut">
              <a:rPr lang="en-US">
                <a:solidFill>
                  <a:prstClr val="black">
                    <a:tint val="75000"/>
                  </a:prstClr>
                </a:solidFill>
              </a:rPr>
              <a:pPr>
                <a:defRPr/>
              </a:pPr>
              <a:t>11/11/2016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8C4A07-2CD4-45A9-8753-7C203214E5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5505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566216-0DD8-46BE-A731-9BF9942CCBCC}" type="datetimeFigureOut">
              <a:rPr lang="en-US">
                <a:solidFill>
                  <a:prstClr val="black">
                    <a:tint val="75000"/>
                  </a:prstClr>
                </a:solidFill>
              </a:rPr>
              <a:pPr>
                <a:def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1612CD-D1B5-44BB-B2CC-BC014DE81C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7626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C0D724-4461-4C8D-9DB9-7EE205078089}" type="datetimeFigureOut">
              <a:rPr lang="en-US">
                <a:solidFill>
                  <a:prstClr val="black">
                    <a:tint val="75000"/>
                  </a:prstClr>
                </a:solidFill>
              </a:rPr>
              <a:pPr>
                <a:defRPr/>
              </a:pPr>
              <a:t>11/11/2016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4BC14C-3515-4589-8E28-0BC6144309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573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0AAC6C-F5F8-4E5D-A81A-46E6F0D3EF44}" type="datetimeFigureOut">
              <a:rPr lang="en-US">
                <a:solidFill>
                  <a:prstClr val="black">
                    <a:tint val="75000"/>
                  </a:prstClr>
                </a:solidFill>
              </a:rPr>
              <a:pPr>
                <a:defRPr/>
              </a:pPr>
              <a:t>11/11/2016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45956B-C618-4D38-9C34-316D9D2620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726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362C8C-8416-4E76-93E2-7795230F8EC0}" type="datetimeFigureOut">
              <a:rPr lang="en-US">
                <a:solidFill>
                  <a:prstClr val="black">
                    <a:tint val="75000"/>
                  </a:prstClr>
                </a:solidFill>
              </a:rPr>
              <a:pPr>
                <a:defRPr/>
              </a:pPr>
              <a:t>11/11/2016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E8A1316-D88B-4EFF-9ACA-929E8D063D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454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02DED3-5746-4B6C-AD32-575AB071075C}" type="datetimeFigureOut">
              <a:rPr lang="en-US">
                <a:solidFill>
                  <a:prstClr val="black">
                    <a:tint val="75000"/>
                  </a:prstClr>
                </a:solidFill>
              </a:rPr>
              <a:pPr>
                <a:defRPr/>
              </a:pPr>
              <a:t>11/11/2016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BA9B1D9-6FCB-454D-9E1B-A5E99C3D69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987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706B6B-34E7-45D9-B778-348260ECCD4D}" type="datetimeFigureOut">
              <a:rPr lang="en-US">
                <a:solidFill>
                  <a:prstClr val="black">
                    <a:tint val="75000"/>
                  </a:prstClr>
                </a:solidFill>
              </a:rPr>
              <a:pPr>
                <a:defRPr/>
              </a:pPr>
              <a:t>11/11/2016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05670F6-50A0-444B-8243-82717EBE8A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860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D659F3-5880-43C9-99E1-86C52D10BA15}" type="datetimeFigureOut">
              <a:rPr lang="en-US">
                <a:solidFill>
                  <a:prstClr val="black">
                    <a:tint val="75000"/>
                  </a:prstClr>
                </a:solidFill>
              </a:rPr>
              <a:pPr>
                <a:defRPr/>
              </a:pPr>
              <a:t>11/11/2016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7F4C6B-4CE5-4FD7-8B6A-83CC51E626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75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44AD31-374F-47FE-8A58-4CAB508258A9}" type="datetimeFigureOut">
              <a:rPr lang="en-US">
                <a:solidFill>
                  <a:prstClr val="black">
                    <a:tint val="75000"/>
                  </a:prstClr>
                </a:solidFill>
              </a:rPr>
              <a:pPr>
                <a:defRPr/>
              </a:pPr>
              <a:t>11/11/2016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8C4A07-2CD4-45A9-8753-7C203214E5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60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2093371-0462-499B-B18A-44496AFE36A3}" type="datetimeFigureOut">
              <a:rPr lang="en-US">
                <a:solidFill>
                  <a:prstClr val="black">
                    <a:tint val="75000"/>
                  </a:prstClr>
                </a:solidFill>
              </a:rPr>
              <a:pPr>
                <a:defRPr/>
              </a:pPr>
              <a:t>11/11/2016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17D350C-7EC2-42E0-9CC7-8925FC5CF7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5599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1281BE6-6533-4E75-A625-93B386344616}" type="datetimeFigureOut">
              <a:rPr lang="en-US">
                <a:solidFill>
                  <a:prstClr val="black">
                    <a:tint val="75000"/>
                  </a:prstClr>
                </a:solidFill>
              </a:rPr>
              <a:pPr>
                <a:defRPr/>
              </a:pPr>
              <a:t>11/11/2016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29B61F7-3906-4535-828F-6278A1F32B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27918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2093371-0462-499B-B18A-44496AFE36A3}" type="datetimeFigureOut">
              <a:rPr lang="en-US">
                <a:solidFill>
                  <a:prstClr val="black">
                    <a:tint val="75000"/>
                  </a:prstClr>
                </a:solidFill>
              </a:rPr>
              <a:pPr>
                <a:defRPr/>
              </a:pPr>
              <a:t>11/11/2016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17D350C-7EC2-42E0-9CC7-8925FC5CF7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471881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6553200" cy="923330"/>
          </a:xfrm>
          <a:prstGeom prst="rect">
            <a:avLst/>
          </a:prstGeom>
        </p:spPr>
        <p:txBody>
          <a:bodyPr wrap="square">
            <a:spAutoFit/>
          </a:bodyPr>
          <a:lstStyle/>
          <a:p>
            <a:r>
              <a:rPr lang="en-US" dirty="0" smtClean="0">
                <a:solidFill>
                  <a:schemeClr val="bg1"/>
                </a:solidFill>
                <a:latin typeface="Arial"/>
                <a:cs typeface="Arial"/>
              </a:rPr>
              <a:t>Suggested reading:</a:t>
            </a:r>
          </a:p>
          <a:p>
            <a:endParaRPr lang="en-US" dirty="0" smtClean="0">
              <a:solidFill>
                <a:schemeClr val="bg1"/>
              </a:solidFill>
              <a:latin typeface="Arial"/>
              <a:cs typeface="Arial"/>
            </a:endParaRPr>
          </a:p>
          <a:p>
            <a:r>
              <a:rPr lang="en-US" dirty="0" smtClean="0">
                <a:solidFill>
                  <a:schemeClr val="bg1"/>
                </a:solidFill>
                <a:latin typeface="Arial"/>
                <a:cs typeface="Arial"/>
              </a:rPr>
              <a:t>https</a:t>
            </a:r>
            <a:r>
              <a:rPr lang="en-US" dirty="0">
                <a:solidFill>
                  <a:schemeClr val="bg1"/>
                </a:solidFill>
                <a:latin typeface="Arial"/>
                <a:cs typeface="Arial"/>
              </a:rPr>
              <a:t>://</a:t>
            </a:r>
            <a:r>
              <a:rPr lang="en-US" dirty="0" err="1">
                <a:solidFill>
                  <a:schemeClr val="bg1"/>
                </a:solidFill>
                <a:latin typeface="Arial"/>
                <a:cs typeface="Arial"/>
              </a:rPr>
              <a:t>labroides.org</a:t>
            </a:r>
            <a:r>
              <a:rPr lang="en-US" dirty="0">
                <a:solidFill>
                  <a:schemeClr val="bg1"/>
                </a:solidFill>
                <a:latin typeface="Arial"/>
                <a:cs typeface="Arial"/>
              </a:rPr>
              <a:t>/2016/11/09/an-open-letter-to-my-class/</a:t>
            </a:r>
          </a:p>
        </p:txBody>
      </p:sp>
      <p:sp>
        <p:nvSpPr>
          <p:cNvPr id="3" name="Rectangle 2"/>
          <p:cNvSpPr/>
          <p:nvPr/>
        </p:nvSpPr>
        <p:spPr>
          <a:xfrm>
            <a:off x="107652" y="1676400"/>
            <a:ext cx="8915400" cy="3539431"/>
          </a:xfrm>
          <a:prstGeom prst="rect">
            <a:avLst/>
          </a:prstGeom>
        </p:spPr>
        <p:txBody>
          <a:bodyPr wrap="square">
            <a:spAutoFit/>
          </a:bodyPr>
          <a:lstStyle/>
          <a:p>
            <a:r>
              <a:rPr lang="en-US" sz="2800" i="1" dirty="0" smtClean="0">
                <a:solidFill>
                  <a:srgbClr val="FFFF00"/>
                </a:solidFill>
                <a:latin typeface="Times New Roman" pitchFamily="18" charset="0"/>
                <a:cs typeface="Times New Roman" pitchFamily="18" charset="0"/>
              </a:rPr>
              <a:t>“So </a:t>
            </a:r>
            <a:r>
              <a:rPr lang="en-US" sz="2800" i="1" dirty="0">
                <a:solidFill>
                  <a:srgbClr val="FFFF00"/>
                </a:solidFill>
                <a:latin typeface="Times New Roman" pitchFamily="18" charset="0"/>
                <a:cs typeface="Times New Roman" pitchFamily="18" charset="0"/>
              </a:rPr>
              <a:t>on a summer’s day waves collect, overbalance, and fall; collect and fall; and the whole world seems to be saying “that is all” more and more ponderously, until even the heart in the body which lies in the sun on the beach says too, That is all. Fear no more, says the heart. Fear no more, says the heart, committing its burden to some sea, which sighs collectively for all sorrows, and renews, begins, collects, lets fall</a:t>
            </a:r>
            <a:r>
              <a:rPr lang="en-US" sz="2800" i="1" dirty="0" smtClean="0">
                <a:solidFill>
                  <a:srgbClr val="FFFF00"/>
                </a:solidFill>
                <a:latin typeface="Times New Roman" pitchFamily="18" charset="0"/>
                <a:cs typeface="Times New Roman" pitchFamily="18" charset="0"/>
              </a:rPr>
              <a:t>.”  -V. Woolf</a:t>
            </a:r>
            <a:endParaRPr lang="en-US" sz="2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307944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1066800"/>
            <a:ext cx="8991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fontAlgn="base">
              <a:spcBef>
                <a:spcPct val="0"/>
              </a:spcBef>
              <a:spcAft>
                <a:spcPct val="0"/>
              </a:spcAft>
              <a:buFont typeface="Arial" pitchFamily="34" charset="0"/>
              <a:buChar char="•"/>
            </a:pPr>
            <a:r>
              <a:rPr lang="en-US" sz="2800" b="1" dirty="0">
                <a:solidFill>
                  <a:prstClr val="white"/>
                </a:solidFill>
                <a:latin typeface="Arial" pitchFamily="34" charset="0"/>
                <a:cs typeface="Arial" pitchFamily="34" charset="0"/>
              </a:rPr>
              <a:t>Photosynthesis decreases exponentially with depth due to decrease in light availability</a:t>
            </a:r>
          </a:p>
          <a:p>
            <a:pPr lvl="1" fontAlgn="base">
              <a:spcBef>
                <a:spcPct val="0"/>
              </a:spcBef>
              <a:spcAft>
                <a:spcPct val="0"/>
              </a:spcAft>
              <a:buFont typeface="Arial" pitchFamily="34" charset="0"/>
              <a:buChar char="•"/>
            </a:pPr>
            <a:endParaRPr lang="en-US" sz="2800" b="1" dirty="0">
              <a:solidFill>
                <a:prstClr val="white"/>
              </a:solidFill>
              <a:latin typeface="Arial" pitchFamily="34" charset="0"/>
              <a:cs typeface="Arial" pitchFamily="34" charset="0"/>
            </a:endParaRPr>
          </a:p>
          <a:p>
            <a:pPr lvl="1" fontAlgn="base">
              <a:spcBef>
                <a:spcPct val="0"/>
              </a:spcBef>
              <a:spcAft>
                <a:spcPct val="0"/>
              </a:spcAft>
              <a:buFont typeface="Arial" pitchFamily="34" charset="0"/>
              <a:buChar char="•"/>
            </a:pPr>
            <a:endParaRPr lang="en-US" sz="2800" b="1" dirty="0">
              <a:solidFill>
                <a:prstClr val="white"/>
              </a:solidFill>
              <a:latin typeface="Arial" pitchFamily="34" charset="0"/>
              <a:cs typeface="Arial" pitchFamily="34" charset="0"/>
            </a:endParaRPr>
          </a:p>
          <a:p>
            <a:pPr lvl="1" fontAlgn="base">
              <a:spcBef>
                <a:spcPct val="0"/>
              </a:spcBef>
              <a:spcAft>
                <a:spcPct val="0"/>
              </a:spcAft>
            </a:pPr>
            <a:endParaRPr lang="en-US" sz="2800" b="1" dirty="0">
              <a:solidFill>
                <a:prstClr val="white"/>
              </a:solidFill>
              <a:latin typeface="Arial" pitchFamily="34" charset="0"/>
              <a:cs typeface="Arial" pitchFamily="34" charset="0"/>
            </a:endParaRPr>
          </a:p>
        </p:txBody>
      </p:sp>
      <p:sp>
        <p:nvSpPr>
          <p:cNvPr id="35843" name="Rectangle 3"/>
          <p:cNvSpPr>
            <a:spLocks noChangeArrowheads="1"/>
          </p:cNvSpPr>
          <p:nvPr/>
        </p:nvSpPr>
        <p:spPr bwMode="auto">
          <a:xfrm>
            <a:off x="304800" y="228600"/>
            <a:ext cx="8631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4000" b="1" dirty="0">
                <a:solidFill>
                  <a:srgbClr val="FFFF00"/>
                </a:solidFill>
                <a:latin typeface="Arial" pitchFamily="34" charset="0"/>
                <a:cs typeface="Arial" pitchFamily="34" charset="0"/>
              </a:rPr>
              <a:t>Sverdrup's Model of Critical Depth </a:t>
            </a:r>
          </a:p>
        </p:txBody>
      </p:sp>
      <p:sp>
        <p:nvSpPr>
          <p:cNvPr id="21508" name="Rectangle 4"/>
          <p:cNvSpPr>
            <a:spLocks noChangeArrowheads="1"/>
          </p:cNvSpPr>
          <p:nvPr/>
        </p:nvSpPr>
        <p:spPr bwMode="auto">
          <a:xfrm>
            <a:off x="156369" y="2528888"/>
            <a:ext cx="86788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fontAlgn="base">
              <a:spcBef>
                <a:spcPct val="0"/>
              </a:spcBef>
              <a:spcAft>
                <a:spcPct val="0"/>
              </a:spcAft>
              <a:buFont typeface="Arial" pitchFamily="34" charset="0"/>
              <a:buChar char="•"/>
            </a:pPr>
            <a:r>
              <a:rPr lang="en-US" sz="2800" b="1" dirty="0">
                <a:solidFill>
                  <a:prstClr val="white"/>
                </a:solidFill>
                <a:latin typeface="Arial" pitchFamily="34" charset="0"/>
                <a:cs typeface="Arial" pitchFamily="34" charset="0"/>
              </a:rPr>
              <a:t>Respiration is unaffected by light and remains </a:t>
            </a:r>
          </a:p>
          <a:p>
            <a:pPr lvl="1" fontAlgn="base">
              <a:spcBef>
                <a:spcPct val="0"/>
              </a:spcBef>
              <a:spcAft>
                <a:spcPct val="0"/>
              </a:spcAft>
            </a:pPr>
            <a:r>
              <a:rPr lang="en-US" sz="2800" b="1" dirty="0">
                <a:solidFill>
                  <a:prstClr val="white"/>
                </a:solidFill>
                <a:latin typeface="Arial" pitchFamily="34" charset="0"/>
                <a:cs typeface="Arial" pitchFamily="34" charset="0"/>
              </a:rPr>
              <a:t>constant with depth</a:t>
            </a:r>
          </a:p>
          <a:p>
            <a:pPr lvl="1" fontAlgn="base">
              <a:spcBef>
                <a:spcPct val="0"/>
              </a:spcBef>
              <a:spcAft>
                <a:spcPct val="0"/>
              </a:spcAft>
              <a:buFont typeface="Arial" pitchFamily="34" charset="0"/>
              <a:buChar char="•"/>
            </a:pPr>
            <a:endParaRPr lang="en-US" sz="2800" b="1" dirty="0">
              <a:solidFill>
                <a:prstClr val="white"/>
              </a:solidFill>
              <a:latin typeface="Arial" pitchFamily="34" charset="0"/>
              <a:cs typeface="Arial" pitchFamily="34" charset="0"/>
            </a:endParaRPr>
          </a:p>
          <a:p>
            <a:pPr lvl="1" fontAlgn="base">
              <a:spcBef>
                <a:spcPct val="0"/>
              </a:spcBef>
              <a:spcAft>
                <a:spcPct val="0"/>
              </a:spcAft>
              <a:buFont typeface="Arial" pitchFamily="34" charset="0"/>
              <a:buChar char="•"/>
            </a:pPr>
            <a:endParaRPr lang="en-US" sz="2800" b="1" dirty="0">
              <a:solidFill>
                <a:prstClr val="white"/>
              </a:solidFill>
              <a:latin typeface="Arial" pitchFamily="34" charset="0"/>
              <a:cs typeface="Arial"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24" y="3436961"/>
            <a:ext cx="22860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63" y="3480605"/>
            <a:ext cx="428625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971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150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1371600" y="228600"/>
            <a:ext cx="6003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dirty="0">
                <a:solidFill>
                  <a:srgbClr val="FFFF00"/>
                </a:solidFill>
                <a:latin typeface="Arial" pitchFamily="34" charset="0"/>
                <a:cs typeface="Arial" pitchFamily="34" charset="0"/>
              </a:rPr>
              <a:t>Sverdrup's Model of Critical Depth</a:t>
            </a:r>
            <a:endParaRPr lang="en-US" sz="2800" dirty="0">
              <a:solidFill>
                <a:srgbClr val="FFFF00"/>
              </a:solidFill>
              <a:latin typeface="Arial" pitchFamily="34" charset="0"/>
              <a:cs typeface="Arial" pitchFamily="34" charset="0"/>
            </a:endParaRPr>
          </a:p>
        </p:txBody>
      </p:sp>
      <p:grpSp>
        <p:nvGrpSpPr>
          <p:cNvPr id="4" name="Group 3"/>
          <p:cNvGrpSpPr/>
          <p:nvPr/>
        </p:nvGrpSpPr>
        <p:grpSpPr>
          <a:xfrm>
            <a:off x="2247900" y="1054100"/>
            <a:ext cx="3289300" cy="4965700"/>
            <a:chOff x="2247900" y="1054100"/>
            <a:chExt cx="3289300" cy="4965700"/>
          </a:xfrm>
        </p:grpSpPr>
        <p:sp>
          <p:nvSpPr>
            <p:cNvPr id="36872" name="Line 3"/>
            <p:cNvSpPr>
              <a:spLocks noChangeShapeType="1"/>
            </p:cNvSpPr>
            <p:nvPr/>
          </p:nvSpPr>
          <p:spPr bwMode="auto">
            <a:xfrm>
              <a:off x="2260600" y="1054100"/>
              <a:ext cx="327660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73" name="Line 4"/>
            <p:cNvSpPr>
              <a:spLocks noChangeShapeType="1"/>
            </p:cNvSpPr>
            <p:nvPr/>
          </p:nvSpPr>
          <p:spPr bwMode="auto">
            <a:xfrm>
              <a:off x="2247900" y="1066800"/>
              <a:ext cx="0" cy="49530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grpSp>
      <p:sp>
        <p:nvSpPr>
          <p:cNvPr id="36874" name="Text Box 5"/>
          <p:cNvSpPr txBox="1">
            <a:spLocks noChangeArrowheads="1"/>
          </p:cNvSpPr>
          <p:nvPr/>
        </p:nvSpPr>
        <p:spPr bwMode="auto">
          <a:xfrm>
            <a:off x="965200" y="4038600"/>
            <a:ext cx="99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prstClr val="white"/>
                </a:solidFill>
                <a:cs typeface="Arial" pitchFamily="34" charset="0"/>
              </a:rPr>
              <a:t>Depth</a:t>
            </a:r>
          </a:p>
        </p:txBody>
      </p:sp>
      <p:grpSp>
        <p:nvGrpSpPr>
          <p:cNvPr id="3" name="Group 2"/>
          <p:cNvGrpSpPr/>
          <p:nvPr/>
        </p:nvGrpSpPr>
        <p:grpSpPr>
          <a:xfrm>
            <a:off x="3416300" y="1066800"/>
            <a:ext cx="1983262" cy="4800600"/>
            <a:chOff x="3416300" y="1066800"/>
            <a:chExt cx="1983262" cy="4800600"/>
          </a:xfrm>
        </p:grpSpPr>
        <p:sp>
          <p:nvSpPr>
            <p:cNvPr id="36875" name="Line 6"/>
            <p:cNvSpPr>
              <a:spLocks noChangeShapeType="1"/>
            </p:cNvSpPr>
            <p:nvPr/>
          </p:nvSpPr>
          <p:spPr bwMode="auto">
            <a:xfrm>
              <a:off x="3416300" y="1066800"/>
              <a:ext cx="0" cy="4800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77" name="Text Box 8"/>
            <p:cNvSpPr txBox="1">
              <a:spLocks noChangeArrowheads="1"/>
            </p:cNvSpPr>
            <p:nvPr/>
          </p:nvSpPr>
          <p:spPr bwMode="auto">
            <a:xfrm>
              <a:off x="3423124" y="5430837"/>
              <a:ext cx="197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srgbClr val="FF0000"/>
                  </a:solidFill>
                  <a:cs typeface="Arial" pitchFamily="34" charset="0"/>
                </a:rPr>
                <a:t>Respiration rate</a:t>
              </a:r>
            </a:p>
          </p:txBody>
        </p:sp>
      </p:grpSp>
      <p:grpSp>
        <p:nvGrpSpPr>
          <p:cNvPr id="2" name="Group 1"/>
          <p:cNvGrpSpPr/>
          <p:nvPr/>
        </p:nvGrpSpPr>
        <p:grpSpPr>
          <a:xfrm>
            <a:off x="2260600" y="1066800"/>
            <a:ext cx="5483282" cy="4343400"/>
            <a:chOff x="2260600" y="1066800"/>
            <a:chExt cx="5483282" cy="4343400"/>
          </a:xfrm>
        </p:grpSpPr>
        <p:sp>
          <p:nvSpPr>
            <p:cNvPr id="36878" name="Freeform 9"/>
            <p:cNvSpPr>
              <a:spLocks/>
            </p:cNvSpPr>
            <p:nvPr/>
          </p:nvSpPr>
          <p:spPr bwMode="auto">
            <a:xfrm>
              <a:off x="2260600" y="1066800"/>
              <a:ext cx="3276600" cy="4343400"/>
            </a:xfrm>
            <a:custGeom>
              <a:avLst/>
              <a:gdLst>
                <a:gd name="T0" fmla="*/ 2133600 w 2064"/>
                <a:gd name="T1" fmla="*/ 0 h 2736"/>
                <a:gd name="T2" fmla="*/ 2743199 w 2064"/>
                <a:gd name="T3" fmla="*/ 304800 h 2736"/>
                <a:gd name="T4" fmla="*/ 3276600 w 2064"/>
                <a:gd name="T5" fmla="*/ 838200 h 2736"/>
                <a:gd name="T6" fmla="*/ 2743199 w 2064"/>
                <a:gd name="T7" fmla="*/ 1447800 h 2736"/>
                <a:gd name="T8" fmla="*/ 1676400 w 2064"/>
                <a:gd name="T9" fmla="*/ 2209800 h 2736"/>
                <a:gd name="T10" fmla="*/ 838200 w 2064"/>
                <a:gd name="T11" fmla="*/ 2971800 h 2736"/>
                <a:gd name="T12" fmla="*/ 381000 w 2064"/>
                <a:gd name="T13" fmla="*/ 3581400 h 2736"/>
                <a:gd name="T14" fmla="*/ 76200 w 2064"/>
                <a:gd name="T15" fmla="*/ 4114800 h 2736"/>
                <a:gd name="T16" fmla="*/ 0 w 2064"/>
                <a:gd name="T17" fmla="*/ 4343400 h 27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4"/>
                <a:gd name="T28" fmla="*/ 0 h 2736"/>
                <a:gd name="T29" fmla="*/ 2064 w 2064"/>
                <a:gd name="T30" fmla="*/ 2736 h 27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4" h="2736">
                  <a:moveTo>
                    <a:pt x="1344" y="0"/>
                  </a:moveTo>
                  <a:cubicBezTo>
                    <a:pt x="1476" y="52"/>
                    <a:pt x="1608" y="104"/>
                    <a:pt x="1728" y="192"/>
                  </a:cubicBezTo>
                  <a:cubicBezTo>
                    <a:pt x="1848" y="280"/>
                    <a:pt x="2064" y="408"/>
                    <a:pt x="2064" y="528"/>
                  </a:cubicBezTo>
                  <a:cubicBezTo>
                    <a:pt x="2064" y="648"/>
                    <a:pt x="1896" y="768"/>
                    <a:pt x="1728" y="912"/>
                  </a:cubicBezTo>
                  <a:cubicBezTo>
                    <a:pt x="1560" y="1056"/>
                    <a:pt x="1256" y="1232"/>
                    <a:pt x="1056" y="1392"/>
                  </a:cubicBezTo>
                  <a:cubicBezTo>
                    <a:pt x="856" y="1552"/>
                    <a:pt x="664" y="1728"/>
                    <a:pt x="528" y="1872"/>
                  </a:cubicBezTo>
                  <a:cubicBezTo>
                    <a:pt x="392" y="2016"/>
                    <a:pt x="320" y="2136"/>
                    <a:pt x="240" y="2256"/>
                  </a:cubicBezTo>
                  <a:cubicBezTo>
                    <a:pt x="160" y="2376"/>
                    <a:pt x="88" y="2512"/>
                    <a:pt x="48" y="2592"/>
                  </a:cubicBezTo>
                  <a:cubicBezTo>
                    <a:pt x="8" y="2672"/>
                    <a:pt x="0" y="2720"/>
                    <a:pt x="0" y="2736"/>
                  </a:cubicBez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9900"/>
                </a:solidFill>
                <a:latin typeface="Arial" pitchFamily="34" charset="0"/>
              </a:endParaRPr>
            </a:p>
          </p:txBody>
        </p:sp>
        <p:sp>
          <p:nvSpPr>
            <p:cNvPr id="36879" name="Text Box 10"/>
            <p:cNvSpPr txBox="1">
              <a:spLocks noChangeArrowheads="1"/>
            </p:cNvSpPr>
            <p:nvPr/>
          </p:nvSpPr>
          <p:spPr bwMode="auto">
            <a:xfrm>
              <a:off x="5308600" y="2260600"/>
              <a:ext cx="2435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srgbClr val="009900"/>
                  </a:solidFill>
                  <a:cs typeface="Arial" pitchFamily="34" charset="0"/>
                </a:rPr>
                <a:t>Photosynthesis rate</a:t>
              </a:r>
            </a:p>
          </p:txBody>
        </p:sp>
      </p:grpSp>
      <p:grpSp>
        <p:nvGrpSpPr>
          <p:cNvPr id="6" name="Group 5"/>
          <p:cNvGrpSpPr/>
          <p:nvPr/>
        </p:nvGrpSpPr>
        <p:grpSpPr>
          <a:xfrm>
            <a:off x="76200" y="1066800"/>
            <a:ext cx="3251200" cy="2822575"/>
            <a:chOff x="76200" y="1066800"/>
            <a:chExt cx="3251200" cy="2822575"/>
          </a:xfrm>
        </p:grpSpPr>
        <p:sp>
          <p:nvSpPr>
            <p:cNvPr id="36882" name="Line 14"/>
            <p:cNvSpPr>
              <a:spLocks noChangeShapeType="1"/>
            </p:cNvSpPr>
            <p:nvPr/>
          </p:nvSpPr>
          <p:spPr bwMode="auto">
            <a:xfrm>
              <a:off x="1346200" y="1143000"/>
              <a:ext cx="0" cy="2590800"/>
            </a:xfrm>
            <a:prstGeom prst="line">
              <a:avLst/>
            </a:prstGeom>
            <a:noFill/>
            <a:ln w="952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3" name="Text Box 15"/>
            <p:cNvSpPr txBox="1">
              <a:spLocks noChangeArrowheads="1"/>
            </p:cNvSpPr>
            <p:nvPr/>
          </p:nvSpPr>
          <p:spPr bwMode="auto">
            <a:xfrm>
              <a:off x="508000" y="2184400"/>
              <a:ext cx="1793875" cy="396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prstClr val="white"/>
                  </a:solidFill>
                  <a:cs typeface="Arial" pitchFamily="34" charset="0"/>
                </a:rPr>
                <a:t>Euphotic zone</a:t>
              </a:r>
            </a:p>
          </p:txBody>
        </p:sp>
        <p:grpSp>
          <p:nvGrpSpPr>
            <p:cNvPr id="5" name="Group 4"/>
            <p:cNvGrpSpPr/>
            <p:nvPr/>
          </p:nvGrpSpPr>
          <p:grpSpPr>
            <a:xfrm>
              <a:off x="76200" y="1066800"/>
              <a:ext cx="3251200" cy="2822575"/>
              <a:chOff x="76200" y="1066800"/>
              <a:chExt cx="3251200" cy="2822575"/>
            </a:xfrm>
          </p:grpSpPr>
          <p:sp>
            <p:nvSpPr>
              <p:cNvPr id="36881" name="Line 13"/>
              <p:cNvSpPr>
                <a:spLocks noChangeShapeType="1"/>
              </p:cNvSpPr>
              <p:nvPr/>
            </p:nvSpPr>
            <p:spPr bwMode="auto">
              <a:xfrm>
                <a:off x="965200" y="3733800"/>
                <a:ext cx="2362200"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4" name="Text Box 16"/>
              <p:cNvSpPr txBox="1">
                <a:spLocks noChangeArrowheads="1"/>
              </p:cNvSpPr>
              <p:nvPr/>
            </p:nvSpPr>
            <p:spPr bwMode="auto">
              <a:xfrm>
                <a:off x="76200" y="3492500"/>
                <a:ext cx="966788" cy="396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prstClr val="white"/>
                    </a:solidFill>
                    <a:cs typeface="Arial" pitchFamily="34" charset="0"/>
                  </a:rPr>
                  <a:t>~100m</a:t>
                </a:r>
              </a:p>
            </p:txBody>
          </p:sp>
          <p:sp>
            <p:nvSpPr>
              <p:cNvPr id="36885" name="Line 17"/>
              <p:cNvSpPr>
                <a:spLocks noChangeShapeType="1"/>
              </p:cNvSpPr>
              <p:nvPr/>
            </p:nvSpPr>
            <p:spPr bwMode="auto">
              <a:xfrm>
                <a:off x="1117600" y="1066800"/>
                <a:ext cx="1066800"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grpSp>
      </p:grpSp>
      <p:sp>
        <p:nvSpPr>
          <p:cNvPr id="30" name="Text Box 18"/>
          <p:cNvSpPr txBox="1">
            <a:spLocks noChangeArrowheads="1"/>
          </p:cNvSpPr>
          <p:nvPr/>
        </p:nvSpPr>
        <p:spPr bwMode="auto">
          <a:xfrm>
            <a:off x="5447267" y="1054099"/>
            <a:ext cx="3962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b="1" i="1" dirty="0">
                <a:solidFill>
                  <a:srgbClr val="FF0000"/>
                </a:solidFill>
                <a:cs typeface="Arial" pitchFamily="34" charset="0"/>
              </a:rPr>
              <a:t>Too much light including harmful UV prohibits photosynthesis</a:t>
            </a:r>
          </a:p>
        </p:txBody>
      </p:sp>
    </p:spTree>
    <p:extLst>
      <p:ext uri="{BB962C8B-B14F-4D97-AF65-F5344CB8AC3E}">
        <p14:creationId xmlns:p14="http://schemas.microsoft.com/office/powerpoint/2010/main" val="362307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74"/>
                                        </p:tgtEl>
                                        <p:attrNameLst>
                                          <p:attrName>style.visibility</p:attrName>
                                        </p:attrNameLst>
                                      </p:cBhvr>
                                      <p:to>
                                        <p:strVal val="visible"/>
                                      </p:to>
                                    </p:set>
                                    <p:animEffect transition="in" filter="fade">
                                      <p:cBhvr>
                                        <p:cTn id="12" dur="500"/>
                                        <p:tgtEl>
                                          <p:spTgt spid="368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1371600" y="228600"/>
            <a:ext cx="6003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dirty="0">
                <a:solidFill>
                  <a:srgbClr val="FFFF00"/>
                </a:solidFill>
                <a:latin typeface="Arial" pitchFamily="34" charset="0"/>
                <a:cs typeface="Arial" pitchFamily="34" charset="0"/>
              </a:rPr>
              <a:t>Sverdrup's Model of Critical Depth</a:t>
            </a:r>
            <a:endParaRPr lang="en-US" sz="2800" dirty="0">
              <a:solidFill>
                <a:srgbClr val="FFFF00"/>
              </a:solidFill>
              <a:latin typeface="Arial" pitchFamily="34" charset="0"/>
              <a:cs typeface="Arial" pitchFamily="34" charset="0"/>
            </a:endParaRPr>
          </a:p>
        </p:txBody>
      </p:sp>
      <p:grpSp>
        <p:nvGrpSpPr>
          <p:cNvPr id="4" name="Group 3"/>
          <p:cNvGrpSpPr/>
          <p:nvPr/>
        </p:nvGrpSpPr>
        <p:grpSpPr>
          <a:xfrm>
            <a:off x="2247900" y="1054100"/>
            <a:ext cx="3289300" cy="4965700"/>
            <a:chOff x="2247900" y="1054100"/>
            <a:chExt cx="3289300" cy="4965700"/>
          </a:xfrm>
        </p:grpSpPr>
        <p:sp>
          <p:nvSpPr>
            <p:cNvPr id="36872" name="Line 3"/>
            <p:cNvSpPr>
              <a:spLocks noChangeShapeType="1"/>
            </p:cNvSpPr>
            <p:nvPr/>
          </p:nvSpPr>
          <p:spPr bwMode="auto">
            <a:xfrm>
              <a:off x="2260600" y="1054100"/>
              <a:ext cx="327660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73" name="Line 4"/>
            <p:cNvSpPr>
              <a:spLocks noChangeShapeType="1"/>
            </p:cNvSpPr>
            <p:nvPr/>
          </p:nvSpPr>
          <p:spPr bwMode="auto">
            <a:xfrm>
              <a:off x="2247900" y="1066800"/>
              <a:ext cx="0" cy="49530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grpSp>
      <p:sp>
        <p:nvSpPr>
          <p:cNvPr id="36874" name="Text Box 5"/>
          <p:cNvSpPr txBox="1">
            <a:spLocks noChangeArrowheads="1"/>
          </p:cNvSpPr>
          <p:nvPr/>
        </p:nvSpPr>
        <p:spPr bwMode="auto">
          <a:xfrm>
            <a:off x="965200" y="4038600"/>
            <a:ext cx="99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prstClr val="white"/>
                </a:solidFill>
                <a:cs typeface="Arial" pitchFamily="34" charset="0"/>
              </a:rPr>
              <a:t>Depth</a:t>
            </a:r>
          </a:p>
        </p:txBody>
      </p:sp>
      <p:grpSp>
        <p:nvGrpSpPr>
          <p:cNvPr id="3" name="Group 2"/>
          <p:cNvGrpSpPr/>
          <p:nvPr/>
        </p:nvGrpSpPr>
        <p:grpSpPr>
          <a:xfrm>
            <a:off x="3416300" y="1066800"/>
            <a:ext cx="1983262" cy="4800600"/>
            <a:chOff x="3416300" y="1066800"/>
            <a:chExt cx="1983262" cy="4800600"/>
          </a:xfrm>
        </p:grpSpPr>
        <p:sp>
          <p:nvSpPr>
            <p:cNvPr id="36875" name="Line 6"/>
            <p:cNvSpPr>
              <a:spLocks noChangeShapeType="1"/>
            </p:cNvSpPr>
            <p:nvPr/>
          </p:nvSpPr>
          <p:spPr bwMode="auto">
            <a:xfrm>
              <a:off x="3416300" y="1066800"/>
              <a:ext cx="0" cy="4800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77" name="Text Box 8"/>
            <p:cNvSpPr txBox="1">
              <a:spLocks noChangeArrowheads="1"/>
            </p:cNvSpPr>
            <p:nvPr/>
          </p:nvSpPr>
          <p:spPr bwMode="auto">
            <a:xfrm>
              <a:off x="3423124" y="5430837"/>
              <a:ext cx="197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srgbClr val="FF0000"/>
                  </a:solidFill>
                  <a:cs typeface="Arial" pitchFamily="34" charset="0"/>
                </a:rPr>
                <a:t>Respiration rate</a:t>
              </a:r>
            </a:p>
          </p:txBody>
        </p:sp>
      </p:grpSp>
      <p:grpSp>
        <p:nvGrpSpPr>
          <p:cNvPr id="2" name="Group 1"/>
          <p:cNvGrpSpPr/>
          <p:nvPr/>
        </p:nvGrpSpPr>
        <p:grpSpPr>
          <a:xfrm>
            <a:off x="2260600" y="1066800"/>
            <a:ext cx="5483282" cy="4343400"/>
            <a:chOff x="2260600" y="1066800"/>
            <a:chExt cx="5483282" cy="4343400"/>
          </a:xfrm>
        </p:grpSpPr>
        <p:sp>
          <p:nvSpPr>
            <p:cNvPr id="36878" name="Freeform 9"/>
            <p:cNvSpPr>
              <a:spLocks/>
            </p:cNvSpPr>
            <p:nvPr/>
          </p:nvSpPr>
          <p:spPr bwMode="auto">
            <a:xfrm>
              <a:off x="2260600" y="1066800"/>
              <a:ext cx="3276600" cy="4343400"/>
            </a:xfrm>
            <a:custGeom>
              <a:avLst/>
              <a:gdLst>
                <a:gd name="T0" fmla="*/ 2133600 w 2064"/>
                <a:gd name="T1" fmla="*/ 0 h 2736"/>
                <a:gd name="T2" fmla="*/ 2743199 w 2064"/>
                <a:gd name="T3" fmla="*/ 304800 h 2736"/>
                <a:gd name="T4" fmla="*/ 3276600 w 2064"/>
                <a:gd name="T5" fmla="*/ 838200 h 2736"/>
                <a:gd name="T6" fmla="*/ 2743199 w 2064"/>
                <a:gd name="T7" fmla="*/ 1447800 h 2736"/>
                <a:gd name="T8" fmla="*/ 1676400 w 2064"/>
                <a:gd name="T9" fmla="*/ 2209800 h 2736"/>
                <a:gd name="T10" fmla="*/ 838200 w 2064"/>
                <a:gd name="T11" fmla="*/ 2971800 h 2736"/>
                <a:gd name="T12" fmla="*/ 381000 w 2064"/>
                <a:gd name="T13" fmla="*/ 3581400 h 2736"/>
                <a:gd name="T14" fmla="*/ 76200 w 2064"/>
                <a:gd name="T15" fmla="*/ 4114800 h 2736"/>
                <a:gd name="T16" fmla="*/ 0 w 2064"/>
                <a:gd name="T17" fmla="*/ 4343400 h 27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4"/>
                <a:gd name="T28" fmla="*/ 0 h 2736"/>
                <a:gd name="T29" fmla="*/ 2064 w 2064"/>
                <a:gd name="T30" fmla="*/ 2736 h 27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4" h="2736">
                  <a:moveTo>
                    <a:pt x="1344" y="0"/>
                  </a:moveTo>
                  <a:cubicBezTo>
                    <a:pt x="1476" y="52"/>
                    <a:pt x="1608" y="104"/>
                    <a:pt x="1728" y="192"/>
                  </a:cubicBezTo>
                  <a:cubicBezTo>
                    <a:pt x="1848" y="280"/>
                    <a:pt x="2064" y="408"/>
                    <a:pt x="2064" y="528"/>
                  </a:cubicBezTo>
                  <a:cubicBezTo>
                    <a:pt x="2064" y="648"/>
                    <a:pt x="1896" y="768"/>
                    <a:pt x="1728" y="912"/>
                  </a:cubicBezTo>
                  <a:cubicBezTo>
                    <a:pt x="1560" y="1056"/>
                    <a:pt x="1256" y="1232"/>
                    <a:pt x="1056" y="1392"/>
                  </a:cubicBezTo>
                  <a:cubicBezTo>
                    <a:pt x="856" y="1552"/>
                    <a:pt x="664" y="1728"/>
                    <a:pt x="528" y="1872"/>
                  </a:cubicBezTo>
                  <a:cubicBezTo>
                    <a:pt x="392" y="2016"/>
                    <a:pt x="320" y="2136"/>
                    <a:pt x="240" y="2256"/>
                  </a:cubicBezTo>
                  <a:cubicBezTo>
                    <a:pt x="160" y="2376"/>
                    <a:pt x="88" y="2512"/>
                    <a:pt x="48" y="2592"/>
                  </a:cubicBezTo>
                  <a:cubicBezTo>
                    <a:pt x="8" y="2672"/>
                    <a:pt x="0" y="2720"/>
                    <a:pt x="0" y="2736"/>
                  </a:cubicBez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9900"/>
                </a:solidFill>
                <a:latin typeface="Arial" pitchFamily="34" charset="0"/>
              </a:endParaRPr>
            </a:p>
          </p:txBody>
        </p:sp>
        <p:sp>
          <p:nvSpPr>
            <p:cNvPr id="36879" name="Text Box 10"/>
            <p:cNvSpPr txBox="1">
              <a:spLocks noChangeArrowheads="1"/>
            </p:cNvSpPr>
            <p:nvPr/>
          </p:nvSpPr>
          <p:spPr bwMode="auto">
            <a:xfrm>
              <a:off x="5308600" y="2260600"/>
              <a:ext cx="2435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srgbClr val="009900"/>
                  </a:solidFill>
                  <a:cs typeface="Arial" pitchFamily="34" charset="0"/>
                </a:rPr>
                <a:t>Photosynthesis rate</a:t>
              </a:r>
            </a:p>
          </p:txBody>
        </p:sp>
      </p:grpSp>
      <p:sp>
        <p:nvSpPr>
          <p:cNvPr id="36882" name="Line 14"/>
          <p:cNvSpPr>
            <a:spLocks noChangeShapeType="1"/>
          </p:cNvSpPr>
          <p:nvPr/>
        </p:nvSpPr>
        <p:spPr bwMode="auto">
          <a:xfrm>
            <a:off x="1346200" y="1143000"/>
            <a:ext cx="0" cy="2590800"/>
          </a:xfrm>
          <a:prstGeom prst="line">
            <a:avLst/>
          </a:prstGeom>
          <a:noFill/>
          <a:ln w="952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3" name="Text Box 15"/>
          <p:cNvSpPr txBox="1">
            <a:spLocks noChangeArrowheads="1"/>
          </p:cNvSpPr>
          <p:nvPr/>
        </p:nvSpPr>
        <p:spPr bwMode="auto">
          <a:xfrm>
            <a:off x="508000" y="2184400"/>
            <a:ext cx="179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prstClr val="white"/>
                </a:solidFill>
                <a:cs typeface="Arial" pitchFamily="34" charset="0"/>
              </a:rPr>
              <a:t>Euphotic zone</a:t>
            </a:r>
          </a:p>
        </p:txBody>
      </p:sp>
      <p:grpSp>
        <p:nvGrpSpPr>
          <p:cNvPr id="5" name="Group 4"/>
          <p:cNvGrpSpPr/>
          <p:nvPr/>
        </p:nvGrpSpPr>
        <p:grpSpPr>
          <a:xfrm>
            <a:off x="76200" y="1066800"/>
            <a:ext cx="3251200" cy="2822575"/>
            <a:chOff x="76200" y="1066800"/>
            <a:chExt cx="3251200" cy="2822575"/>
          </a:xfrm>
        </p:grpSpPr>
        <p:sp>
          <p:nvSpPr>
            <p:cNvPr id="36881" name="Line 13"/>
            <p:cNvSpPr>
              <a:spLocks noChangeShapeType="1"/>
            </p:cNvSpPr>
            <p:nvPr/>
          </p:nvSpPr>
          <p:spPr bwMode="auto">
            <a:xfrm>
              <a:off x="965200" y="3733800"/>
              <a:ext cx="2362200"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pitchFamily="34" charset="0"/>
              </a:endParaRPr>
            </a:p>
          </p:txBody>
        </p:sp>
        <p:sp>
          <p:nvSpPr>
            <p:cNvPr id="36884" name="Text Box 16"/>
            <p:cNvSpPr txBox="1">
              <a:spLocks noChangeArrowheads="1"/>
            </p:cNvSpPr>
            <p:nvPr/>
          </p:nvSpPr>
          <p:spPr bwMode="auto">
            <a:xfrm>
              <a:off x="76200" y="3492500"/>
              <a:ext cx="966788" cy="396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a:solidFill>
                    <a:prstClr val="white"/>
                  </a:solidFill>
                  <a:cs typeface="Arial" pitchFamily="34" charset="0"/>
                </a:rPr>
                <a:t>~100m</a:t>
              </a:r>
            </a:p>
          </p:txBody>
        </p:sp>
        <p:sp>
          <p:nvSpPr>
            <p:cNvPr id="36885" name="Line 17"/>
            <p:cNvSpPr>
              <a:spLocks noChangeShapeType="1"/>
            </p:cNvSpPr>
            <p:nvPr/>
          </p:nvSpPr>
          <p:spPr bwMode="auto">
            <a:xfrm>
              <a:off x="1117600" y="1066800"/>
              <a:ext cx="1066800"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pitchFamily="34" charset="0"/>
              </a:endParaRPr>
            </a:p>
          </p:txBody>
        </p:sp>
      </p:grpSp>
      <p:grpSp>
        <p:nvGrpSpPr>
          <p:cNvPr id="12" name="Group 11"/>
          <p:cNvGrpSpPr/>
          <p:nvPr/>
        </p:nvGrpSpPr>
        <p:grpSpPr>
          <a:xfrm>
            <a:off x="4939506" y="4035425"/>
            <a:ext cx="4121150" cy="2211388"/>
            <a:chOff x="4939506" y="4035425"/>
            <a:chExt cx="4121150" cy="2211388"/>
          </a:xfrm>
        </p:grpSpPr>
        <p:sp>
          <p:nvSpPr>
            <p:cNvPr id="28" name="Curved Right Arrow 27"/>
            <p:cNvSpPr/>
            <p:nvPr/>
          </p:nvSpPr>
          <p:spPr bwMode="auto">
            <a:xfrm>
              <a:off x="4939506" y="4035425"/>
              <a:ext cx="1295400" cy="2057400"/>
            </a:xfrm>
            <a:prstGeom prst="curvedRightArrow">
              <a:avLst/>
            </a:prstGeom>
            <a:solidFill>
              <a:srgbClr val="009900">
                <a:alpha val="36078"/>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29" name="TextBox 25"/>
            <p:cNvSpPr txBox="1">
              <a:spLocks noChangeArrowheads="1"/>
            </p:cNvSpPr>
            <p:nvPr/>
          </p:nvSpPr>
          <p:spPr bwMode="auto">
            <a:xfrm>
              <a:off x="6158706" y="5330825"/>
              <a:ext cx="29019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dirty="0">
                  <a:solidFill>
                    <a:prstClr val="white"/>
                  </a:solidFill>
                  <a:cs typeface="Arial" pitchFamily="34" charset="0"/>
                </a:rPr>
                <a:t>Operationally defined as </a:t>
              </a:r>
            </a:p>
            <a:p>
              <a:pPr eaLnBrk="1" fontAlgn="base" hangingPunct="1">
                <a:spcBef>
                  <a:spcPct val="0"/>
                </a:spcBef>
                <a:spcAft>
                  <a:spcPct val="0"/>
                </a:spcAft>
              </a:pPr>
              <a:r>
                <a:rPr lang="en-US" b="1" dirty="0">
                  <a:solidFill>
                    <a:prstClr val="white"/>
                  </a:solidFill>
                  <a:cs typeface="Arial" pitchFamily="34" charset="0"/>
                </a:rPr>
                <a:t>The depth at which 1%</a:t>
              </a:r>
            </a:p>
            <a:p>
              <a:pPr eaLnBrk="1" fontAlgn="base" hangingPunct="1">
                <a:spcBef>
                  <a:spcPct val="0"/>
                </a:spcBef>
                <a:spcAft>
                  <a:spcPct val="0"/>
                </a:spcAft>
              </a:pPr>
              <a:r>
                <a:rPr lang="en-US" b="1" dirty="0">
                  <a:solidFill>
                    <a:prstClr val="white"/>
                  </a:solidFill>
                  <a:cs typeface="Arial" pitchFamily="34" charset="0"/>
                </a:rPr>
                <a:t>Of surface light occurs.</a:t>
              </a:r>
            </a:p>
          </p:txBody>
        </p:sp>
      </p:grpSp>
      <p:grpSp>
        <p:nvGrpSpPr>
          <p:cNvPr id="11" name="Group 10"/>
          <p:cNvGrpSpPr/>
          <p:nvPr/>
        </p:nvGrpSpPr>
        <p:grpSpPr>
          <a:xfrm>
            <a:off x="3416300" y="3087469"/>
            <a:ext cx="5499100" cy="947956"/>
            <a:chOff x="3416300" y="3087469"/>
            <a:chExt cx="5499100" cy="947956"/>
          </a:xfrm>
        </p:grpSpPr>
        <p:cxnSp>
          <p:nvCxnSpPr>
            <p:cNvPr id="7" name="Straight Arrow Connector 6"/>
            <p:cNvCxnSpPr/>
            <p:nvPr/>
          </p:nvCxnSpPr>
          <p:spPr>
            <a:xfrm flipH="1">
              <a:off x="3416300" y="3429000"/>
              <a:ext cx="1523206" cy="30480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48200" y="3087469"/>
              <a:ext cx="4267200" cy="947956"/>
            </a:xfrm>
            <a:prstGeom prst="rect">
              <a:avLst/>
            </a:prstGeom>
            <a:noFill/>
          </p:spPr>
          <p:txBody>
            <a:bodyPr wrap="square" rtlCol="0">
              <a:spAutoFit/>
            </a:bodyPr>
            <a:lstStyle/>
            <a:p>
              <a:pPr algn="ctr" fontAlgn="base">
                <a:spcBef>
                  <a:spcPct val="0"/>
                </a:spcBef>
                <a:spcAft>
                  <a:spcPct val="0"/>
                </a:spcAft>
              </a:pPr>
              <a:r>
                <a:rPr lang="en-US" b="1" dirty="0" smtClean="0">
                  <a:solidFill>
                    <a:srgbClr val="7030A0"/>
                  </a:solidFill>
                  <a:latin typeface="Arial" pitchFamily="34" charset="0"/>
                </a:rPr>
                <a:t>Compensation Point:</a:t>
              </a:r>
            </a:p>
            <a:p>
              <a:pPr algn="ctr" fontAlgn="base">
                <a:spcBef>
                  <a:spcPct val="0"/>
                </a:spcBef>
                <a:spcAft>
                  <a:spcPct val="0"/>
                </a:spcAft>
              </a:pPr>
              <a:r>
                <a:rPr lang="en-US" dirty="0" smtClean="0">
                  <a:solidFill>
                    <a:srgbClr val="009900"/>
                  </a:solidFill>
                  <a:latin typeface="Arial" pitchFamily="34" charset="0"/>
                </a:rPr>
                <a:t>Rate of Photosynthesis </a:t>
              </a:r>
              <a:r>
                <a:rPr lang="en-US" dirty="0" smtClean="0">
                  <a:solidFill>
                    <a:schemeClr val="bg1"/>
                  </a:solidFill>
                  <a:latin typeface="Arial" pitchFamily="34" charset="0"/>
                </a:rPr>
                <a:t>=</a:t>
              </a:r>
              <a:r>
                <a:rPr lang="en-US" dirty="0" smtClean="0">
                  <a:solidFill>
                    <a:prstClr val="black"/>
                  </a:solidFill>
                  <a:latin typeface="Arial" pitchFamily="34" charset="0"/>
                </a:rPr>
                <a:t> </a:t>
              </a:r>
              <a:r>
                <a:rPr lang="en-US" dirty="0" smtClean="0">
                  <a:solidFill>
                    <a:srgbClr val="FF0000"/>
                  </a:solidFill>
                  <a:latin typeface="Arial" pitchFamily="34" charset="0"/>
                </a:rPr>
                <a:t>Rate of Respiration</a:t>
              </a:r>
            </a:p>
          </p:txBody>
        </p:sp>
      </p:grpSp>
    </p:spTree>
    <p:extLst>
      <p:ext uri="{BB962C8B-B14F-4D97-AF65-F5344CB8AC3E}">
        <p14:creationId xmlns:p14="http://schemas.microsoft.com/office/powerpoint/2010/main" val="216808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228600" y="1592263"/>
            <a:ext cx="87630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fontAlgn="base">
              <a:spcBef>
                <a:spcPct val="0"/>
              </a:spcBef>
              <a:spcAft>
                <a:spcPct val="0"/>
              </a:spcAft>
              <a:buFont typeface="Arial" pitchFamily="34" charset="0"/>
              <a:buChar char="•"/>
            </a:pPr>
            <a:r>
              <a:rPr lang="en-US" sz="2800" b="1">
                <a:solidFill>
                  <a:prstClr val="white"/>
                </a:solidFill>
                <a:latin typeface="Arial" pitchFamily="34" charset="0"/>
                <a:cs typeface="Arial" pitchFamily="34" charset="0"/>
              </a:rPr>
              <a:t>Phytoplankton is mixed by turbulence and experiences different light intensities over time, sometimes above and sometimes below compensation point</a:t>
            </a:r>
          </a:p>
          <a:p>
            <a:pPr lvl="1" fontAlgn="base">
              <a:spcBef>
                <a:spcPct val="0"/>
              </a:spcBef>
              <a:spcAft>
                <a:spcPct val="0"/>
              </a:spcAft>
              <a:buFont typeface="Arial" pitchFamily="34" charset="0"/>
              <a:buChar char="•"/>
            </a:pPr>
            <a:endParaRPr lang="en-US" sz="2800" b="1">
              <a:solidFill>
                <a:prstClr val="white"/>
              </a:solidFill>
              <a:latin typeface="Arial" pitchFamily="34" charset="0"/>
              <a:cs typeface="Arial" pitchFamily="34" charset="0"/>
            </a:endParaRPr>
          </a:p>
        </p:txBody>
      </p:sp>
      <p:sp>
        <p:nvSpPr>
          <p:cNvPr id="37891" name="Rectangle 2"/>
          <p:cNvSpPr>
            <a:spLocks noChangeArrowheads="1"/>
          </p:cNvSpPr>
          <p:nvPr/>
        </p:nvSpPr>
        <p:spPr bwMode="auto">
          <a:xfrm>
            <a:off x="304800" y="228600"/>
            <a:ext cx="8631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4000" b="1">
                <a:solidFill>
                  <a:srgbClr val="00B0F0"/>
                </a:solidFill>
                <a:latin typeface="Arial" pitchFamily="34" charset="0"/>
                <a:cs typeface="Arial" pitchFamily="34" charset="0"/>
              </a:rPr>
              <a:t>Sverdrup's Model of Critical Depth </a:t>
            </a:r>
          </a:p>
        </p:txBody>
      </p:sp>
      <p:sp>
        <p:nvSpPr>
          <p:cNvPr id="23557" name="Rectangle 5"/>
          <p:cNvSpPr>
            <a:spLocks noChangeArrowheads="1"/>
          </p:cNvSpPr>
          <p:nvPr/>
        </p:nvSpPr>
        <p:spPr bwMode="auto">
          <a:xfrm>
            <a:off x="304800" y="3962400"/>
            <a:ext cx="88868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fontAlgn="base">
              <a:spcBef>
                <a:spcPct val="0"/>
              </a:spcBef>
              <a:spcAft>
                <a:spcPct val="0"/>
              </a:spcAft>
              <a:buFont typeface="Arial" pitchFamily="34" charset="0"/>
              <a:buChar char="•"/>
            </a:pPr>
            <a:r>
              <a:rPr lang="en-US" sz="2800" b="1" u="sng" dirty="0">
                <a:solidFill>
                  <a:srgbClr val="FFC000"/>
                </a:solidFill>
                <a:latin typeface="Arial" pitchFamily="34" charset="0"/>
                <a:cs typeface="Arial" pitchFamily="34" charset="0"/>
              </a:rPr>
              <a:t>Critical depth </a:t>
            </a:r>
            <a:r>
              <a:rPr lang="en-US" sz="2800" b="1" dirty="0">
                <a:solidFill>
                  <a:prstClr val="white"/>
                </a:solidFill>
                <a:latin typeface="Arial" pitchFamily="34" charset="0"/>
                <a:cs typeface="Arial" pitchFamily="34" charset="0"/>
              </a:rPr>
              <a:t>= depth at which photo-synthesis </a:t>
            </a:r>
          </a:p>
          <a:p>
            <a:pPr lvl="1" fontAlgn="base">
              <a:spcBef>
                <a:spcPct val="0"/>
              </a:spcBef>
              <a:spcAft>
                <a:spcPct val="0"/>
              </a:spcAft>
            </a:pPr>
            <a:r>
              <a:rPr lang="en-US" sz="2800" b="1" dirty="0">
                <a:solidFill>
                  <a:prstClr val="white"/>
                </a:solidFill>
                <a:latin typeface="Arial" pitchFamily="34" charset="0"/>
                <a:cs typeface="Arial" pitchFamily="34" charset="0"/>
              </a:rPr>
              <a:t>of the TOTAL water column phytoplankton</a:t>
            </a:r>
          </a:p>
          <a:p>
            <a:pPr lvl="1" fontAlgn="base">
              <a:spcBef>
                <a:spcPct val="0"/>
              </a:spcBef>
              <a:spcAft>
                <a:spcPct val="0"/>
              </a:spcAft>
            </a:pPr>
            <a:r>
              <a:rPr lang="en-US" sz="2800" b="1" dirty="0">
                <a:solidFill>
                  <a:prstClr val="white"/>
                </a:solidFill>
                <a:latin typeface="Arial" pitchFamily="34" charset="0"/>
                <a:cs typeface="Arial" pitchFamily="34" charset="0"/>
              </a:rPr>
              <a:t>population equals their TOTAL respiration</a:t>
            </a:r>
          </a:p>
        </p:txBody>
      </p:sp>
    </p:spTree>
    <p:extLst>
      <p:ext uri="{BB962C8B-B14F-4D97-AF65-F5344CB8AC3E}">
        <p14:creationId xmlns:p14="http://schemas.microsoft.com/office/powerpoint/2010/main" val="409237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0584576" presetClass="entr" presetSubtype="92399656" fill="hold" grpId="0" nodeType="clickEffect">
                                  <p:stCondLst>
                                    <p:cond delay="0"/>
                                  </p:stCondLst>
                                  <p:childTnLst>
                                    <p:set>
                                      <p:cBhvr>
                                        <p:cTn id="6" dur="1" fill="hold">
                                          <p:stCondLst>
                                            <p:cond delay="499"/>
                                          </p:stCondLst>
                                        </p:cTn>
                                        <p:tgtEl>
                                          <p:spTgt spid="235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0584576" presetClass="entr" presetSubtype="92399784" fill="hold" grpId="0" nodeType="clickEffect">
                                  <p:stCondLst>
                                    <p:cond delay="0"/>
                                  </p:stCondLst>
                                  <p:childTnLst>
                                    <p:set>
                                      <p:cBhvr>
                                        <p:cTn id="10" dur="1" fill="hold">
                                          <p:stCondLst>
                                            <p:cond delay="499"/>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1371600" y="228600"/>
            <a:ext cx="6003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a:solidFill>
                  <a:srgbClr val="009900"/>
                </a:solidFill>
                <a:latin typeface="Arial" pitchFamily="34" charset="0"/>
                <a:cs typeface="Arial" pitchFamily="34" charset="0"/>
              </a:rPr>
              <a:t>Sverdrup's Model of Critical Depth</a:t>
            </a:r>
            <a:endParaRPr lang="en-US" sz="2800">
              <a:solidFill>
                <a:srgbClr val="009900"/>
              </a:solidFill>
              <a:latin typeface="Arial" pitchFamily="34" charset="0"/>
              <a:cs typeface="Arial" pitchFamily="34" charset="0"/>
            </a:endParaRPr>
          </a:p>
        </p:txBody>
      </p:sp>
      <p:sp>
        <p:nvSpPr>
          <p:cNvPr id="36872" name="Line 3"/>
          <p:cNvSpPr>
            <a:spLocks noChangeShapeType="1"/>
          </p:cNvSpPr>
          <p:nvPr/>
        </p:nvSpPr>
        <p:spPr bwMode="auto">
          <a:xfrm>
            <a:off x="2260600" y="1054100"/>
            <a:ext cx="327660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73" name="Line 4"/>
          <p:cNvSpPr>
            <a:spLocks noChangeShapeType="1"/>
          </p:cNvSpPr>
          <p:nvPr/>
        </p:nvSpPr>
        <p:spPr bwMode="auto">
          <a:xfrm>
            <a:off x="2247900" y="1066800"/>
            <a:ext cx="0" cy="49530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74" name="Text Box 5"/>
          <p:cNvSpPr txBox="1">
            <a:spLocks noChangeArrowheads="1"/>
          </p:cNvSpPr>
          <p:nvPr/>
        </p:nvSpPr>
        <p:spPr bwMode="auto">
          <a:xfrm>
            <a:off x="965200" y="4038600"/>
            <a:ext cx="99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prstClr val="white"/>
                </a:solidFill>
                <a:cs typeface="Arial" pitchFamily="34" charset="0"/>
              </a:rPr>
              <a:t>Depth</a:t>
            </a:r>
          </a:p>
        </p:txBody>
      </p:sp>
      <p:sp>
        <p:nvSpPr>
          <p:cNvPr id="36876" name="Rectangle 7"/>
          <p:cNvSpPr>
            <a:spLocks noChangeArrowheads="1"/>
          </p:cNvSpPr>
          <p:nvPr/>
        </p:nvSpPr>
        <p:spPr bwMode="auto">
          <a:xfrm>
            <a:off x="2260600" y="1066800"/>
            <a:ext cx="1143000" cy="4343400"/>
          </a:xfrm>
          <a:prstGeom prst="rect">
            <a:avLst/>
          </a:prstGeom>
          <a:solidFill>
            <a:srgbClr val="FF0000">
              <a:alpha val="21000"/>
            </a:srgbClr>
          </a:solidFill>
          <a:ln>
            <a:noFill/>
          </a:ln>
          <a:extLst/>
        </p:spPr>
        <p:txBody>
          <a:bodyPr wrap="none" anchor="ctr"/>
          <a:lstStyle/>
          <a:p>
            <a:pPr algn="ctr" fontAlgn="base">
              <a:spcBef>
                <a:spcPct val="0"/>
              </a:spcBef>
              <a:spcAft>
                <a:spcPct val="0"/>
              </a:spcAft>
            </a:pPr>
            <a:endParaRPr lang="en-US">
              <a:solidFill>
                <a:prstClr val="black"/>
              </a:solidFill>
            </a:endParaRPr>
          </a:p>
        </p:txBody>
      </p:sp>
      <p:grpSp>
        <p:nvGrpSpPr>
          <p:cNvPr id="20" name="Group 19"/>
          <p:cNvGrpSpPr/>
          <p:nvPr/>
        </p:nvGrpSpPr>
        <p:grpSpPr>
          <a:xfrm>
            <a:off x="3416300" y="1066800"/>
            <a:ext cx="2065338" cy="4807163"/>
            <a:chOff x="3416300" y="1066800"/>
            <a:chExt cx="2065338" cy="4807163"/>
          </a:xfrm>
        </p:grpSpPr>
        <p:sp>
          <p:nvSpPr>
            <p:cNvPr id="36875" name="Line 6"/>
            <p:cNvSpPr>
              <a:spLocks noChangeShapeType="1"/>
            </p:cNvSpPr>
            <p:nvPr/>
          </p:nvSpPr>
          <p:spPr bwMode="auto">
            <a:xfrm>
              <a:off x="3416300" y="1066800"/>
              <a:ext cx="0" cy="4343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77" name="Text Box 8"/>
            <p:cNvSpPr txBox="1">
              <a:spLocks noChangeArrowheads="1"/>
            </p:cNvSpPr>
            <p:nvPr/>
          </p:nvSpPr>
          <p:spPr bwMode="auto">
            <a:xfrm>
              <a:off x="3505200" y="5477088"/>
              <a:ext cx="197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srgbClr val="FF0000"/>
                  </a:solidFill>
                  <a:cs typeface="Arial" pitchFamily="34" charset="0"/>
                </a:rPr>
                <a:t>Respiration rate</a:t>
              </a:r>
            </a:p>
          </p:txBody>
        </p:sp>
      </p:grpSp>
      <p:sp>
        <p:nvSpPr>
          <p:cNvPr id="36879" name="Text Box 10"/>
          <p:cNvSpPr txBox="1">
            <a:spLocks noChangeArrowheads="1"/>
          </p:cNvSpPr>
          <p:nvPr/>
        </p:nvSpPr>
        <p:spPr bwMode="auto">
          <a:xfrm>
            <a:off x="5308600" y="2260600"/>
            <a:ext cx="2435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srgbClr val="009900"/>
                </a:solidFill>
                <a:cs typeface="Arial" pitchFamily="34" charset="0"/>
              </a:rPr>
              <a:t>Photosynthesis rate</a:t>
            </a:r>
          </a:p>
        </p:txBody>
      </p:sp>
      <p:sp>
        <p:nvSpPr>
          <p:cNvPr id="36881" name="Line 13"/>
          <p:cNvSpPr>
            <a:spLocks noChangeShapeType="1"/>
          </p:cNvSpPr>
          <p:nvPr/>
        </p:nvSpPr>
        <p:spPr bwMode="auto">
          <a:xfrm>
            <a:off x="965200" y="3733800"/>
            <a:ext cx="2362200"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2" name="Line 14"/>
          <p:cNvSpPr>
            <a:spLocks noChangeShapeType="1"/>
          </p:cNvSpPr>
          <p:nvPr/>
        </p:nvSpPr>
        <p:spPr bwMode="auto">
          <a:xfrm>
            <a:off x="1346200" y="1143000"/>
            <a:ext cx="0" cy="2590800"/>
          </a:xfrm>
          <a:prstGeom prst="line">
            <a:avLst/>
          </a:prstGeom>
          <a:noFill/>
          <a:ln w="952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3" name="Text Box 15"/>
          <p:cNvSpPr txBox="1">
            <a:spLocks noChangeArrowheads="1"/>
          </p:cNvSpPr>
          <p:nvPr/>
        </p:nvSpPr>
        <p:spPr bwMode="auto">
          <a:xfrm>
            <a:off x="508000" y="2184400"/>
            <a:ext cx="179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a:solidFill>
                  <a:prstClr val="white"/>
                </a:solidFill>
                <a:cs typeface="Arial" pitchFamily="34" charset="0"/>
              </a:rPr>
              <a:t>Euphotic zone</a:t>
            </a:r>
          </a:p>
        </p:txBody>
      </p:sp>
      <p:sp>
        <p:nvSpPr>
          <p:cNvPr id="36884" name="Text Box 16"/>
          <p:cNvSpPr txBox="1">
            <a:spLocks noChangeArrowheads="1"/>
          </p:cNvSpPr>
          <p:nvPr/>
        </p:nvSpPr>
        <p:spPr bwMode="auto">
          <a:xfrm>
            <a:off x="76200" y="3492500"/>
            <a:ext cx="966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a:solidFill>
                  <a:prstClr val="white"/>
                </a:solidFill>
                <a:cs typeface="Arial" pitchFamily="34" charset="0"/>
              </a:rPr>
              <a:t>~100m</a:t>
            </a:r>
          </a:p>
        </p:txBody>
      </p:sp>
      <p:sp>
        <p:nvSpPr>
          <p:cNvPr id="36885" name="Line 17"/>
          <p:cNvSpPr>
            <a:spLocks noChangeShapeType="1"/>
          </p:cNvSpPr>
          <p:nvPr/>
        </p:nvSpPr>
        <p:spPr bwMode="auto">
          <a:xfrm>
            <a:off x="1117600" y="1066800"/>
            <a:ext cx="1066800"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78" name="Freeform 9"/>
          <p:cNvSpPr>
            <a:spLocks/>
          </p:cNvSpPr>
          <p:nvPr/>
        </p:nvSpPr>
        <p:spPr bwMode="auto">
          <a:xfrm>
            <a:off x="2260600" y="1066800"/>
            <a:ext cx="3276600" cy="4343400"/>
          </a:xfrm>
          <a:custGeom>
            <a:avLst/>
            <a:gdLst>
              <a:gd name="T0" fmla="*/ 2133600 w 2064"/>
              <a:gd name="T1" fmla="*/ 0 h 2736"/>
              <a:gd name="T2" fmla="*/ 2743199 w 2064"/>
              <a:gd name="T3" fmla="*/ 304800 h 2736"/>
              <a:gd name="T4" fmla="*/ 3276600 w 2064"/>
              <a:gd name="T5" fmla="*/ 838200 h 2736"/>
              <a:gd name="T6" fmla="*/ 2743199 w 2064"/>
              <a:gd name="T7" fmla="*/ 1447800 h 2736"/>
              <a:gd name="T8" fmla="*/ 1676400 w 2064"/>
              <a:gd name="T9" fmla="*/ 2209800 h 2736"/>
              <a:gd name="T10" fmla="*/ 838200 w 2064"/>
              <a:gd name="T11" fmla="*/ 2971800 h 2736"/>
              <a:gd name="T12" fmla="*/ 381000 w 2064"/>
              <a:gd name="T13" fmla="*/ 3581400 h 2736"/>
              <a:gd name="T14" fmla="*/ 76200 w 2064"/>
              <a:gd name="T15" fmla="*/ 4114800 h 2736"/>
              <a:gd name="T16" fmla="*/ 0 w 2064"/>
              <a:gd name="T17" fmla="*/ 4343400 h 27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4"/>
              <a:gd name="T28" fmla="*/ 0 h 2736"/>
              <a:gd name="T29" fmla="*/ 2064 w 2064"/>
              <a:gd name="T30" fmla="*/ 2736 h 27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4" h="2736">
                <a:moveTo>
                  <a:pt x="1344" y="0"/>
                </a:moveTo>
                <a:cubicBezTo>
                  <a:pt x="1476" y="52"/>
                  <a:pt x="1608" y="104"/>
                  <a:pt x="1728" y="192"/>
                </a:cubicBezTo>
                <a:cubicBezTo>
                  <a:pt x="1848" y="280"/>
                  <a:pt x="2064" y="408"/>
                  <a:pt x="2064" y="528"/>
                </a:cubicBezTo>
                <a:cubicBezTo>
                  <a:pt x="2064" y="648"/>
                  <a:pt x="1896" y="768"/>
                  <a:pt x="1728" y="912"/>
                </a:cubicBezTo>
                <a:cubicBezTo>
                  <a:pt x="1560" y="1056"/>
                  <a:pt x="1256" y="1232"/>
                  <a:pt x="1056" y="1392"/>
                </a:cubicBezTo>
                <a:cubicBezTo>
                  <a:pt x="856" y="1552"/>
                  <a:pt x="664" y="1728"/>
                  <a:pt x="528" y="1872"/>
                </a:cubicBezTo>
                <a:cubicBezTo>
                  <a:pt x="392" y="2016"/>
                  <a:pt x="320" y="2136"/>
                  <a:pt x="240" y="2256"/>
                </a:cubicBezTo>
                <a:cubicBezTo>
                  <a:pt x="160" y="2376"/>
                  <a:pt x="88" y="2512"/>
                  <a:pt x="48" y="2592"/>
                </a:cubicBezTo>
                <a:cubicBezTo>
                  <a:pt x="8" y="2672"/>
                  <a:pt x="0" y="2720"/>
                  <a:pt x="0" y="2736"/>
                </a:cubicBez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9900"/>
              </a:solidFill>
              <a:latin typeface="Arial" pitchFamily="34" charset="0"/>
            </a:endParaRPr>
          </a:p>
        </p:txBody>
      </p:sp>
      <p:grpSp>
        <p:nvGrpSpPr>
          <p:cNvPr id="21" name="Group 20"/>
          <p:cNvGrpSpPr/>
          <p:nvPr/>
        </p:nvGrpSpPr>
        <p:grpSpPr>
          <a:xfrm>
            <a:off x="2199754" y="1143000"/>
            <a:ext cx="3337446" cy="3581400"/>
            <a:chOff x="2199754" y="1143000"/>
            <a:chExt cx="3337446" cy="3581400"/>
          </a:xfrm>
        </p:grpSpPr>
        <p:cxnSp>
          <p:nvCxnSpPr>
            <p:cNvPr id="37" name="Straight Connector 36"/>
            <p:cNvCxnSpPr/>
            <p:nvPr/>
          </p:nvCxnSpPr>
          <p:spPr>
            <a:xfrm flipH="1">
              <a:off x="2199754" y="3414215"/>
              <a:ext cx="1658665"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H="1">
              <a:off x="2247900" y="1143000"/>
              <a:ext cx="2324100"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247900" y="1447800"/>
              <a:ext cx="2857500"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247900" y="1981200"/>
              <a:ext cx="3289300"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236527" y="2459037"/>
              <a:ext cx="2792673" cy="4549"/>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282020" y="2971800"/>
              <a:ext cx="2091542" cy="4549"/>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278338" y="3889375"/>
              <a:ext cx="922062"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2250175" y="4267200"/>
              <a:ext cx="633673"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250177" y="4724400"/>
              <a:ext cx="330482"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grpSp>
      <p:sp>
        <p:nvSpPr>
          <p:cNvPr id="28" name="Rectangle 23"/>
          <p:cNvSpPr>
            <a:spLocks noChangeArrowheads="1"/>
          </p:cNvSpPr>
          <p:nvPr/>
        </p:nvSpPr>
        <p:spPr bwMode="auto">
          <a:xfrm>
            <a:off x="15875" y="6060406"/>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200" b="1" dirty="0">
                <a:solidFill>
                  <a:prstClr val="white"/>
                </a:solidFill>
                <a:latin typeface="Arial" pitchFamily="34" charset="0"/>
                <a:cs typeface="Arial" pitchFamily="34" charset="0"/>
              </a:rPr>
              <a:t>A phytoplankton </a:t>
            </a:r>
            <a:r>
              <a:rPr lang="en-US" sz="1200" b="1" dirty="0" smtClean="0">
                <a:solidFill>
                  <a:prstClr val="white"/>
                </a:solidFill>
                <a:latin typeface="Arial" pitchFamily="34" charset="0"/>
                <a:cs typeface="Arial" pitchFamily="34" charset="0"/>
              </a:rPr>
              <a:t> bloom –can only occur if mixing is shallower than this depth…..shallower </a:t>
            </a:r>
            <a:r>
              <a:rPr lang="en-US" sz="1200" b="1" dirty="0">
                <a:solidFill>
                  <a:prstClr val="white"/>
                </a:solidFill>
                <a:latin typeface="Arial" pitchFamily="34" charset="0"/>
                <a:cs typeface="Arial" pitchFamily="34" charset="0"/>
              </a:rPr>
              <a:t>than the critical depth. Only then is the population net production &gt;0</a:t>
            </a:r>
          </a:p>
        </p:txBody>
      </p:sp>
      <p:grpSp>
        <p:nvGrpSpPr>
          <p:cNvPr id="9" name="Group 8"/>
          <p:cNvGrpSpPr/>
          <p:nvPr/>
        </p:nvGrpSpPr>
        <p:grpSpPr>
          <a:xfrm>
            <a:off x="2415419" y="3905297"/>
            <a:ext cx="6451462" cy="1429066"/>
            <a:chOff x="2415419" y="3905297"/>
            <a:chExt cx="6451462" cy="1429066"/>
          </a:xfrm>
        </p:grpSpPr>
        <p:sp>
          <p:nvSpPr>
            <p:cNvPr id="2" name="TextBox 1"/>
            <p:cNvSpPr txBox="1"/>
            <p:nvPr/>
          </p:nvSpPr>
          <p:spPr>
            <a:xfrm>
              <a:off x="4724400" y="3905297"/>
              <a:ext cx="4142481" cy="1384995"/>
            </a:xfrm>
            <a:prstGeom prst="rect">
              <a:avLst/>
            </a:prstGeom>
            <a:noFill/>
          </p:spPr>
          <p:txBody>
            <a:bodyPr wrap="none" rtlCol="0">
              <a:spAutoFit/>
            </a:bodyPr>
            <a:lstStyle/>
            <a:p>
              <a:pPr algn="ctr" fontAlgn="base">
                <a:spcBef>
                  <a:spcPct val="0"/>
                </a:spcBef>
                <a:spcAft>
                  <a:spcPct val="0"/>
                </a:spcAft>
              </a:pPr>
              <a:r>
                <a:rPr lang="en-US" sz="2800" dirty="0" smtClean="0">
                  <a:solidFill>
                    <a:srgbClr val="FF0080"/>
                  </a:solidFill>
                  <a:latin typeface="Arial" pitchFamily="34" charset="0"/>
                </a:rPr>
                <a:t>Critical Depth:</a:t>
              </a:r>
            </a:p>
            <a:p>
              <a:pPr algn="ctr" fontAlgn="base">
                <a:spcBef>
                  <a:spcPct val="0"/>
                </a:spcBef>
                <a:spcAft>
                  <a:spcPct val="0"/>
                </a:spcAft>
              </a:pPr>
              <a:r>
                <a:rPr lang="en-US" sz="2800" dirty="0" smtClean="0">
                  <a:solidFill>
                    <a:srgbClr val="009900"/>
                  </a:solidFill>
                  <a:latin typeface="Arial" pitchFamily="34" charset="0"/>
                </a:rPr>
                <a:t>TOTAL Photosynthesis</a:t>
              </a:r>
              <a:r>
                <a:rPr lang="en-US" sz="2800" dirty="0" smtClean="0">
                  <a:solidFill>
                    <a:prstClr val="white"/>
                  </a:solidFill>
                  <a:latin typeface="Arial" pitchFamily="34" charset="0"/>
                </a:rPr>
                <a:t> =</a:t>
              </a:r>
            </a:p>
            <a:p>
              <a:pPr algn="ctr" fontAlgn="base">
                <a:spcBef>
                  <a:spcPct val="0"/>
                </a:spcBef>
                <a:spcAft>
                  <a:spcPct val="0"/>
                </a:spcAft>
              </a:pPr>
              <a:r>
                <a:rPr lang="en-US" sz="2800" dirty="0" smtClean="0">
                  <a:solidFill>
                    <a:srgbClr val="FF0000"/>
                  </a:solidFill>
                  <a:latin typeface="Arial" pitchFamily="34" charset="0"/>
                </a:rPr>
                <a:t>TOTAL Respiration</a:t>
              </a:r>
              <a:endParaRPr lang="en-US" sz="2800" dirty="0">
                <a:solidFill>
                  <a:srgbClr val="FF0000"/>
                </a:solidFill>
                <a:latin typeface="Arial" pitchFamily="34" charset="0"/>
              </a:endParaRPr>
            </a:p>
          </p:txBody>
        </p:sp>
        <p:cxnSp>
          <p:nvCxnSpPr>
            <p:cNvPr id="7" name="Straight Arrow Connector 6"/>
            <p:cNvCxnSpPr/>
            <p:nvPr/>
          </p:nvCxnSpPr>
          <p:spPr>
            <a:xfrm flipH="1">
              <a:off x="2415419" y="4267200"/>
              <a:ext cx="2893181" cy="1067163"/>
            </a:xfrm>
            <a:prstGeom prst="straightConnector1">
              <a:avLst/>
            </a:prstGeom>
            <a:ln w="31750">
              <a:solidFill>
                <a:srgbClr val="FF008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311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76"/>
                                        </p:tgtEl>
                                        <p:attrNameLst>
                                          <p:attrName>style.visibility</p:attrName>
                                        </p:attrNameLst>
                                      </p:cBhvr>
                                      <p:to>
                                        <p:strVal val="visible"/>
                                      </p:to>
                                    </p:set>
                                    <p:animEffect transition="in" filter="fade">
                                      <p:cBhvr>
                                        <p:cTn id="12" dur="500"/>
                                        <p:tgtEl>
                                          <p:spTgt spid="368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6" grpId="0" animBg="1"/>
      <p:bldP spid="2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669925" y="801688"/>
            <a:ext cx="65865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buFontTx/>
              <a:buChar char="•"/>
            </a:pPr>
            <a:r>
              <a:rPr lang="en-US" sz="2400" b="1" dirty="0">
                <a:solidFill>
                  <a:prstClr val="white"/>
                </a:solidFill>
                <a:latin typeface="Times New Roman" pitchFamily="18" charset="0"/>
                <a:cs typeface="Times New Roman" pitchFamily="18" charset="0"/>
              </a:rPr>
              <a:t>Low latitude: strong thermocline </a:t>
            </a:r>
            <a:r>
              <a:rPr lang="en-US" sz="2400" b="1" dirty="0">
                <a:solidFill>
                  <a:prstClr val="white"/>
                </a:solidFill>
                <a:latin typeface="Times New Roman" pitchFamily="18" charset="0"/>
                <a:cs typeface="Times New Roman" pitchFamily="18" charset="0"/>
                <a:sym typeface="Wingdings" pitchFamily="2" charset="2"/>
              </a:rPr>
              <a:t> stratified.</a:t>
            </a:r>
          </a:p>
          <a:p>
            <a:pPr eaLnBrk="1" fontAlgn="base" hangingPunct="1">
              <a:spcBef>
                <a:spcPct val="0"/>
              </a:spcBef>
              <a:spcAft>
                <a:spcPct val="0"/>
              </a:spcAft>
              <a:buFontTx/>
              <a:buChar char="•"/>
            </a:pPr>
            <a:r>
              <a:rPr lang="en-US" sz="2400" b="1" dirty="0">
                <a:solidFill>
                  <a:prstClr val="white"/>
                </a:solidFill>
                <a:latin typeface="Times New Roman" pitchFamily="18" charset="0"/>
                <a:cs typeface="Times New Roman" pitchFamily="18" charset="0"/>
                <a:sym typeface="Wingdings" pitchFamily="2" charset="2"/>
              </a:rPr>
              <a:t>High latitude: vertically well mixed.</a:t>
            </a:r>
            <a:endParaRPr lang="en-US" sz="2400" b="1" dirty="0">
              <a:solidFill>
                <a:prstClr val="white"/>
              </a:solidFill>
              <a:latin typeface="Times New Roman" pitchFamily="18" charset="0"/>
              <a:cs typeface="Times New Roman" pitchFamily="18" charset="0"/>
            </a:endParaRPr>
          </a:p>
        </p:txBody>
      </p:sp>
      <p:sp>
        <p:nvSpPr>
          <p:cNvPr id="10244" name="Rectangle 6"/>
          <p:cNvSpPr>
            <a:spLocks noChangeArrowheads="1"/>
          </p:cNvSpPr>
          <p:nvPr/>
        </p:nvSpPr>
        <p:spPr bwMode="auto">
          <a:xfrm>
            <a:off x="2895600" y="2438400"/>
            <a:ext cx="3276600" cy="381000"/>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FFFF00"/>
              </a:solidFill>
              <a:latin typeface="Times New Roman" pitchFamily="18" charset="0"/>
              <a:cs typeface="Times New Roman" pitchFamily="18" charset="0"/>
            </a:endParaRPr>
          </a:p>
        </p:txBody>
      </p:sp>
      <p:sp>
        <p:nvSpPr>
          <p:cNvPr id="10245" name="Rectangle 7"/>
          <p:cNvSpPr>
            <a:spLocks noChangeArrowheads="1"/>
          </p:cNvSpPr>
          <p:nvPr/>
        </p:nvSpPr>
        <p:spPr bwMode="auto">
          <a:xfrm>
            <a:off x="2895600" y="2819400"/>
            <a:ext cx="3276600" cy="914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FFFF00"/>
              </a:solidFill>
              <a:latin typeface="Times New Roman" pitchFamily="18" charset="0"/>
              <a:cs typeface="Times New Roman" pitchFamily="18" charset="0"/>
            </a:endParaRPr>
          </a:p>
        </p:txBody>
      </p:sp>
      <p:sp>
        <p:nvSpPr>
          <p:cNvPr id="10246" name="Line 8"/>
          <p:cNvSpPr>
            <a:spLocks noChangeShapeType="1"/>
          </p:cNvSpPr>
          <p:nvPr/>
        </p:nvSpPr>
        <p:spPr bwMode="auto">
          <a:xfrm>
            <a:off x="2895600" y="2438400"/>
            <a:ext cx="34290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10247" name="Line 9"/>
          <p:cNvSpPr>
            <a:spLocks noChangeShapeType="1"/>
          </p:cNvSpPr>
          <p:nvPr/>
        </p:nvSpPr>
        <p:spPr bwMode="auto">
          <a:xfrm>
            <a:off x="2895600" y="2438400"/>
            <a:ext cx="0" cy="37338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10248" name="Text Box 10"/>
          <p:cNvSpPr txBox="1">
            <a:spLocks noChangeArrowheads="1"/>
          </p:cNvSpPr>
          <p:nvPr/>
        </p:nvSpPr>
        <p:spPr bwMode="auto">
          <a:xfrm>
            <a:off x="1752600" y="3886200"/>
            <a:ext cx="95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prstClr val="white"/>
                </a:solidFill>
                <a:latin typeface="Times New Roman" pitchFamily="18" charset="0"/>
                <a:cs typeface="Times New Roman" pitchFamily="18" charset="0"/>
              </a:rPr>
              <a:t>Depth</a:t>
            </a:r>
          </a:p>
        </p:txBody>
      </p:sp>
      <p:sp>
        <p:nvSpPr>
          <p:cNvPr id="10249" name="Text Box 11"/>
          <p:cNvSpPr txBox="1">
            <a:spLocks noChangeArrowheads="1"/>
          </p:cNvSpPr>
          <p:nvPr/>
        </p:nvSpPr>
        <p:spPr bwMode="auto">
          <a:xfrm>
            <a:off x="3717925" y="1868488"/>
            <a:ext cx="1790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prstClr val="white"/>
                </a:solidFill>
                <a:latin typeface="Times New Roman" pitchFamily="18" charset="0"/>
                <a:cs typeface="Times New Roman" pitchFamily="18" charset="0"/>
              </a:rPr>
              <a:t>Temperature</a:t>
            </a:r>
          </a:p>
        </p:txBody>
      </p:sp>
      <p:sp>
        <p:nvSpPr>
          <p:cNvPr id="10250" name="Freeform 12"/>
          <p:cNvSpPr>
            <a:spLocks/>
          </p:cNvSpPr>
          <p:nvPr/>
        </p:nvSpPr>
        <p:spPr bwMode="auto">
          <a:xfrm>
            <a:off x="3119438" y="2438400"/>
            <a:ext cx="2595562" cy="3694113"/>
          </a:xfrm>
          <a:custGeom>
            <a:avLst/>
            <a:gdLst>
              <a:gd name="T0" fmla="*/ 2147483647 w 1635"/>
              <a:gd name="T1" fmla="*/ 0 h 2327"/>
              <a:gd name="T2" fmla="*/ 2147483647 w 1635"/>
              <a:gd name="T3" fmla="*/ 2147483647 h 2327"/>
              <a:gd name="T4" fmla="*/ 2147483647 w 1635"/>
              <a:gd name="T5" fmla="*/ 2147483647 h 2327"/>
              <a:gd name="T6" fmla="*/ 2147483647 w 1635"/>
              <a:gd name="T7" fmla="*/ 2147483647 h 2327"/>
              <a:gd name="T8" fmla="*/ 2147483647 w 1635"/>
              <a:gd name="T9" fmla="*/ 2147483647 h 2327"/>
              <a:gd name="T10" fmla="*/ 2147483647 w 1635"/>
              <a:gd name="T11" fmla="*/ 2147483647 h 2327"/>
              <a:gd name="T12" fmla="*/ 2147483647 w 1635"/>
              <a:gd name="T13" fmla="*/ 2147483647 h 2327"/>
              <a:gd name="T14" fmla="*/ 2147483647 w 1635"/>
              <a:gd name="T15" fmla="*/ 2147483647 h 2327"/>
              <a:gd name="T16" fmla="*/ 0 w 1635"/>
              <a:gd name="T17" fmla="*/ 2147483647 h 23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5"/>
              <a:gd name="T28" fmla="*/ 0 h 2327"/>
              <a:gd name="T29" fmla="*/ 1635 w 1635"/>
              <a:gd name="T30" fmla="*/ 2327 h 23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5" h="2327">
                <a:moveTo>
                  <a:pt x="1635" y="0"/>
                </a:moveTo>
                <a:cubicBezTo>
                  <a:pt x="1627" y="74"/>
                  <a:pt x="1619" y="147"/>
                  <a:pt x="1587" y="196"/>
                </a:cubicBezTo>
                <a:cubicBezTo>
                  <a:pt x="1556" y="245"/>
                  <a:pt x="1524" y="262"/>
                  <a:pt x="1445" y="295"/>
                </a:cubicBezTo>
                <a:cubicBezTo>
                  <a:pt x="1365" y="327"/>
                  <a:pt x="1230" y="360"/>
                  <a:pt x="1111" y="393"/>
                </a:cubicBezTo>
                <a:cubicBezTo>
                  <a:pt x="992" y="425"/>
                  <a:pt x="850" y="456"/>
                  <a:pt x="730" y="491"/>
                </a:cubicBezTo>
                <a:cubicBezTo>
                  <a:pt x="610" y="526"/>
                  <a:pt x="498" y="544"/>
                  <a:pt x="392" y="603"/>
                </a:cubicBezTo>
                <a:cubicBezTo>
                  <a:pt x="286" y="663"/>
                  <a:pt x="156" y="725"/>
                  <a:pt x="93" y="846"/>
                </a:cubicBezTo>
                <a:cubicBezTo>
                  <a:pt x="31" y="966"/>
                  <a:pt x="31" y="1078"/>
                  <a:pt x="16" y="1325"/>
                </a:cubicBezTo>
                <a:cubicBezTo>
                  <a:pt x="1" y="1572"/>
                  <a:pt x="3" y="2118"/>
                  <a:pt x="0" y="2327"/>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10251" name="Text Box 16"/>
          <p:cNvSpPr txBox="1">
            <a:spLocks noChangeArrowheads="1"/>
          </p:cNvSpPr>
          <p:nvPr/>
        </p:nvSpPr>
        <p:spPr bwMode="auto">
          <a:xfrm>
            <a:off x="4632325" y="3011488"/>
            <a:ext cx="1731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srgbClr val="FF0000"/>
                </a:solidFill>
                <a:latin typeface="Times New Roman" pitchFamily="18" charset="0"/>
                <a:cs typeface="Times New Roman" pitchFamily="18" charset="0"/>
              </a:rPr>
              <a:t>Low latitude</a:t>
            </a:r>
          </a:p>
        </p:txBody>
      </p:sp>
      <p:sp>
        <p:nvSpPr>
          <p:cNvPr id="10252" name="Text Box 17"/>
          <p:cNvSpPr txBox="1">
            <a:spLocks noChangeArrowheads="1"/>
          </p:cNvSpPr>
          <p:nvPr/>
        </p:nvSpPr>
        <p:spPr bwMode="auto">
          <a:xfrm>
            <a:off x="1828800" y="1981200"/>
            <a:ext cx="1790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srgbClr val="00B0F0"/>
                </a:solidFill>
                <a:latin typeface="Times New Roman" pitchFamily="18" charset="0"/>
                <a:cs typeface="Times New Roman" pitchFamily="18" charset="0"/>
              </a:rPr>
              <a:t>High latitude</a:t>
            </a:r>
          </a:p>
        </p:txBody>
      </p:sp>
      <p:sp>
        <p:nvSpPr>
          <p:cNvPr id="10253" name="Line 18"/>
          <p:cNvSpPr>
            <a:spLocks noChangeShapeType="1"/>
          </p:cNvSpPr>
          <p:nvPr/>
        </p:nvSpPr>
        <p:spPr bwMode="auto">
          <a:xfrm>
            <a:off x="3098800" y="2438400"/>
            <a:ext cx="0" cy="365760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2060"/>
              </a:solidFill>
              <a:latin typeface="Arial" pitchFamily="34" charset="0"/>
            </a:endParaRPr>
          </a:p>
        </p:txBody>
      </p:sp>
      <p:sp>
        <p:nvSpPr>
          <p:cNvPr id="10254" name="Oval 19"/>
          <p:cNvSpPr>
            <a:spLocks noChangeArrowheads="1"/>
          </p:cNvSpPr>
          <p:nvPr/>
        </p:nvSpPr>
        <p:spPr bwMode="auto">
          <a:xfrm>
            <a:off x="2554288" y="2411413"/>
            <a:ext cx="1066800" cy="2743200"/>
          </a:xfrm>
          <a:prstGeom prst="ellipse">
            <a:avLst/>
          </a:prstGeom>
          <a:noFill/>
          <a:ln w="9525">
            <a:solidFill>
              <a:srgbClr val="FFC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79646">
                  <a:lumMod val="75000"/>
                </a:srgbClr>
              </a:solidFill>
              <a:latin typeface="Times New Roman" pitchFamily="18" charset="0"/>
              <a:cs typeface="Times New Roman" pitchFamily="18" charset="0"/>
            </a:endParaRPr>
          </a:p>
        </p:txBody>
      </p:sp>
      <p:sp>
        <p:nvSpPr>
          <p:cNvPr id="10255" name="Text Box 20"/>
          <p:cNvSpPr txBox="1">
            <a:spLocks noChangeArrowheads="1"/>
          </p:cNvSpPr>
          <p:nvPr/>
        </p:nvSpPr>
        <p:spPr bwMode="auto">
          <a:xfrm>
            <a:off x="1684338" y="3198813"/>
            <a:ext cx="1090612" cy="46037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srgbClr val="F79646">
                    <a:lumMod val="75000"/>
                  </a:srgbClr>
                </a:solidFill>
                <a:latin typeface="Times New Roman" pitchFamily="18" charset="0"/>
                <a:cs typeface="Times New Roman" pitchFamily="18" charset="0"/>
              </a:rPr>
              <a:t>Mixing</a:t>
            </a:r>
          </a:p>
        </p:txBody>
      </p:sp>
    </p:spTree>
    <p:extLst>
      <p:ext uri="{BB962C8B-B14F-4D97-AF65-F5344CB8AC3E}">
        <p14:creationId xmlns:p14="http://schemas.microsoft.com/office/powerpoint/2010/main" val="63475325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601663" y="762000"/>
            <a:ext cx="73933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prstClr val="white"/>
                </a:solidFill>
                <a:cs typeface="Arial" pitchFamily="34" charset="0"/>
              </a:rPr>
              <a:t>Polar oceans: </a:t>
            </a:r>
          </a:p>
          <a:p>
            <a:pPr lvl="1" eaLnBrk="1" fontAlgn="base" hangingPunct="1">
              <a:spcBef>
                <a:spcPct val="0"/>
              </a:spcBef>
              <a:spcAft>
                <a:spcPct val="0"/>
              </a:spcAft>
              <a:buFontTx/>
              <a:buChar char="•"/>
            </a:pPr>
            <a:r>
              <a:rPr lang="en-US" sz="2400" dirty="0">
                <a:solidFill>
                  <a:prstClr val="white"/>
                </a:solidFill>
                <a:cs typeface="Arial" pitchFamily="34" charset="0"/>
              </a:rPr>
              <a:t>Nutrients are abundant due to vertical mixing.</a:t>
            </a:r>
          </a:p>
          <a:p>
            <a:pPr lvl="1" eaLnBrk="1" fontAlgn="base" hangingPunct="1">
              <a:spcBef>
                <a:spcPct val="0"/>
              </a:spcBef>
              <a:spcAft>
                <a:spcPct val="0"/>
              </a:spcAft>
              <a:buFontTx/>
              <a:buChar char="•"/>
            </a:pPr>
            <a:r>
              <a:rPr lang="en-US" sz="2400" dirty="0">
                <a:solidFill>
                  <a:prstClr val="white"/>
                </a:solidFill>
                <a:cs typeface="Arial" pitchFamily="34" charset="0"/>
              </a:rPr>
              <a:t>limited by sunlight: darkness for winter months.</a:t>
            </a:r>
          </a:p>
          <a:p>
            <a:pPr lvl="1" eaLnBrk="1" fontAlgn="base" hangingPunct="1">
              <a:spcBef>
                <a:spcPct val="0"/>
              </a:spcBef>
              <a:spcAft>
                <a:spcPct val="0"/>
              </a:spcAft>
              <a:buFontTx/>
              <a:buChar char="•"/>
            </a:pPr>
            <a:r>
              <a:rPr lang="en-US" sz="2400" dirty="0">
                <a:solidFill>
                  <a:prstClr val="white"/>
                </a:solidFill>
                <a:cs typeface="Arial" pitchFamily="34" charset="0"/>
              </a:rPr>
              <a:t>(partly) covered by sea ice.</a:t>
            </a:r>
          </a:p>
        </p:txBody>
      </p:sp>
      <p:sp>
        <p:nvSpPr>
          <p:cNvPr id="47107" name="Text Box 4"/>
          <p:cNvSpPr txBox="1">
            <a:spLocks noChangeArrowheads="1"/>
          </p:cNvSpPr>
          <p:nvPr/>
        </p:nvSpPr>
        <p:spPr bwMode="auto">
          <a:xfrm>
            <a:off x="2667000" y="106363"/>
            <a:ext cx="41322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a:solidFill>
                  <a:srgbClr val="009900"/>
                </a:solidFill>
                <a:cs typeface="Arial" pitchFamily="34" charset="0"/>
              </a:rPr>
              <a:t>Primary productivity</a:t>
            </a:r>
          </a:p>
        </p:txBody>
      </p:sp>
      <p:pic>
        <p:nvPicPr>
          <p:cNvPr id="47108" name="Picture 5" descr="13_1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0"/>
            <a:ext cx="6426200"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92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2FD7EEB-0468-469E-88D3-7EB8D1B58E3E}" type="slidenum">
              <a:rPr lang="en-US">
                <a:solidFill>
                  <a:prstClr val="black">
                    <a:tint val="75000"/>
                  </a:prstClr>
                </a:solidFill>
              </a:rPr>
              <a:pPr>
                <a:defRPr/>
              </a:pPr>
              <a:t>17</a:t>
            </a:fld>
            <a:endParaRPr lang="en-US">
              <a:solidFill>
                <a:prstClr val="black">
                  <a:tint val="75000"/>
                </a:prstClr>
              </a:solidFill>
            </a:endParaRPr>
          </a:p>
        </p:txBody>
      </p:sp>
      <p:sp>
        <p:nvSpPr>
          <p:cNvPr id="52227" name="Text Box 2"/>
          <p:cNvSpPr txBox="1">
            <a:spLocks noChangeArrowheads="1"/>
          </p:cNvSpPr>
          <p:nvPr/>
        </p:nvSpPr>
        <p:spPr bwMode="auto">
          <a:xfrm>
            <a:off x="769938" y="76200"/>
            <a:ext cx="7535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a:solidFill>
                  <a:srgbClr val="FF0066"/>
                </a:solidFill>
                <a:latin typeface="Calibri" pitchFamily="34" charset="0"/>
              </a:rPr>
              <a:t>Primary productivity in temperate oceans</a:t>
            </a:r>
          </a:p>
        </p:txBody>
      </p:sp>
      <p:pic>
        <p:nvPicPr>
          <p:cNvPr id="52228" name="Picture 6" descr="13_1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1595438"/>
            <a:ext cx="9118600"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690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CCA676-5190-41E1-94CB-BA557B4F8D19}" type="slidenum">
              <a:rPr lang="en-US">
                <a:solidFill>
                  <a:prstClr val="black">
                    <a:tint val="75000"/>
                  </a:prstClr>
                </a:solidFill>
              </a:rPr>
              <a:pPr>
                <a:defRPr/>
              </a:pPr>
              <a:t>18</a:t>
            </a:fld>
            <a:endParaRPr lang="en-US">
              <a:solidFill>
                <a:prstClr val="black">
                  <a:tint val="75000"/>
                </a:prstClr>
              </a:solidFill>
            </a:endParaRPr>
          </a:p>
        </p:txBody>
      </p:sp>
      <p:sp>
        <p:nvSpPr>
          <p:cNvPr id="54275" name="Text Box 2"/>
          <p:cNvSpPr txBox="1">
            <a:spLocks noChangeArrowheads="1"/>
          </p:cNvSpPr>
          <p:nvPr/>
        </p:nvSpPr>
        <p:spPr bwMode="auto">
          <a:xfrm>
            <a:off x="2652713" y="76200"/>
            <a:ext cx="4132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a:solidFill>
                  <a:srgbClr val="009900"/>
                </a:solidFill>
                <a:cs typeface="Arial" pitchFamily="34" charset="0"/>
              </a:rPr>
              <a:t>Primary productivity</a:t>
            </a:r>
          </a:p>
        </p:txBody>
      </p:sp>
      <p:pic>
        <p:nvPicPr>
          <p:cNvPr id="54276" name="Picture 4" descr="13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41388"/>
            <a:ext cx="8229600" cy="591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070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268" y="685800"/>
            <a:ext cx="7375096" cy="3785652"/>
          </a:xfrm>
          <a:prstGeom prst="rect">
            <a:avLst/>
          </a:prstGeom>
          <a:noFill/>
        </p:spPr>
        <p:txBody>
          <a:bodyPr wrap="none" rtlCol="0">
            <a:spAutoFit/>
          </a:bodyPr>
          <a:lstStyle/>
          <a:p>
            <a:pPr algn="ctr"/>
            <a:r>
              <a:rPr lang="en-US" sz="6000" dirty="0" smtClean="0">
                <a:solidFill>
                  <a:schemeClr val="bg1"/>
                </a:solidFill>
              </a:rPr>
              <a:t>Quiz</a:t>
            </a:r>
          </a:p>
          <a:p>
            <a:pPr algn="ctr"/>
            <a:endParaRPr lang="en-US" sz="6000" dirty="0">
              <a:solidFill>
                <a:schemeClr val="bg1"/>
              </a:solidFill>
            </a:endParaRPr>
          </a:p>
          <a:p>
            <a:pPr algn="ctr"/>
            <a:endParaRPr lang="en-US" sz="6000" dirty="0" smtClean="0">
              <a:solidFill>
                <a:schemeClr val="bg1"/>
              </a:solidFill>
            </a:endParaRPr>
          </a:p>
          <a:p>
            <a:pPr algn="ctr"/>
            <a:r>
              <a:rPr lang="en-US" sz="2400" dirty="0" smtClean="0">
                <a:solidFill>
                  <a:schemeClr val="bg1"/>
                </a:solidFill>
              </a:rPr>
              <a:t>T/F Tropical Water column productivity peaks in the fall. </a:t>
            </a:r>
            <a:r>
              <a:rPr lang="en-US" sz="6000" dirty="0" smtClean="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541820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0017" y="1295400"/>
            <a:ext cx="5812884" cy="954107"/>
          </a:xfrm>
          <a:prstGeom prst="rect">
            <a:avLst/>
          </a:prstGeom>
          <a:noFill/>
        </p:spPr>
        <p:txBody>
          <a:bodyPr wrap="none" rtlCol="0">
            <a:spAutoFit/>
          </a:bodyPr>
          <a:lstStyle/>
          <a:p>
            <a:pPr algn="ctr"/>
            <a:r>
              <a:rPr lang="en-US" sz="2800" dirty="0" smtClean="0">
                <a:solidFill>
                  <a:srgbClr val="00FF00"/>
                </a:solidFill>
                <a:latin typeface="Arial"/>
                <a:cs typeface="Arial"/>
              </a:rPr>
              <a:t>Phytoplankton, Primary Production,</a:t>
            </a:r>
          </a:p>
          <a:p>
            <a:pPr algn="ctr"/>
            <a:r>
              <a:rPr lang="en-US" sz="2800" dirty="0" smtClean="0">
                <a:solidFill>
                  <a:srgbClr val="00FF00"/>
                </a:solidFill>
                <a:latin typeface="Arial"/>
                <a:cs typeface="Arial"/>
              </a:rPr>
              <a:t> and Respiration Continued</a:t>
            </a:r>
            <a:endParaRPr lang="en-US" sz="2800" dirty="0">
              <a:solidFill>
                <a:srgbClr val="00FF00"/>
              </a:solidFill>
              <a:latin typeface="Arial"/>
              <a:cs typeface="Arial"/>
            </a:endParaRPr>
          </a:p>
        </p:txBody>
      </p:sp>
      <p:sp>
        <p:nvSpPr>
          <p:cNvPr id="3" name="TextBox 2"/>
          <p:cNvSpPr txBox="1"/>
          <p:nvPr/>
        </p:nvSpPr>
        <p:spPr>
          <a:xfrm>
            <a:off x="3465962" y="4038600"/>
            <a:ext cx="2212076" cy="369332"/>
          </a:xfrm>
          <a:prstGeom prst="rect">
            <a:avLst/>
          </a:prstGeom>
          <a:noFill/>
        </p:spPr>
        <p:txBody>
          <a:bodyPr wrap="none" rtlCol="0">
            <a:spAutoFit/>
          </a:bodyPr>
          <a:lstStyle/>
          <a:p>
            <a:r>
              <a:rPr lang="en-US" dirty="0" smtClean="0">
                <a:solidFill>
                  <a:srgbClr val="00FF00"/>
                </a:solidFill>
                <a:latin typeface="Arial"/>
                <a:cs typeface="Arial"/>
              </a:rPr>
              <a:t>November 9</a:t>
            </a:r>
            <a:r>
              <a:rPr lang="en-US" baseline="30000" dirty="0" smtClean="0">
                <a:solidFill>
                  <a:srgbClr val="00FF00"/>
                </a:solidFill>
                <a:latin typeface="Arial"/>
                <a:cs typeface="Arial"/>
              </a:rPr>
              <a:t>th</a:t>
            </a:r>
            <a:r>
              <a:rPr lang="en-US" dirty="0" smtClean="0">
                <a:solidFill>
                  <a:srgbClr val="00FF00"/>
                </a:solidFill>
                <a:latin typeface="Arial"/>
                <a:cs typeface="Arial"/>
              </a:rPr>
              <a:t>, 2016</a:t>
            </a:r>
            <a:endParaRPr lang="en-US" dirty="0">
              <a:solidFill>
                <a:srgbClr val="00FF00"/>
              </a:solidFill>
              <a:latin typeface="Arial"/>
              <a:cs typeface="Arial"/>
            </a:endParaRPr>
          </a:p>
        </p:txBody>
      </p:sp>
    </p:spTree>
    <p:extLst>
      <p:ext uri="{BB962C8B-B14F-4D97-AF65-F5344CB8AC3E}">
        <p14:creationId xmlns:p14="http://schemas.microsoft.com/office/powerpoint/2010/main" val="151355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 y="609600"/>
            <a:ext cx="7848600" cy="1200150"/>
          </a:xfrm>
          <a:prstGeom prst="rect">
            <a:avLst/>
          </a:prstGeom>
          <a:solidFill>
            <a:srgbClr val="FFCCCC"/>
          </a:solidFill>
          <a:ln w="76200">
            <a:solidFill>
              <a:srgbClr val="FF0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3600" b="1">
                <a:solidFill>
                  <a:srgbClr val="002060"/>
                </a:solidFill>
                <a:latin typeface="Albertus Medium"/>
              </a:rPr>
              <a:t>Primary production by phytoplankton</a:t>
            </a:r>
          </a:p>
        </p:txBody>
      </p:sp>
      <p:grpSp>
        <p:nvGrpSpPr>
          <p:cNvPr id="16387" name="Group 3"/>
          <p:cNvGrpSpPr>
            <a:grpSpLocks/>
          </p:cNvGrpSpPr>
          <p:nvPr/>
        </p:nvGrpSpPr>
        <p:grpSpPr bwMode="auto">
          <a:xfrm>
            <a:off x="1892300" y="2005013"/>
            <a:ext cx="1181100" cy="1316037"/>
            <a:chOff x="803" y="267"/>
            <a:chExt cx="327" cy="534"/>
          </a:xfrm>
        </p:grpSpPr>
        <p:sp>
          <p:nvSpPr>
            <p:cNvPr id="16465" name="AutoShape 4"/>
            <p:cNvSpPr>
              <a:spLocks noChangeArrowheads="1"/>
            </p:cNvSpPr>
            <p:nvPr/>
          </p:nvSpPr>
          <p:spPr bwMode="auto">
            <a:xfrm>
              <a:off x="803" y="267"/>
              <a:ext cx="280" cy="289"/>
            </a:xfrm>
            <a:prstGeom prst="star16">
              <a:avLst>
                <a:gd name="adj" fmla="val 37500"/>
              </a:avLst>
            </a:prstGeom>
            <a:solidFill>
              <a:srgbClr val="FFFF00"/>
            </a:solidFill>
            <a:ln w="12700">
              <a:solidFill>
                <a:srgbClr val="000000"/>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16466" name="AutoShape 5"/>
            <p:cNvSpPr>
              <a:spLocks noChangeArrowheads="1"/>
            </p:cNvSpPr>
            <p:nvPr/>
          </p:nvSpPr>
          <p:spPr bwMode="auto">
            <a:xfrm rot="-1920000" flipH="1" flipV="1">
              <a:off x="1101" y="534"/>
              <a:ext cx="29" cy="220"/>
            </a:xfrm>
            <a:custGeom>
              <a:avLst/>
              <a:gdLst>
                <a:gd name="T0" fmla="*/ 0 w 21600"/>
                <a:gd name="T1" fmla="*/ 1 h 21600"/>
                <a:gd name="T2" fmla="*/ 0 w 21600"/>
                <a:gd name="T3" fmla="*/ 2 h 21600"/>
                <a:gd name="T4" fmla="*/ 0 w 21600"/>
                <a:gd name="T5" fmla="*/ 1 h 21600"/>
                <a:gd name="T6" fmla="*/ 0 w 21600"/>
                <a:gd name="T7" fmla="*/ 0 h 21600"/>
                <a:gd name="T8" fmla="*/ 0 60000 65536"/>
                <a:gd name="T9" fmla="*/ 0 60000 65536"/>
                <a:gd name="T10" fmla="*/ 0 60000 65536"/>
                <a:gd name="T11" fmla="*/ 0 60000 65536"/>
                <a:gd name="T12" fmla="*/ 4469 w 21600"/>
                <a:gd name="T13" fmla="*/ 4516 h 21600"/>
                <a:gd name="T14" fmla="*/ 17131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00"/>
            </a:solidFill>
            <a:ln w="12700">
              <a:solidFill>
                <a:srgbClr val="000000"/>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16467" name="AutoShape 6"/>
            <p:cNvSpPr>
              <a:spLocks noChangeArrowheads="1"/>
            </p:cNvSpPr>
            <p:nvPr/>
          </p:nvSpPr>
          <p:spPr bwMode="auto">
            <a:xfrm rot="-1320000" flipH="1" flipV="1">
              <a:off x="1001" y="567"/>
              <a:ext cx="30" cy="222"/>
            </a:xfrm>
            <a:custGeom>
              <a:avLst/>
              <a:gdLst>
                <a:gd name="T0" fmla="*/ 0 w 21600"/>
                <a:gd name="T1" fmla="*/ 1 h 21600"/>
                <a:gd name="T2" fmla="*/ 0 w 21600"/>
                <a:gd name="T3" fmla="*/ 2 h 21600"/>
                <a:gd name="T4" fmla="*/ 0 w 21600"/>
                <a:gd name="T5" fmla="*/ 1 h 21600"/>
                <a:gd name="T6" fmla="*/ 0 w 21600"/>
                <a:gd name="T7" fmla="*/ 0 h 21600"/>
                <a:gd name="T8" fmla="*/ 0 60000 65536"/>
                <a:gd name="T9" fmla="*/ 0 60000 65536"/>
                <a:gd name="T10" fmla="*/ 0 60000 65536"/>
                <a:gd name="T11" fmla="*/ 0 60000 65536"/>
                <a:gd name="T12" fmla="*/ 4320 w 21600"/>
                <a:gd name="T13" fmla="*/ 4476 h 21600"/>
                <a:gd name="T14" fmla="*/ 17280 w 21600"/>
                <a:gd name="T15" fmla="*/ 1712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00"/>
            </a:solidFill>
            <a:ln w="12700">
              <a:solidFill>
                <a:srgbClr val="000000"/>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16468" name="AutoShape 7"/>
            <p:cNvSpPr>
              <a:spLocks noChangeArrowheads="1"/>
            </p:cNvSpPr>
            <p:nvPr/>
          </p:nvSpPr>
          <p:spPr bwMode="auto">
            <a:xfrm rot="360000" flipH="1" flipV="1">
              <a:off x="890" y="584"/>
              <a:ext cx="34" cy="217"/>
            </a:xfrm>
            <a:custGeom>
              <a:avLst/>
              <a:gdLst>
                <a:gd name="T0" fmla="*/ 0 w 21600"/>
                <a:gd name="T1" fmla="*/ 1 h 21600"/>
                <a:gd name="T2" fmla="*/ 0 w 21600"/>
                <a:gd name="T3" fmla="*/ 2 h 21600"/>
                <a:gd name="T4" fmla="*/ 0 w 21600"/>
                <a:gd name="T5" fmla="*/ 1 h 21600"/>
                <a:gd name="T6" fmla="*/ 0 w 21600"/>
                <a:gd name="T7" fmla="*/ 0 h 21600"/>
                <a:gd name="T8" fmla="*/ 0 60000 65536"/>
                <a:gd name="T9" fmla="*/ 0 60000 65536"/>
                <a:gd name="T10" fmla="*/ 0 60000 65536"/>
                <a:gd name="T11" fmla="*/ 0 60000 65536"/>
                <a:gd name="T12" fmla="*/ 4447 w 21600"/>
                <a:gd name="T13" fmla="*/ 4479 h 21600"/>
                <a:gd name="T14" fmla="*/ 17153 w 21600"/>
                <a:gd name="T15" fmla="*/ 17121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00"/>
            </a:solidFill>
            <a:ln w="12700">
              <a:solidFill>
                <a:srgbClr val="000000"/>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endParaRPr>
            </a:p>
          </p:txBody>
        </p:sp>
      </p:grpSp>
      <p:sp>
        <p:nvSpPr>
          <p:cNvPr id="16388" name="Rectangle 8"/>
          <p:cNvSpPr>
            <a:spLocks noChangeArrowheads="1"/>
          </p:cNvSpPr>
          <p:nvPr/>
        </p:nvSpPr>
        <p:spPr bwMode="auto">
          <a:xfrm>
            <a:off x="3810000" y="2405063"/>
            <a:ext cx="10826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600" b="1" dirty="0">
                <a:solidFill>
                  <a:prstClr val="white"/>
                </a:solidFill>
                <a:latin typeface="Albertus Medium"/>
              </a:rPr>
              <a:t>CO</a:t>
            </a:r>
            <a:r>
              <a:rPr lang="en-US" sz="3600" b="1" baseline="-25000" dirty="0">
                <a:solidFill>
                  <a:prstClr val="white"/>
                </a:solidFill>
                <a:latin typeface="Albertus Medium"/>
              </a:rPr>
              <a:t>2</a:t>
            </a:r>
          </a:p>
        </p:txBody>
      </p:sp>
      <p:grpSp>
        <p:nvGrpSpPr>
          <p:cNvPr id="16389" name="Group 9"/>
          <p:cNvGrpSpPr>
            <a:grpSpLocks/>
          </p:cNvGrpSpPr>
          <p:nvPr/>
        </p:nvGrpSpPr>
        <p:grpSpPr bwMode="auto">
          <a:xfrm>
            <a:off x="0" y="3449638"/>
            <a:ext cx="9144000" cy="2232025"/>
            <a:chOff x="254" y="2173"/>
            <a:chExt cx="5303" cy="1406"/>
          </a:xfrm>
        </p:grpSpPr>
        <p:sp>
          <p:nvSpPr>
            <p:cNvPr id="16463" name="Freeform 10"/>
            <p:cNvSpPr>
              <a:spLocks/>
            </p:cNvSpPr>
            <p:nvPr/>
          </p:nvSpPr>
          <p:spPr bwMode="auto">
            <a:xfrm>
              <a:off x="254" y="2173"/>
              <a:ext cx="5303" cy="1406"/>
            </a:xfrm>
            <a:custGeom>
              <a:avLst/>
              <a:gdLst>
                <a:gd name="T0" fmla="*/ 118 w 6448"/>
                <a:gd name="T1" fmla="*/ 118 h 1406"/>
                <a:gd name="T2" fmla="*/ 296 w 6448"/>
                <a:gd name="T3" fmla="*/ 110 h 1406"/>
                <a:gd name="T4" fmla="*/ 553 w 6448"/>
                <a:gd name="T5" fmla="*/ 94 h 1406"/>
                <a:gd name="T6" fmla="*/ 612 w 6448"/>
                <a:gd name="T7" fmla="*/ 102 h 1406"/>
                <a:gd name="T8" fmla="*/ 901 w 6448"/>
                <a:gd name="T9" fmla="*/ 110 h 1406"/>
                <a:gd name="T10" fmla="*/ 1092 w 6448"/>
                <a:gd name="T11" fmla="*/ 126 h 1406"/>
                <a:gd name="T12" fmla="*/ 1217 w 6448"/>
                <a:gd name="T13" fmla="*/ 46 h 1406"/>
                <a:gd name="T14" fmla="*/ 1500 w 6448"/>
                <a:gd name="T15" fmla="*/ 142 h 1406"/>
                <a:gd name="T16" fmla="*/ 1638 w 6448"/>
                <a:gd name="T17" fmla="*/ 102 h 1406"/>
                <a:gd name="T18" fmla="*/ 1822 w 6448"/>
                <a:gd name="T19" fmla="*/ 118 h 1406"/>
                <a:gd name="T20" fmla="*/ 1921 w 6448"/>
                <a:gd name="T21" fmla="*/ 78 h 1406"/>
                <a:gd name="T22" fmla="*/ 1967 w 6448"/>
                <a:gd name="T23" fmla="*/ 30 h 1406"/>
                <a:gd name="T24" fmla="*/ 2000 w 6448"/>
                <a:gd name="T25" fmla="*/ 70 h 1406"/>
                <a:gd name="T26" fmla="*/ 2198 w 6448"/>
                <a:gd name="T27" fmla="*/ 78 h 1406"/>
                <a:gd name="T28" fmla="*/ 2408 w 6448"/>
                <a:gd name="T29" fmla="*/ 118 h 1406"/>
                <a:gd name="T30" fmla="*/ 2586 w 6448"/>
                <a:gd name="T31" fmla="*/ 30 h 1406"/>
                <a:gd name="T32" fmla="*/ 2763 w 6448"/>
                <a:gd name="T33" fmla="*/ 110 h 1406"/>
                <a:gd name="T34" fmla="*/ 2915 w 6448"/>
                <a:gd name="T35" fmla="*/ 14 h 1406"/>
                <a:gd name="T36" fmla="*/ 2967 w 6448"/>
                <a:gd name="T37" fmla="*/ 46 h 1406"/>
                <a:gd name="T38" fmla="*/ 3020 w 6448"/>
                <a:gd name="T39" fmla="*/ 22 h 1406"/>
                <a:gd name="T40" fmla="*/ 3099 w 6448"/>
                <a:gd name="T41" fmla="*/ 94 h 1406"/>
                <a:gd name="T42" fmla="*/ 3290 w 6448"/>
                <a:gd name="T43" fmla="*/ 46 h 1406"/>
                <a:gd name="T44" fmla="*/ 3323 w 6448"/>
                <a:gd name="T45" fmla="*/ 70 h 1406"/>
                <a:gd name="T46" fmla="*/ 3599 w 6448"/>
                <a:gd name="T47" fmla="*/ 94 h 1406"/>
                <a:gd name="T48" fmla="*/ 3678 w 6448"/>
                <a:gd name="T49" fmla="*/ 62 h 1406"/>
                <a:gd name="T50" fmla="*/ 3777 w 6448"/>
                <a:gd name="T51" fmla="*/ 142 h 1406"/>
                <a:gd name="T52" fmla="*/ 3994 w 6448"/>
                <a:gd name="T53" fmla="*/ 78 h 1406"/>
                <a:gd name="T54" fmla="*/ 4171 w 6448"/>
                <a:gd name="T55" fmla="*/ 142 h 1406"/>
                <a:gd name="T56" fmla="*/ 4303 w 6448"/>
                <a:gd name="T57" fmla="*/ 118 h 1406"/>
                <a:gd name="T58" fmla="*/ 4415 w 6448"/>
                <a:gd name="T59" fmla="*/ 166 h 1406"/>
                <a:gd name="T60" fmla="*/ 4711 w 6448"/>
                <a:gd name="T61" fmla="*/ 94 h 1406"/>
                <a:gd name="T62" fmla="*/ 4770 w 6448"/>
                <a:gd name="T63" fmla="*/ 126 h 1406"/>
                <a:gd name="T64" fmla="*/ 5046 w 6448"/>
                <a:gd name="T65" fmla="*/ 110 h 1406"/>
                <a:gd name="T66" fmla="*/ 5303 w 6448"/>
                <a:gd name="T67" fmla="*/ 70 h 1406"/>
                <a:gd name="T68" fmla="*/ 0 w 6448"/>
                <a:gd name="T69" fmla="*/ 1406 h 1406"/>
                <a:gd name="T70" fmla="*/ 39 w 6448"/>
                <a:gd name="T71" fmla="*/ 78 h 14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48"/>
                <a:gd name="T109" fmla="*/ 0 h 1406"/>
                <a:gd name="T110" fmla="*/ 6448 w 6448"/>
                <a:gd name="T111" fmla="*/ 1406 h 14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48" h="1406">
                  <a:moveTo>
                    <a:pt x="48" y="78"/>
                  </a:moveTo>
                  <a:cubicBezTo>
                    <a:pt x="78" y="98"/>
                    <a:pt x="108" y="109"/>
                    <a:pt x="144" y="118"/>
                  </a:cubicBezTo>
                  <a:cubicBezTo>
                    <a:pt x="212" y="109"/>
                    <a:pt x="257" y="94"/>
                    <a:pt x="312" y="54"/>
                  </a:cubicBezTo>
                  <a:cubicBezTo>
                    <a:pt x="329" y="71"/>
                    <a:pt x="338" y="98"/>
                    <a:pt x="360" y="110"/>
                  </a:cubicBezTo>
                  <a:cubicBezTo>
                    <a:pt x="371" y="116"/>
                    <a:pt x="443" y="129"/>
                    <a:pt x="464" y="134"/>
                  </a:cubicBezTo>
                  <a:cubicBezTo>
                    <a:pt x="537" y="126"/>
                    <a:pt x="610" y="134"/>
                    <a:pt x="672" y="94"/>
                  </a:cubicBezTo>
                  <a:cubicBezTo>
                    <a:pt x="677" y="86"/>
                    <a:pt x="678" y="70"/>
                    <a:pt x="688" y="70"/>
                  </a:cubicBezTo>
                  <a:cubicBezTo>
                    <a:pt x="709" y="70"/>
                    <a:pt x="722" y="97"/>
                    <a:pt x="744" y="102"/>
                  </a:cubicBezTo>
                  <a:cubicBezTo>
                    <a:pt x="795" y="112"/>
                    <a:pt x="863" y="114"/>
                    <a:pt x="912" y="118"/>
                  </a:cubicBezTo>
                  <a:cubicBezTo>
                    <a:pt x="973" y="133"/>
                    <a:pt x="1035" y="125"/>
                    <a:pt x="1096" y="110"/>
                  </a:cubicBezTo>
                  <a:cubicBezTo>
                    <a:pt x="1153" y="71"/>
                    <a:pt x="1138" y="92"/>
                    <a:pt x="1192" y="110"/>
                  </a:cubicBezTo>
                  <a:cubicBezTo>
                    <a:pt x="1216" y="118"/>
                    <a:pt x="1320" y="125"/>
                    <a:pt x="1328" y="126"/>
                  </a:cubicBezTo>
                  <a:cubicBezTo>
                    <a:pt x="1407" y="117"/>
                    <a:pt x="1389" y="113"/>
                    <a:pt x="1448" y="94"/>
                  </a:cubicBezTo>
                  <a:cubicBezTo>
                    <a:pt x="1458" y="78"/>
                    <a:pt x="1471" y="28"/>
                    <a:pt x="1480" y="46"/>
                  </a:cubicBezTo>
                  <a:cubicBezTo>
                    <a:pt x="1508" y="103"/>
                    <a:pt x="1535" y="133"/>
                    <a:pt x="1600" y="150"/>
                  </a:cubicBezTo>
                  <a:cubicBezTo>
                    <a:pt x="1674" y="147"/>
                    <a:pt x="1749" y="148"/>
                    <a:pt x="1824" y="142"/>
                  </a:cubicBezTo>
                  <a:cubicBezTo>
                    <a:pt x="1876" y="137"/>
                    <a:pt x="1912" y="93"/>
                    <a:pt x="1960" y="78"/>
                  </a:cubicBezTo>
                  <a:cubicBezTo>
                    <a:pt x="1970" y="86"/>
                    <a:pt x="1979" y="98"/>
                    <a:pt x="1992" y="102"/>
                  </a:cubicBezTo>
                  <a:cubicBezTo>
                    <a:pt x="2033" y="112"/>
                    <a:pt x="2120" y="118"/>
                    <a:pt x="2120" y="118"/>
                  </a:cubicBezTo>
                  <a:cubicBezTo>
                    <a:pt x="2160" y="131"/>
                    <a:pt x="2153" y="132"/>
                    <a:pt x="2216" y="118"/>
                  </a:cubicBezTo>
                  <a:cubicBezTo>
                    <a:pt x="2248" y="110"/>
                    <a:pt x="2280" y="96"/>
                    <a:pt x="2312" y="86"/>
                  </a:cubicBezTo>
                  <a:cubicBezTo>
                    <a:pt x="2320" y="83"/>
                    <a:pt x="2336" y="78"/>
                    <a:pt x="2336" y="78"/>
                  </a:cubicBezTo>
                  <a:cubicBezTo>
                    <a:pt x="2346" y="70"/>
                    <a:pt x="2357" y="62"/>
                    <a:pt x="2368" y="54"/>
                  </a:cubicBezTo>
                  <a:cubicBezTo>
                    <a:pt x="2376" y="46"/>
                    <a:pt x="2380" y="30"/>
                    <a:pt x="2392" y="30"/>
                  </a:cubicBezTo>
                  <a:cubicBezTo>
                    <a:pt x="2401" y="30"/>
                    <a:pt x="2401" y="47"/>
                    <a:pt x="2408" y="54"/>
                  </a:cubicBezTo>
                  <a:cubicBezTo>
                    <a:pt x="2414" y="60"/>
                    <a:pt x="2422" y="66"/>
                    <a:pt x="2432" y="70"/>
                  </a:cubicBezTo>
                  <a:cubicBezTo>
                    <a:pt x="2450" y="76"/>
                    <a:pt x="2526" y="84"/>
                    <a:pt x="2536" y="86"/>
                  </a:cubicBezTo>
                  <a:cubicBezTo>
                    <a:pt x="2581" y="83"/>
                    <a:pt x="2626" y="82"/>
                    <a:pt x="2672" y="78"/>
                  </a:cubicBezTo>
                  <a:cubicBezTo>
                    <a:pt x="2696" y="75"/>
                    <a:pt x="2744" y="45"/>
                    <a:pt x="2776" y="38"/>
                  </a:cubicBezTo>
                  <a:cubicBezTo>
                    <a:pt x="2821" y="106"/>
                    <a:pt x="2840" y="105"/>
                    <a:pt x="2928" y="118"/>
                  </a:cubicBezTo>
                  <a:cubicBezTo>
                    <a:pt x="2962" y="115"/>
                    <a:pt x="2997" y="116"/>
                    <a:pt x="3032" y="110"/>
                  </a:cubicBezTo>
                  <a:cubicBezTo>
                    <a:pt x="3075" y="102"/>
                    <a:pt x="3108" y="53"/>
                    <a:pt x="3144" y="30"/>
                  </a:cubicBezTo>
                  <a:cubicBezTo>
                    <a:pt x="3162" y="86"/>
                    <a:pt x="3246" y="84"/>
                    <a:pt x="3296" y="94"/>
                  </a:cubicBezTo>
                  <a:cubicBezTo>
                    <a:pt x="3317" y="98"/>
                    <a:pt x="3360" y="110"/>
                    <a:pt x="3360" y="110"/>
                  </a:cubicBezTo>
                  <a:cubicBezTo>
                    <a:pt x="3464" y="104"/>
                    <a:pt x="3501" y="111"/>
                    <a:pt x="3576" y="62"/>
                  </a:cubicBezTo>
                  <a:cubicBezTo>
                    <a:pt x="3565" y="46"/>
                    <a:pt x="3530" y="0"/>
                    <a:pt x="3544" y="14"/>
                  </a:cubicBezTo>
                  <a:cubicBezTo>
                    <a:pt x="3552" y="22"/>
                    <a:pt x="3557" y="32"/>
                    <a:pt x="3568" y="38"/>
                  </a:cubicBezTo>
                  <a:cubicBezTo>
                    <a:pt x="3580" y="44"/>
                    <a:pt x="3594" y="43"/>
                    <a:pt x="3608" y="46"/>
                  </a:cubicBezTo>
                  <a:cubicBezTo>
                    <a:pt x="3621" y="43"/>
                    <a:pt x="3635" y="42"/>
                    <a:pt x="3648" y="38"/>
                  </a:cubicBezTo>
                  <a:cubicBezTo>
                    <a:pt x="3657" y="34"/>
                    <a:pt x="3664" y="16"/>
                    <a:pt x="3672" y="22"/>
                  </a:cubicBezTo>
                  <a:cubicBezTo>
                    <a:pt x="3682" y="30"/>
                    <a:pt x="3673" y="49"/>
                    <a:pt x="3680" y="62"/>
                  </a:cubicBezTo>
                  <a:cubicBezTo>
                    <a:pt x="3698" y="98"/>
                    <a:pt x="3732" y="89"/>
                    <a:pt x="3768" y="94"/>
                  </a:cubicBezTo>
                  <a:cubicBezTo>
                    <a:pt x="3858" y="88"/>
                    <a:pt x="3897" y="81"/>
                    <a:pt x="3976" y="62"/>
                  </a:cubicBezTo>
                  <a:cubicBezTo>
                    <a:pt x="3984" y="56"/>
                    <a:pt x="3992" y="52"/>
                    <a:pt x="4000" y="46"/>
                  </a:cubicBezTo>
                  <a:cubicBezTo>
                    <a:pt x="4008" y="38"/>
                    <a:pt x="4014" y="16"/>
                    <a:pt x="4024" y="22"/>
                  </a:cubicBezTo>
                  <a:cubicBezTo>
                    <a:pt x="4038" y="30"/>
                    <a:pt x="4031" y="55"/>
                    <a:pt x="4040" y="70"/>
                  </a:cubicBezTo>
                  <a:cubicBezTo>
                    <a:pt x="4062" y="105"/>
                    <a:pt x="4151" y="106"/>
                    <a:pt x="4184" y="110"/>
                  </a:cubicBezTo>
                  <a:cubicBezTo>
                    <a:pt x="4208" y="108"/>
                    <a:pt x="4332" y="103"/>
                    <a:pt x="4376" y="94"/>
                  </a:cubicBezTo>
                  <a:cubicBezTo>
                    <a:pt x="4400" y="88"/>
                    <a:pt x="4424" y="78"/>
                    <a:pt x="4448" y="70"/>
                  </a:cubicBezTo>
                  <a:cubicBezTo>
                    <a:pt x="4456" y="67"/>
                    <a:pt x="4472" y="62"/>
                    <a:pt x="4472" y="62"/>
                  </a:cubicBezTo>
                  <a:cubicBezTo>
                    <a:pt x="4480" y="105"/>
                    <a:pt x="4485" y="114"/>
                    <a:pt x="4528" y="126"/>
                  </a:cubicBezTo>
                  <a:cubicBezTo>
                    <a:pt x="4549" y="131"/>
                    <a:pt x="4592" y="142"/>
                    <a:pt x="4592" y="142"/>
                  </a:cubicBezTo>
                  <a:cubicBezTo>
                    <a:pt x="4656" y="137"/>
                    <a:pt x="4707" y="133"/>
                    <a:pt x="4768" y="118"/>
                  </a:cubicBezTo>
                  <a:cubicBezTo>
                    <a:pt x="4804" y="90"/>
                    <a:pt x="4819" y="96"/>
                    <a:pt x="4856" y="78"/>
                  </a:cubicBezTo>
                  <a:cubicBezTo>
                    <a:pt x="4918" y="46"/>
                    <a:pt x="4843" y="74"/>
                    <a:pt x="4904" y="54"/>
                  </a:cubicBezTo>
                  <a:cubicBezTo>
                    <a:pt x="4953" y="103"/>
                    <a:pt x="5005" y="125"/>
                    <a:pt x="5072" y="142"/>
                  </a:cubicBezTo>
                  <a:cubicBezTo>
                    <a:pt x="5117" y="139"/>
                    <a:pt x="5163" y="140"/>
                    <a:pt x="5208" y="134"/>
                  </a:cubicBezTo>
                  <a:cubicBezTo>
                    <a:pt x="5217" y="132"/>
                    <a:pt x="5223" y="121"/>
                    <a:pt x="5232" y="118"/>
                  </a:cubicBezTo>
                  <a:cubicBezTo>
                    <a:pt x="5247" y="111"/>
                    <a:pt x="5280" y="102"/>
                    <a:pt x="5280" y="102"/>
                  </a:cubicBezTo>
                  <a:cubicBezTo>
                    <a:pt x="5293" y="142"/>
                    <a:pt x="5329" y="153"/>
                    <a:pt x="5368" y="166"/>
                  </a:cubicBezTo>
                  <a:cubicBezTo>
                    <a:pt x="5546" y="151"/>
                    <a:pt x="5529" y="157"/>
                    <a:pt x="5648" y="118"/>
                  </a:cubicBezTo>
                  <a:cubicBezTo>
                    <a:pt x="5755" y="37"/>
                    <a:pt x="5684" y="57"/>
                    <a:pt x="5728" y="94"/>
                  </a:cubicBezTo>
                  <a:cubicBezTo>
                    <a:pt x="5737" y="101"/>
                    <a:pt x="5749" y="105"/>
                    <a:pt x="5760" y="110"/>
                  </a:cubicBezTo>
                  <a:cubicBezTo>
                    <a:pt x="5773" y="115"/>
                    <a:pt x="5786" y="120"/>
                    <a:pt x="5800" y="126"/>
                  </a:cubicBezTo>
                  <a:cubicBezTo>
                    <a:pt x="5903" y="116"/>
                    <a:pt x="5966" y="133"/>
                    <a:pt x="6040" y="78"/>
                  </a:cubicBezTo>
                  <a:cubicBezTo>
                    <a:pt x="6115" y="96"/>
                    <a:pt x="6084" y="84"/>
                    <a:pt x="6136" y="110"/>
                  </a:cubicBezTo>
                  <a:cubicBezTo>
                    <a:pt x="6267" y="102"/>
                    <a:pt x="6264" y="112"/>
                    <a:pt x="6352" y="54"/>
                  </a:cubicBezTo>
                  <a:cubicBezTo>
                    <a:pt x="6395" y="83"/>
                    <a:pt x="6366" y="70"/>
                    <a:pt x="6448" y="70"/>
                  </a:cubicBezTo>
                  <a:lnTo>
                    <a:pt x="6448" y="1406"/>
                  </a:lnTo>
                  <a:lnTo>
                    <a:pt x="0" y="1406"/>
                  </a:lnTo>
                  <a:lnTo>
                    <a:pt x="0" y="62"/>
                  </a:lnTo>
                  <a:lnTo>
                    <a:pt x="48" y="78"/>
                  </a:lnTo>
                  <a:close/>
                </a:path>
              </a:pathLst>
            </a:custGeom>
            <a:solidFill>
              <a:srgbClr val="C1CEFF"/>
            </a:solidFill>
            <a:ln w="12700">
              <a:solidFill>
                <a:schemeClr val="tx1"/>
              </a:solidFill>
              <a:round/>
              <a:headEnd/>
              <a:tailEnd/>
            </a:ln>
          </p:spPr>
          <p:txBody>
            <a:bodyPr wrap="none" anchor="ctr"/>
            <a:lstStyle/>
            <a:p>
              <a:pPr fontAlgn="base">
                <a:spcBef>
                  <a:spcPct val="0"/>
                </a:spcBef>
                <a:spcAft>
                  <a:spcPct val="0"/>
                </a:spcAft>
              </a:pPr>
              <a:endParaRPr lang="en-US">
                <a:solidFill>
                  <a:prstClr val="white"/>
                </a:solidFill>
                <a:latin typeface="Arial" pitchFamily="34" charset="0"/>
              </a:endParaRPr>
            </a:p>
          </p:txBody>
        </p:sp>
        <p:sp>
          <p:nvSpPr>
            <p:cNvPr id="16464" name="Rectangle 11"/>
            <p:cNvSpPr>
              <a:spLocks noChangeArrowheads="1"/>
            </p:cNvSpPr>
            <p:nvPr/>
          </p:nvSpPr>
          <p:spPr bwMode="auto">
            <a:xfrm>
              <a:off x="4338" y="3192"/>
              <a:ext cx="113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000" b="1" dirty="0">
                  <a:solidFill>
                    <a:srgbClr val="009900"/>
                  </a:solidFill>
                  <a:latin typeface="Albertus Medium"/>
                </a:rPr>
                <a:t>phytoplankton</a:t>
              </a:r>
              <a:endParaRPr lang="en-US" sz="2000" b="1" baseline="-25000" dirty="0">
                <a:solidFill>
                  <a:srgbClr val="009900"/>
                </a:solidFill>
                <a:latin typeface="Albertus Medium"/>
              </a:endParaRPr>
            </a:p>
          </p:txBody>
        </p:sp>
      </p:grpSp>
      <p:grpSp>
        <p:nvGrpSpPr>
          <p:cNvPr id="16390" name="Group 12"/>
          <p:cNvGrpSpPr>
            <a:grpSpLocks/>
          </p:cNvGrpSpPr>
          <p:nvPr/>
        </p:nvGrpSpPr>
        <p:grpSpPr bwMode="auto">
          <a:xfrm>
            <a:off x="5899150" y="3781425"/>
            <a:ext cx="1108075" cy="1692275"/>
            <a:chOff x="3679" y="2231"/>
            <a:chExt cx="438" cy="590"/>
          </a:xfrm>
        </p:grpSpPr>
        <p:sp>
          <p:nvSpPr>
            <p:cNvPr id="16397" name="Oval 13"/>
            <p:cNvSpPr>
              <a:spLocks noChangeArrowheads="1"/>
            </p:cNvSpPr>
            <p:nvPr/>
          </p:nvSpPr>
          <p:spPr bwMode="auto">
            <a:xfrm>
              <a:off x="3679" y="2231"/>
              <a:ext cx="30" cy="40"/>
            </a:xfrm>
            <a:prstGeom prst="ellipse">
              <a:avLst/>
            </a:prstGeom>
            <a:solidFill>
              <a:srgbClr val="30FF53"/>
            </a:solidFill>
            <a:ln w="12700">
              <a:solidFill>
                <a:srgbClr val="005400"/>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16398" name="Oval 14"/>
            <p:cNvSpPr>
              <a:spLocks noChangeArrowheads="1"/>
            </p:cNvSpPr>
            <p:nvPr/>
          </p:nvSpPr>
          <p:spPr bwMode="auto">
            <a:xfrm>
              <a:off x="3793" y="2279"/>
              <a:ext cx="30" cy="40"/>
            </a:xfrm>
            <a:prstGeom prst="ellipse">
              <a:avLst/>
            </a:prstGeom>
            <a:solidFill>
              <a:srgbClr val="30FF53"/>
            </a:solidFill>
            <a:ln w="12700">
              <a:solidFill>
                <a:srgbClr val="005400"/>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endParaRPr>
            </a:p>
          </p:txBody>
        </p:sp>
        <p:grpSp>
          <p:nvGrpSpPr>
            <p:cNvPr id="16399" name="Group 15"/>
            <p:cNvGrpSpPr>
              <a:grpSpLocks/>
            </p:cNvGrpSpPr>
            <p:nvPr/>
          </p:nvGrpSpPr>
          <p:grpSpPr bwMode="auto">
            <a:xfrm>
              <a:off x="3679" y="2471"/>
              <a:ext cx="140" cy="158"/>
              <a:chOff x="2253" y="2160"/>
              <a:chExt cx="157" cy="158"/>
            </a:xfrm>
          </p:grpSpPr>
          <p:sp>
            <p:nvSpPr>
              <p:cNvPr id="16448" name="AutoShape 16"/>
              <p:cNvSpPr>
                <a:spLocks noChangeArrowheads="1"/>
              </p:cNvSpPr>
              <p:nvPr/>
            </p:nvSpPr>
            <p:spPr bwMode="auto">
              <a:xfrm>
                <a:off x="2273"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9" name="AutoShape 17"/>
              <p:cNvSpPr>
                <a:spLocks noChangeArrowheads="1"/>
              </p:cNvSpPr>
              <p:nvPr/>
            </p:nvSpPr>
            <p:spPr bwMode="auto">
              <a:xfrm>
                <a:off x="2311" y="2211"/>
                <a:ext cx="37" cy="59"/>
              </a:xfrm>
              <a:prstGeom prst="roundRect">
                <a:avLst>
                  <a:gd name="adj" fmla="val 45944"/>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0" name="AutoShape 18"/>
              <p:cNvSpPr>
                <a:spLocks noChangeArrowheads="1"/>
              </p:cNvSpPr>
              <p:nvPr/>
            </p:nvSpPr>
            <p:spPr bwMode="auto">
              <a:xfrm>
                <a:off x="2348"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1" name="Arc 19"/>
              <p:cNvSpPr>
                <a:spLocks/>
              </p:cNvSpPr>
              <p:nvPr/>
            </p:nvSpPr>
            <p:spPr bwMode="auto">
              <a:xfrm>
                <a:off x="2253"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2" name="Arc 20"/>
              <p:cNvSpPr>
                <a:spLocks/>
              </p:cNvSpPr>
              <p:nvPr/>
            </p:nvSpPr>
            <p:spPr bwMode="auto">
              <a:xfrm>
                <a:off x="2294"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3" name="Arc 21"/>
              <p:cNvSpPr>
                <a:spLocks/>
              </p:cNvSpPr>
              <p:nvPr/>
            </p:nvSpPr>
            <p:spPr bwMode="auto">
              <a:xfrm>
                <a:off x="2331"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4" name="Arc 22"/>
              <p:cNvSpPr>
                <a:spLocks/>
              </p:cNvSpPr>
              <p:nvPr/>
            </p:nvSpPr>
            <p:spPr bwMode="auto">
              <a:xfrm>
                <a:off x="2305"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5" name="Arc 23"/>
              <p:cNvSpPr>
                <a:spLocks/>
              </p:cNvSpPr>
              <p:nvPr/>
            </p:nvSpPr>
            <p:spPr bwMode="auto">
              <a:xfrm>
                <a:off x="2343" y="2160"/>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6" name="Arc 24"/>
              <p:cNvSpPr>
                <a:spLocks/>
              </p:cNvSpPr>
              <p:nvPr/>
            </p:nvSpPr>
            <p:spPr bwMode="auto">
              <a:xfrm>
                <a:off x="2380"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7" name="Arc 25"/>
              <p:cNvSpPr>
                <a:spLocks/>
              </p:cNvSpPr>
              <p:nvPr/>
            </p:nvSpPr>
            <p:spPr bwMode="auto">
              <a:xfrm>
                <a:off x="2256"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8" name="Arc 26"/>
              <p:cNvSpPr>
                <a:spLocks/>
              </p:cNvSpPr>
              <p:nvPr/>
            </p:nvSpPr>
            <p:spPr bwMode="auto">
              <a:xfrm>
                <a:off x="2294"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9" name="Arc 27"/>
              <p:cNvSpPr>
                <a:spLocks/>
              </p:cNvSpPr>
              <p:nvPr/>
            </p:nvSpPr>
            <p:spPr bwMode="auto">
              <a:xfrm>
                <a:off x="2331"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60" name="Arc 28"/>
              <p:cNvSpPr>
                <a:spLocks/>
              </p:cNvSpPr>
              <p:nvPr/>
            </p:nvSpPr>
            <p:spPr bwMode="auto">
              <a:xfrm>
                <a:off x="2305" y="2263"/>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1" y="17"/>
                    </a:moveTo>
                    <a:cubicBezTo>
                      <a:pt x="287" y="5"/>
                      <a:pt x="574" y="-1"/>
                      <a:pt x="862" y="0"/>
                    </a:cubicBezTo>
                    <a:cubicBezTo>
                      <a:pt x="12791" y="0"/>
                      <a:pt x="22462" y="9670"/>
                      <a:pt x="22462" y="21600"/>
                    </a:cubicBezTo>
                  </a:path>
                  <a:path w="22462" h="21600" stroke="0" extrusionOk="0">
                    <a:moveTo>
                      <a:pt x="-1" y="17"/>
                    </a:moveTo>
                    <a:cubicBezTo>
                      <a:pt x="287" y="5"/>
                      <a:pt x="574" y="-1"/>
                      <a:pt x="862" y="0"/>
                    </a:cubicBezTo>
                    <a:cubicBezTo>
                      <a:pt x="12791" y="0"/>
                      <a:pt x="22462" y="9670"/>
                      <a:pt x="22462" y="21600"/>
                    </a:cubicBezTo>
                    <a:lnTo>
                      <a:pt x="862"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61" name="Arc 29"/>
              <p:cNvSpPr>
                <a:spLocks/>
              </p:cNvSpPr>
              <p:nvPr/>
            </p:nvSpPr>
            <p:spPr bwMode="auto">
              <a:xfrm>
                <a:off x="2343"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62" name="Arc 30"/>
              <p:cNvSpPr>
                <a:spLocks/>
              </p:cNvSpPr>
              <p:nvPr/>
            </p:nvSpPr>
            <p:spPr bwMode="auto">
              <a:xfrm>
                <a:off x="2384"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grpSp>
        <p:grpSp>
          <p:nvGrpSpPr>
            <p:cNvPr id="16400" name="Group 31"/>
            <p:cNvGrpSpPr>
              <a:grpSpLocks/>
            </p:cNvGrpSpPr>
            <p:nvPr/>
          </p:nvGrpSpPr>
          <p:grpSpPr bwMode="auto">
            <a:xfrm>
              <a:off x="3850" y="2663"/>
              <a:ext cx="139" cy="158"/>
              <a:chOff x="2253" y="2160"/>
              <a:chExt cx="157" cy="158"/>
            </a:xfrm>
          </p:grpSpPr>
          <p:sp>
            <p:nvSpPr>
              <p:cNvPr id="16433" name="AutoShape 32"/>
              <p:cNvSpPr>
                <a:spLocks noChangeArrowheads="1"/>
              </p:cNvSpPr>
              <p:nvPr/>
            </p:nvSpPr>
            <p:spPr bwMode="auto">
              <a:xfrm>
                <a:off x="2273"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4" name="AutoShape 33"/>
              <p:cNvSpPr>
                <a:spLocks noChangeArrowheads="1"/>
              </p:cNvSpPr>
              <p:nvPr/>
            </p:nvSpPr>
            <p:spPr bwMode="auto">
              <a:xfrm>
                <a:off x="2311" y="2211"/>
                <a:ext cx="37" cy="59"/>
              </a:xfrm>
              <a:prstGeom prst="roundRect">
                <a:avLst>
                  <a:gd name="adj" fmla="val 45944"/>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5" name="AutoShape 34"/>
              <p:cNvSpPr>
                <a:spLocks noChangeArrowheads="1"/>
              </p:cNvSpPr>
              <p:nvPr/>
            </p:nvSpPr>
            <p:spPr bwMode="auto">
              <a:xfrm>
                <a:off x="2348"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6" name="Arc 35"/>
              <p:cNvSpPr>
                <a:spLocks/>
              </p:cNvSpPr>
              <p:nvPr/>
            </p:nvSpPr>
            <p:spPr bwMode="auto">
              <a:xfrm>
                <a:off x="2253"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7" name="Arc 36"/>
              <p:cNvSpPr>
                <a:spLocks/>
              </p:cNvSpPr>
              <p:nvPr/>
            </p:nvSpPr>
            <p:spPr bwMode="auto">
              <a:xfrm>
                <a:off x="2294"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8" name="Arc 37"/>
              <p:cNvSpPr>
                <a:spLocks/>
              </p:cNvSpPr>
              <p:nvPr/>
            </p:nvSpPr>
            <p:spPr bwMode="auto">
              <a:xfrm>
                <a:off x="2331"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9" name="Arc 38"/>
              <p:cNvSpPr>
                <a:spLocks/>
              </p:cNvSpPr>
              <p:nvPr/>
            </p:nvSpPr>
            <p:spPr bwMode="auto">
              <a:xfrm>
                <a:off x="2305"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0" name="Arc 39"/>
              <p:cNvSpPr>
                <a:spLocks/>
              </p:cNvSpPr>
              <p:nvPr/>
            </p:nvSpPr>
            <p:spPr bwMode="auto">
              <a:xfrm>
                <a:off x="2343" y="2160"/>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1" name="Arc 40"/>
              <p:cNvSpPr>
                <a:spLocks/>
              </p:cNvSpPr>
              <p:nvPr/>
            </p:nvSpPr>
            <p:spPr bwMode="auto">
              <a:xfrm>
                <a:off x="2380"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2" name="Arc 41"/>
              <p:cNvSpPr>
                <a:spLocks/>
              </p:cNvSpPr>
              <p:nvPr/>
            </p:nvSpPr>
            <p:spPr bwMode="auto">
              <a:xfrm>
                <a:off x="2256"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3" name="Arc 42"/>
              <p:cNvSpPr>
                <a:spLocks/>
              </p:cNvSpPr>
              <p:nvPr/>
            </p:nvSpPr>
            <p:spPr bwMode="auto">
              <a:xfrm>
                <a:off x="2294"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4" name="Arc 43"/>
              <p:cNvSpPr>
                <a:spLocks/>
              </p:cNvSpPr>
              <p:nvPr/>
            </p:nvSpPr>
            <p:spPr bwMode="auto">
              <a:xfrm>
                <a:off x="2331"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5" name="Arc 44"/>
              <p:cNvSpPr>
                <a:spLocks/>
              </p:cNvSpPr>
              <p:nvPr/>
            </p:nvSpPr>
            <p:spPr bwMode="auto">
              <a:xfrm>
                <a:off x="2305" y="2263"/>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1" y="17"/>
                    </a:moveTo>
                    <a:cubicBezTo>
                      <a:pt x="287" y="5"/>
                      <a:pt x="574" y="-1"/>
                      <a:pt x="862" y="0"/>
                    </a:cubicBezTo>
                    <a:cubicBezTo>
                      <a:pt x="12791" y="0"/>
                      <a:pt x="22462" y="9670"/>
                      <a:pt x="22462" y="21600"/>
                    </a:cubicBezTo>
                  </a:path>
                  <a:path w="22462" h="21600" stroke="0" extrusionOk="0">
                    <a:moveTo>
                      <a:pt x="-1" y="17"/>
                    </a:moveTo>
                    <a:cubicBezTo>
                      <a:pt x="287" y="5"/>
                      <a:pt x="574" y="-1"/>
                      <a:pt x="862" y="0"/>
                    </a:cubicBezTo>
                    <a:cubicBezTo>
                      <a:pt x="12791" y="0"/>
                      <a:pt x="22462" y="9670"/>
                      <a:pt x="22462" y="21600"/>
                    </a:cubicBezTo>
                    <a:lnTo>
                      <a:pt x="862"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6" name="Arc 45"/>
              <p:cNvSpPr>
                <a:spLocks/>
              </p:cNvSpPr>
              <p:nvPr/>
            </p:nvSpPr>
            <p:spPr bwMode="auto">
              <a:xfrm>
                <a:off x="2343"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7" name="Arc 46"/>
              <p:cNvSpPr>
                <a:spLocks/>
              </p:cNvSpPr>
              <p:nvPr/>
            </p:nvSpPr>
            <p:spPr bwMode="auto">
              <a:xfrm>
                <a:off x="2384"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grpSp>
        <p:grpSp>
          <p:nvGrpSpPr>
            <p:cNvPr id="16401" name="Group 47"/>
            <p:cNvGrpSpPr>
              <a:grpSpLocks/>
            </p:cNvGrpSpPr>
            <p:nvPr/>
          </p:nvGrpSpPr>
          <p:grpSpPr bwMode="auto">
            <a:xfrm>
              <a:off x="3892" y="2231"/>
              <a:ext cx="140" cy="158"/>
              <a:chOff x="2253" y="2160"/>
              <a:chExt cx="157" cy="158"/>
            </a:xfrm>
          </p:grpSpPr>
          <p:sp>
            <p:nvSpPr>
              <p:cNvPr id="16418" name="AutoShape 48"/>
              <p:cNvSpPr>
                <a:spLocks noChangeArrowheads="1"/>
              </p:cNvSpPr>
              <p:nvPr/>
            </p:nvSpPr>
            <p:spPr bwMode="auto">
              <a:xfrm>
                <a:off x="2273"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9" name="AutoShape 49"/>
              <p:cNvSpPr>
                <a:spLocks noChangeArrowheads="1"/>
              </p:cNvSpPr>
              <p:nvPr/>
            </p:nvSpPr>
            <p:spPr bwMode="auto">
              <a:xfrm>
                <a:off x="2311" y="2211"/>
                <a:ext cx="37" cy="59"/>
              </a:xfrm>
              <a:prstGeom prst="roundRect">
                <a:avLst>
                  <a:gd name="adj" fmla="val 45944"/>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0" name="AutoShape 50"/>
              <p:cNvSpPr>
                <a:spLocks noChangeArrowheads="1"/>
              </p:cNvSpPr>
              <p:nvPr/>
            </p:nvSpPr>
            <p:spPr bwMode="auto">
              <a:xfrm>
                <a:off x="2348"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1" name="Arc 51"/>
              <p:cNvSpPr>
                <a:spLocks/>
              </p:cNvSpPr>
              <p:nvPr/>
            </p:nvSpPr>
            <p:spPr bwMode="auto">
              <a:xfrm>
                <a:off x="2253"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2" name="Arc 52"/>
              <p:cNvSpPr>
                <a:spLocks/>
              </p:cNvSpPr>
              <p:nvPr/>
            </p:nvSpPr>
            <p:spPr bwMode="auto">
              <a:xfrm>
                <a:off x="2294"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3" name="Arc 53"/>
              <p:cNvSpPr>
                <a:spLocks/>
              </p:cNvSpPr>
              <p:nvPr/>
            </p:nvSpPr>
            <p:spPr bwMode="auto">
              <a:xfrm>
                <a:off x="2331"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4" name="Arc 54"/>
              <p:cNvSpPr>
                <a:spLocks/>
              </p:cNvSpPr>
              <p:nvPr/>
            </p:nvSpPr>
            <p:spPr bwMode="auto">
              <a:xfrm>
                <a:off x="2305"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5" name="Arc 55"/>
              <p:cNvSpPr>
                <a:spLocks/>
              </p:cNvSpPr>
              <p:nvPr/>
            </p:nvSpPr>
            <p:spPr bwMode="auto">
              <a:xfrm>
                <a:off x="2343" y="2160"/>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6" name="Arc 56"/>
              <p:cNvSpPr>
                <a:spLocks/>
              </p:cNvSpPr>
              <p:nvPr/>
            </p:nvSpPr>
            <p:spPr bwMode="auto">
              <a:xfrm>
                <a:off x="2380"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7" name="Arc 57"/>
              <p:cNvSpPr>
                <a:spLocks/>
              </p:cNvSpPr>
              <p:nvPr/>
            </p:nvSpPr>
            <p:spPr bwMode="auto">
              <a:xfrm>
                <a:off x="2256"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8" name="Arc 58"/>
              <p:cNvSpPr>
                <a:spLocks/>
              </p:cNvSpPr>
              <p:nvPr/>
            </p:nvSpPr>
            <p:spPr bwMode="auto">
              <a:xfrm>
                <a:off x="2294"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9" name="Arc 59"/>
              <p:cNvSpPr>
                <a:spLocks/>
              </p:cNvSpPr>
              <p:nvPr/>
            </p:nvSpPr>
            <p:spPr bwMode="auto">
              <a:xfrm>
                <a:off x="2331"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0" name="Arc 60"/>
              <p:cNvSpPr>
                <a:spLocks/>
              </p:cNvSpPr>
              <p:nvPr/>
            </p:nvSpPr>
            <p:spPr bwMode="auto">
              <a:xfrm>
                <a:off x="2305" y="2263"/>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1" y="17"/>
                    </a:moveTo>
                    <a:cubicBezTo>
                      <a:pt x="287" y="5"/>
                      <a:pt x="574" y="-1"/>
                      <a:pt x="862" y="0"/>
                    </a:cubicBezTo>
                    <a:cubicBezTo>
                      <a:pt x="12791" y="0"/>
                      <a:pt x="22462" y="9670"/>
                      <a:pt x="22462" y="21600"/>
                    </a:cubicBezTo>
                  </a:path>
                  <a:path w="22462" h="21600" stroke="0" extrusionOk="0">
                    <a:moveTo>
                      <a:pt x="-1" y="17"/>
                    </a:moveTo>
                    <a:cubicBezTo>
                      <a:pt x="287" y="5"/>
                      <a:pt x="574" y="-1"/>
                      <a:pt x="862" y="0"/>
                    </a:cubicBezTo>
                    <a:cubicBezTo>
                      <a:pt x="12791" y="0"/>
                      <a:pt x="22462" y="9670"/>
                      <a:pt x="22462" y="21600"/>
                    </a:cubicBezTo>
                    <a:lnTo>
                      <a:pt x="862"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1" name="Arc 61"/>
              <p:cNvSpPr>
                <a:spLocks/>
              </p:cNvSpPr>
              <p:nvPr/>
            </p:nvSpPr>
            <p:spPr bwMode="auto">
              <a:xfrm>
                <a:off x="2343"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2" name="Arc 62"/>
              <p:cNvSpPr>
                <a:spLocks/>
              </p:cNvSpPr>
              <p:nvPr/>
            </p:nvSpPr>
            <p:spPr bwMode="auto">
              <a:xfrm>
                <a:off x="2384"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grpSp>
        <p:grpSp>
          <p:nvGrpSpPr>
            <p:cNvPr id="16402" name="Group 63"/>
            <p:cNvGrpSpPr>
              <a:grpSpLocks/>
            </p:cNvGrpSpPr>
            <p:nvPr/>
          </p:nvGrpSpPr>
          <p:grpSpPr bwMode="auto">
            <a:xfrm>
              <a:off x="3978" y="2471"/>
              <a:ext cx="139" cy="158"/>
              <a:chOff x="2253" y="2160"/>
              <a:chExt cx="157" cy="158"/>
            </a:xfrm>
          </p:grpSpPr>
          <p:sp>
            <p:nvSpPr>
              <p:cNvPr id="16403" name="AutoShape 64"/>
              <p:cNvSpPr>
                <a:spLocks noChangeArrowheads="1"/>
              </p:cNvSpPr>
              <p:nvPr/>
            </p:nvSpPr>
            <p:spPr bwMode="auto">
              <a:xfrm>
                <a:off x="2273"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04" name="AutoShape 65"/>
              <p:cNvSpPr>
                <a:spLocks noChangeArrowheads="1"/>
              </p:cNvSpPr>
              <p:nvPr/>
            </p:nvSpPr>
            <p:spPr bwMode="auto">
              <a:xfrm>
                <a:off x="2311" y="2211"/>
                <a:ext cx="37" cy="59"/>
              </a:xfrm>
              <a:prstGeom prst="roundRect">
                <a:avLst>
                  <a:gd name="adj" fmla="val 45944"/>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05" name="AutoShape 66"/>
              <p:cNvSpPr>
                <a:spLocks noChangeArrowheads="1"/>
              </p:cNvSpPr>
              <p:nvPr/>
            </p:nvSpPr>
            <p:spPr bwMode="auto">
              <a:xfrm>
                <a:off x="2348"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06" name="Arc 67"/>
              <p:cNvSpPr>
                <a:spLocks/>
              </p:cNvSpPr>
              <p:nvPr/>
            </p:nvSpPr>
            <p:spPr bwMode="auto">
              <a:xfrm>
                <a:off x="2253"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07" name="Arc 68"/>
              <p:cNvSpPr>
                <a:spLocks/>
              </p:cNvSpPr>
              <p:nvPr/>
            </p:nvSpPr>
            <p:spPr bwMode="auto">
              <a:xfrm>
                <a:off x="2294"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08" name="Arc 69"/>
              <p:cNvSpPr>
                <a:spLocks/>
              </p:cNvSpPr>
              <p:nvPr/>
            </p:nvSpPr>
            <p:spPr bwMode="auto">
              <a:xfrm>
                <a:off x="2331"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09" name="Arc 70"/>
              <p:cNvSpPr>
                <a:spLocks/>
              </p:cNvSpPr>
              <p:nvPr/>
            </p:nvSpPr>
            <p:spPr bwMode="auto">
              <a:xfrm>
                <a:off x="2305"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0" name="Arc 71"/>
              <p:cNvSpPr>
                <a:spLocks/>
              </p:cNvSpPr>
              <p:nvPr/>
            </p:nvSpPr>
            <p:spPr bwMode="auto">
              <a:xfrm>
                <a:off x="2343" y="2160"/>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1" name="Arc 72"/>
              <p:cNvSpPr>
                <a:spLocks/>
              </p:cNvSpPr>
              <p:nvPr/>
            </p:nvSpPr>
            <p:spPr bwMode="auto">
              <a:xfrm>
                <a:off x="2380"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2" name="Arc 73"/>
              <p:cNvSpPr>
                <a:spLocks/>
              </p:cNvSpPr>
              <p:nvPr/>
            </p:nvSpPr>
            <p:spPr bwMode="auto">
              <a:xfrm>
                <a:off x="2256"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3" name="Arc 74"/>
              <p:cNvSpPr>
                <a:spLocks/>
              </p:cNvSpPr>
              <p:nvPr/>
            </p:nvSpPr>
            <p:spPr bwMode="auto">
              <a:xfrm>
                <a:off x="2294"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4" name="Arc 75"/>
              <p:cNvSpPr>
                <a:spLocks/>
              </p:cNvSpPr>
              <p:nvPr/>
            </p:nvSpPr>
            <p:spPr bwMode="auto">
              <a:xfrm>
                <a:off x="2331"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5" name="Arc 76"/>
              <p:cNvSpPr>
                <a:spLocks/>
              </p:cNvSpPr>
              <p:nvPr/>
            </p:nvSpPr>
            <p:spPr bwMode="auto">
              <a:xfrm>
                <a:off x="2305" y="2263"/>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1" y="17"/>
                    </a:moveTo>
                    <a:cubicBezTo>
                      <a:pt x="287" y="5"/>
                      <a:pt x="574" y="-1"/>
                      <a:pt x="862" y="0"/>
                    </a:cubicBezTo>
                    <a:cubicBezTo>
                      <a:pt x="12791" y="0"/>
                      <a:pt x="22462" y="9670"/>
                      <a:pt x="22462" y="21600"/>
                    </a:cubicBezTo>
                  </a:path>
                  <a:path w="22462" h="21600" stroke="0" extrusionOk="0">
                    <a:moveTo>
                      <a:pt x="-1" y="17"/>
                    </a:moveTo>
                    <a:cubicBezTo>
                      <a:pt x="287" y="5"/>
                      <a:pt x="574" y="-1"/>
                      <a:pt x="862" y="0"/>
                    </a:cubicBezTo>
                    <a:cubicBezTo>
                      <a:pt x="12791" y="0"/>
                      <a:pt x="22462" y="9670"/>
                      <a:pt x="22462" y="21600"/>
                    </a:cubicBezTo>
                    <a:lnTo>
                      <a:pt x="862"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6" name="Arc 77"/>
              <p:cNvSpPr>
                <a:spLocks/>
              </p:cNvSpPr>
              <p:nvPr/>
            </p:nvSpPr>
            <p:spPr bwMode="auto">
              <a:xfrm>
                <a:off x="2343"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7" name="Arc 78"/>
              <p:cNvSpPr>
                <a:spLocks/>
              </p:cNvSpPr>
              <p:nvPr/>
            </p:nvSpPr>
            <p:spPr bwMode="auto">
              <a:xfrm>
                <a:off x="2384"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grpSp>
      </p:grpSp>
      <p:sp>
        <p:nvSpPr>
          <p:cNvPr id="16391" name="Rectangle 79"/>
          <p:cNvSpPr>
            <a:spLocks noChangeArrowheads="1"/>
          </p:cNvSpPr>
          <p:nvPr/>
        </p:nvSpPr>
        <p:spPr bwMode="auto">
          <a:xfrm>
            <a:off x="3802063" y="4300538"/>
            <a:ext cx="9810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b="1">
                <a:solidFill>
                  <a:prstClr val="white"/>
                </a:solidFill>
                <a:latin typeface="Albertus Medium"/>
              </a:rPr>
              <a:t>CO</a:t>
            </a:r>
            <a:r>
              <a:rPr lang="en-US" sz="3200" b="1" baseline="-25000">
                <a:solidFill>
                  <a:prstClr val="white"/>
                </a:solidFill>
                <a:latin typeface="Albertus Medium"/>
              </a:rPr>
              <a:t>2</a:t>
            </a:r>
          </a:p>
        </p:txBody>
      </p:sp>
      <p:sp>
        <p:nvSpPr>
          <p:cNvPr id="16392" name="Line 80"/>
          <p:cNvSpPr>
            <a:spLocks noChangeShapeType="1"/>
          </p:cNvSpPr>
          <p:nvPr/>
        </p:nvSpPr>
        <p:spPr bwMode="auto">
          <a:xfrm>
            <a:off x="5056188" y="4460875"/>
            <a:ext cx="65246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33873" name="Text Box 81"/>
          <p:cNvSpPr txBox="1">
            <a:spLocks noChangeArrowheads="1"/>
          </p:cNvSpPr>
          <p:nvPr/>
        </p:nvSpPr>
        <p:spPr bwMode="auto">
          <a:xfrm>
            <a:off x="492125" y="5343525"/>
            <a:ext cx="1717675" cy="366713"/>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a:solidFill>
                  <a:srgbClr val="C0504D"/>
                </a:solidFill>
                <a:effectLst>
                  <a:outerShdw blurRad="38100" dist="38100" dir="2700000" algn="tl">
                    <a:srgbClr val="C0C0C0"/>
                  </a:outerShdw>
                </a:effectLst>
                <a:latin typeface="Albertus Medium" pitchFamily="34" charset="0"/>
              </a:rPr>
              <a:t>Surface Ocean</a:t>
            </a:r>
          </a:p>
        </p:txBody>
      </p:sp>
      <p:sp>
        <p:nvSpPr>
          <p:cNvPr id="33874" name="Rectangle 82"/>
          <p:cNvSpPr>
            <a:spLocks noChangeArrowheads="1"/>
          </p:cNvSpPr>
          <p:nvPr/>
        </p:nvSpPr>
        <p:spPr bwMode="auto">
          <a:xfrm>
            <a:off x="957263" y="4305300"/>
            <a:ext cx="233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b="1">
                <a:solidFill>
                  <a:srgbClr val="FF0000"/>
                </a:solidFill>
                <a:latin typeface="Albertus Medium"/>
              </a:rPr>
              <a:t>Nutrients +</a:t>
            </a:r>
            <a:endParaRPr lang="en-US" sz="3200" b="1" baseline="-25000">
              <a:solidFill>
                <a:srgbClr val="FF0000"/>
              </a:solidFill>
              <a:latin typeface="Albertus Medium"/>
            </a:endParaRPr>
          </a:p>
        </p:txBody>
      </p:sp>
      <p:sp>
        <p:nvSpPr>
          <p:cNvPr id="16395" name="Line 83"/>
          <p:cNvSpPr>
            <a:spLocks noChangeShapeType="1"/>
          </p:cNvSpPr>
          <p:nvPr/>
        </p:nvSpPr>
        <p:spPr bwMode="auto">
          <a:xfrm>
            <a:off x="4310063" y="3335338"/>
            <a:ext cx="0" cy="801687"/>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endParaRPr>
          </a:p>
        </p:txBody>
      </p:sp>
    </p:spTree>
    <p:extLst>
      <p:ext uri="{BB962C8B-B14F-4D97-AF65-F5344CB8AC3E}">
        <p14:creationId xmlns:p14="http://schemas.microsoft.com/office/powerpoint/2010/main" val="1810188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3352800" y="106363"/>
            <a:ext cx="2419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dirty="0">
                <a:solidFill>
                  <a:srgbClr val="C00000"/>
                </a:solidFill>
                <a:cs typeface="Arial" pitchFamily="34" charset="0"/>
              </a:rPr>
              <a:t>Respiration</a:t>
            </a:r>
          </a:p>
        </p:txBody>
      </p:sp>
      <p:sp>
        <p:nvSpPr>
          <p:cNvPr id="4100" name="Text Box 3"/>
          <p:cNvSpPr txBox="1">
            <a:spLocks noChangeArrowheads="1"/>
          </p:cNvSpPr>
          <p:nvPr/>
        </p:nvSpPr>
        <p:spPr bwMode="auto">
          <a:xfrm>
            <a:off x="228600" y="1143000"/>
            <a:ext cx="868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150000"/>
              </a:lnSpc>
              <a:spcBef>
                <a:spcPct val="0"/>
              </a:spcBef>
              <a:spcAft>
                <a:spcPct val="0"/>
              </a:spcAft>
            </a:pPr>
            <a:r>
              <a:rPr lang="en-US" sz="2400" b="1" dirty="0">
                <a:solidFill>
                  <a:srgbClr val="00B050"/>
                </a:solidFill>
                <a:cs typeface="Arial" pitchFamily="34" charset="0"/>
                <a:sym typeface="Wingdings" pitchFamily="2" charset="2"/>
              </a:rPr>
              <a:t>Organic Matter </a:t>
            </a:r>
            <a:r>
              <a:rPr lang="en-US" sz="2400" b="1" dirty="0">
                <a:solidFill>
                  <a:prstClr val="white"/>
                </a:solidFill>
                <a:cs typeface="Arial" pitchFamily="34" charset="0"/>
                <a:sym typeface="Wingdings" pitchFamily="2" charset="2"/>
              </a:rPr>
              <a:t>+</a:t>
            </a:r>
            <a:r>
              <a:rPr lang="en-US" sz="2400" b="1" dirty="0">
                <a:solidFill>
                  <a:prstClr val="black"/>
                </a:solidFill>
                <a:cs typeface="Arial" pitchFamily="34" charset="0"/>
                <a:sym typeface="Wingdings" pitchFamily="2" charset="2"/>
              </a:rPr>
              <a:t> </a:t>
            </a:r>
            <a:r>
              <a:rPr lang="en-US" sz="2400" b="1" dirty="0">
                <a:solidFill>
                  <a:prstClr val="white"/>
                </a:solidFill>
                <a:cs typeface="Arial" pitchFamily="34" charset="0"/>
                <a:sym typeface="Wingdings" pitchFamily="2" charset="2"/>
              </a:rPr>
              <a:t>O</a:t>
            </a:r>
            <a:r>
              <a:rPr lang="en-US" sz="2400" b="1" baseline="-25000" dirty="0">
                <a:solidFill>
                  <a:prstClr val="white"/>
                </a:solidFill>
                <a:cs typeface="Arial" pitchFamily="34" charset="0"/>
                <a:sym typeface="Wingdings" pitchFamily="2" charset="2"/>
              </a:rPr>
              <a:t>2</a:t>
            </a:r>
            <a:r>
              <a:rPr lang="en-US" sz="2400" b="1" dirty="0">
                <a:solidFill>
                  <a:prstClr val="white"/>
                </a:solidFill>
                <a:cs typeface="Arial" pitchFamily="34" charset="0"/>
                <a:sym typeface="Wingdings" pitchFamily="2" charset="2"/>
              </a:rPr>
              <a:t>  CO</a:t>
            </a:r>
            <a:r>
              <a:rPr lang="en-US" sz="2400" b="1" baseline="-25000" dirty="0">
                <a:solidFill>
                  <a:prstClr val="white"/>
                </a:solidFill>
                <a:cs typeface="Arial" pitchFamily="34" charset="0"/>
                <a:sym typeface="Wingdings" pitchFamily="2" charset="2"/>
              </a:rPr>
              <a:t>2</a:t>
            </a:r>
            <a:r>
              <a:rPr lang="en-US" sz="2400" b="1" dirty="0">
                <a:solidFill>
                  <a:prstClr val="white"/>
                </a:solidFill>
                <a:cs typeface="Arial" pitchFamily="34" charset="0"/>
              </a:rPr>
              <a:t> + NO</a:t>
            </a:r>
            <a:r>
              <a:rPr lang="en-US" sz="2400" b="1" baseline="-25000" dirty="0">
                <a:solidFill>
                  <a:prstClr val="white"/>
                </a:solidFill>
                <a:cs typeface="Arial" pitchFamily="34" charset="0"/>
              </a:rPr>
              <a:t>3</a:t>
            </a:r>
            <a:r>
              <a:rPr lang="en-US" sz="2400" b="1" dirty="0">
                <a:solidFill>
                  <a:prstClr val="white"/>
                </a:solidFill>
                <a:cs typeface="Arial" pitchFamily="34" charset="0"/>
              </a:rPr>
              <a:t> + PO</a:t>
            </a:r>
            <a:r>
              <a:rPr lang="en-US" sz="2400" b="1" baseline="-25000" dirty="0">
                <a:solidFill>
                  <a:prstClr val="white"/>
                </a:solidFill>
                <a:cs typeface="Arial" pitchFamily="34" charset="0"/>
              </a:rPr>
              <a:t>4</a:t>
            </a:r>
            <a:r>
              <a:rPr lang="en-US" sz="2400" b="1" dirty="0">
                <a:solidFill>
                  <a:prstClr val="white"/>
                </a:solidFill>
                <a:cs typeface="Arial" pitchFamily="34" charset="0"/>
              </a:rPr>
              <a:t> + H</a:t>
            </a:r>
            <a:r>
              <a:rPr lang="en-US" sz="2400" b="1" baseline="-25000" dirty="0">
                <a:solidFill>
                  <a:prstClr val="white"/>
                </a:solidFill>
                <a:cs typeface="Arial" pitchFamily="34" charset="0"/>
              </a:rPr>
              <a:t>2</a:t>
            </a:r>
            <a:r>
              <a:rPr lang="en-US" sz="2400" b="1" dirty="0">
                <a:solidFill>
                  <a:prstClr val="white"/>
                </a:solidFill>
                <a:cs typeface="Arial" pitchFamily="34" charset="0"/>
              </a:rPr>
              <a:t>O</a:t>
            </a:r>
          </a:p>
          <a:p>
            <a:pPr eaLnBrk="1" fontAlgn="base" hangingPunct="1">
              <a:lnSpc>
                <a:spcPct val="150000"/>
              </a:lnSpc>
              <a:spcBef>
                <a:spcPct val="0"/>
              </a:spcBef>
              <a:spcAft>
                <a:spcPct val="0"/>
              </a:spcAft>
              <a:buFont typeface="Wingdings" pitchFamily="2" charset="2"/>
              <a:buNone/>
            </a:pPr>
            <a:endParaRPr lang="en-US" sz="2400" b="1" dirty="0">
              <a:solidFill>
                <a:prstClr val="white"/>
              </a:solidFill>
              <a:cs typeface="Arial" pitchFamily="34" charset="0"/>
            </a:endParaRPr>
          </a:p>
          <a:p>
            <a:pPr eaLnBrk="1" fontAlgn="base" hangingPunct="1">
              <a:lnSpc>
                <a:spcPct val="150000"/>
              </a:lnSpc>
              <a:spcBef>
                <a:spcPct val="0"/>
              </a:spcBef>
              <a:spcAft>
                <a:spcPct val="0"/>
              </a:spcAft>
              <a:buFont typeface="Wingdings" pitchFamily="2" charset="2"/>
              <a:buNone/>
            </a:pPr>
            <a:r>
              <a:rPr lang="en-US" sz="2400" b="1" dirty="0">
                <a:solidFill>
                  <a:prstClr val="white"/>
                </a:solidFill>
                <a:cs typeface="Arial" pitchFamily="34" charset="0"/>
              </a:rPr>
              <a:t>Respiration (remineralization, regeneration, degradation) </a:t>
            </a:r>
          </a:p>
          <a:p>
            <a:pPr lvl="1" eaLnBrk="1" fontAlgn="base" hangingPunct="1">
              <a:lnSpc>
                <a:spcPct val="150000"/>
              </a:lnSpc>
              <a:spcBef>
                <a:spcPct val="0"/>
              </a:spcBef>
              <a:spcAft>
                <a:spcPct val="0"/>
              </a:spcAft>
              <a:buFontTx/>
              <a:buChar char="•"/>
            </a:pPr>
            <a:r>
              <a:rPr lang="en-US" sz="2400" dirty="0">
                <a:solidFill>
                  <a:prstClr val="white"/>
                </a:solidFill>
                <a:cs typeface="Arial" pitchFamily="34" charset="0"/>
              </a:rPr>
              <a:t>consumes oxygen.</a:t>
            </a:r>
          </a:p>
          <a:p>
            <a:pPr lvl="1" eaLnBrk="1" fontAlgn="base" hangingPunct="1">
              <a:lnSpc>
                <a:spcPct val="150000"/>
              </a:lnSpc>
              <a:spcBef>
                <a:spcPct val="0"/>
              </a:spcBef>
              <a:spcAft>
                <a:spcPct val="0"/>
              </a:spcAft>
              <a:buFontTx/>
              <a:buChar char="•"/>
            </a:pPr>
            <a:r>
              <a:rPr lang="en-US" sz="2400" dirty="0">
                <a:solidFill>
                  <a:prstClr val="white"/>
                </a:solidFill>
                <a:cs typeface="Arial" pitchFamily="34" charset="0"/>
              </a:rPr>
              <a:t>produces carbon dioxide.</a:t>
            </a:r>
          </a:p>
          <a:p>
            <a:pPr lvl="1" eaLnBrk="1" fontAlgn="base" hangingPunct="1">
              <a:lnSpc>
                <a:spcPct val="150000"/>
              </a:lnSpc>
              <a:spcBef>
                <a:spcPct val="0"/>
              </a:spcBef>
              <a:spcAft>
                <a:spcPct val="0"/>
              </a:spcAft>
              <a:buFontTx/>
              <a:buChar char="•"/>
            </a:pPr>
            <a:r>
              <a:rPr lang="en-US" sz="2400" dirty="0">
                <a:solidFill>
                  <a:prstClr val="white"/>
                </a:solidFill>
                <a:cs typeface="Arial" pitchFamily="34" charset="0"/>
              </a:rPr>
              <a:t>regenerates nutrients.</a:t>
            </a:r>
          </a:p>
          <a:p>
            <a:pPr eaLnBrk="1" fontAlgn="base" hangingPunct="1">
              <a:spcBef>
                <a:spcPct val="0"/>
              </a:spcBef>
              <a:spcAft>
                <a:spcPct val="0"/>
              </a:spcAft>
              <a:buFont typeface="Wingdings" pitchFamily="2" charset="2"/>
              <a:buNone/>
            </a:pPr>
            <a:r>
              <a:rPr lang="en-US" sz="2400" dirty="0">
                <a:solidFill>
                  <a:prstClr val="white"/>
                </a:solidFill>
                <a:cs typeface="Arial" pitchFamily="34" charset="0"/>
              </a:rPr>
              <a:t> </a:t>
            </a:r>
          </a:p>
        </p:txBody>
      </p:sp>
    </p:spTree>
    <p:extLst>
      <p:ext uri="{BB962C8B-B14F-4D97-AF65-F5344CB8AC3E}">
        <p14:creationId xmlns:p14="http://schemas.microsoft.com/office/powerpoint/2010/main" val="762092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2000"/>
                                        <p:tgtEl>
                                          <p:spTgt spid="4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0">
                                            <p:txEl>
                                              <p:pRg st="2" end="2"/>
                                            </p:txEl>
                                          </p:spTgt>
                                        </p:tgtEl>
                                        <p:attrNameLst>
                                          <p:attrName>style.visibility</p:attrName>
                                        </p:attrNameLst>
                                      </p:cBhvr>
                                      <p:to>
                                        <p:strVal val="visible"/>
                                      </p:to>
                                    </p:set>
                                    <p:animEffect transition="in" filter="fade">
                                      <p:cBhvr>
                                        <p:cTn id="12" dur="2000"/>
                                        <p:tgtEl>
                                          <p:spTgt spid="4100">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00">
                                            <p:txEl>
                                              <p:pRg st="3" end="3"/>
                                            </p:txEl>
                                          </p:spTgt>
                                        </p:tgtEl>
                                        <p:attrNameLst>
                                          <p:attrName>style.visibility</p:attrName>
                                        </p:attrNameLst>
                                      </p:cBhvr>
                                      <p:to>
                                        <p:strVal val="visible"/>
                                      </p:to>
                                    </p:set>
                                    <p:animEffect transition="in" filter="fade">
                                      <p:cBhvr>
                                        <p:cTn id="15" dur="2000"/>
                                        <p:tgtEl>
                                          <p:spTgt spid="4100">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00">
                                            <p:txEl>
                                              <p:pRg st="4" end="4"/>
                                            </p:txEl>
                                          </p:spTgt>
                                        </p:tgtEl>
                                        <p:attrNameLst>
                                          <p:attrName>style.visibility</p:attrName>
                                        </p:attrNameLst>
                                      </p:cBhvr>
                                      <p:to>
                                        <p:strVal val="visible"/>
                                      </p:to>
                                    </p:set>
                                    <p:animEffect transition="in" filter="fade">
                                      <p:cBhvr>
                                        <p:cTn id="18" dur="2000"/>
                                        <p:tgtEl>
                                          <p:spTgt spid="4100">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00">
                                            <p:txEl>
                                              <p:pRg st="5" end="5"/>
                                            </p:txEl>
                                          </p:spTgt>
                                        </p:tgtEl>
                                        <p:attrNameLst>
                                          <p:attrName>style.visibility</p:attrName>
                                        </p:attrNameLst>
                                      </p:cBhvr>
                                      <p:to>
                                        <p:strVal val="visible"/>
                                      </p:to>
                                    </p:set>
                                    <p:animEffect transition="in" filter="fade">
                                      <p:cBhvr>
                                        <p:cTn id="21" dur="2000"/>
                                        <p:tgtEl>
                                          <p:spTgt spid="4100">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100">
                                            <p:txEl>
                                              <p:pRg st="6" end="6"/>
                                            </p:txEl>
                                          </p:spTgt>
                                        </p:tgtEl>
                                        <p:attrNameLst>
                                          <p:attrName>style.visibility</p:attrName>
                                        </p:attrNameLst>
                                      </p:cBhvr>
                                      <p:to>
                                        <p:strVal val="visible"/>
                                      </p:to>
                                    </p:set>
                                    <p:animEffect transition="in" filter="fade">
                                      <p:cBhvr>
                                        <p:cTn id="26" dur="2000"/>
                                        <p:tgtEl>
                                          <p:spTgt spid="4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42" y="503562"/>
            <a:ext cx="801111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0" name="Text Box 6"/>
          <p:cNvSpPr txBox="1">
            <a:spLocks noChangeArrowheads="1"/>
          </p:cNvSpPr>
          <p:nvPr/>
        </p:nvSpPr>
        <p:spPr bwMode="auto">
          <a:xfrm>
            <a:off x="0" y="0"/>
            <a:ext cx="15670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srgbClr val="FFFF00"/>
                </a:solidFill>
                <a:latin typeface="Times New Roman" pitchFamily="18" charset="0"/>
                <a:cs typeface="Times New Roman" pitchFamily="18" charset="0"/>
              </a:rPr>
              <a:t>Marine Snow</a:t>
            </a:r>
          </a:p>
        </p:txBody>
      </p:sp>
      <p:grpSp>
        <p:nvGrpSpPr>
          <p:cNvPr id="2" name="Group 1"/>
          <p:cNvGrpSpPr/>
          <p:nvPr/>
        </p:nvGrpSpPr>
        <p:grpSpPr>
          <a:xfrm>
            <a:off x="4411898" y="2971800"/>
            <a:ext cx="4499470" cy="3909773"/>
            <a:chOff x="228600" y="2597090"/>
            <a:chExt cx="5189303" cy="4337110"/>
          </a:xfrm>
        </p:grpSpPr>
        <p:pic>
          <p:nvPicPr>
            <p:cNvPr id="14341" name="Picture 8" descr="Ion Micropr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435290"/>
              <a:ext cx="42862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10"/>
            <p:cNvSpPr txBox="1">
              <a:spLocks noChangeArrowheads="1"/>
            </p:cNvSpPr>
            <p:nvPr/>
          </p:nvSpPr>
          <p:spPr bwMode="auto">
            <a:xfrm>
              <a:off x="228600" y="6534090"/>
              <a:ext cx="4832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a:solidFill>
                    <a:srgbClr val="FFFF00"/>
                  </a:solidFill>
                  <a:latin typeface="Times New Roman" pitchFamily="18" charset="0"/>
                  <a:cs typeface="Times New Roman" pitchFamily="18" charset="0"/>
                </a:rPr>
                <a:t>Sinking particles collected in a sediment trap</a:t>
              </a:r>
            </a:p>
          </p:txBody>
        </p:sp>
        <p:sp>
          <p:nvSpPr>
            <p:cNvPr id="14343" name="Line 11"/>
            <p:cNvSpPr>
              <a:spLocks noChangeShapeType="1"/>
            </p:cNvSpPr>
            <p:nvPr/>
          </p:nvSpPr>
          <p:spPr bwMode="auto">
            <a:xfrm flipH="1">
              <a:off x="3048000" y="3054290"/>
              <a:ext cx="91440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00"/>
                </a:solidFill>
                <a:latin typeface="Times New Roman" pitchFamily="18" charset="0"/>
                <a:cs typeface="Times New Roman" pitchFamily="18" charset="0"/>
              </a:endParaRPr>
            </a:p>
          </p:txBody>
        </p:sp>
        <p:sp>
          <p:nvSpPr>
            <p:cNvPr id="14344" name="Line 12"/>
            <p:cNvSpPr>
              <a:spLocks noChangeShapeType="1"/>
            </p:cNvSpPr>
            <p:nvPr/>
          </p:nvSpPr>
          <p:spPr bwMode="auto">
            <a:xfrm>
              <a:off x="2209800" y="2978090"/>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00"/>
                </a:solidFill>
                <a:latin typeface="Times New Roman" pitchFamily="18" charset="0"/>
                <a:cs typeface="Times New Roman" pitchFamily="18" charset="0"/>
              </a:endParaRPr>
            </a:p>
          </p:txBody>
        </p:sp>
        <p:sp>
          <p:nvSpPr>
            <p:cNvPr id="14345" name="Text Box 13"/>
            <p:cNvSpPr txBox="1">
              <a:spLocks noChangeArrowheads="1"/>
            </p:cNvSpPr>
            <p:nvPr/>
          </p:nvSpPr>
          <p:spPr bwMode="auto">
            <a:xfrm>
              <a:off x="1371600" y="2647890"/>
              <a:ext cx="15279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b="1">
                  <a:solidFill>
                    <a:srgbClr val="FFFF00"/>
                  </a:solidFill>
                  <a:latin typeface="Times New Roman" pitchFamily="18" charset="0"/>
                  <a:cs typeface="Times New Roman" pitchFamily="18" charset="0"/>
                </a:rPr>
                <a:t>Fecal pellets</a:t>
              </a:r>
            </a:p>
          </p:txBody>
        </p:sp>
        <p:sp>
          <p:nvSpPr>
            <p:cNvPr id="14346" name="Text Box 14"/>
            <p:cNvSpPr txBox="1">
              <a:spLocks noChangeArrowheads="1"/>
            </p:cNvSpPr>
            <p:nvPr/>
          </p:nvSpPr>
          <p:spPr bwMode="auto">
            <a:xfrm>
              <a:off x="3505200" y="2597090"/>
              <a:ext cx="1912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b="1" dirty="0">
                  <a:solidFill>
                    <a:srgbClr val="FFFF00"/>
                  </a:solidFill>
                  <a:latin typeface="Times New Roman" pitchFamily="18" charset="0"/>
                  <a:cs typeface="Times New Roman" pitchFamily="18" charset="0"/>
                </a:rPr>
                <a:t>Planktonic tests</a:t>
              </a:r>
            </a:p>
          </p:txBody>
        </p:sp>
        <p:sp>
          <p:nvSpPr>
            <p:cNvPr id="14347" name="Text Box 15"/>
            <p:cNvSpPr txBox="1">
              <a:spLocks noChangeArrowheads="1"/>
            </p:cNvSpPr>
            <p:nvPr/>
          </p:nvSpPr>
          <p:spPr bwMode="auto">
            <a:xfrm>
              <a:off x="266131" y="6040705"/>
              <a:ext cx="15408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100" dirty="0">
                  <a:solidFill>
                    <a:srgbClr val="FFFF00"/>
                  </a:solidFill>
                  <a:latin typeface="Times New Roman" pitchFamily="18" charset="0"/>
                  <a:cs typeface="Times New Roman" pitchFamily="18" charset="0"/>
                </a:rPr>
                <a:t>www.whoi.edu/oceanus</a:t>
              </a:r>
            </a:p>
          </p:txBody>
        </p:sp>
        <p:sp>
          <p:nvSpPr>
            <p:cNvPr id="14348" name="Line 16"/>
            <p:cNvSpPr>
              <a:spLocks noChangeShapeType="1"/>
            </p:cNvSpPr>
            <p:nvPr/>
          </p:nvSpPr>
          <p:spPr bwMode="auto">
            <a:xfrm flipH="1">
              <a:off x="685800" y="3054290"/>
              <a:ext cx="144780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36634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7239000" cy="2308324"/>
          </a:xfrm>
          <a:prstGeom prst="rect">
            <a:avLst/>
          </a:prstGeom>
          <a:noFill/>
        </p:spPr>
        <p:txBody>
          <a:bodyPr wrap="square" rtlCol="0">
            <a:spAutoFit/>
          </a:bodyPr>
          <a:lstStyle/>
          <a:p>
            <a:pPr fontAlgn="base">
              <a:spcBef>
                <a:spcPct val="0"/>
              </a:spcBef>
              <a:spcAft>
                <a:spcPct val="0"/>
              </a:spcAft>
            </a:pPr>
            <a:r>
              <a:rPr lang="en-US" dirty="0">
                <a:solidFill>
                  <a:schemeClr val="bg1"/>
                </a:solidFill>
                <a:latin typeface="Arial" pitchFamily="34" charset="0"/>
              </a:rPr>
              <a:t>Let’s draw…….</a:t>
            </a:r>
          </a:p>
          <a:p>
            <a:pPr fontAlgn="base">
              <a:spcBef>
                <a:spcPct val="0"/>
              </a:spcBef>
              <a:spcAft>
                <a:spcPct val="0"/>
              </a:spcAft>
            </a:pPr>
            <a:endParaRPr lang="en-US" dirty="0">
              <a:solidFill>
                <a:schemeClr val="bg1"/>
              </a:solidFill>
              <a:latin typeface="Arial" pitchFamily="34" charset="0"/>
            </a:endParaRPr>
          </a:p>
          <a:p>
            <a:pPr fontAlgn="base">
              <a:spcBef>
                <a:spcPct val="0"/>
              </a:spcBef>
              <a:spcAft>
                <a:spcPct val="0"/>
              </a:spcAft>
            </a:pPr>
            <a:r>
              <a:rPr lang="en-US" dirty="0">
                <a:solidFill>
                  <a:schemeClr val="bg1"/>
                </a:solidFill>
                <a:latin typeface="Arial" pitchFamily="34" charset="0"/>
              </a:rPr>
              <a:t>What would a profile of O</a:t>
            </a:r>
            <a:r>
              <a:rPr lang="en-US" baseline="-25000" dirty="0">
                <a:solidFill>
                  <a:schemeClr val="bg1"/>
                </a:solidFill>
                <a:latin typeface="Arial" pitchFamily="34" charset="0"/>
              </a:rPr>
              <a:t>2</a:t>
            </a:r>
            <a:r>
              <a:rPr lang="en-US" dirty="0">
                <a:solidFill>
                  <a:schemeClr val="bg1"/>
                </a:solidFill>
                <a:latin typeface="Arial" pitchFamily="34" charset="0"/>
              </a:rPr>
              <a:t> w/ depth look like?</a:t>
            </a:r>
          </a:p>
          <a:p>
            <a:pPr fontAlgn="base">
              <a:spcBef>
                <a:spcPct val="0"/>
              </a:spcBef>
              <a:spcAft>
                <a:spcPct val="0"/>
              </a:spcAft>
            </a:pPr>
            <a:endParaRPr lang="en-US" dirty="0">
              <a:solidFill>
                <a:schemeClr val="bg1"/>
              </a:solidFill>
              <a:latin typeface="Arial" pitchFamily="34" charset="0"/>
            </a:endParaRPr>
          </a:p>
          <a:p>
            <a:pPr fontAlgn="base">
              <a:spcBef>
                <a:spcPct val="0"/>
              </a:spcBef>
              <a:spcAft>
                <a:spcPct val="0"/>
              </a:spcAft>
            </a:pPr>
            <a:r>
              <a:rPr lang="en-US" dirty="0">
                <a:solidFill>
                  <a:schemeClr val="bg1"/>
                </a:solidFill>
                <a:latin typeface="Arial" pitchFamily="34" charset="0"/>
              </a:rPr>
              <a:t>How about dissolved inorganic nitrogen?</a:t>
            </a:r>
          </a:p>
          <a:p>
            <a:pPr fontAlgn="base">
              <a:spcBef>
                <a:spcPct val="0"/>
              </a:spcBef>
              <a:spcAft>
                <a:spcPct val="0"/>
              </a:spcAft>
            </a:pPr>
            <a:endParaRPr lang="en-US" dirty="0">
              <a:solidFill>
                <a:schemeClr val="bg1"/>
              </a:solidFill>
              <a:latin typeface="Arial" pitchFamily="34" charset="0"/>
            </a:endParaRPr>
          </a:p>
          <a:p>
            <a:pPr fontAlgn="base">
              <a:spcBef>
                <a:spcPct val="0"/>
              </a:spcBef>
              <a:spcAft>
                <a:spcPct val="0"/>
              </a:spcAft>
            </a:pPr>
            <a:endParaRPr lang="en-US" dirty="0">
              <a:solidFill>
                <a:schemeClr val="bg1"/>
              </a:solidFill>
              <a:latin typeface="Arial" pitchFamily="34" charset="0"/>
            </a:endParaRPr>
          </a:p>
          <a:p>
            <a:pPr fontAlgn="base">
              <a:spcBef>
                <a:spcPct val="0"/>
              </a:spcBef>
              <a:spcAft>
                <a:spcPct val="0"/>
              </a:spcAft>
            </a:pPr>
            <a:endParaRPr lang="en-US" dirty="0">
              <a:solidFill>
                <a:schemeClr val="bg1"/>
              </a:solidFill>
              <a:latin typeface="Arial" pitchFamily="34" charset="0"/>
            </a:endParaRPr>
          </a:p>
        </p:txBody>
      </p:sp>
      <p:cxnSp>
        <p:nvCxnSpPr>
          <p:cNvPr id="4" name="Straight Connector 3"/>
          <p:cNvCxnSpPr/>
          <p:nvPr/>
        </p:nvCxnSpPr>
        <p:spPr>
          <a:xfrm>
            <a:off x="1371600" y="2895600"/>
            <a:ext cx="0" cy="32766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371600" y="2903621"/>
            <a:ext cx="31242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1828800" y="2919663"/>
            <a:ext cx="2785302" cy="3361238"/>
          </a:xfrm>
          <a:custGeom>
            <a:avLst/>
            <a:gdLst>
              <a:gd name="connsiteX0" fmla="*/ 2085474 w 2785302"/>
              <a:gd name="connsiteY0" fmla="*/ 0 h 3361238"/>
              <a:gd name="connsiteX1" fmla="*/ 2085474 w 2785302"/>
              <a:gd name="connsiteY1" fmla="*/ 200526 h 3361238"/>
              <a:gd name="connsiteX2" fmla="*/ 2069432 w 2785302"/>
              <a:gd name="connsiteY2" fmla="*/ 216569 h 3361238"/>
              <a:gd name="connsiteX3" fmla="*/ 2021305 w 2785302"/>
              <a:gd name="connsiteY3" fmla="*/ 232611 h 3361238"/>
              <a:gd name="connsiteX4" fmla="*/ 1997242 w 2785302"/>
              <a:gd name="connsiteY4" fmla="*/ 240632 h 3361238"/>
              <a:gd name="connsiteX5" fmla="*/ 1836821 w 2785302"/>
              <a:gd name="connsiteY5" fmla="*/ 256674 h 3361238"/>
              <a:gd name="connsiteX6" fmla="*/ 1371600 w 2785302"/>
              <a:gd name="connsiteY6" fmla="*/ 264695 h 3361238"/>
              <a:gd name="connsiteX7" fmla="*/ 1299411 w 2785302"/>
              <a:gd name="connsiteY7" fmla="*/ 280737 h 3361238"/>
              <a:gd name="connsiteX8" fmla="*/ 1267326 w 2785302"/>
              <a:gd name="connsiteY8" fmla="*/ 288758 h 3361238"/>
              <a:gd name="connsiteX9" fmla="*/ 1219200 w 2785302"/>
              <a:gd name="connsiteY9" fmla="*/ 296779 h 3361238"/>
              <a:gd name="connsiteX10" fmla="*/ 1195137 w 2785302"/>
              <a:gd name="connsiteY10" fmla="*/ 304800 h 3361238"/>
              <a:gd name="connsiteX11" fmla="*/ 1106905 w 2785302"/>
              <a:gd name="connsiteY11" fmla="*/ 312821 h 3361238"/>
              <a:gd name="connsiteX12" fmla="*/ 1026695 w 2785302"/>
              <a:gd name="connsiteY12" fmla="*/ 328863 h 3361238"/>
              <a:gd name="connsiteX13" fmla="*/ 938463 w 2785302"/>
              <a:gd name="connsiteY13" fmla="*/ 336884 h 3361238"/>
              <a:gd name="connsiteX14" fmla="*/ 810126 w 2785302"/>
              <a:gd name="connsiteY14" fmla="*/ 352926 h 3361238"/>
              <a:gd name="connsiteX15" fmla="*/ 770021 w 2785302"/>
              <a:gd name="connsiteY15" fmla="*/ 360948 h 3361238"/>
              <a:gd name="connsiteX16" fmla="*/ 465221 w 2785302"/>
              <a:gd name="connsiteY16" fmla="*/ 376990 h 3361238"/>
              <a:gd name="connsiteX17" fmla="*/ 441158 w 2785302"/>
              <a:gd name="connsiteY17" fmla="*/ 385011 h 3361238"/>
              <a:gd name="connsiteX18" fmla="*/ 376989 w 2785302"/>
              <a:gd name="connsiteY18" fmla="*/ 401053 h 3361238"/>
              <a:gd name="connsiteX19" fmla="*/ 320842 w 2785302"/>
              <a:gd name="connsiteY19" fmla="*/ 425116 h 3361238"/>
              <a:gd name="connsiteX20" fmla="*/ 264695 w 2785302"/>
              <a:gd name="connsiteY20" fmla="*/ 449179 h 3361238"/>
              <a:gd name="connsiteX21" fmla="*/ 240632 w 2785302"/>
              <a:gd name="connsiteY21" fmla="*/ 465221 h 3361238"/>
              <a:gd name="connsiteX22" fmla="*/ 224589 w 2785302"/>
              <a:gd name="connsiteY22" fmla="*/ 481263 h 3361238"/>
              <a:gd name="connsiteX23" fmla="*/ 200526 w 2785302"/>
              <a:gd name="connsiteY23" fmla="*/ 489284 h 3361238"/>
              <a:gd name="connsiteX24" fmla="*/ 152400 w 2785302"/>
              <a:gd name="connsiteY24" fmla="*/ 513348 h 3361238"/>
              <a:gd name="connsiteX25" fmla="*/ 104274 w 2785302"/>
              <a:gd name="connsiteY25" fmla="*/ 553453 h 3361238"/>
              <a:gd name="connsiteX26" fmla="*/ 56147 w 2785302"/>
              <a:gd name="connsiteY26" fmla="*/ 593558 h 3361238"/>
              <a:gd name="connsiteX27" fmla="*/ 24063 w 2785302"/>
              <a:gd name="connsiteY27" fmla="*/ 641684 h 3361238"/>
              <a:gd name="connsiteX28" fmla="*/ 8021 w 2785302"/>
              <a:gd name="connsiteY28" fmla="*/ 665748 h 3361238"/>
              <a:gd name="connsiteX29" fmla="*/ 0 w 2785302"/>
              <a:gd name="connsiteY29" fmla="*/ 713874 h 3361238"/>
              <a:gd name="connsiteX30" fmla="*/ 24063 w 2785302"/>
              <a:gd name="connsiteY30" fmla="*/ 834190 h 3361238"/>
              <a:gd name="connsiteX31" fmla="*/ 32084 w 2785302"/>
              <a:gd name="connsiteY31" fmla="*/ 858253 h 3361238"/>
              <a:gd name="connsiteX32" fmla="*/ 48126 w 2785302"/>
              <a:gd name="connsiteY32" fmla="*/ 882316 h 3361238"/>
              <a:gd name="connsiteX33" fmla="*/ 80211 w 2785302"/>
              <a:gd name="connsiteY33" fmla="*/ 954505 h 3361238"/>
              <a:gd name="connsiteX34" fmla="*/ 112295 w 2785302"/>
              <a:gd name="connsiteY34" fmla="*/ 986590 h 3361238"/>
              <a:gd name="connsiteX35" fmla="*/ 120316 w 2785302"/>
              <a:gd name="connsiteY35" fmla="*/ 1010653 h 3361238"/>
              <a:gd name="connsiteX36" fmla="*/ 152400 w 2785302"/>
              <a:gd name="connsiteY36" fmla="*/ 1058779 h 3361238"/>
              <a:gd name="connsiteX37" fmla="*/ 200526 w 2785302"/>
              <a:gd name="connsiteY37" fmla="*/ 1106905 h 3361238"/>
              <a:gd name="connsiteX38" fmla="*/ 232611 w 2785302"/>
              <a:gd name="connsiteY38" fmla="*/ 1147011 h 3361238"/>
              <a:gd name="connsiteX39" fmla="*/ 248653 w 2785302"/>
              <a:gd name="connsiteY39" fmla="*/ 1171074 h 3361238"/>
              <a:gd name="connsiteX40" fmla="*/ 272716 w 2785302"/>
              <a:gd name="connsiteY40" fmla="*/ 1187116 h 3361238"/>
              <a:gd name="connsiteX41" fmla="*/ 320842 w 2785302"/>
              <a:gd name="connsiteY41" fmla="*/ 1243263 h 3361238"/>
              <a:gd name="connsiteX42" fmla="*/ 376989 w 2785302"/>
              <a:gd name="connsiteY42" fmla="*/ 1275348 h 3361238"/>
              <a:gd name="connsiteX43" fmla="*/ 409074 w 2785302"/>
              <a:gd name="connsiteY43" fmla="*/ 1315453 h 3361238"/>
              <a:gd name="connsiteX44" fmla="*/ 465221 w 2785302"/>
              <a:gd name="connsiteY44" fmla="*/ 1355558 h 3361238"/>
              <a:gd name="connsiteX45" fmla="*/ 505326 w 2785302"/>
              <a:gd name="connsiteY45" fmla="*/ 1387642 h 3361238"/>
              <a:gd name="connsiteX46" fmla="*/ 529389 w 2785302"/>
              <a:gd name="connsiteY46" fmla="*/ 1411705 h 3361238"/>
              <a:gd name="connsiteX47" fmla="*/ 553453 w 2785302"/>
              <a:gd name="connsiteY47" fmla="*/ 1427748 h 3361238"/>
              <a:gd name="connsiteX48" fmla="*/ 585537 w 2785302"/>
              <a:gd name="connsiteY48" fmla="*/ 1475874 h 3361238"/>
              <a:gd name="connsiteX49" fmla="*/ 633663 w 2785302"/>
              <a:gd name="connsiteY49" fmla="*/ 1507958 h 3361238"/>
              <a:gd name="connsiteX50" fmla="*/ 657726 w 2785302"/>
              <a:gd name="connsiteY50" fmla="*/ 1532021 h 3361238"/>
              <a:gd name="connsiteX51" fmla="*/ 705853 w 2785302"/>
              <a:gd name="connsiteY51" fmla="*/ 1564105 h 3361238"/>
              <a:gd name="connsiteX52" fmla="*/ 745958 w 2785302"/>
              <a:gd name="connsiteY52" fmla="*/ 1596190 h 3361238"/>
              <a:gd name="connsiteX53" fmla="*/ 770021 w 2785302"/>
              <a:gd name="connsiteY53" fmla="*/ 1604211 h 3361238"/>
              <a:gd name="connsiteX54" fmla="*/ 826168 w 2785302"/>
              <a:gd name="connsiteY54" fmla="*/ 1652337 h 3361238"/>
              <a:gd name="connsiteX55" fmla="*/ 850232 w 2785302"/>
              <a:gd name="connsiteY55" fmla="*/ 1660358 h 3361238"/>
              <a:gd name="connsiteX56" fmla="*/ 874295 w 2785302"/>
              <a:gd name="connsiteY56" fmla="*/ 1684421 h 3361238"/>
              <a:gd name="connsiteX57" fmla="*/ 930442 w 2785302"/>
              <a:gd name="connsiteY57" fmla="*/ 1716505 h 3361238"/>
              <a:gd name="connsiteX58" fmla="*/ 946484 w 2785302"/>
              <a:gd name="connsiteY58" fmla="*/ 1732548 h 3361238"/>
              <a:gd name="connsiteX59" fmla="*/ 970547 w 2785302"/>
              <a:gd name="connsiteY59" fmla="*/ 1740569 h 3361238"/>
              <a:gd name="connsiteX60" fmla="*/ 1042737 w 2785302"/>
              <a:gd name="connsiteY60" fmla="*/ 1788695 h 3361238"/>
              <a:gd name="connsiteX61" fmla="*/ 1066800 w 2785302"/>
              <a:gd name="connsiteY61" fmla="*/ 1804737 h 3361238"/>
              <a:gd name="connsiteX62" fmla="*/ 1090863 w 2785302"/>
              <a:gd name="connsiteY62" fmla="*/ 1812758 h 3361238"/>
              <a:gd name="connsiteX63" fmla="*/ 1147011 w 2785302"/>
              <a:gd name="connsiteY63" fmla="*/ 1844842 h 3361238"/>
              <a:gd name="connsiteX64" fmla="*/ 1171074 w 2785302"/>
              <a:gd name="connsiteY64" fmla="*/ 1876926 h 3361238"/>
              <a:gd name="connsiteX65" fmla="*/ 1235242 w 2785302"/>
              <a:gd name="connsiteY65" fmla="*/ 1909011 h 3361238"/>
              <a:gd name="connsiteX66" fmla="*/ 1299411 w 2785302"/>
              <a:gd name="connsiteY66" fmla="*/ 1965158 h 3361238"/>
              <a:gd name="connsiteX67" fmla="*/ 1363579 w 2785302"/>
              <a:gd name="connsiteY67" fmla="*/ 2005263 h 3361238"/>
              <a:gd name="connsiteX68" fmla="*/ 1403684 w 2785302"/>
              <a:gd name="connsiteY68" fmla="*/ 2045369 h 3361238"/>
              <a:gd name="connsiteX69" fmla="*/ 1435768 w 2785302"/>
              <a:gd name="connsiteY69" fmla="*/ 2069432 h 3361238"/>
              <a:gd name="connsiteX70" fmla="*/ 1451811 w 2785302"/>
              <a:gd name="connsiteY70" fmla="*/ 2093495 h 3361238"/>
              <a:gd name="connsiteX71" fmla="*/ 1475874 w 2785302"/>
              <a:gd name="connsiteY71" fmla="*/ 2101516 h 3361238"/>
              <a:gd name="connsiteX72" fmla="*/ 1532021 w 2785302"/>
              <a:gd name="connsiteY72" fmla="*/ 2141621 h 3361238"/>
              <a:gd name="connsiteX73" fmla="*/ 1548063 w 2785302"/>
              <a:gd name="connsiteY73" fmla="*/ 2173705 h 3361238"/>
              <a:gd name="connsiteX74" fmla="*/ 1628274 w 2785302"/>
              <a:gd name="connsiteY74" fmla="*/ 2245895 h 3361238"/>
              <a:gd name="connsiteX75" fmla="*/ 1756611 w 2785302"/>
              <a:gd name="connsiteY75" fmla="*/ 2334126 h 3361238"/>
              <a:gd name="connsiteX76" fmla="*/ 1788695 w 2785302"/>
              <a:gd name="connsiteY76" fmla="*/ 2366211 h 3361238"/>
              <a:gd name="connsiteX77" fmla="*/ 1868905 w 2785302"/>
              <a:gd name="connsiteY77" fmla="*/ 2414337 h 3361238"/>
              <a:gd name="connsiteX78" fmla="*/ 1892968 w 2785302"/>
              <a:gd name="connsiteY78" fmla="*/ 2446421 h 3361238"/>
              <a:gd name="connsiteX79" fmla="*/ 1909011 w 2785302"/>
              <a:gd name="connsiteY79" fmla="*/ 2470484 h 3361238"/>
              <a:gd name="connsiteX80" fmla="*/ 1933074 w 2785302"/>
              <a:gd name="connsiteY80" fmla="*/ 2494548 h 3361238"/>
              <a:gd name="connsiteX81" fmla="*/ 1965158 w 2785302"/>
              <a:gd name="connsiteY81" fmla="*/ 2534653 h 3361238"/>
              <a:gd name="connsiteX82" fmla="*/ 1989221 w 2785302"/>
              <a:gd name="connsiteY82" fmla="*/ 2558716 h 3361238"/>
              <a:gd name="connsiteX83" fmla="*/ 2005263 w 2785302"/>
              <a:gd name="connsiteY83" fmla="*/ 2590800 h 3361238"/>
              <a:gd name="connsiteX84" fmla="*/ 2037347 w 2785302"/>
              <a:gd name="connsiteY84" fmla="*/ 2622884 h 3361238"/>
              <a:gd name="connsiteX85" fmla="*/ 2101516 w 2785302"/>
              <a:gd name="connsiteY85" fmla="*/ 2703095 h 3361238"/>
              <a:gd name="connsiteX86" fmla="*/ 2133600 w 2785302"/>
              <a:gd name="connsiteY86" fmla="*/ 2727158 h 3361238"/>
              <a:gd name="connsiteX87" fmla="*/ 2173705 w 2785302"/>
              <a:gd name="connsiteY87" fmla="*/ 2767263 h 3361238"/>
              <a:gd name="connsiteX88" fmla="*/ 2221832 w 2785302"/>
              <a:gd name="connsiteY88" fmla="*/ 2831432 h 3361238"/>
              <a:gd name="connsiteX89" fmla="*/ 2286000 w 2785302"/>
              <a:gd name="connsiteY89" fmla="*/ 2879558 h 3361238"/>
              <a:gd name="connsiteX90" fmla="*/ 2318084 w 2785302"/>
              <a:gd name="connsiteY90" fmla="*/ 2927684 h 3361238"/>
              <a:gd name="connsiteX91" fmla="*/ 2342147 w 2785302"/>
              <a:gd name="connsiteY91" fmla="*/ 3007895 h 3361238"/>
              <a:gd name="connsiteX92" fmla="*/ 2350168 w 2785302"/>
              <a:gd name="connsiteY92" fmla="*/ 3048000 h 3361238"/>
              <a:gd name="connsiteX93" fmla="*/ 2366211 w 2785302"/>
              <a:gd name="connsiteY93" fmla="*/ 3064042 h 3361238"/>
              <a:gd name="connsiteX94" fmla="*/ 2398295 w 2785302"/>
              <a:gd name="connsiteY94" fmla="*/ 3104148 h 3361238"/>
              <a:gd name="connsiteX95" fmla="*/ 2462463 w 2785302"/>
              <a:gd name="connsiteY95" fmla="*/ 3128211 h 3361238"/>
              <a:gd name="connsiteX96" fmla="*/ 2494547 w 2785302"/>
              <a:gd name="connsiteY96" fmla="*/ 3160295 h 3361238"/>
              <a:gd name="connsiteX97" fmla="*/ 2526632 w 2785302"/>
              <a:gd name="connsiteY97" fmla="*/ 3176337 h 3361238"/>
              <a:gd name="connsiteX98" fmla="*/ 2598821 w 2785302"/>
              <a:gd name="connsiteY98" fmla="*/ 3248526 h 3361238"/>
              <a:gd name="connsiteX99" fmla="*/ 2630905 w 2785302"/>
              <a:gd name="connsiteY99" fmla="*/ 3280611 h 3361238"/>
              <a:gd name="connsiteX100" fmla="*/ 2735179 w 2785302"/>
              <a:gd name="connsiteY100" fmla="*/ 3336758 h 3361238"/>
              <a:gd name="connsiteX101" fmla="*/ 2783305 w 2785302"/>
              <a:gd name="connsiteY101" fmla="*/ 3360821 h 3361238"/>
              <a:gd name="connsiteX102" fmla="*/ 2759242 w 2785302"/>
              <a:gd name="connsiteY102" fmla="*/ 3344779 h 3361238"/>
              <a:gd name="connsiteX103" fmla="*/ 2695074 w 2785302"/>
              <a:gd name="connsiteY103" fmla="*/ 3312695 h 3361238"/>
              <a:gd name="connsiteX104" fmla="*/ 2638926 w 2785302"/>
              <a:gd name="connsiteY104" fmla="*/ 3288632 h 3361238"/>
              <a:gd name="connsiteX105" fmla="*/ 2614863 w 2785302"/>
              <a:gd name="connsiteY105" fmla="*/ 3272590 h 3361238"/>
              <a:gd name="connsiteX106" fmla="*/ 2582779 w 2785302"/>
              <a:gd name="connsiteY106" fmla="*/ 3264569 h 3361238"/>
              <a:gd name="connsiteX107" fmla="*/ 2550695 w 2785302"/>
              <a:gd name="connsiteY107" fmla="*/ 3248526 h 33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785302" h="3361238">
                <a:moveTo>
                  <a:pt x="2085474" y="0"/>
                </a:moveTo>
                <a:cubicBezTo>
                  <a:pt x="2099239" y="82588"/>
                  <a:pt x="2102543" y="81043"/>
                  <a:pt x="2085474" y="200526"/>
                </a:cubicBezTo>
                <a:cubicBezTo>
                  <a:pt x="2084405" y="208013"/>
                  <a:pt x="2076196" y="213187"/>
                  <a:pt x="2069432" y="216569"/>
                </a:cubicBezTo>
                <a:cubicBezTo>
                  <a:pt x="2054307" y="224132"/>
                  <a:pt x="2037347" y="227264"/>
                  <a:pt x="2021305" y="232611"/>
                </a:cubicBezTo>
                <a:lnTo>
                  <a:pt x="1997242" y="240632"/>
                </a:lnTo>
                <a:cubicBezTo>
                  <a:pt x="1932804" y="262111"/>
                  <a:pt x="1966436" y="253218"/>
                  <a:pt x="1836821" y="256674"/>
                </a:cubicBezTo>
                <a:lnTo>
                  <a:pt x="1371600" y="264695"/>
                </a:lnTo>
                <a:cubicBezTo>
                  <a:pt x="1293362" y="284254"/>
                  <a:pt x="1391047" y="260374"/>
                  <a:pt x="1299411" y="280737"/>
                </a:cubicBezTo>
                <a:cubicBezTo>
                  <a:pt x="1288649" y="283128"/>
                  <a:pt x="1278136" y="286596"/>
                  <a:pt x="1267326" y="288758"/>
                </a:cubicBezTo>
                <a:cubicBezTo>
                  <a:pt x="1251379" y="291947"/>
                  <a:pt x="1235076" y="293251"/>
                  <a:pt x="1219200" y="296779"/>
                </a:cubicBezTo>
                <a:cubicBezTo>
                  <a:pt x="1210946" y="298613"/>
                  <a:pt x="1203507" y="303604"/>
                  <a:pt x="1195137" y="304800"/>
                </a:cubicBezTo>
                <a:cubicBezTo>
                  <a:pt x="1165902" y="308976"/>
                  <a:pt x="1136316" y="310147"/>
                  <a:pt x="1106905" y="312821"/>
                </a:cubicBezTo>
                <a:cubicBezTo>
                  <a:pt x="1073855" y="321083"/>
                  <a:pt x="1063843" y="324493"/>
                  <a:pt x="1026695" y="328863"/>
                </a:cubicBezTo>
                <a:cubicBezTo>
                  <a:pt x="997365" y="332314"/>
                  <a:pt x="967874" y="334210"/>
                  <a:pt x="938463" y="336884"/>
                </a:cubicBezTo>
                <a:cubicBezTo>
                  <a:pt x="848030" y="354971"/>
                  <a:pt x="958227" y="334412"/>
                  <a:pt x="810126" y="352926"/>
                </a:cubicBezTo>
                <a:cubicBezTo>
                  <a:pt x="796598" y="354617"/>
                  <a:pt x="783549" y="359257"/>
                  <a:pt x="770021" y="360948"/>
                </a:cubicBezTo>
                <a:cubicBezTo>
                  <a:pt x="671933" y="373210"/>
                  <a:pt x="559430" y="373501"/>
                  <a:pt x="465221" y="376990"/>
                </a:cubicBezTo>
                <a:cubicBezTo>
                  <a:pt x="457200" y="379664"/>
                  <a:pt x="449360" y="382960"/>
                  <a:pt x="441158" y="385011"/>
                </a:cubicBezTo>
                <a:lnTo>
                  <a:pt x="376989" y="401053"/>
                </a:lnTo>
                <a:cubicBezTo>
                  <a:pt x="316577" y="441327"/>
                  <a:pt x="393355" y="394039"/>
                  <a:pt x="320842" y="425116"/>
                </a:cubicBezTo>
                <a:cubicBezTo>
                  <a:pt x="243293" y="458351"/>
                  <a:pt x="356806" y="426151"/>
                  <a:pt x="264695" y="449179"/>
                </a:cubicBezTo>
                <a:cubicBezTo>
                  <a:pt x="256674" y="454526"/>
                  <a:pt x="248160" y="459199"/>
                  <a:pt x="240632" y="465221"/>
                </a:cubicBezTo>
                <a:cubicBezTo>
                  <a:pt x="234727" y="469945"/>
                  <a:pt x="231074" y="477372"/>
                  <a:pt x="224589" y="481263"/>
                </a:cubicBezTo>
                <a:cubicBezTo>
                  <a:pt x="217339" y="485613"/>
                  <a:pt x="208088" y="485503"/>
                  <a:pt x="200526" y="489284"/>
                </a:cubicBezTo>
                <a:cubicBezTo>
                  <a:pt x="138322" y="520386"/>
                  <a:pt x="212890" y="493182"/>
                  <a:pt x="152400" y="513348"/>
                </a:cubicBezTo>
                <a:cubicBezTo>
                  <a:pt x="82100" y="583648"/>
                  <a:pt x="171277" y="497618"/>
                  <a:pt x="104274" y="553453"/>
                </a:cubicBezTo>
                <a:cubicBezTo>
                  <a:pt x="42520" y="604915"/>
                  <a:pt x="115889" y="553732"/>
                  <a:pt x="56147" y="593558"/>
                </a:cubicBezTo>
                <a:lnTo>
                  <a:pt x="24063" y="641684"/>
                </a:lnTo>
                <a:lnTo>
                  <a:pt x="8021" y="665748"/>
                </a:lnTo>
                <a:cubicBezTo>
                  <a:pt x="5347" y="681790"/>
                  <a:pt x="0" y="697611"/>
                  <a:pt x="0" y="713874"/>
                </a:cubicBezTo>
                <a:cubicBezTo>
                  <a:pt x="0" y="773203"/>
                  <a:pt x="7271" y="783815"/>
                  <a:pt x="24063" y="834190"/>
                </a:cubicBezTo>
                <a:cubicBezTo>
                  <a:pt x="26737" y="842211"/>
                  <a:pt x="27394" y="851218"/>
                  <a:pt x="32084" y="858253"/>
                </a:cubicBezTo>
                <a:cubicBezTo>
                  <a:pt x="37431" y="866274"/>
                  <a:pt x="44211" y="873507"/>
                  <a:pt x="48126" y="882316"/>
                </a:cubicBezTo>
                <a:cubicBezTo>
                  <a:pt x="86305" y="968218"/>
                  <a:pt x="43906" y="900050"/>
                  <a:pt x="80211" y="954505"/>
                </a:cubicBezTo>
                <a:cubicBezTo>
                  <a:pt x="101600" y="1018675"/>
                  <a:pt x="69517" y="943812"/>
                  <a:pt x="112295" y="986590"/>
                </a:cubicBezTo>
                <a:cubicBezTo>
                  <a:pt x="118274" y="992569"/>
                  <a:pt x="116210" y="1003262"/>
                  <a:pt x="120316" y="1010653"/>
                </a:cubicBezTo>
                <a:cubicBezTo>
                  <a:pt x="129679" y="1027507"/>
                  <a:pt x="138767" y="1045146"/>
                  <a:pt x="152400" y="1058779"/>
                </a:cubicBezTo>
                <a:cubicBezTo>
                  <a:pt x="168442" y="1074821"/>
                  <a:pt x="187942" y="1088028"/>
                  <a:pt x="200526" y="1106905"/>
                </a:cubicBezTo>
                <a:cubicBezTo>
                  <a:pt x="249894" y="1180961"/>
                  <a:pt x="186898" y="1089872"/>
                  <a:pt x="232611" y="1147011"/>
                </a:cubicBezTo>
                <a:cubicBezTo>
                  <a:pt x="238633" y="1154539"/>
                  <a:pt x="241836" y="1164257"/>
                  <a:pt x="248653" y="1171074"/>
                </a:cubicBezTo>
                <a:cubicBezTo>
                  <a:pt x="255470" y="1177891"/>
                  <a:pt x="265899" y="1180299"/>
                  <a:pt x="272716" y="1187116"/>
                </a:cubicBezTo>
                <a:cubicBezTo>
                  <a:pt x="325824" y="1240224"/>
                  <a:pt x="268455" y="1199608"/>
                  <a:pt x="320842" y="1243263"/>
                </a:cubicBezTo>
                <a:cubicBezTo>
                  <a:pt x="353655" y="1270607"/>
                  <a:pt x="337770" y="1249202"/>
                  <a:pt x="376989" y="1275348"/>
                </a:cubicBezTo>
                <a:cubicBezTo>
                  <a:pt x="400807" y="1291227"/>
                  <a:pt x="387615" y="1293994"/>
                  <a:pt x="409074" y="1315453"/>
                </a:cubicBezTo>
                <a:cubicBezTo>
                  <a:pt x="419023" y="1325402"/>
                  <a:pt x="451558" y="1346449"/>
                  <a:pt x="465221" y="1355558"/>
                </a:cubicBezTo>
                <a:cubicBezTo>
                  <a:pt x="501098" y="1409374"/>
                  <a:pt x="458834" y="1356648"/>
                  <a:pt x="505326" y="1387642"/>
                </a:cubicBezTo>
                <a:cubicBezTo>
                  <a:pt x="514764" y="1393934"/>
                  <a:pt x="520675" y="1404443"/>
                  <a:pt x="529389" y="1411705"/>
                </a:cubicBezTo>
                <a:cubicBezTo>
                  <a:pt x="536795" y="1417877"/>
                  <a:pt x="545432" y="1422400"/>
                  <a:pt x="553453" y="1427748"/>
                </a:cubicBezTo>
                <a:cubicBezTo>
                  <a:pt x="564148" y="1443790"/>
                  <a:pt x="569495" y="1465179"/>
                  <a:pt x="585537" y="1475874"/>
                </a:cubicBezTo>
                <a:lnTo>
                  <a:pt x="633663" y="1507958"/>
                </a:lnTo>
                <a:cubicBezTo>
                  <a:pt x="643101" y="1514250"/>
                  <a:pt x="648772" y="1525057"/>
                  <a:pt x="657726" y="1532021"/>
                </a:cubicBezTo>
                <a:cubicBezTo>
                  <a:pt x="672945" y="1543858"/>
                  <a:pt x="692220" y="1550471"/>
                  <a:pt x="705853" y="1564105"/>
                </a:cubicBezTo>
                <a:cubicBezTo>
                  <a:pt x="720774" y="1579027"/>
                  <a:pt x="725720" y="1586071"/>
                  <a:pt x="745958" y="1596190"/>
                </a:cubicBezTo>
                <a:cubicBezTo>
                  <a:pt x="753520" y="1599971"/>
                  <a:pt x="762000" y="1601537"/>
                  <a:pt x="770021" y="1604211"/>
                </a:cubicBezTo>
                <a:cubicBezTo>
                  <a:pt x="788985" y="1623175"/>
                  <a:pt x="802159" y="1638618"/>
                  <a:pt x="826168" y="1652337"/>
                </a:cubicBezTo>
                <a:cubicBezTo>
                  <a:pt x="833509" y="1656532"/>
                  <a:pt x="842211" y="1657684"/>
                  <a:pt x="850232" y="1660358"/>
                </a:cubicBezTo>
                <a:cubicBezTo>
                  <a:pt x="858253" y="1668379"/>
                  <a:pt x="865064" y="1677828"/>
                  <a:pt x="874295" y="1684421"/>
                </a:cubicBezTo>
                <a:cubicBezTo>
                  <a:pt x="951121" y="1739297"/>
                  <a:pt x="867310" y="1665998"/>
                  <a:pt x="930442" y="1716505"/>
                </a:cubicBezTo>
                <a:cubicBezTo>
                  <a:pt x="936347" y="1721229"/>
                  <a:pt x="939999" y="1728657"/>
                  <a:pt x="946484" y="1732548"/>
                </a:cubicBezTo>
                <a:cubicBezTo>
                  <a:pt x="953734" y="1736898"/>
                  <a:pt x="963156" y="1736463"/>
                  <a:pt x="970547" y="1740569"/>
                </a:cubicBezTo>
                <a:cubicBezTo>
                  <a:pt x="970554" y="1740573"/>
                  <a:pt x="1030702" y="1780672"/>
                  <a:pt x="1042737" y="1788695"/>
                </a:cubicBezTo>
                <a:cubicBezTo>
                  <a:pt x="1050758" y="1794042"/>
                  <a:pt x="1057655" y="1801689"/>
                  <a:pt x="1066800" y="1804737"/>
                </a:cubicBezTo>
                <a:cubicBezTo>
                  <a:pt x="1074821" y="1807411"/>
                  <a:pt x="1083092" y="1809427"/>
                  <a:pt x="1090863" y="1812758"/>
                </a:cubicBezTo>
                <a:cubicBezTo>
                  <a:pt x="1119356" y="1824969"/>
                  <a:pt x="1122845" y="1828732"/>
                  <a:pt x="1147011" y="1844842"/>
                </a:cubicBezTo>
                <a:cubicBezTo>
                  <a:pt x="1155032" y="1855537"/>
                  <a:pt x="1161621" y="1867473"/>
                  <a:pt x="1171074" y="1876926"/>
                </a:cubicBezTo>
                <a:cubicBezTo>
                  <a:pt x="1187095" y="1892947"/>
                  <a:pt x="1216090" y="1901350"/>
                  <a:pt x="1235242" y="1909011"/>
                </a:cubicBezTo>
                <a:cubicBezTo>
                  <a:pt x="1260598" y="1934367"/>
                  <a:pt x="1266766" y="1942307"/>
                  <a:pt x="1299411" y="1965158"/>
                </a:cubicBezTo>
                <a:cubicBezTo>
                  <a:pt x="1304120" y="1968454"/>
                  <a:pt x="1353543" y="1996481"/>
                  <a:pt x="1363579" y="2005263"/>
                </a:cubicBezTo>
                <a:cubicBezTo>
                  <a:pt x="1377807" y="2017713"/>
                  <a:pt x="1388559" y="2034025"/>
                  <a:pt x="1403684" y="2045369"/>
                </a:cubicBezTo>
                <a:cubicBezTo>
                  <a:pt x="1414379" y="2053390"/>
                  <a:pt x="1426315" y="2059979"/>
                  <a:pt x="1435768" y="2069432"/>
                </a:cubicBezTo>
                <a:cubicBezTo>
                  <a:pt x="1442585" y="2076249"/>
                  <a:pt x="1444283" y="2087473"/>
                  <a:pt x="1451811" y="2093495"/>
                </a:cubicBezTo>
                <a:cubicBezTo>
                  <a:pt x="1458413" y="2098777"/>
                  <a:pt x="1468312" y="2097735"/>
                  <a:pt x="1475874" y="2101516"/>
                </a:cubicBezTo>
                <a:cubicBezTo>
                  <a:pt x="1487603" y="2107380"/>
                  <a:pt x="1524755" y="2136171"/>
                  <a:pt x="1532021" y="2141621"/>
                </a:cubicBezTo>
                <a:cubicBezTo>
                  <a:pt x="1537368" y="2152316"/>
                  <a:pt x="1540491" y="2164451"/>
                  <a:pt x="1548063" y="2173705"/>
                </a:cubicBezTo>
                <a:cubicBezTo>
                  <a:pt x="1608790" y="2247926"/>
                  <a:pt x="1583003" y="2211071"/>
                  <a:pt x="1628274" y="2245895"/>
                </a:cubicBezTo>
                <a:cubicBezTo>
                  <a:pt x="1733257" y="2326651"/>
                  <a:pt x="1672219" y="2291931"/>
                  <a:pt x="1756611" y="2334126"/>
                </a:cubicBezTo>
                <a:cubicBezTo>
                  <a:pt x="1767306" y="2344821"/>
                  <a:pt x="1777212" y="2356368"/>
                  <a:pt x="1788695" y="2366211"/>
                </a:cubicBezTo>
                <a:cubicBezTo>
                  <a:pt x="1802694" y="2378210"/>
                  <a:pt x="1866998" y="2413247"/>
                  <a:pt x="1868905" y="2414337"/>
                </a:cubicBezTo>
                <a:cubicBezTo>
                  <a:pt x="1876926" y="2425032"/>
                  <a:pt x="1885198" y="2435543"/>
                  <a:pt x="1892968" y="2446421"/>
                </a:cubicBezTo>
                <a:cubicBezTo>
                  <a:pt x="1898571" y="2454266"/>
                  <a:pt x="1902839" y="2463078"/>
                  <a:pt x="1909011" y="2470484"/>
                </a:cubicBezTo>
                <a:cubicBezTo>
                  <a:pt x="1916273" y="2479198"/>
                  <a:pt x="1925604" y="2486011"/>
                  <a:pt x="1933074" y="2494548"/>
                </a:cubicBezTo>
                <a:cubicBezTo>
                  <a:pt x="1944347" y="2507432"/>
                  <a:pt x="1953885" y="2521769"/>
                  <a:pt x="1965158" y="2534653"/>
                </a:cubicBezTo>
                <a:cubicBezTo>
                  <a:pt x="1972628" y="2543190"/>
                  <a:pt x="1982628" y="2549485"/>
                  <a:pt x="1989221" y="2558716"/>
                </a:cubicBezTo>
                <a:cubicBezTo>
                  <a:pt x="1996171" y="2568446"/>
                  <a:pt x="1998089" y="2581234"/>
                  <a:pt x="2005263" y="2590800"/>
                </a:cubicBezTo>
                <a:cubicBezTo>
                  <a:pt x="2014338" y="2602900"/>
                  <a:pt x="2027504" y="2611401"/>
                  <a:pt x="2037347" y="2622884"/>
                </a:cubicBezTo>
                <a:cubicBezTo>
                  <a:pt x="2059630" y="2648881"/>
                  <a:pt x="2074124" y="2682551"/>
                  <a:pt x="2101516" y="2703095"/>
                </a:cubicBezTo>
                <a:cubicBezTo>
                  <a:pt x="2112211" y="2711116"/>
                  <a:pt x="2124147" y="2717705"/>
                  <a:pt x="2133600" y="2727158"/>
                </a:cubicBezTo>
                <a:cubicBezTo>
                  <a:pt x="2187073" y="2780631"/>
                  <a:pt x="2109537" y="2724484"/>
                  <a:pt x="2173705" y="2767263"/>
                </a:cubicBezTo>
                <a:cubicBezTo>
                  <a:pt x="2189747" y="2788653"/>
                  <a:pt x="2200442" y="2815390"/>
                  <a:pt x="2221832" y="2831432"/>
                </a:cubicBezTo>
                <a:cubicBezTo>
                  <a:pt x="2243221" y="2847474"/>
                  <a:pt x="2271169" y="2857312"/>
                  <a:pt x="2286000" y="2879558"/>
                </a:cubicBezTo>
                <a:lnTo>
                  <a:pt x="2318084" y="2927684"/>
                </a:lnTo>
                <a:cubicBezTo>
                  <a:pt x="2331413" y="2967673"/>
                  <a:pt x="2334066" y="2971529"/>
                  <a:pt x="2342147" y="3007895"/>
                </a:cubicBezTo>
                <a:cubicBezTo>
                  <a:pt x="2345104" y="3021203"/>
                  <a:pt x="2344797" y="3035469"/>
                  <a:pt x="2350168" y="3048000"/>
                </a:cubicBezTo>
                <a:cubicBezTo>
                  <a:pt x="2353147" y="3054951"/>
                  <a:pt x="2361487" y="3058137"/>
                  <a:pt x="2366211" y="3064042"/>
                </a:cubicBezTo>
                <a:cubicBezTo>
                  <a:pt x="2375499" y="3075652"/>
                  <a:pt x="2384026" y="3095994"/>
                  <a:pt x="2398295" y="3104148"/>
                </a:cubicBezTo>
                <a:cubicBezTo>
                  <a:pt x="2411721" y="3111820"/>
                  <a:pt x="2445017" y="3122396"/>
                  <a:pt x="2462463" y="3128211"/>
                </a:cubicBezTo>
                <a:cubicBezTo>
                  <a:pt x="2473158" y="3138906"/>
                  <a:pt x="2482447" y="3151220"/>
                  <a:pt x="2494547" y="3160295"/>
                </a:cubicBezTo>
                <a:cubicBezTo>
                  <a:pt x="2504113" y="3167469"/>
                  <a:pt x="2517504" y="3168613"/>
                  <a:pt x="2526632" y="3176337"/>
                </a:cubicBezTo>
                <a:cubicBezTo>
                  <a:pt x="2552610" y="3198318"/>
                  <a:pt x="2574758" y="3224463"/>
                  <a:pt x="2598821" y="3248526"/>
                </a:cubicBezTo>
                <a:cubicBezTo>
                  <a:pt x="2609516" y="3259221"/>
                  <a:pt x="2617377" y="3273847"/>
                  <a:pt x="2630905" y="3280611"/>
                </a:cubicBezTo>
                <a:cubicBezTo>
                  <a:pt x="2749449" y="3339882"/>
                  <a:pt x="2602002" y="3265047"/>
                  <a:pt x="2735179" y="3336758"/>
                </a:cubicBezTo>
                <a:cubicBezTo>
                  <a:pt x="2750971" y="3345261"/>
                  <a:pt x="2766290" y="3355149"/>
                  <a:pt x="2783305" y="3360821"/>
                </a:cubicBezTo>
                <a:cubicBezTo>
                  <a:pt x="2792450" y="3363869"/>
                  <a:pt x="2767705" y="3349395"/>
                  <a:pt x="2759242" y="3344779"/>
                </a:cubicBezTo>
                <a:cubicBezTo>
                  <a:pt x="2738248" y="3333328"/>
                  <a:pt x="2717761" y="3320257"/>
                  <a:pt x="2695074" y="3312695"/>
                </a:cubicBezTo>
                <a:cubicBezTo>
                  <a:pt x="2668079" y="3303697"/>
                  <a:pt x="2666678" y="3304490"/>
                  <a:pt x="2638926" y="3288632"/>
                </a:cubicBezTo>
                <a:cubicBezTo>
                  <a:pt x="2630556" y="3283849"/>
                  <a:pt x="2623724" y="3276387"/>
                  <a:pt x="2614863" y="3272590"/>
                </a:cubicBezTo>
                <a:cubicBezTo>
                  <a:pt x="2604731" y="3268248"/>
                  <a:pt x="2593474" y="3267243"/>
                  <a:pt x="2582779" y="3264569"/>
                </a:cubicBezTo>
                <a:cubicBezTo>
                  <a:pt x="2556491" y="3247043"/>
                  <a:pt x="2568356" y="3248526"/>
                  <a:pt x="2550695" y="324852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TextBox 7"/>
          <p:cNvSpPr txBox="1"/>
          <p:nvPr/>
        </p:nvSpPr>
        <p:spPr>
          <a:xfrm>
            <a:off x="152400" y="4164568"/>
            <a:ext cx="1120820" cy="369332"/>
          </a:xfrm>
          <a:prstGeom prst="rect">
            <a:avLst/>
          </a:prstGeom>
          <a:noFill/>
        </p:spPr>
        <p:txBody>
          <a:bodyPr wrap="none" rtlCol="0">
            <a:spAutoFit/>
          </a:bodyPr>
          <a:lstStyle/>
          <a:p>
            <a:pPr fontAlgn="base">
              <a:spcBef>
                <a:spcPct val="0"/>
              </a:spcBef>
              <a:spcAft>
                <a:spcPct val="0"/>
              </a:spcAft>
            </a:pPr>
            <a:r>
              <a:rPr lang="en-US" dirty="0">
                <a:solidFill>
                  <a:schemeClr val="bg1"/>
                </a:solidFill>
                <a:latin typeface="Arial" pitchFamily="34" charset="0"/>
              </a:rPr>
              <a:t>Depth, m</a:t>
            </a:r>
          </a:p>
        </p:txBody>
      </p:sp>
      <p:sp>
        <p:nvSpPr>
          <p:cNvPr id="9" name="TextBox 8"/>
          <p:cNvSpPr txBox="1"/>
          <p:nvPr/>
        </p:nvSpPr>
        <p:spPr>
          <a:xfrm>
            <a:off x="2520141" y="2428458"/>
            <a:ext cx="620683" cy="369332"/>
          </a:xfrm>
          <a:prstGeom prst="rect">
            <a:avLst/>
          </a:prstGeom>
          <a:noFill/>
        </p:spPr>
        <p:txBody>
          <a:bodyPr wrap="none" rtlCol="0">
            <a:spAutoFit/>
          </a:bodyPr>
          <a:lstStyle/>
          <a:p>
            <a:pPr fontAlgn="base">
              <a:spcBef>
                <a:spcPct val="0"/>
              </a:spcBef>
              <a:spcAft>
                <a:spcPct val="0"/>
              </a:spcAft>
            </a:pPr>
            <a:r>
              <a:rPr lang="en-US" dirty="0">
                <a:solidFill>
                  <a:schemeClr val="bg1"/>
                </a:solidFill>
                <a:latin typeface="Arial" pitchFamily="34" charset="0"/>
              </a:rPr>
              <a:t>[O2]</a:t>
            </a:r>
          </a:p>
        </p:txBody>
      </p:sp>
      <p:grpSp>
        <p:nvGrpSpPr>
          <p:cNvPr id="16" name="Group 15"/>
          <p:cNvGrpSpPr/>
          <p:nvPr/>
        </p:nvGrpSpPr>
        <p:grpSpPr>
          <a:xfrm>
            <a:off x="838200" y="2895600"/>
            <a:ext cx="7135981" cy="369332"/>
            <a:chOff x="838200" y="2895600"/>
            <a:chExt cx="7135981" cy="369332"/>
          </a:xfrm>
        </p:grpSpPr>
        <p:cxnSp>
          <p:nvCxnSpPr>
            <p:cNvPr id="11" name="Straight Connector 10"/>
            <p:cNvCxnSpPr/>
            <p:nvPr/>
          </p:nvCxnSpPr>
          <p:spPr>
            <a:xfrm>
              <a:off x="838200" y="3104147"/>
              <a:ext cx="525780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19800" y="2895600"/>
              <a:ext cx="1954381" cy="369332"/>
            </a:xfrm>
            <a:prstGeom prst="rect">
              <a:avLst/>
            </a:prstGeom>
            <a:noFill/>
          </p:spPr>
          <p:txBody>
            <a:bodyPr wrap="none" rtlCol="0">
              <a:spAutoFit/>
            </a:bodyPr>
            <a:lstStyle/>
            <a:p>
              <a:pPr fontAlgn="base">
                <a:spcBef>
                  <a:spcPct val="0"/>
                </a:spcBef>
                <a:spcAft>
                  <a:spcPct val="0"/>
                </a:spcAft>
              </a:pPr>
              <a:r>
                <a:rPr lang="en-US" dirty="0" err="1">
                  <a:solidFill>
                    <a:schemeClr val="bg1"/>
                  </a:solidFill>
                  <a:latin typeface="Arial" pitchFamily="34" charset="0"/>
                </a:rPr>
                <a:t>Epi</a:t>
              </a:r>
              <a:r>
                <a:rPr lang="en-US" dirty="0">
                  <a:solidFill>
                    <a:schemeClr val="bg1"/>
                  </a:solidFill>
                  <a:latin typeface="Arial" pitchFamily="34" charset="0"/>
                </a:rPr>
                <a:t>-pelagic zone </a:t>
              </a:r>
            </a:p>
          </p:txBody>
        </p:sp>
      </p:grpSp>
      <p:grpSp>
        <p:nvGrpSpPr>
          <p:cNvPr id="17" name="Group 16"/>
          <p:cNvGrpSpPr/>
          <p:nvPr/>
        </p:nvGrpSpPr>
        <p:grpSpPr>
          <a:xfrm>
            <a:off x="481263" y="3613484"/>
            <a:ext cx="955447" cy="369332"/>
            <a:chOff x="481263" y="3613484"/>
            <a:chExt cx="955447" cy="369332"/>
          </a:xfrm>
        </p:grpSpPr>
        <p:cxnSp>
          <p:nvCxnSpPr>
            <p:cNvPr id="14" name="Straight Connector 13"/>
            <p:cNvCxnSpPr/>
            <p:nvPr/>
          </p:nvCxnSpPr>
          <p:spPr>
            <a:xfrm>
              <a:off x="1262130" y="3810000"/>
              <a:ext cx="1745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1263" y="3613484"/>
              <a:ext cx="896399" cy="369332"/>
            </a:xfrm>
            <a:prstGeom prst="rect">
              <a:avLst/>
            </a:prstGeom>
            <a:noFill/>
          </p:spPr>
          <p:txBody>
            <a:bodyPr wrap="none" rtlCol="0">
              <a:spAutoFit/>
            </a:bodyPr>
            <a:lstStyle/>
            <a:p>
              <a:pPr fontAlgn="base">
                <a:spcBef>
                  <a:spcPct val="0"/>
                </a:spcBef>
                <a:spcAft>
                  <a:spcPct val="0"/>
                </a:spcAft>
              </a:pPr>
              <a:r>
                <a:rPr lang="en-US" dirty="0">
                  <a:solidFill>
                    <a:schemeClr val="bg1"/>
                  </a:solidFill>
                  <a:latin typeface="Arial" pitchFamily="34" charset="0"/>
                </a:rPr>
                <a:t>~1000 </a:t>
              </a:r>
            </a:p>
          </p:txBody>
        </p:sp>
      </p:grpSp>
    </p:spTree>
    <p:extLst>
      <p:ext uri="{BB962C8B-B14F-4D97-AF65-F5344CB8AC3E}">
        <p14:creationId xmlns:p14="http://schemas.microsoft.com/office/powerpoint/2010/main" val="8420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6" descr=" 12_20.jpg                                                      00000016Trujillo                       C29EE00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8313"/>
            <a:ext cx="9144000" cy="562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152400" y="3352800"/>
            <a:ext cx="9056688" cy="3649663"/>
            <a:chOff x="152400" y="3352800"/>
            <a:chExt cx="9056943" cy="3649031"/>
          </a:xfrm>
        </p:grpSpPr>
        <p:sp>
          <p:nvSpPr>
            <p:cNvPr id="3" name="Curved Right Arrow 2"/>
            <p:cNvSpPr/>
            <p:nvPr/>
          </p:nvSpPr>
          <p:spPr>
            <a:xfrm>
              <a:off x="152400" y="3352800"/>
              <a:ext cx="2286064" cy="3352219"/>
            </a:xfrm>
            <a:prstGeom prst="curvedRightArrow">
              <a:avLst/>
            </a:prstGeom>
            <a:solidFill>
              <a:srgbClr val="FF0066">
                <a:alpha val="27000"/>
              </a:srgb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3326" name="TextBox 3"/>
            <p:cNvSpPr txBox="1">
              <a:spLocks noChangeArrowheads="1"/>
            </p:cNvSpPr>
            <p:nvPr/>
          </p:nvSpPr>
          <p:spPr bwMode="auto">
            <a:xfrm>
              <a:off x="2362262" y="6086002"/>
              <a:ext cx="6847081" cy="91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srgbClr val="FF0066"/>
                  </a:solidFill>
                  <a:latin typeface="Calibri" pitchFamily="34" charset="0"/>
                  <a:cs typeface="Arial" pitchFamily="34" charset="0"/>
                </a:rPr>
                <a:t>Nutrient remain high, O</a:t>
              </a:r>
              <a:r>
                <a:rPr lang="en-US" b="1" baseline="-25000">
                  <a:solidFill>
                    <a:srgbClr val="FF0066"/>
                  </a:solidFill>
                  <a:latin typeface="Calibri" pitchFamily="34" charset="0"/>
                  <a:cs typeface="Arial" pitchFamily="34" charset="0"/>
                </a:rPr>
                <a:t>2</a:t>
              </a:r>
              <a:r>
                <a:rPr lang="en-US" b="1">
                  <a:solidFill>
                    <a:srgbClr val="FF0066"/>
                  </a:solidFill>
                  <a:latin typeface="Calibri" pitchFamily="34" charset="0"/>
                  <a:cs typeface="Arial" pitchFamily="34" charset="0"/>
                </a:rPr>
                <a:t> high – because it’s replenished with </a:t>
              </a:r>
            </a:p>
            <a:p>
              <a:pPr eaLnBrk="1" fontAlgn="base" hangingPunct="1">
                <a:spcBef>
                  <a:spcPct val="0"/>
                </a:spcBef>
                <a:spcAft>
                  <a:spcPct val="0"/>
                </a:spcAft>
              </a:pPr>
              <a:r>
                <a:rPr lang="en-US" b="1">
                  <a:solidFill>
                    <a:srgbClr val="FF0066"/>
                  </a:solidFill>
                  <a:latin typeface="Calibri" pitchFamily="34" charset="0"/>
                  <a:cs typeface="Arial" pitchFamily="34" charset="0"/>
                </a:rPr>
                <a:t>High oxygen cold water from polar regions….</a:t>
              </a:r>
            </a:p>
            <a:p>
              <a:pPr eaLnBrk="1" fontAlgn="base" hangingPunct="1">
                <a:spcBef>
                  <a:spcPct val="0"/>
                </a:spcBef>
                <a:spcAft>
                  <a:spcPct val="0"/>
                </a:spcAft>
              </a:pPr>
              <a:endParaRPr lang="en-US" b="1">
                <a:solidFill>
                  <a:srgbClr val="FF0066"/>
                </a:solidFill>
                <a:latin typeface="Calibri" pitchFamily="34" charset="0"/>
                <a:cs typeface="Arial" pitchFamily="34" charset="0"/>
              </a:endParaRPr>
            </a:p>
          </p:txBody>
        </p:sp>
      </p:grpSp>
      <p:grpSp>
        <p:nvGrpSpPr>
          <p:cNvPr id="4" name="Group 7"/>
          <p:cNvGrpSpPr>
            <a:grpSpLocks/>
          </p:cNvGrpSpPr>
          <p:nvPr/>
        </p:nvGrpSpPr>
        <p:grpSpPr bwMode="auto">
          <a:xfrm>
            <a:off x="8153400" y="1905000"/>
            <a:ext cx="762000" cy="2667000"/>
            <a:chOff x="8153400" y="2286000"/>
            <a:chExt cx="762000" cy="2667000"/>
          </a:xfrm>
        </p:grpSpPr>
        <p:sp>
          <p:nvSpPr>
            <p:cNvPr id="6" name="Up-Down Arrow 5"/>
            <p:cNvSpPr/>
            <p:nvPr/>
          </p:nvSpPr>
          <p:spPr>
            <a:xfrm>
              <a:off x="8153400" y="2286000"/>
              <a:ext cx="762000" cy="2667000"/>
            </a:xfrm>
            <a:prstGeom prst="upDownArrow">
              <a:avLst/>
            </a:prstGeom>
            <a:solidFill>
              <a:srgbClr val="FFFF00">
                <a:alpha val="5490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324" name="TextBox 6"/>
            <p:cNvSpPr txBox="1">
              <a:spLocks noChangeArrowheads="1"/>
            </p:cNvSpPr>
            <p:nvPr/>
          </p:nvSpPr>
          <p:spPr bwMode="auto">
            <a:xfrm rot="5400000">
              <a:off x="7725569" y="3458369"/>
              <a:ext cx="164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prstClr val="black"/>
                  </a:solidFill>
                  <a:latin typeface="Calibri" pitchFamily="34" charset="0"/>
                  <a:cs typeface="Arial" pitchFamily="34" charset="0"/>
                </a:rPr>
                <a:t>75% of ocean</a:t>
              </a:r>
            </a:p>
          </p:txBody>
        </p:sp>
      </p:grpSp>
      <p:grpSp>
        <p:nvGrpSpPr>
          <p:cNvPr id="5" name="Group 13"/>
          <p:cNvGrpSpPr>
            <a:grpSpLocks/>
          </p:cNvGrpSpPr>
          <p:nvPr/>
        </p:nvGrpSpPr>
        <p:grpSpPr bwMode="auto">
          <a:xfrm>
            <a:off x="0" y="0"/>
            <a:ext cx="3352800" cy="1600200"/>
            <a:chOff x="0" y="0"/>
            <a:chExt cx="3352800" cy="1600200"/>
          </a:xfrm>
        </p:grpSpPr>
        <p:sp>
          <p:nvSpPr>
            <p:cNvPr id="13321" name="Text Box 6"/>
            <p:cNvSpPr txBox="1">
              <a:spLocks noChangeArrowheads="1"/>
            </p:cNvSpPr>
            <p:nvPr/>
          </p:nvSpPr>
          <p:spPr bwMode="auto">
            <a:xfrm>
              <a:off x="0" y="0"/>
              <a:ext cx="24577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b="1" dirty="0">
                  <a:solidFill>
                    <a:srgbClr val="92D050"/>
                  </a:solidFill>
                  <a:cs typeface="Arial" pitchFamily="34" charset="0"/>
                </a:rPr>
                <a:t>Depleted by </a:t>
              </a:r>
            </a:p>
            <a:p>
              <a:pPr eaLnBrk="1" fontAlgn="base" hangingPunct="1">
                <a:spcBef>
                  <a:spcPct val="0"/>
                </a:spcBef>
                <a:spcAft>
                  <a:spcPct val="0"/>
                </a:spcAft>
              </a:pPr>
              <a:r>
                <a:rPr lang="en-US" sz="2400" b="1" dirty="0">
                  <a:solidFill>
                    <a:srgbClr val="92D050"/>
                  </a:solidFill>
                  <a:cs typeface="Arial" pitchFamily="34" charset="0"/>
                </a:rPr>
                <a:t>photosynthesis</a:t>
              </a:r>
            </a:p>
          </p:txBody>
        </p:sp>
        <p:sp>
          <p:nvSpPr>
            <p:cNvPr id="11" name="Curved Left Arrow 10"/>
            <p:cNvSpPr/>
            <p:nvPr/>
          </p:nvSpPr>
          <p:spPr>
            <a:xfrm>
              <a:off x="2133600" y="152400"/>
              <a:ext cx="1219200" cy="1447800"/>
            </a:xfrm>
            <a:prstGeom prst="curvedLeftArrow">
              <a:avLst/>
            </a:prstGeom>
            <a:solidFill>
              <a:srgbClr val="92D050">
                <a:alpha val="4588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grpSp>
      <p:grpSp>
        <p:nvGrpSpPr>
          <p:cNvPr id="7" name="Group 14"/>
          <p:cNvGrpSpPr>
            <a:grpSpLocks/>
          </p:cNvGrpSpPr>
          <p:nvPr/>
        </p:nvGrpSpPr>
        <p:grpSpPr bwMode="auto">
          <a:xfrm>
            <a:off x="6497638" y="0"/>
            <a:ext cx="2622550" cy="1905000"/>
            <a:chOff x="6497122" y="0"/>
            <a:chExt cx="2623061" cy="1905000"/>
          </a:xfrm>
        </p:grpSpPr>
        <p:sp>
          <p:nvSpPr>
            <p:cNvPr id="13319" name="Text Box 4"/>
            <p:cNvSpPr txBox="1">
              <a:spLocks noChangeArrowheads="1"/>
            </p:cNvSpPr>
            <p:nvPr/>
          </p:nvSpPr>
          <p:spPr bwMode="auto">
            <a:xfrm>
              <a:off x="6497122" y="0"/>
              <a:ext cx="262306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b="1" dirty="0">
                  <a:solidFill>
                    <a:srgbClr val="C00000"/>
                  </a:solidFill>
                  <a:cs typeface="Arial" pitchFamily="34" charset="0"/>
                </a:rPr>
                <a:t>Remineralization</a:t>
              </a:r>
            </a:p>
          </p:txBody>
        </p:sp>
        <p:sp>
          <p:nvSpPr>
            <p:cNvPr id="13" name="Curved Left Arrow 12"/>
            <p:cNvSpPr/>
            <p:nvPr/>
          </p:nvSpPr>
          <p:spPr>
            <a:xfrm>
              <a:off x="6781339" y="457200"/>
              <a:ext cx="1219438" cy="1447800"/>
            </a:xfrm>
            <a:prstGeom prst="curvedLeftArrow">
              <a:avLst/>
            </a:prstGeom>
            <a:solidFill>
              <a:srgbClr val="C00000">
                <a:alpha val="4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grpSp>
    </p:spTree>
    <p:extLst>
      <p:ext uri="{BB962C8B-B14F-4D97-AF65-F5344CB8AC3E}">
        <p14:creationId xmlns:p14="http://schemas.microsoft.com/office/powerpoint/2010/main" val="2304189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7477760" presetClass="entr" presetSubtype="117440768"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7477760" presetClass="entr" presetSubtype="117440976"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17477760" presetClass="entr" presetSubtype="116031232"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17477760" presetClass="entr" presetSubtype="117440592"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kt167nb66r_fig0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488" y="1346200"/>
            <a:ext cx="2816225"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7"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2540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9"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371600"/>
            <a:ext cx="2576513"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10"/>
          <p:cNvSpPr txBox="1">
            <a:spLocks noChangeArrowheads="1"/>
          </p:cNvSpPr>
          <p:nvPr/>
        </p:nvSpPr>
        <p:spPr bwMode="auto">
          <a:xfrm>
            <a:off x="1752600" y="168275"/>
            <a:ext cx="6337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dirty="0">
                <a:solidFill>
                  <a:schemeClr val="bg1"/>
                </a:solidFill>
                <a:cs typeface="Arial" pitchFamily="34" charset="0"/>
              </a:rPr>
              <a:t>Vertical distribution of nutrients</a:t>
            </a:r>
          </a:p>
        </p:txBody>
      </p:sp>
      <p:sp>
        <p:nvSpPr>
          <p:cNvPr id="15366" name="Text Box 12"/>
          <p:cNvSpPr txBox="1">
            <a:spLocks noChangeArrowheads="1"/>
          </p:cNvSpPr>
          <p:nvPr/>
        </p:nvSpPr>
        <p:spPr bwMode="auto">
          <a:xfrm>
            <a:off x="990600" y="685800"/>
            <a:ext cx="744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b="1">
                <a:solidFill>
                  <a:srgbClr val="FF0000"/>
                </a:solidFill>
                <a:cs typeface="Arial" pitchFamily="34" charset="0"/>
              </a:rPr>
              <a:t>Depleted in surface water, abundant in deep water</a:t>
            </a:r>
          </a:p>
        </p:txBody>
      </p:sp>
      <p:sp>
        <p:nvSpPr>
          <p:cNvPr id="15367" name="Text Box 13"/>
          <p:cNvSpPr txBox="1">
            <a:spLocks noChangeArrowheads="1"/>
          </p:cNvSpPr>
          <p:nvPr/>
        </p:nvSpPr>
        <p:spPr bwMode="auto">
          <a:xfrm>
            <a:off x="2082800" y="1600200"/>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a:solidFill>
                  <a:srgbClr val="FF0000"/>
                </a:solidFill>
                <a:latin typeface="Calibri" pitchFamily="34" charset="0"/>
              </a:rPr>
              <a:t>PO</a:t>
            </a:r>
            <a:r>
              <a:rPr lang="en-US" sz="2400" baseline="-25000">
                <a:solidFill>
                  <a:srgbClr val="FF0000"/>
                </a:solidFill>
                <a:latin typeface="Calibri" pitchFamily="34" charset="0"/>
              </a:rPr>
              <a:t>4</a:t>
            </a:r>
          </a:p>
        </p:txBody>
      </p:sp>
      <p:sp>
        <p:nvSpPr>
          <p:cNvPr id="15368" name="Text Box 14"/>
          <p:cNvSpPr txBox="1">
            <a:spLocks noChangeArrowheads="1"/>
          </p:cNvSpPr>
          <p:nvPr/>
        </p:nvSpPr>
        <p:spPr bwMode="auto">
          <a:xfrm>
            <a:off x="4732338" y="16002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a:solidFill>
                  <a:srgbClr val="FF0000"/>
                </a:solidFill>
                <a:latin typeface="Calibri" pitchFamily="34" charset="0"/>
              </a:rPr>
              <a:t>NO</a:t>
            </a:r>
            <a:r>
              <a:rPr lang="en-US" sz="2400" baseline="-25000">
                <a:solidFill>
                  <a:srgbClr val="FF0000"/>
                </a:solidFill>
                <a:latin typeface="Calibri" pitchFamily="34" charset="0"/>
              </a:rPr>
              <a:t>3</a:t>
            </a:r>
          </a:p>
        </p:txBody>
      </p:sp>
      <p:sp>
        <p:nvSpPr>
          <p:cNvPr id="15369" name="Text Box 15"/>
          <p:cNvSpPr txBox="1">
            <a:spLocks noChangeArrowheads="1"/>
          </p:cNvSpPr>
          <p:nvPr/>
        </p:nvSpPr>
        <p:spPr bwMode="auto">
          <a:xfrm>
            <a:off x="7924800" y="16002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a:solidFill>
                  <a:srgbClr val="FF0000"/>
                </a:solidFill>
                <a:latin typeface="Calibri" pitchFamily="34" charset="0"/>
              </a:rPr>
              <a:t>Si</a:t>
            </a:r>
            <a:endParaRPr lang="en-US" sz="2400" baseline="-25000">
              <a:solidFill>
                <a:srgbClr val="FF0000"/>
              </a:solidFill>
              <a:latin typeface="Calibri" pitchFamily="34" charset="0"/>
            </a:endParaRPr>
          </a:p>
        </p:txBody>
      </p:sp>
    </p:spTree>
    <p:extLst>
      <p:ext uri="{BB962C8B-B14F-4D97-AF65-F5344CB8AC3E}">
        <p14:creationId xmlns:p14="http://schemas.microsoft.com/office/powerpoint/2010/main" val="1234823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8708" y="1066800"/>
            <a:ext cx="7186583" cy="2308324"/>
          </a:xfrm>
          <a:prstGeom prst="rect">
            <a:avLst/>
          </a:prstGeom>
          <a:noFill/>
        </p:spPr>
        <p:txBody>
          <a:bodyPr wrap="none" rtlCol="0">
            <a:spAutoFit/>
          </a:bodyPr>
          <a:lstStyle/>
          <a:p>
            <a:pPr algn="ctr" fontAlgn="base">
              <a:spcBef>
                <a:spcPct val="0"/>
              </a:spcBef>
              <a:spcAft>
                <a:spcPct val="0"/>
              </a:spcAft>
            </a:pPr>
            <a:r>
              <a:rPr lang="en-US" sz="3600" dirty="0" smtClean="0">
                <a:solidFill>
                  <a:prstClr val="white"/>
                </a:solidFill>
                <a:latin typeface="Arial" pitchFamily="34" charset="0"/>
              </a:rPr>
              <a:t>When do you get a phytoplankton </a:t>
            </a:r>
          </a:p>
          <a:p>
            <a:pPr algn="ctr" fontAlgn="base">
              <a:spcBef>
                <a:spcPct val="0"/>
              </a:spcBef>
              <a:spcAft>
                <a:spcPct val="0"/>
              </a:spcAft>
            </a:pPr>
            <a:r>
              <a:rPr lang="en-US" sz="3600" dirty="0" smtClean="0">
                <a:solidFill>
                  <a:prstClr val="white"/>
                </a:solidFill>
                <a:latin typeface="Arial" pitchFamily="34" charset="0"/>
              </a:rPr>
              <a:t>bloom???</a:t>
            </a:r>
          </a:p>
          <a:p>
            <a:pPr algn="ctr" fontAlgn="base">
              <a:spcBef>
                <a:spcPct val="0"/>
              </a:spcBef>
              <a:spcAft>
                <a:spcPct val="0"/>
              </a:spcAft>
            </a:pPr>
            <a:endParaRPr lang="en-US" sz="3600" dirty="0">
              <a:solidFill>
                <a:prstClr val="white"/>
              </a:solidFill>
              <a:latin typeface="Arial" pitchFamily="34" charset="0"/>
            </a:endParaRPr>
          </a:p>
          <a:p>
            <a:pPr algn="ctr" fontAlgn="base">
              <a:spcBef>
                <a:spcPct val="0"/>
              </a:spcBef>
              <a:spcAft>
                <a:spcPct val="0"/>
              </a:spcAft>
            </a:pPr>
            <a:r>
              <a:rPr lang="en-US" sz="3600" dirty="0" smtClean="0">
                <a:solidFill>
                  <a:prstClr val="white"/>
                </a:solidFill>
                <a:latin typeface="Arial" pitchFamily="34" charset="0"/>
              </a:rPr>
              <a:t>Why do we care?</a:t>
            </a:r>
            <a:endParaRPr lang="en-US" sz="3600" dirty="0">
              <a:solidFill>
                <a:prstClr val="white"/>
              </a:solidFill>
              <a:latin typeface="Arial" pitchFamily="34" charset="0"/>
            </a:endParaRPr>
          </a:p>
        </p:txBody>
      </p:sp>
      <p:grpSp>
        <p:nvGrpSpPr>
          <p:cNvPr id="3" name="Group 2"/>
          <p:cNvGrpSpPr/>
          <p:nvPr/>
        </p:nvGrpSpPr>
        <p:grpSpPr>
          <a:xfrm>
            <a:off x="457200" y="3962400"/>
            <a:ext cx="8013688" cy="2336800"/>
            <a:chOff x="457200" y="3962400"/>
            <a:chExt cx="8013688" cy="2336800"/>
          </a:xfrm>
        </p:grpSpPr>
        <p:pic>
          <p:nvPicPr>
            <p:cNvPr id="9218" name="Picture 2" descr="http://www.longbeachwhales.com/images/humpb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62400"/>
              <a:ext cx="350520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2.bp.blogspot.com/-t8ZT7HyE5Fc/TrIqMoaUoRI/AAAAAAAABl0/YKQ_ena4Hu8/s1600/Penguin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042818"/>
              <a:ext cx="3441688" cy="22256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731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535</Words>
  <Application>Microsoft Office PowerPoint</Application>
  <PresentationFormat>On-screen Show (4:3)</PresentationFormat>
  <Paragraphs>125</Paragraphs>
  <Slides>19</Slides>
  <Notes>16</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Fulweiler, Robinson W</dc:creator>
  <cp:lastModifiedBy>Fulweiler, Robinson W</cp:lastModifiedBy>
  <cp:revision>17</cp:revision>
  <dcterms:created xsi:type="dcterms:W3CDTF">2016-11-02T19:05:18Z</dcterms:created>
  <dcterms:modified xsi:type="dcterms:W3CDTF">2016-11-11T17:39:17Z</dcterms:modified>
</cp:coreProperties>
</file>