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9" r:id="rId5"/>
  </p:sldMasterIdLst>
  <p:notesMasterIdLst>
    <p:notesMasterId r:id="rId26"/>
  </p:notesMasterIdLst>
  <p:sldIdLst>
    <p:sldId id="282" r:id="rId6"/>
    <p:sldId id="257" r:id="rId7"/>
    <p:sldId id="258" r:id="rId8"/>
    <p:sldId id="290"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55" d="100"/>
          <a:sy n="55" d="100"/>
        </p:scale>
        <p:origin x="-1024" y="-112"/>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E2BE4F-61F7-456B-8094-3EE431D42FA6}" type="datetimeFigureOut">
              <a:rPr lang="en-US" smtClean="0"/>
              <a:t>11/4/16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EE8BBC-2693-4321-98D5-5E4297D33FB8}" type="slidenum">
              <a:rPr lang="en-US" smtClean="0"/>
              <a:t>‹#›</a:t>
            </a:fld>
            <a:endParaRPr lang="en-US"/>
          </a:p>
        </p:txBody>
      </p:sp>
    </p:spTree>
    <p:extLst>
      <p:ext uri="{BB962C8B-B14F-4D97-AF65-F5344CB8AC3E}">
        <p14:creationId xmlns:p14="http://schemas.microsoft.com/office/powerpoint/2010/main" val="1862100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F2B2FC8-3286-454A-AA05-EEBC6E5F933C}" type="slidenum">
              <a:rPr lang="en-US">
                <a:solidFill>
                  <a:prstClr val="black"/>
                </a:solidFill>
              </a:rPr>
              <a:pPr eaLnBrk="1" hangingPunct="1"/>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13E8EBE-1725-4A33-B759-647500E2EDC1}" type="slidenum">
              <a:rPr lang="en-US">
                <a:solidFill>
                  <a:prstClr val="black"/>
                </a:solidFill>
              </a:rPr>
              <a:pPr eaLnBrk="1" hangingPunct="1"/>
              <a:t>10</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74B44D6-8950-498A-94F6-EFB0BA6DDFE9}" type="slidenum">
              <a:rPr lang="en-US">
                <a:solidFill>
                  <a:prstClr val="black"/>
                </a:solidFill>
              </a:rPr>
              <a:pPr eaLnBrk="1" hangingPunct="1"/>
              <a:t>11</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94C0E6A-D0AB-4C5B-BC4C-D4E62491933B}" type="slidenum">
              <a:rPr lang="en-US">
                <a:solidFill>
                  <a:prstClr val="black"/>
                </a:solidFill>
              </a:rPr>
              <a:pPr eaLnBrk="1" hangingPunct="1"/>
              <a:t>12</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3D2EC77-A800-41B6-BFAC-AC187EA3AC2A}" type="slidenum">
              <a:rPr lang="en-US">
                <a:solidFill>
                  <a:prstClr val="black"/>
                </a:solidFill>
              </a:rPr>
              <a:pPr eaLnBrk="1" hangingPunct="1"/>
              <a:t>13</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AB27F0C-A098-4FE8-9713-6C9A4A76DBB2}"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2184677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ADD8549-41CC-4CF3-B599-ECD847A6686C}" type="slidenum">
              <a:rPr lang="en-US">
                <a:solidFill>
                  <a:prstClr val="black"/>
                </a:solidFill>
              </a:rPr>
              <a:pPr eaLnBrk="1" hangingPunct="1"/>
              <a:t>15</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8F2E2E2-C331-4327-80C3-B31EE2A1B3C8}" type="slidenum">
              <a:rPr lang="en-US">
                <a:solidFill>
                  <a:prstClr val="black"/>
                </a:solidFill>
              </a:rPr>
              <a:pPr eaLnBrk="1" hangingPunct="1"/>
              <a:t>16</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85556C3-4B73-4ABC-9F0C-85951DF50DF4}" type="slidenum">
              <a:rPr lang="en-US">
                <a:solidFill>
                  <a:prstClr val="black"/>
                </a:solidFill>
              </a:rPr>
              <a:pPr eaLnBrk="1" hangingPunct="1"/>
              <a:t>17</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AB27F0C-A098-4FE8-9713-6C9A4A76DBB2}"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4724316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79F62CD-CFF2-4E15-AC82-7612113AA456}" type="slidenum">
              <a:rPr lang="en-US">
                <a:solidFill>
                  <a:prstClr val="black"/>
                </a:solidFill>
              </a:rPr>
              <a:pPr eaLnBrk="1" hangingPunct="1"/>
              <a:t>19</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20D7061-9A2A-4008-9199-F139444005AF}" type="slidenum">
              <a:rPr lang="en-US">
                <a:solidFill>
                  <a:prstClr val="black"/>
                </a:solidFill>
              </a:rPr>
              <a:pPr eaLnBrk="1" hangingPunct="1"/>
              <a:t>2</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AB27F0C-A098-4FE8-9713-6C9A4A76DBB2}"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4166872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1182ABD-FE86-4248-8B58-EB3A6F1637B1}" type="slidenum">
              <a:rPr lang="en-US">
                <a:solidFill>
                  <a:prstClr val="black"/>
                </a:solidFill>
              </a:rPr>
              <a:pPr eaLnBrk="1" hangingPunct="1"/>
              <a:t>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DE7F626-ED8B-443E-8B1F-90006EC58FBB}" type="slidenum">
              <a:rPr lang="en-US">
                <a:solidFill>
                  <a:prstClr val="black"/>
                </a:solidFill>
              </a:rPr>
              <a:pPr eaLnBrk="1" hangingPunct="1"/>
              <a:t>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78E5FA6F-5379-4FF6-8A50-1E601FFC57CE}" type="slidenum">
              <a:rPr lang="en-US" altLang="en-US" sz="1200">
                <a:solidFill>
                  <a:prstClr val="black"/>
                </a:solidFill>
                <a:latin typeface="Calibri" pitchFamily="34" charset="0"/>
              </a:rPr>
              <a:pPr eaLnBrk="1" hangingPunct="1"/>
              <a:t>6</a:t>
            </a:fld>
            <a:endParaRPr lang="en-US" altLang="en-US" sz="1200">
              <a:solidFill>
                <a:prstClr val="black"/>
              </a:solidFill>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9A96D20-1846-403F-B5F1-3944F46086DE}" type="slidenum">
              <a:rPr lang="en-US">
                <a:solidFill>
                  <a:prstClr val="black"/>
                </a:solidFill>
              </a:rPr>
              <a:pPr eaLnBrk="1" hangingPunct="1"/>
              <a:t>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B249FB4-B833-46E4-AC73-7C0AA3DF4C7A}" type="slidenum">
              <a:rPr lang="en-US">
                <a:solidFill>
                  <a:prstClr val="black"/>
                </a:solidFill>
              </a:rPr>
              <a:pPr eaLnBrk="1" hangingPunct="1"/>
              <a:t>8</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AB27F0C-A098-4FE8-9713-6C9A4A76DBB2}"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3504514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698D99C-5AC5-4603-A183-892BEAF39DE6}" type="datetimeFigureOut">
              <a:rPr lang="en-US">
                <a:solidFill>
                  <a:prstClr val="black">
                    <a:tint val="75000"/>
                  </a:prstClr>
                </a:solidFill>
              </a:rPr>
              <a:pPr>
                <a:defRPr/>
              </a:pPr>
              <a:t>11/4/16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1A9B789-392E-4A85-9C0D-9B92D3838F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32093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3566216-0DD8-46BE-A731-9BF9942CCBCC}" type="datetimeFigureOut">
              <a:rPr lang="en-US">
                <a:solidFill>
                  <a:prstClr val="black">
                    <a:tint val="75000"/>
                  </a:prstClr>
                </a:solidFill>
              </a:rPr>
              <a:pPr>
                <a:defRPr/>
              </a:pPr>
              <a:t>11/4/16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41612CD-D1B5-44BB-B2CC-BC014DE81C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29819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9C0D724-4461-4C8D-9DB9-7EE205078089}" type="datetimeFigureOut">
              <a:rPr lang="en-US">
                <a:solidFill>
                  <a:prstClr val="black">
                    <a:tint val="75000"/>
                  </a:prstClr>
                </a:solidFill>
              </a:rPr>
              <a:pPr>
                <a:defRPr/>
              </a:pPr>
              <a:t>11/4/16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24BC14C-3515-4589-8E28-0BC61443096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98799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C5626921-8303-4A24-B804-5D56DAB3A118}" type="datetimeFigureOut">
              <a:rPr lang="en-US" altLang="en-US"/>
              <a:pPr/>
              <a:t>11/4/16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73875CD-70CF-4B85-9EE9-A0FCA1BE119A}" type="slidenum">
              <a:rPr lang="en-US" altLang="en-US"/>
              <a:pPr/>
              <a:t>‹#›</a:t>
            </a:fld>
            <a:endParaRPr lang="en-US" altLang="en-US"/>
          </a:p>
        </p:txBody>
      </p:sp>
    </p:spTree>
    <p:extLst>
      <p:ext uri="{BB962C8B-B14F-4D97-AF65-F5344CB8AC3E}">
        <p14:creationId xmlns:p14="http://schemas.microsoft.com/office/powerpoint/2010/main" val="203121296"/>
      </p:ext>
    </p:extLst>
  </p:cSld>
  <p:clrMapOvr>
    <a:masterClrMapping/>
  </p:clrMapOvr>
  <p:transition xmlns:p14="http://schemas.microsoft.com/office/powerpoint/2010/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3094FA9-224E-485E-B4CB-7F5514B7FA49}" type="datetimeFigureOut">
              <a:rPr lang="en-US" altLang="en-US"/>
              <a:pPr/>
              <a:t>11/4/16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112D789-3C8B-48D2-8B7C-E75DE6B63FCE}" type="slidenum">
              <a:rPr lang="en-US" altLang="en-US"/>
              <a:pPr/>
              <a:t>‹#›</a:t>
            </a:fld>
            <a:endParaRPr lang="en-US" altLang="en-US"/>
          </a:p>
        </p:txBody>
      </p:sp>
    </p:spTree>
    <p:extLst>
      <p:ext uri="{BB962C8B-B14F-4D97-AF65-F5344CB8AC3E}">
        <p14:creationId xmlns:p14="http://schemas.microsoft.com/office/powerpoint/2010/main" val="2729391765"/>
      </p:ext>
    </p:extLst>
  </p:cSld>
  <p:clrMapOvr>
    <a:masterClrMapping/>
  </p:clrMapOvr>
  <p:transition xmlns:p14="http://schemas.microsoft.com/office/powerpoint/2010/mai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4D13FE0-F318-4C84-B058-899379D33A6F}" type="datetimeFigureOut">
              <a:rPr lang="en-US" altLang="en-US"/>
              <a:pPr/>
              <a:t>11/4/16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E12E49D-649C-46D0-B666-BD07C6580FFF}" type="slidenum">
              <a:rPr lang="en-US" altLang="en-US"/>
              <a:pPr/>
              <a:t>‹#›</a:t>
            </a:fld>
            <a:endParaRPr lang="en-US" altLang="en-US"/>
          </a:p>
        </p:txBody>
      </p:sp>
    </p:spTree>
    <p:extLst>
      <p:ext uri="{BB962C8B-B14F-4D97-AF65-F5344CB8AC3E}">
        <p14:creationId xmlns:p14="http://schemas.microsoft.com/office/powerpoint/2010/main" val="846509124"/>
      </p:ext>
    </p:extLst>
  </p:cSld>
  <p:clrMapOvr>
    <a:masterClrMapping/>
  </p:clrMapOvr>
  <p:transition xmlns:p14="http://schemas.microsoft.com/office/powerpoint/2010/mai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2E7B7406-69C2-435D-B6EA-F8BC440DE529}" type="datetimeFigureOut">
              <a:rPr lang="en-US" altLang="en-US"/>
              <a:pPr/>
              <a:t>11/4/16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C3D538A-7DA3-4311-BB48-E327E9DC303F}" type="slidenum">
              <a:rPr lang="en-US" altLang="en-US"/>
              <a:pPr/>
              <a:t>‹#›</a:t>
            </a:fld>
            <a:endParaRPr lang="en-US" altLang="en-US"/>
          </a:p>
        </p:txBody>
      </p:sp>
    </p:spTree>
    <p:extLst>
      <p:ext uri="{BB962C8B-B14F-4D97-AF65-F5344CB8AC3E}">
        <p14:creationId xmlns:p14="http://schemas.microsoft.com/office/powerpoint/2010/main" val="3401566917"/>
      </p:ext>
    </p:extLst>
  </p:cSld>
  <p:clrMapOvr>
    <a:masterClrMapping/>
  </p:clrMapOvr>
  <p:transition xmlns:p14="http://schemas.microsoft.com/office/powerpoint/2010/mai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75D9ACA3-8A94-42DA-A763-E9C5089FE60F}" type="datetimeFigureOut">
              <a:rPr lang="en-US" altLang="en-US"/>
              <a:pPr/>
              <a:t>11/4/16</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BA077914-8031-4AF8-9D49-8D75CB3CC293}" type="slidenum">
              <a:rPr lang="en-US" altLang="en-US"/>
              <a:pPr/>
              <a:t>‹#›</a:t>
            </a:fld>
            <a:endParaRPr lang="en-US" altLang="en-US"/>
          </a:p>
        </p:txBody>
      </p:sp>
    </p:spTree>
    <p:extLst>
      <p:ext uri="{BB962C8B-B14F-4D97-AF65-F5344CB8AC3E}">
        <p14:creationId xmlns:p14="http://schemas.microsoft.com/office/powerpoint/2010/main" val="103777342"/>
      </p:ext>
    </p:extLst>
  </p:cSld>
  <p:clrMapOvr>
    <a:masterClrMapping/>
  </p:clrMapOvr>
  <p:transition xmlns:p14="http://schemas.microsoft.com/office/powerpoint/2010/mai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D4254ECF-B02C-422D-B95C-11F875A5396B}" type="datetimeFigureOut">
              <a:rPr lang="en-US" altLang="en-US"/>
              <a:pPr/>
              <a:t>11/4/16</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A4503637-25C5-4D36-B985-3AA34BB7EAC2}" type="slidenum">
              <a:rPr lang="en-US" altLang="en-US"/>
              <a:pPr/>
              <a:t>‹#›</a:t>
            </a:fld>
            <a:endParaRPr lang="en-US" altLang="en-US"/>
          </a:p>
        </p:txBody>
      </p:sp>
    </p:spTree>
    <p:extLst>
      <p:ext uri="{BB962C8B-B14F-4D97-AF65-F5344CB8AC3E}">
        <p14:creationId xmlns:p14="http://schemas.microsoft.com/office/powerpoint/2010/main" val="2095998432"/>
      </p:ext>
    </p:extLst>
  </p:cSld>
  <p:clrMapOvr>
    <a:masterClrMapping/>
  </p:clrMapOvr>
  <p:transition xmlns:p14="http://schemas.microsoft.com/office/powerpoint/2010/mai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C23CFC86-28CA-4CE6-A3B3-33D7FC74B107}" type="datetimeFigureOut">
              <a:rPr lang="en-US" altLang="en-US"/>
              <a:pPr/>
              <a:t>11/4/16</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0CB2D03A-19BD-4AC5-BA67-98D2A4566740}" type="slidenum">
              <a:rPr lang="en-US" altLang="en-US"/>
              <a:pPr/>
              <a:t>‹#›</a:t>
            </a:fld>
            <a:endParaRPr lang="en-US" altLang="en-US"/>
          </a:p>
        </p:txBody>
      </p:sp>
    </p:spTree>
    <p:extLst>
      <p:ext uri="{BB962C8B-B14F-4D97-AF65-F5344CB8AC3E}">
        <p14:creationId xmlns:p14="http://schemas.microsoft.com/office/powerpoint/2010/main" val="2600916906"/>
      </p:ext>
    </p:extLst>
  </p:cSld>
  <p:clrMapOvr>
    <a:masterClrMapping/>
  </p:clrMapOvr>
  <p:transition xmlns:p14="http://schemas.microsoft.com/office/powerpoint/2010/mai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76B2344-17EF-4D01-B7FD-2C659F1829F6}" type="datetimeFigureOut">
              <a:rPr lang="en-US" altLang="en-US"/>
              <a:pPr/>
              <a:t>11/4/16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7A1637D6-772D-499C-B603-C94FE85F8AE6}" type="slidenum">
              <a:rPr lang="en-US" altLang="en-US"/>
              <a:pPr/>
              <a:t>‹#›</a:t>
            </a:fld>
            <a:endParaRPr lang="en-US" altLang="en-US"/>
          </a:p>
        </p:txBody>
      </p:sp>
    </p:spTree>
    <p:extLst>
      <p:ext uri="{BB962C8B-B14F-4D97-AF65-F5344CB8AC3E}">
        <p14:creationId xmlns:p14="http://schemas.microsoft.com/office/powerpoint/2010/main" val="4050111795"/>
      </p:ext>
    </p:extLst>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741C607-0BCE-4B6C-88DC-33F44E2A277C}" type="datetimeFigureOut">
              <a:rPr lang="en-US">
                <a:solidFill>
                  <a:prstClr val="black">
                    <a:tint val="75000"/>
                  </a:prstClr>
                </a:solidFill>
              </a:rPr>
              <a:pPr>
                <a:defRPr/>
              </a:pPr>
              <a:t>11/4/16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468734B-E1FA-4935-98A2-B44F0E27D4B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77267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D0BD805E-EBA9-4A52-836F-8D5DDBF4109F}" type="datetimeFigureOut">
              <a:rPr lang="en-US" altLang="en-US"/>
              <a:pPr/>
              <a:t>11/4/16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5F0FE8F-D32C-4854-B3EB-6732DDF4D650}" type="slidenum">
              <a:rPr lang="en-US" altLang="en-US"/>
              <a:pPr/>
              <a:t>‹#›</a:t>
            </a:fld>
            <a:endParaRPr lang="en-US" altLang="en-US"/>
          </a:p>
        </p:txBody>
      </p:sp>
    </p:spTree>
    <p:extLst>
      <p:ext uri="{BB962C8B-B14F-4D97-AF65-F5344CB8AC3E}">
        <p14:creationId xmlns:p14="http://schemas.microsoft.com/office/powerpoint/2010/main" val="1410710005"/>
      </p:ext>
    </p:extLst>
  </p:cSld>
  <p:clrMapOvr>
    <a:masterClrMapping/>
  </p:clrMapOvr>
  <p:transition xmlns:p14="http://schemas.microsoft.com/office/powerpoint/2010/mai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4D52ECB-CA46-4433-B4AA-526508FED87F}" type="datetimeFigureOut">
              <a:rPr lang="en-US" altLang="en-US"/>
              <a:pPr/>
              <a:t>11/4/16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0B1830E-11A0-464F-8FF8-4A9D1EDB9A51}" type="slidenum">
              <a:rPr lang="en-US" altLang="en-US"/>
              <a:pPr/>
              <a:t>‹#›</a:t>
            </a:fld>
            <a:endParaRPr lang="en-US" altLang="en-US"/>
          </a:p>
        </p:txBody>
      </p:sp>
    </p:spTree>
    <p:extLst>
      <p:ext uri="{BB962C8B-B14F-4D97-AF65-F5344CB8AC3E}">
        <p14:creationId xmlns:p14="http://schemas.microsoft.com/office/powerpoint/2010/main" val="1170661263"/>
      </p:ext>
    </p:extLst>
  </p:cSld>
  <p:clrMapOvr>
    <a:masterClrMapping/>
  </p:clrMapOvr>
  <p:transition xmlns:p14="http://schemas.microsoft.com/office/powerpoint/2010/mai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10E3175-27F6-484D-9B68-71BA61466F00}" type="datetimeFigureOut">
              <a:rPr lang="en-US" altLang="en-US"/>
              <a:pPr/>
              <a:t>11/4/16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C9EC49F-E751-4AE0-8756-8F879D24FF8F}" type="slidenum">
              <a:rPr lang="en-US" altLang="en-US"/>
              <a:pPr/>
              <a:t>‹#›</a:t>
            </a:fld>
            <a:endParaRPr lang="en-US" altLang="en-US"/>
          </a:p>
        </p:txBody>
      </p:sp>
    </p:spTree>
    <p:extLst>
      <p:ext uri="{BB962C8B-B14F-4D97-AF65-F5344CB8AC3E}">
        <p14:creationId xmlns:p14="http://schemas.microsoft.com/office/powerpoint/2010/main" val="1534925933"/>
      </p:ext>
    </p:extLst>
  </p:cSld>
  <p:clrMapOvr>
    <a:masterClrMapping/>
  </p:clrMapOvr>
  <p:transition xmlns:p14="http://schemas.microsoft.com/office/powerpoint/2010/mai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F55527E-6EE2-426C-88CC-4C6707E9ED59}" type="datetimeFigureOut">
              <a:rPr lang="en-US">
                <a:solidFill>
                  <a:prstClr val="black">
                    <a:tint val="75000"/>
                  </a:prstClr>
                </a:solidFill>
              </a:rPr>
              <a:pPr>
                <a:defRPr/>
              </a:pPr>
              <a:t>11/4/16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4571CCF-54A2-43BD-96C2-003FD08A12B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189047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C26C628-0989-4A95-9744-BAC11F9022B9}" type="datetimeFigureOut">
              <a:rPr lang="en-US">
                <a:solidFill>
                  <a:prstClr val="black">
                    <a:tint val="75000"/>
                  </a:prstClr>
                </a:solidFill>
              </a:rPr>
              <a:pPr>
                <a:defRPr/>
              </a:pPr>
              <a:t>11/4/16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1DDBC43-9BF8-48C5-88CC-043E3115B27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221812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1BF5FAF-7507-4BF1-B31E-AFAC85F70F92}" type="datetimeFigureOut">
              <a:rPr lang="en-US">
                <a:solidFill>
                  <a:prstClr val="black">
                    <a:tint val="75000"/>
                  </a:prstClr>
                </a:solidFill>
              </a:rPr>
              <a:pPr>
                <a:defRPr/>
              </a:pPr>
              <a:t>11/4/16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5DE18BA-CCBB-4BB5-85C4-EAD8D4D80DE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509589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5975DA9-0639-4633-B2BA-6A7AE271F5C8}" type="datetimeFigureOut">
              <a:rPr lang="en-US">
                <a:solidFill>
                  <a:prstClr val="black">
                    <a:tint val="75000"/>
                  </a:prstClr>
                </a:solidFill>
              </a:rPr>
              <a:pPr>
                <a:defRPr/>
              </a:pPr>
              <a:t>11/4/16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BFC771C-8273-4358-93FB-32E0468504D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371703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E2A65AB-AAC8-4B8F-AD93-C2AED277536A}" type="datetimeFigureOut">
              <a:rPr lang="en-US">
                <a:solidFill>
                  <a:prstClr val="black">
                    <a:tint val="75000"/>
                  </a:prstClr>
                </a:solidFill>
              </a:rPr>
              <a:pPr>
                <a:defRPr/>
              </a:pPr>
              <a:t>11/4/16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99FF8D3-0D18-4188-8245-7CEB9F8AB68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330381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916DE1A-2321-4CC1-8FE5-7E200D8B2231}" type="datetimeFigureOut">
              <a:rPr lang="en-US">
                <a:solidFill>
                  <a:prstClr val="black">
                    <a:tint val="75000"/>
                  </a:prstClr>
                </a:solidFill>
              </a:rPr>
              <a:pPr>
                <a:defRPr/>
              </a:pPr>
              <a:t>11/4/16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451BF0D-80FA-4405-A21F-6008C3997E0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48112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7EC8A18-845C-4A39-AD44-89AE78ED5D91}" type="datetimeFigureOut">
              <a:rPr lang="en-US">
                <a:solidFill>
                  <a:prstClr val="black">
                    <a:tint val="75000"/>
                  </a:prstClr>
                </a:solidFill>
              </a:rPr>
              <a:pPr>
                <a:defRPr/>
              </a:pPr>
              <a:t>11/4/16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FF5E4EC-0BEB-4362-B79E-29F8D9A52D9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38457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7BB81C8-CD1C-415F-BD10-539AF2308492}" type="datetimeFigureOut">
              <a:rPr lang="en-US">
                <a:solidFill>
                  <a:prstClr val="black">
                    <a:tint val="75000"/>
                  </a:prstClr>
                </a:solidFill>
              </a:rPr>
              <a:pPr>
                <a:defRPr/>
              </a:pPr>
              <a:t>11/4/16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6DE3C26-83B0-4809-8B51-9E3DC27DA9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650948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59A7E40-C597-498D-B028-6DE0384769D4}" type="datetimeFigureOut">
              <a:rPr lang="en-US">
                <a:solidFill>
                  <a:prstClr val="black">
                    <a:tint val="75000"/>
                  </a:prstClr>
                </a:solidFill>
              </a:rPr>
              <a:pPr>
                <a:defRPr/>
              </a:pPr>
              <a:t>11/4/16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DFE1E0B-5B5E-4DBC-8466-DF4EB5AF790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965096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B42977-6FF8-45C0-B179-5FD5029084F5}" type="datetimeFigureOut">
              <a:rPr lang="en-US">
                <a:solidFill>
                  <a:prstClr val="black">
                    <a:tint val="75000"/>
                  </a:prstClr>
                </a:solidFill>
              </a:rPr>
              <a:pPr>
                <a:defRPr/>
              </a:pPr>
              <a:t>11/4/16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6CC99A1-2B78-4984-BD70-A47EF4BB09F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152612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8DB027-7E88-4883-A1C1-C7804A1AA401}" type="datetimeFigureOut">
              <a:rPr lang="en-US">
                <a:solidFill>
                  <a:prstClr val="black">
                    <a:tint val="75000"/>
                  </a:prstClr>
                </a:solidFill>
              </a:rPr>
              <a:pPr>
                <a:defRPr/>
              </a:pPr>
              <a:t>11/4/16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82A891A-2EDA-481F-8795-96F110B36EA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044697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ACF5785-7052-4AB9-A239-ACED4AE1D8E7}" type="datetimeFigureOut">
              <a:rPr lang="en-US">
                <a:solidFill>
                  <a:prstClr val="black">
                    <a:tint val="75000"/>
                  </a:prstClr>
                </a:solidFill>
              </a:rPr>
              <a:pPr>
                <a:defRPr/>
              </a:pPr>
              <a:t>11/4/16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01BA86F-B50A-499D-9C2F-CC13B70B41F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548751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698D99C-5AC5-4603-A183-892BEAF39DE6}" type="datetimeFigureOut">
              <a:rPr lang="en-US">
                <a:solidFill>
                  <a:prstClr val="black">
                    <a:tint val="75000"/>
                  </a:prstClr>
                </a:solidFill>
              </a:rPr>
              <a:pPr>
                <a:defRPr/>
              </a:pPr>
              <a:t>11/4/16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1A9B789-392E-4A85-9C0D-9B92D3838F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608577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741C607-0BCE-4B6C-88DC-33F44E2A277C}" type="datetimeFigureOut">
              <a:rPr lang="en-US">
                <a:solidFill>
                  <a:prstClr val="black">
                    <a:tint val="75000"/>
                  </a:prstClr>
                </a:solidFill>
              </a:rPr>
              <a:pPr>
                <a:defRPr/>
              </a:pPr>
              <a:t>11/4/16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468734B-E1FA-4935-98A2-B44F0E27D4B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366639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7BB81C8-CD1C-415F-BD10-539AF2308492}" type="datetimeFigureOut">
              <a:rPr lang="en-US">
                <a:solidFill>
                  <a:prstClr val="black">
                    <a:tint val="75000"/>
                  </a:prstClr>
                </a:solidFill>
              </a:rPr>
              <a:pPr>
                <a:defRPr/>
              </a:pPr>
              <a:t>11/4/16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6DE3C26-83B0-4809-8B51-9E3DC27DA9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818241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F0AAC6C-F5F8-4E5D-A81A-46E6F0D3EF44}" type="datetimeFigureOut">
              <a:rPr lang="en-US">
                <a:solidFill>
                  <a:prstClr val="black">
                    <a:tint val="75000"/>
                  </a:prstClr>
                </a:solidFill>
              </a:rPr>
              <a:pPr>
                <a:defRPr/>
              </a:pPr>
              <a:t>11/4/16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145956B-C618-4D38-9C34-316D9D2620D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817893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1362C8C-8416-4E76-93E2-7795230F8EC0}" type="datetimeFigureOut">
              <a:rPr lang="en-US">
                <a:solidFill>
                  <a:prstClr val="black">
                    <a:tint val="75000"/>
                  </a:prstClr>
                </a:solidFill>
              </a:rPr>
              <a:pPr>
                <a:defRPr/>
              </a:pPr>
              <a:t>11/4/16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E8A1316-D88B-4EFF-9ACA-929E8D063D5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209254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A02DED3-5746-4B6C-AD32-575AB071075C}" type="datetimeFigureOut">
              <a:rPr lang="en-US">
                <a:solidFill>
                  <a:prstClr val="black">
                    <a:tint val="75000"/>
                  </a:prstClr>
                </a:solidFill>
              </a:rPr>
              <a:pPr>
                <a:defRPr/>
              </a:pPr>
              <a:t>11/4/16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BA9B1D9-6FCB-454D-9E1B-A5E99C3D693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7562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F0AAC6C-F5F8-4E5D-A81A-46E6F0D3EF44}" type="datetimeFigureOut">
              <a:rPr lang="en-US">
                <a:solidFill>
                  <a:prstClr val="black">
                    <a:tint val="75000"/>
                  </a:prstClr>
                </a:solidFill>
              </a:rPr>
              <a:pPr>
                <a:defRPr/>
              </a:pPr>
              <a:t>11/4/16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145956B-C618-4D38-9C34-316D9D2620D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072632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0706B6B-34E7-45D9-B778-348260ECCD4D}" type="datetimeFigureOut">
              <a:rPr lang="en-US">
                <a:solidFill>
                  <a:prstClr val="black">
                    <a:tint val="75000"/>
                  </a:prstClr>
                </a:solidFill>
              </a:rPr>
              <a:pPr>
                <a:defRPr/>
              </a:pPr>
              <a:t>11/4/16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05670F6-50A0-444B-8243-82717EBE8A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242458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FD659F3-5880-43C9-99E1-86C52D10BA15}" type="datetimeFigureOut">
              <a:rPr lang="en-US">
                <a:solidFill>
                  <a:prstClr val="black">
                    <a:tint val="75000"/>
                  </a:prstClr>
                </a:solidFill>
              </a:rPr>
              <a:pPr>
                <a:defRPr/>
              </a:pPr>
              <a:t>11/4/16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07F4C6B-4CE5-4FD7-8B6A-83CC51E6269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445314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244AD31-374F-47FE-8A58-4CAB508258A9}" type="datetimeFigureOut">
              <a:rPr lang="en-US">
                <a:solidFill>
                  <a:prstClr val="black">
                    <a:tint val="75000"/>
                  </a:prstClr>
                </a:solidFill>
              </a:rPr>
              <a:pPr>
                <a:defRPr/>
              </a:pPr>
              <a:t>11/4/16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38C4A07-2CD4-45A9-8753-7C203214E5D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680553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3566216-0DD8-46BE-A731-9BF9942CCBCC}" type="datetimeFigureOut">
              <a:rPr lang="en-US">
                <a:solidFill>
                  <a:prstClr val="black">
                    <a:tint val="75000"/>
                  </a:prstClr>
                </a:solidFill>
              </a:rPr>
              <a:pPr>
                <a:defRPr/>
              </a:pPr>
              <a:t>11/4/16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41612CD-D1B5-44BB-B2CC-BC014DE81C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793933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9C0D724-4461-4C8D-9DB9-7EE205078089}" type="datetimeFigureOut">
              <a:rPr lang="en-US">
                <a:solidFill>
                  <a:prstClr val="black">
                    <a:tint val="75000"/>
                  </a:prstClr>
                </a:solidFill>
              </a:rPr>
              <a:pPr>
                <a:defRPr/>
              </a:pPr>
              <a:t>11/4/16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24BC14C-3515-4589-8E28-0BC61443096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051951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3231CC-1224-4CF6-B202-2E8FF88FB84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24912686"/>
      </p:ext>
    </p:extLst>
  </p:cSld>
  <p:clrMapOvr>
    <a:masterClrMapping/>
  </p:clrMapOvr>
  <p:transition xmlns:p14="http://schemas.microsoft.com/office/powerpoint/2010/mai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698D99C-5AC5-4603-A183-892BEAF39DE6}" type="datetimeFigureOut">
              <a:rPr lang="en-US">
                <a:solidFill>
                  <a:prstClr val="black">
                    <a:tint val="75000"/>
                  </a:prstClr>
                </a:solidFill>
              </a:rPr>
              <a:pPr>
                <a:defRPr/>
              </a:pPr>
              <a:t>11/4/16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1A9B789-392E-4A85-9C0D-9B92D3838F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016935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741C607-0BCE-4B6C-88DC-33F44E2A277C}" type="datetimeFigureOut">
              <a:rPr lang="en-US">
                <a:solidFill>
                  <a:prstClr val="black">
                    <a:tint val="75000"/>
                  </a:prstClr>
                </a:solidFill>
              </a:rPr>
              <a:pPr>
                <a:defRPr/>
              </a:pPr>
              <a:t>11/4/16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468734B-E1FA-4935-98A2-B44F0E27D4B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988422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7BB81C8-CD1C-415F-BD10-539AF2308492}" type="datetimeFigureOut">
              <a:rPr lang="en-US">
                <a:solidFill>
                  <a:prstClr val="black">
                    <a:tint val="75000"/>
                  </a:prstClr>
                </a:solidFill>
              </a:rPr>
              <a:pPr>
                <a:defRPr/>
              </a:pPr>
              <a:t>11/4/16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6DE3C26-83B0-4809-8B51-9E3DC27DA9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619952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F0AAC6C-F5F8-4E5D-A81A-46E6F0D3EF44}" type="datetimeFigureOut">
              <a:rPr lang="en-US">
                <a:solidFill>
                  <a:prstClr val="black">
                    <a:tint val="75000"/>
                  </a:prstClr>
                </a:solidFill>
              </a:rPr>
              <a:pPr>
                <a:defRPr/>
              </a:pPr>
              <a:t>11/4/16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145956B-C618-4D38-9C34-316D9D2620D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2589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1362C8C-8416-4E76-93E2-7795230F8EC0}" type="datetimeFigureOut">
              <a:rPr lang="en-US">
                <a:solidFill>
                  <a:prstClr val="black">
                    <a:tint val="75000"/>
                  </a:prstClr>
                </a:solidFill>
              </a:rPr>
              <a:pPr>
                <a:defRPr/>
              </a:pPr>
              <a:t>11/4/16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E8A1316-D88B-4EFF-9ACA-929E8D063D5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045412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1362C8C-8416-4E76-93E2-7795230F8EC0}" type="datetimeFigureOut">
              <a:rPr lang="en-US">
                <a:solidFill>
                  <a:prstClr val="black">
                    <a:tint val="75000"/>
                  </a:prstClr>
                </a:solidFill>
              </a:rPr>
              <a:pPr>
                <a:defRPr/>
              </a:pPr>
              <a:t>11/4/16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E8A1316-D88B-4EFF-9ACA-929E8D063D5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867551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A02DED3-5746-4B6C-AD32-575AB071075C}" type="datetimeFigureOut">
              <a:rPr lang="en-US">
                <a:solidFill>
                  <a:prstClr val="black">
                    <a:tint val="75000"/>
                  </a:prstClr>
                </a:solidFill>
              </a:rPr>
              <a:pPr>
                <a:defRPr/>
              </a:pPr>
              <a:t>11/4/16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BA9B1D9-6FCB-454D-9E1B-A5E99C3D693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14004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0706B6B-34E7-45D9-B778-348260ECCD4D}" type="datetimeFigureOut">
              <a:rPr lang="en-US">
                <a:solidFill>
                  <a:prstClr val="black">
                    <a:tint val="75000"/>
                  </a:prstClr>
                </a:solidFill>
              </a:rPr>
              <a:pPr>
                <a:defRPr/>
              </a:pPr>
              <a:t>11/4/16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05670F6-50A0-444B-8243-82717EBE8A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354962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FD659F3-5880-43C9-99E1-86C52D10BA15}" type="datetimeFigureOut">
              <a:rPr lang="en-US">
                <a:solidFill>
                  <a:prstClr val="black">
                    <a:tint val="75000"/>
                  </a:prstClr>
                </a:solidFill>
              </a:rPr>
              <a:pPr>
                <a:defRPr/>
              </a:pPr>
              <a:t>11/4/16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07F4C6B-4CE5-4FD7-8B6A-83CC51E6269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418183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244AD31-374F-47FE-8A58-4CAB508258A9}" type="datetimeFigureOut">
              <a:rPr lang="en-US">
                <a:solidFill>
                  <a:prstClr val="black">
                    <a:tint val="75000"/>
                  </a:prstClr>
                </a:solidFill>
              </a:rPr>
              <a:pPr>
                <a:defRPr/>
              </a:pPr>
              <a:t>11/4/16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38C4A07-2CD4-45A9-8753-7C203214E5D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455054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3566216-0DD8-46BE-A731-9BF9942CCBCC}" type="datetimeFigureOut">
              <a:rPr lang="en-US">
                <a:solidFill>
                  <a:prstClr val="black">
                    <a:tint val="75000"/>
                  </a:prstClr>
                </a:solidFill>
              </a:rPr>
              <a:pPr>
                <a:defRPr/>
              </a:pPr>
              <a:t>11/4/16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41612CD-D1B5-44BB-B2CC-BC014DE81C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776264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9C0D724-4461-4C8D-9DB9-7EE205078089}" type="datetimeFigureOut">
              <a:rPr lang="en-US">
                <a:solidFill>
                  <a:prstClr val="black">
                    <a:tint val="75000"/>
                  </a:prstClr>
                </a:solidFill>
              </a:rPr>
              <a:pPr>
                <a:defRPr/>
              </a:pPr>
              <a:t>11/4/16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24BC14C-3515-4589-8E28-0BC61443096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757304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3231CC-1224-4CF6-B202-2E8FF88FB84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40278681"/>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A02DED3-5746-4B6C-AD32-575AB071075C}" type="datetimeFigureOut">
              <a:rPr lang="en-US">
                <a:solidFill>
                  <a:prstClr val="black">
                    <a:tint val="75000"/>
                  </a:prstClr>
                </a:solidFill>
              </a:rPr>
              <a:pPr>
                <a:defRPr/>
              </a:pPr>
              <a:t>11/4/16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BA9B1D9-6FCB-454D-9E1B-A5E99C3D693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29871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0706B6B-34E7-45D9-B778-348260ECCD4D}" type="datetimeFigureOut">
              <a:rPr lang="en-US">
                <a:solidFill>
                  <a:prstClr val="black">
                    <a:tint val="75000"/>
                  </a:prstClr>
                </a:solidFill>
              </a:rPr>
              <a:pPr>
                <a:defRPr/>
              </a:pPr>
              <a:t>11/4/16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05670F6-50A0-444B-8243-82717EBE8A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68606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FD659F3-5880-43C9-99E1-86C52D10BA15}" type="datetimeFigureOut">
              <a:rPr lang="en-US">
                <a:solidFill>
                  <a:prstClr val="black">
                    <a:tint val="75000"/>
                  </a:prstClr>
                </a:solidFill>
              </a:rPr>
              <a:pPr>
                <a:defRPr/>
              </a:pPr>
              <a:t>11/4/16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07F4C6B-4CE5-4FD7-8B6A-83CC51E6269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3756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244AD31-374F-47FE-8A58-4CAB508258A9}" type="datetimeFigureOut">
              <a:rPr lang="en-US">
                <a:solidFill>
                  <a:prstClr val="black">
                    <a:tint val="75000"/>
                  </a:prstClr>
                </a:solidFill>
              </a:rPr>
              <a:pPr>
                <a:defRPr/>
              </a:pPr>
              <a:t>11/4/16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38C4A07-2CD4-45A9-8753-7C203214E5D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16000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6.xml"/><Relationship Id="rId12" Type="http://schemas.openxmlformats.org/officeDocument/2006/relationships/slideLayout" Target="../slideLayouts/slideLayout57.xml"/><Relationship Id="rId13" Type="http://schemas.openxmlformats.org/officeDocument/2006/relationships/theme" Target="../theme/theme5.xml"/><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2093371-0462-499B-B18A-44496AFE36A3}" type="datetimeFigureOut">
              <a:rPr lang="en-US">
                <a:solidFill>
                  <a:prstClr val="black">
                    <a:tint val="75000"/>
                  </a:prstClr>
                </a:solidFill>
              </a:rPr>
              <a:pPr>
                <a:defRPr/>
              </a:pPr>
              <a:t>11/4/16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17D350C-7EC2-42E0-9CC7-8925FC5CF70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955998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fontAlgn="base">
              <a:spcBef>
                <a:spcPct val="0"/>
              </a:spcBef>
              <a:spcAft>
                <a:spcPct val="0"/>
              </a:spcAft>
            </a:pPr>
            <a:fld id="{04EDE482-AA63-46C5-93F6-81952EEBBC4C}" type="datetimeFigureOut">
              <a:rPr lang="en-US" altLang="en-US" smtClean="0">
                <a:ea typeface="MS PGothic" pitchFamily="34" charset="-128"/>
              </a:rPr>
              <a:pPr fontAlgn="base">
                <a:spcBef>
                  <a:spcPct val="0"/>
                </a:spcBef>
                <a:spcAft>
                  <a:spcPct val="0"/>
                </a:spcAft>
              </a:pPr>
              <a:t>11/4/16</a:t>
            </a:fld>
            <a:endParaRPr lang="en-US" altLang="en-US" smtClean="0">
              <a:ea typeface="MS PGothic"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fontAlgn="base">
              <a:spcBef>
                <a:spcPct val="0"/>
              </a:spcBef>
              <a:spcAft>
                <a:spcPct val="0"/>
              </a:spcAft>
            </a:pPr>
            <a:fld id="{AA1355FC-FE6F-4976-8A75-B26F9127152E}" type="slidenum">
              <a:rPr lang="en-US" altLang="en-US" smtClean="0">
                <a:ea typeface="MS PGothic" pitchFamily="34" charset="-128"/>
              </a:rPr>
              <a:pPr fontAlgn="base">
                <a:spcBef>
                  <a:spcPct val="0"/>
                </a:spcBef>
                <a:spcAft>
                  <a:spcPct val="0"/>
                </a:spcAft>
              </a:pPr>
              <a:t>‹#›</a:t>
            </a:fld>
            <a:endParaRPr lang="en-US" altLang="en-US" smtClean="0">
              <a:ea typeface="MS PGothic" pitchFamily="34" charset="-128"/>
            </a:endParaRPr>
          </a:p>
        </p:txBody>
      </p:sp>
    </p:spTree>
    <p:extLst>
      <p:ext uri="{BB962C8B-B14F-4D97-AF65-F5344CB8AC3E}">
        <p14:creationId xmlns:p14="http://schemas.microsoft.com/office/powerpoint/2010/main" val="26347872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xmlns:p14="http://schemas.microsoft.com/office/powerpoint/2010/main">
    <p:fade/>
  </p:transition>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71281BE6-6533-4E75-A625-93B386344616}" type="datetimeFigureOut">
              <a:rPr lang="en-US">
                <a:solidFill>
                  <a:prstClr val="black">
                    <a:tint val="75000"/>
                  </a:prstClr>
                </a:solidFill>
              </a:rPr>
              <a:pPr>
                <a:defRPr/>
              </a:pPr>
              <a:t>11/4/16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C29B61F7-3906-4535-828F-6278A1F32B5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427918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2093371-0462-499B-B18A-44496AFE36A3}" type="datetimeFigureOut">
              <a:rPr lang="en-US">
                <a:solidFill>
                  <a:prstClr val="black">
                    <a:tint val="75000"/>
                  </a:prstClr>
                </a:solidFill>
              </a:rPr>
              <a:pPr>
                <a:defRPr/>
              </a:pPr>
              <a:t>11/4/16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17D350C-7EC2-42E0-9CC7-8925FC5CF70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6935254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2093371-0462-499B-B18A-44496AFE36A3}" type="datetimeFigureOut">
              <a:rPr lang="en-US">
                <a:solidFill>
                  <a:prstClr val="black">
                    <a:tint val="75000"/>
                  </a:prstClr>
                </a:solidFill>
              </a:rPr>
              <a:pPr>
                <a:defRPr/>
              </a:pPr>
              <a:t>11/4/16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17D350C-7EC2-42E0-9CC7-8925FC5CF70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0471881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jpe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Applications/Microsoft%20Office%202004/Office/PPT_IB_SupportFiles/Images/59933_Ch09_Fig01b.jpg" TargetMode="External"/><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descr="800px-Seawifs_global_biospher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42900" y="3447788"/>
            <a:ext cx="8458200" cy="1657611"/>
          </a:xfrm>
          <a:prstGeom prst="rect">
            <a:avLst/>
          </a:prstGeom>
          <a:solidFill>
            <a:schemeClr val="tx1">
              <a:alpha val="73000"/>
            </a:schemeClr>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8371" name="Rectangle 5"/>
          <p:cNvSpPr>
            <a:spLocks noChangeArrowheads="1"/>
          </p:cNvSpPr>
          <p:nvPr/>
        </p:nvSpPr>
        <p:spPr bwMode="auto">
          <a:xfrm>
            <a:off x="0" y="5891213"/>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1400" b="1" dirty="0" err="1">
                <a:solidFill>
                  <a:prstClr val="white"/>
                </a:solidFill>
                <a:latin typeface="Arial" pitchFamily="34" charset="0"/>
                <a:cs typeface="Arial" pitchFamily="34" charset="0"/>
              </a:rPr>
              <a:t>SeaWiFS</a:t>
            </a:r>
            <a:r>
              <a:rPr lang="en-US" sz="1400" b="1" dirty="0">
                <a:solidFill>
                  <a:prstClr val="white"/>
                </a:solidFill>
                <a:latin typeface="Arial" pitchFamily="34" charset="0"/>
                <a:cs typeface="Arial" pitchFamily="34" charset="0"/>
              </a:rPr>
              <a:t> Global Biosphere September 1997 - August 1998</a:t>
            </a:r>
          </a:p>
          <a:p>
            <a:pPr algn="ctr" fontAlgn="base">
              <a:spcBef>
                <a:spcPct val="0"/>
              </a:spcBef>
              <a:spcAft>
                <a:spcPct val="0"/>
              </a:spcAft>
            </a:pPr>
            <a:endParaRPr lang="en-US" sz="1400" b="1" dirty="0">
              <a:solidFill>
                <a:prstClr val="white"/>
              </a:solidFill>
              <a:latin typeface="Arial" pitchFamily="34" charset="0"/>
              <a:cs typeface="Arial" pitchFamily="34" charset="0"/>
            </a:endParaRPr>
          </a:p>
          <a:p>
            <a:pPr algn="ctr" fontAlgn="base">
              <a:spcBef>
                <a:spcPct val="0"/>
              </a:spcBef>
              <a:spcAft>
                <a:spcPct val="0"/>
              </a:spcAft>
            </a:pPr>
            <a:r>
              <a:rPr lang="en-US" sz="1400" b="1" dirty="0">
                <a:solidFill>
                  <a:prstClr val="white"/>
                </a:solidFill>
                <a:latin typeface="Arial" pitchFamily="34" charset="0"/>
                <a:cs typeface="Arial" pitchFamily="34" charset="0"/>
              </a:rPr>
              <a:t>This composite image gives an indication of the magnitude and distribution of global primary production, both oceanic (mg/m</a:t>
            </a:r>
            <a:r>
              <a:rPr lang="en-US" sz="1400" b="1" baseline="30000" dirty="0">
                <a:solidFill>
                  <a:prstClr val="white"/>
                </a:solidFill>
                <a:latin typeface="Arial" pitchFamily="34" charset="0"/>
                <a:cs typeface="Arial" pitchFamily="34" charset="0"/>
              </a:rPr>
              <a:t>3</a:t>
            </a:r>
            <a:r>
              <a:rPr lang="en-US" sz="1400" b="1" dirty="0">
                <a:solidFill>
                  <a:prstClr val="white"/>
                </a:solidFill>
                <a:latin typeface="Arial" pitchFamily="34" charset="0"/>
                <a:cs typeface="Arial" pitchFamily="34" charset="0"/>
              </a:rPr>
              <a:t> chlorophyll a) and terrestrial (normalized difference land vegetation index).</a:t>
            </a:r>
          </a:p>
        </p:txBody>
      </p:sp>
      <p:sp>
        <p:nvSpPr>
          <p:cNvPr id="2" name="TextBox 1"/>
          <p:cNvSpPr txBox="1"/>
          <p:nvPr/>
        </p:nvSpPr>
        <p:spPr>
          <a:xfrm>
            <a:off x="530556" y="3592879"/>
            <a:ext cx="8039100" cy="1477328"/>
          </a:xfrm>
          <a:prstGeom prst="rect">
            <a:avLst/>
          </a:prstGeom>
          <a:noFill/>
        </p:spPr>
        <p:txBody>
          <a:bodyPr wrap="square" rtlCol="0">
            <a:spAutoFit/>
          </a:bodyPr>
          <a:lstStyle/>
          <a:p>
            <a:pPr algn="ctr" fontAlgn="base">
              <a:spcBef>
                <a:spcPct val="0"/>
              </a:spcBef>
              <a:spcAft>
                <a:spcPct val="0"/>
              </a:spcAft>
            </a:pPr>
            <a:r>
              <a:rPr lang="en-US" b="1" i="1" dirty="0" smtClean="0">
                <a:solidFill>
                  <a:prstClr val="white"/>
                </a:solidFill>
                <a:latin typeface="Arial" pitchFamily="34" charset="0"/>
              </a:rPr>
              <a:t>“Each day as the sun rises and retires the beautiful green bays like great Creatures breathe in and out. By day photosynthetic production of food and oxygen is Plentiful, but day and night there is also a furious feasting.” </a:t>
            </a:r>
          </a:p>
          <a:p>
            <a:pPr algn="ctr" fontAlgn="base">
              <a:spcBef>
                <a:spcPct val="0"/>
              </a:spcBef>
              <a:spcAft>
                <a:spcPct val="0"/>
              </a:spcAft>
            </a:pPr>
            <a:r>
              <a:rPr lang="en-US" b="1" i="1" dirty="0" smtClean="0">
                <a:solidFill>
                  <a:prstClr val="white"/>
                </a:solidFill>
                <a:latin typeface="Arial" pitchFamily="34" charset="0"/>
              </a:rPr>
              <a:t>– </a:t>
            </a:r>
            <a:r>
              <a:rPr lang="en-US" b="1" i="1" dirty="0" err="1" smtClean="0">
                <a:solidFill>
                  <a:prstClr val="white"/>
                </a:solidFill>
                <a:latin typeface="Arial" pitchFamily="34" charset="0"/>
              </a:rPr>
              <a:t>Odum</a:t>
            </a:r>
            <a:r>
              <a:rPr lang="en-US" b="1" i="1" dirty="0" smtClean="0">
                <a:solidFill>
                  <a:prstClr val="white"/>
                </a:solidFill>
                <a:latin typeface="Arial" pitchFamily="34" charset="0"/>
              </a:rPr>
              <a:t> and </a:t>
            </a:r>
            <a:r>
              <a:rPr lang="en-US" b="1" i="1" dirty="0" err="1" smtClean="0">
                <a:solidFill>
                  <a:prstClr val="white"/>
                </a:solidFill>
                <a:latin typeface="Arial" pitchFamily="34" charset="0"/>
              </a:rPr>
              <a:t>Hoskin</a:t>
            </a:r>
            <a:r>
              <a:rPr lang="en-US" b="1" i="1" dirty="0" smtClean="0">
                <a:solidFill>
                  <a:prstClr val="white"/>
                </a:solidFill>
                <a:latin typeface="Arial" pitchFamily="34" charset="0"/>
              </a:rPr>
              <a:t> 1958</a:t>
            </a:r>
            <a:endParaRPr lang="en-US" b="1" i="1" dirty="0">
              <a:solidFill>
                <a:prstClr val="white"/>
              </a:solidFill>
              <a:latin typeface="Arial" pitchFamily="34" charset="0"/>
            </a:endParaRPr>
          </a:p>
        </p:txBody>
      </p:sp>
    </p:spTree>
    <p:extLst>
      <p:ext uri="{BB962C8B-B14F-4D97-AF65-F5344CB8AC3E}">
        <p14:creationId xmlns:p14="http://schemas.microsoft.com/office/powerpoint/2010/main" val="175793817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2895600" y="0"/>
            <a:ext cx="33623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3200" b="1" dirty="0">
                <a:solidFill>
                  <a:srgbClr val="C00000"/>
                </a:solidFill>
                <a:cs typeface="Arial" pitchFamily="34" charset="0"/>
              </a:rPr>
              <a:t>Major nutrients?</a:t>
            </a:r>
          </a:p>
        </p:txBody>
      </p:sp>
      <p:sp>
        <p:nvSpPr>
          <p:cNvPr id="7171" name="Text Box 3"/>
          <p:cNvSpPr txBox="1">
            <a:spLocks noChangeArrowheads="1"/>
          </p:cNvSpPr>
          <p:nvPr/>
        </p:nvSpPr>
        <p:spPr bwMode="auto">
          <a:xfrm>
            <a:off x="480645" y="533400"/>
            <a:ext cx="8175636" cy="5669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lnSpc>
                <a:spcPct val="110000"/>
              </a:lnSpc>
              <a:spcBef>
                <a:spcPct val="0"/>
              </a:spcBef>
              <a:spcAft>
                <a:spcPct val="0"/>
              </a:spcAft>
              <a:buFontTx/>
              <a:buChar char="•"/>
            </a:pPr>
            <a:r>
              <a:rPr lang="en-US" sz="2400" b="1" dirty="0">
                <a:solidFill>
                  <a:prstClr val="white"/>
                </a:solidFill>
                <a:cs typeface="Arial" pitchFamily="34" charset="0"/>
              </a:rPr>
              <a:t>Carbon: important but abundant in seawater.</a:t>
            </a:r>
          </a:p>
          <a:p>
            <a:pPr eaLnBrk="1" fontAlgn="base" hangingPunct="1">
              <a:lnSpc>
                <a:spcPct val="110000"/>
              </a:lnSpc>
              <a:spcBef>
                <a:spcPct val="0"/>
              </a:spcBef>
              <a:spcAft>
                <a:spcPct val="0"/>
              </a:spcAft>
              <a:buFontTx/>
              <a:buChar char="•"/>
            </a:pPr>
            <a:endParaRPr lang="en-US" sz="2400" b="1" dirty="0">
              <a:solidFill>
                <a:prstClr val="black"/>
              </a:solidFill>
              <a:cs typeface="Arial" pitchFamily="34" charset="0"/>
            </a:endParaRPr>
          </a:p>
          <a:p>
            <a:pPr eaLnBrk="1" fontAlgn="base" hangingPunct="1">
              <a:lnSpc>
                <a:spcPct val="110000"/>
              </a:lnSpc>
              <a:spcBef>
                <a:spcPct val="0"/>
              </a:spcBef>
              <a:spcAft>
                <a:spcPct val="0"/>
              </a:spcAft>
              <a:buFontTx/>
              <a:buChar char="•"/>
            </a:pPr>
            <a:r>
              <a:rPr lang="en-US" sz="2400" b="1" dirty="0">
                <a:solidFill>
                  <a:srgbClr val="C00000"/>
                </a:solidFill>
                <a:cs typeface="Arial" pitchFamily="34" charset="0"/>
              </a:rPr>
              <a:t>Nitrate (NO</a:t>
            </a:r>
            <a:r>
              <a:rPr lang="en-US" sz="2400" b="1" baseline="-25000" dirty="0">
                <a:solidFill>
                  <a:srgbClr val="C00000"/>
                </a:solidFill>
                <a:cs typeface="Arial" pitchFamily="34" charset="0"/>
              </a:rPr>
              <a:t>3</a:t>
            </a:r>
            <a:r>
              <a:rPr lang="en-US" sz="2400" b="1" baseline="30000" dirty="0">
                <a:solidFill>
                  <a:srgbClr val="C00000"/>
                </a:solidFill>
                <a:cs typeface="Arial" pitchFamily="34" charset="0"/>
              </a:rPr>
              <a:t>-</a:t>
            </a:r>
            <a:r>
              <a:rPr lang="en-US" sz="2400" b="1" dirty="0">
                <a:solidFill>
                  <a:srgbClr val="C00000"/>
                </a:solidFill>
                <a:cs typeface="Arial" pitchFamily="34" charset="0"/>
              </a:rPr>
              <a:t>), Nitrite (NO</a:t>
            </a:r>
            <a:r>
              <a:rPr lang="en-US" sz="2400" b="1" baseline="-25000" dirty="0">
                <a:solidFill>
                  <a:srgbClr val="C00000"/>
                </a:solidFill>
                <a:cs typeface="Arial" pitchFamily="34" charset="0"/>
              </a:rPr>
              <a:t>2</a:t>
            </a:r>
            <a:r>
              <a:rPr lang="en-US" sz="2400" b="1" baseline="30000" dirty="0">
                <a:solidFill>
                  <a:srgbClr val="C00000"/>
                </a:solidFill>
                <a:cs typeface="Arial" pitchFamily="34" charset="0"/>
              </a:rPr>
              <a:t>-</a:t>
            </a:r>
            <a:r>
              <a:rPr lang="en-US" sz="2400" b="1" dirty="0">
                <a:solidFill>
                  <a:srgbClr val="C00000"/>
                </a:solidFill>
                <a:cs typeface="Arial" pitchFamily="34" charset="0"/>
              </a:rPr>
              <a:t>), Ammonium (NH</a:t>
            </a:r>
            <a:r>
              <a:rPr lang="en-US" sz="2400" b="1" baseline="-25000" dirty="0">
                <a:solidFill>
                  <a:srgbClr val="C00000"/>
                </a:solidFill>
                <a:cs typeface="Arial" pitchFamily="34" charset="0"/>
              </a:rPr>
              <a:t>4</a:t>
            </a:r>
            <a:r>
              <a:rPr lang="en-US" sz="2400" b="1" baseline="30000" dirty="0">
                <a:solidFill>
                  <a:srgbClr val="C00000"/>
                </a:solidFill>
                <a:cs typeface="Arial" pitchFamily="34" charset="0"/>
              </a:rPr>
              <a:t>+</a:t>
            </a:r>
            <a:r>
              <a:rPr lang="en-US" sz="2400" b="1" dirty="0">
                <a:solidFill>
                  <a:srgbClr val="C00000"/>
                </a:solidFill>
                <a:cs typeface="Arial" pitchFamily="34" charset="0"/>
              </a:rPr>
              <a:t>)</a:t>
            </a:r>
          </a:p>
          <a:p>
            <a:pPr eaLnBrk="1" fontAlgn="base" hangingPunct="1">
              <a:lnSpc>
                <a:spcPct val="110000"/>
              </a:lnSpc>
              <a:spcBef>
                <a:spcPct val="0"/>
              </a:spcBef>
              <a:spcAft>
                <a:spcPct val="0"/>
              </a:spcAft>
              <a:buFontTx/>
              <a:buChar char="•"/>
            </a:pPr>
            <a:r>
              <a:rPr lang="en-US" sz="2400" b="1" dirty="0">
                <a:solidFill>
                  <a:srgbClr val="C00000"/>
                </a:solidFill>
                <a:cs typeface="Arial" pitchFamily="34" charset="0"/>
              </a:rPr>
              <a:t>Phosphate (PO</a:t>
            </a:r>
            <a:r>
              <a:rPr lang="en-US" sz="2400" b="1" baseline="-25000" dirty="0">
                <a:solidFill>
                  <a:srgbClr val="C00000"/>
                </a:solidFill>
                <a:cs typeface="Arial" pitchFamily="34" charset="0"/>
              </a:rPr>
              <a:t>4</a:t>
            </a:r>
            <a:r>
              <a:rPr lang="en-US" sz="2400" b="1" baseline="30000" dirty="0">
                <a:solidFill>
                  <a:srgbClr val="C00000"/>
                </a:solidFill>
                <a:cs typeface="Arial" pitchFamily="34" charset="0"/>
              </a:rPr>
              <a:t>3-</a:t>
            </a:r>
            <a:r>
              <a:rPr lang="en-US" sz="2400" b="1" dirty="0">
                <a:solidFill>
                  <a:srgbClr val="C00000"/>
                </a:solidFill>
                <a:cs typeface="Arial" pitchFamily="34" charset="0"/>
              </a:rPr>
              <a:t>)</a:t>
            </a:r>
          </a:p>
          <a:p>
            <a:pPr eaLnBrk="1" fontAlgn="base" hangingPunct="1">
              <a:lnSpc>
                <a:spcPct val="110000"/>
              </a:lnSpc>
              <a:spcBef>
                <a:spcPct val="0"/>
              </a:spcBef>
              <a:spcAft>
                <a:spcPct val="0"/>
              </a:spcAft>
              <a:buFontTx/>
              <a:buChar char="•"/>
            </a:pPr>
            <a:r>
              <a:rPr lang="en-US" sz="2400" b="1" dirty="0">
                <a:solidFill>
                  <a:srgbClr val="C00000"/>
                </a:solidFill>
                <a:cs typeface="Arial" pitchFamily="34" charset="0"/>
              </a:rPr>
              <a:t>Silicate (SiO</a:t>
            </a:r>
            <a:r>
              <a:rPr lang="en-US" sz="2400" b="1" baseline="-25000" dirty="0">
                <a:solidFill>
                  <a:srgbClr val="C00000"/>
                </a:solidFill>
                <a:cs typeface="Arial" pitchFamily="34" charset="0"/>
              </a:rPr>
              <a:t>4</a:t>
            </a:r>
            <a:r>
              <a:rPr lang="en-US" sz="2400" b="1" dirty="0">
                <a:solidFill>
                  <a:srgbClr val="C00000"/>
                </a:solidFill>
                <a:cs typeface="Arial" pitchFamily="34" charset="0"/>
              </a:rPr>
              <a:t>)</a:t>
            </a:r>
          </a:p>
          <a:p>
            <a:pPr eaLnBrk="1" fontAlgn="base" hangingPunct="1">
              <a:lnSpc>
                <a:spcPct val="160000"/>
              </a:lnSpc>
              <a:spcBef>
                <a:spcPct val="0"/>
              </a:spcBef>
              <a:spcAft>
                <a:spcPct val="0"/>
              </a:spcAft>
              <a:buFontTx/>
              <a:buChar char="•"/>
            </a:pPr>
            <a:endParaRPr lang="en-US" sz="2400" b="1" dirty="0">
              <a:solidFill>
                <a:srgbClr val="FF0000"/>
              </a:solidFill>
              <a:cs typeface="Arial" pitchFamily="34" charset="0"/>
            </a:endParaRPr>
          </a:p>
          <a:p>
            <a:pPr eaLnBrk="1" fontAlgn="base" hangingPunct="1">
              <a:lnSpc>
                <a:spcPct val="150000"/>
              </a:lnSpc>
              <a:spcBef>
                <a:spcPct val="0"/>
              </a:spcBef>
              <a:spcAft>
                <a:spcPct val="0"/>
              </a:spcAft>
            </a:pPr>
            <a:r>
              <a:rPr lang="en-US" sz="2400" b="1" dirty="0">
                <a:solidFill>
                  <a:prstClr val="white"/>
                </a:solidFill>
                <a:cs typeface="Arial" pitchFamily="34" charset="0"/>
              </a:rPr>
              <a:t>106CO</a:t>
            </a:r>
            <a:r>
              <a:rPr lang="en-US" sz="2400" b="1" baseline="-25000" dirty="0">
                <a:solidFill>
                  <a:prstClr val="white"/>
                </a:solidFill>
                <a:cs typeface="Arial" pitchFamily="34" charset="0"/>
              </a:rPr>
              <a:t>2</a:t>
            </a:r>
            <a:r>
              <a:rPr lang="en-US" sz="2400" b="1" dirty="0">
                <a:solidFill>
                  <a:prstClr val="white"/>
                </a:solidFill>
                <a:cs typeface="Arial" pitchFamily="34" charset="0"/>
              </a:rPr>
              <a:t> + 16</a:t>
            </a:r>
            <a:r>
              <a:rPr lang="en-US" sz="2400" b="1" dirty="0">
                <a:solidFill>
                  <a:srgbClr val="C00000"/>
                </a:solidFill>
                <a:cs typeface="Arial" pitchFamily="34" charset="0"/>
              </a:rPr>
              <a:t>N</a:t>
            </a:r>
            <a:r>
              <a:rPr lang="en-US" sz="2400" b="1" dirty="0">
                <a:solidFill>
                  <a:prstClr val="white"/>
                </a:solidFill>
                <a:cs typeface="Arial" pitchFamily="34" charset="0"/>
              </a:rPr>
              <a:t>O</a:t>
            </a:r>
            <a:r>
              <a:rPr lang="en-US" sz="2400" b="1" baseline="-25000" dirty="0">
                <a:solidFill>
                  <a:prstClr val="white"/>
                </a:solidFill>
                <a:cs typeface="Arial" pitchFamily="34" charset="0"/>
              </a:rPr>
              <a:t>3</a:t>
            </a:r>
            <a:r>
              <a:rPr lang="en-US" sz="2400" b="1" baseline="30000" dirty="0">
                <a:solidFill>
                  <a:prstClr val="white"/>
                </a:solidFill>
                <a:cs typeface="Arial" pitchFamily="34" charset="0"/>
              </a:rPr>
              <a:t>-</a:t>
            </a:r>
            <a:r>
              <a:rPr lang="en-US" sz="2400" b="1" dirty="0">
                <a:solidFill>
                  <a:prstClr val="white"/>
                </a:solidFill>
                <a:cs typeface="Arial" pitchFamily="34" charset="0"/>
              </a:rPr>
              <a:t> + </a:t>
            </a:r>
            <a:r>
              <a:rPr lang="en-US" sz="2400" b="1" dirty="0">
                <a:solidFill>
                  <a:srgbClr val="C00000"/>
                </a:solidFill>
                <a:cs typeface="Arial" pitchFamily="34" charset="0"/>
              </a:rPr>
              <a:t>P</a:t>
            </a:r>
            <a:r>
              <a:rPr lang="en-US" sz="2400" b="1" dirty="0">
                <a:solidFill>
                  <a:prstClr val="white"/>
                </a:solidFill>
                <a:cs typeface="Arial" pitchFamily="34" charset="0"/>
              </a:rPr>
              <a:t>O</a:t>
            </a:r>
            <a:r>
              <a:rPr lang="en-US" sz="2400" b="1" baseline="-25000" dirty="0">
                <a:solidFill>
                  <a:prstClr val="white"/>
                </a:solidFill>
                <a:cs typeface="Arial" pitchFamily="34" charset="0"/>
              </a:rPr>
              <a:t>4</a:t>
            </a:r>
            <a:r>
              <a:rPr lang="en-US" sz="2400" b="1" baseline="30000" dirty="0">
                <a:solidFill>
                  <a:prstClr val="white"/>
                </a:solidFill>
                <a:cs typeface="Arial" pitchFamily="34" charset="0"/>
              </a:rPr>
              <a:t>3-</a:t>
            </a:r>
            <a:r>
              <a:rPr lang="en-US" sz="2400" b="1" dirty="0">
                <a:solidFill>
                  <a:prstClr val="white"/>
                </a:solidFill>
                <a:cs typeface="Arial" pitchFamily="34" charset="0"/>
              </a:rPr>
              <a:t> + 122H</a:t>
            </a:r>
            <a:r>
              <a:rPr lang="en-US" sz="2400" b="1" baseline="-25000" dirty="0">
                <a:solidFill>
                  <a:prstClr val="white"/>
                </a:solidFill>
                <a:cs typeface="Arial" pitchFamily="34" charset="0"/>
              </a:rPr>
              <a:t>2</a:t>
            </a:r>
            <a:r>
              <a:rPr lang="en-US" sz="2400" b="1" dirty="0">
                <a:solidFill>
                  <a:prstClr val="white"/>
                </a:solidFill>
                <a:cs typeface="Arial" pitchFamily="34" charset="0"/>
              </a:rPr>
              <a:t>O + 19H</a:t>
            </a:r>
            <a:r>
              <a:rPr lang="en-US" sz="2400" b="1" baseline="30000" dirty="0">
                <a:solidFill>
                  <a:prstClr val="white"/>
                </a:solidFill>
                <a:cs typeface="Arial" pitchFamily="34" charset="0"/>
              </a:rPr>
              <a:t>+</a:t>
            </a:r>
            <a:r>
              <a:rPr lang="en-US" sz="2400" b="1" dirty="0">
                <a:solidFill>
                  <a:prstClr val="white"/>
                </a:solidFill>
                <a:cs typeface="Arial" pitchFamily="34" charset="0"/>
              </a:rPr>
              <a:t> + Light</a:t>
            </a:r>
          </a:p>
          <a:p>
            <a:pPr eaLnBrk="1" fontAlgn="base" hangingPunct="1">
              <a:lnSpc>
                <a:spcPct val="150000"/>
              </a:lnSpc>
              <a:spcBef>
                <a:spcPct val="0"/>
              </a:spcBef>
              <a:spcAft>
                <a:spcPct val="0"/>
              </a:spcAft>
              <a:buFont typeface="Wingdings" pitchFamily="2" charset="2"/>
              <a:buNone/>
            </a:pPr>
            <a:r>
              <a:rPr lang="en-US" sz="2400" b="1" dirty="0">
                <a:solidFill>
                  <a:prstClr val="white"/>
                </a:solidFill>
                <a:cs typeface="Arial" pitchFamily="34" charset="0"/>
                <a:sym typeface="Wingdings" pitchFamily="2" charset="2"/>
              </a:rPr>
              <a:t> 			              (CH</a:t>
            </a:r>
            <a:r>
              <a:rPr lang="en-US" sz="2400" b="1" baseline="-25000" dirty="0">
                <a:solidFill>
                  <a:prstClr val="white"/>
                </a:solidFill>
                <a:cs typeface="Arial" pitchFamily="34" charset="0"/>
                <a:sym typeface="Wingdings" pitchFamily="2" charset="2"/>
              </a:rPr>
              <a:t>2</a:t>
            </a:r>
            <a:r>
              <a:rPr lang="en-US" sz="2400" b="1" dirty="0">
                <a:solidFill>
                  <a:prstClr val="white"/>
                </a:solidFill>
                <a:cs typeface="Arial" pitchFamily="34" charset="0"/>
                <a:sym typeface="Wingdings" pitchFamily="2" charset="2"/>
              </a:rPr>
              <a:t>O)</a:t>
            </a:r>
            <a:r>
              <a:rPr lang="en-US" sz="2400" b="1" baseline="-25000" dirty="0">
                <a:solidFill>
                  <a:prstClr val="white"/>
                </a:solidFill>
                <a:cs typeface="Arial" pitchFamily="34" charset="0"/>
                <a:sym typeface="Wingdings" pitchFamily="2" charset="2"/>
              </a:rPr>
              <a:t>106</a:t>
            </a:r>
            <a:r>
              <a:rPr lang="en-US" sz="2400" b="1" dirty="0">
                <a:solidFill>
                  <a:prstClr val="white"/>
                </a:solidFill>
                <a:cs typeface="Arial" pitchFamily="34" charset="0"/>
                <a:sym typeface="Wingdings" pitchFamily="2" charset="2"/>
              </a:rPr>
              <a:t>(</a:t>
            </a:r>
            <a:r>
              <a:rPr lang="en-US" sz="2400" b="1" dirty="0">
                <a:solidFill>
                  <a:srgbClr val="C00000"/>
                </a:solidFill>
                <a:cs typeface="Arial" pitchFamily="34" charset="0"/>
                <a:sym typeface="Wingdings" pitchFamily="2" charset="2"/>
              </a:rPr>
              <a:t>N</a:t>
            </a:r>
            <a:r>
              <a:rPr lang="en-US" sz="2400" b="1" dirty="0">
                <a:solidFill>
                  <a:prstClr val="white"/>
                </a:solidFill>
                <a:cs typeface="Arial" pitchFamily="34" charset="0"/>
                <a:sym typeface="Wingdings" pitchFamily="2" charset="2"/>
              </a:rPr>
              <a:t>H</a:t>
            </a:r>
            <a:r>
              <a:rPr lang="en-US" sz="2400" b="1" baseline="-25000" dirty="0">
                <a:solidFill>
                  <a:prstClr val="white"/>
                </a:solidFill>
                <a:cs typeface="Arial" pitchFamily="34" charset="0"/>
                <a:sym typeface="Wingdings" pitchFamily="2" charset="2"/>
              </a:rPr>
              <a:t>3</a:t>
            </a:r>
            <a:r>
              <a:rPr lang="en-US" sz="2400" b="1" dirty="0">
                <a:solidFill>
                  <a:prstClr val="white"/>
                </a:solidFill>
                <a:cs typeface="Arial" pitchFamily="34" charset="0"/>
                <a:sym typeface="Wingdings" pitchFamily="2" charset="2"/>
              </a:rPr>
              <a:t>)</a:t>
            </a:r>
            <a:r>
              <a:rPr lang="en-US" sz="2400" b="1" baseline="-25000" dirty="0">
                <a:solidFill>
                  <a:prstClr val="white"/>
                </a:solidFill>
                <a:cs typeface="Arial" pitchFamily="34" charset="0"/>
                <a:sym typeface="Wingdings" pitchFamily="2" charset="2"/>
              </a:rPr>
              <a:t>16</a:t>
            </a:r>
            <a:r>
              <a:rPr lang="en-US" sz="2400" b="1" dirty="0">
                <a:solidFill>
                  <a:prstClr val="white"/>
                </a:solidFill>
                <a:cs typeface="Arial" pitchFamily="34" charset="0"/>
                <a:sym typeface="Wingdings" pitchFamily="2" charset="2"/>
              </a:rPr>
              <a:t>(H</a:t>
            </a:r>
            <a:r>
              <a:rPr lang="en-US" sz="2400" b="1" baseline="-25000" dirty="0">
                <a:solidFill>
                  <a:prstClr val="white"/>
                </a:solidFill>
                <a:cs typeface="Arial" pitchFamily="34" charset="0"/>
                <a:sym typeface="Wingdings" pitchFamily="2" charset="2"/>
              </a:rPr>
              <a:t>3</a:t>
            </a:r>
            <a:r>
              <a:rPr lang="en-US" sz="2400" b="1" dirty="0">
                <a:solidFill>
                  <a:srgbClr val="C00000"/>
                </a:solidFill>
                <a:cs typeface="Arial" pitchFamily="34" charset="0"/>
                <a:sym typeface="Wingdings" pitchFamily="2" charset="2"/>
              </a:rPr>
              <a:t>P</a:t>
            </a:r>
            <a:r>
              <a:rPr lang="en-US" sz="2400" b="1" dirty="0">
                <a:solidFill>
                  <a:prstClr val="white"/>
                </a:solidFill>
                <a:cs typeface="Arial" pitchFamily="34" charset="0"/>
                <a:sym typeface="Wingdings" pitchFamily="2" charset="2"/>
              </a:rPr>
              <a:t>O</a:t>
            </a:r>
            <a:r>
              <a:rPr lang="en-US" sz="2400" b="1" baseline="-25000" dirty="0">
                <a:solidFill>
                  <a:prstClr val="white"/>
                </a:solidFill>
                <a:cs typeface="Arial" pitchFamily="34" charset="0"/>
                <a:sym typeface="Wingdings" pitchFamily="2" charset="2"/>
              </a:rPr>
              <a:t>4</a:t>
            </a:r>
            <a:r>
              <a:rPr lang="en-US" sz="2400" b="1" dirty="0">
                <a:solidFill>
                  <a:prstClr val="white"/>
                </a:solidFill>
                <a:cs typeface="Arial" pitchFamily="34" charset="0"/>
                <a:sym typeface="Wingdings" pitchFamily="2" charset="2"/>
              </a:rPr>
              <a:t>) + 138O</a:t>
            </a:r>
            <a:r>
              <a:rPr lang="en-US" sz="2400" b="1" baseline="-25000" dirty="0">
                <a:solidFill>
                  <a:prstClr val="white"/>
                </a:solidFill>
                <a:cs typeface="Arial" pitchFamily="34" charset="0"/>
                <a:sym typeface="Wingdings" pitchFamily="2" charset="2"/>
              </a:rPr>
              <a:t>2</a:t>
            </a:r>
          </a:p>
          <a:p>
            <a:pPr eaLnBrk="1" fontAlgn="base" hangingPunct="1">
              <a:lnSpc>
                <a:spcPct val="150000"/>
              </a:lnSpc>
              <a:spcBef>
                <a:spcPct val="0"/>
              </a:spcBef>
              <a:spcAft>
                <a:spcPct val="0"/>
              </a:spcAft>
              <a:buFont typeface="Wingdings" pitchFamily="2" charset="2"/>
              <a:buNone/>
            </a:pPr>
            <a:endParaRPr lang="en-US" sz="2400" b="1" baseline="-25000" dirty="0">
              <a:solidFill>
                <a:prstClr val="black"/>
              </a:solidFill>
              <a:cs typeface="Arial" pitchFamily="34" charset="0"/>
            </a:endParaRPr>
          </a:p>
          <a:p>
            <a:pPr eaLnBrk="1" fontAlgn="base" hangingPunct="1">
              <a:spcBef>
                <a:spcPct val="0"/>
              </a:spcBef>
              <a:spcAft>
                <a:spcPct val="0"/>
              </a:spcAft>
              <a:buFontTx/>
              <a:buChar char="•"/>
            </a:pPr>
            <a:endParaRPr lang="en-US" sz="2400" b="1" dirty="0">
              <a:solidFill>
                <a:prstClr val="black"/>
              </a:solidFill>
              <a:cs typeface="Arial" pitchFamily="34" charset="0"/>
            </a:endParaRPr>
          </a:p>
          <a:p>
            <a:pPr eaLnBrk="1" fontAlgn="base" hangingPunct="1">
              <a:spcBef>
                <a:spcPct val="0"/>
              </a:spcBef>
              <a:spcAft>
                <a:spcPct val="0"/>
              </a:spcAft>
              <a:buFontTx/>
              <a:buChar char="•"/>
            </a:pPr>
            <a:r>
              <a:rPr lang="en-US" sz="2400" b="1" dirty="0">
                <a:solidFill>
                  <a:prstClr val="white"/>
                </a:solidFill>
                <a:cs typeface="Arial" pitchFamily="34" charset="0"/>
              </a:rPr>
              <a:t>Redfield ratio	</a:t>
            </a:r>
            <a:r>
              <a:rPr lang="en-US" sz="2400" b="1" dirty="0">
                <a:solidFill>
                  <a:srgbClr val="FF0000"/>
                </a:solidFill>
                <a:cs typeface="Arial" pitchFamily="34" charset="0"/>
              </a:rPr>
              <a:t>C:N:P = 106:16:1</a:t>
            </a:r>
            <a:r>
              <a:rPr lang="en-US" sz="2400" b="1" dirty="0">
                <a:solidFill>
                  <a:prstClr val="black"/>
                </a:solidFill>
                <a:cs typeface="Arial" pitchFamily="34" charset="0"/>
              </a:rPr>
              <a:t> </a:t>
            </a:r>
            <a:r>
              <a:rPr lang="en-US" sz="2400" b="1" dirty="0">
                <a:solidFill>
                  <a:srgbClr val="00FF00"/>
                </a:solidFill>
                <a:cs typeface="Arial" pitchFamily="34" charset="0"/>
              </a:rPr>
              <a:t>(in phytoplankton</a:t>
            </a:r>
            <a:r>
              <a:rPr lang="en-US" sz="2400" b="1" dirty="0" smtClean="0">
                <a:solidFill>
                  <a:srgbClr val="00FF00"/>
                </a:solidFill>
                <a:cs typeface="Arial" pitchFamily="34" charset="0"/>
              </a:rPr>
              <a:t>)</a:t>
            </a:r>
          </a:p>
          <a:p>
            <a:pPr eaLnBrk="1" fontAlgn="base" hangingPunct="1">
              <a:spcBef>
                <a:spcPct val="0"/>
              </a:spcBef>
              <a:spcAft>
                <a:spcPct val="0"/>
              </a:spcAft>
            </a:pPr>
            <a:endParaRPr lang="en-US" sz="2400" b="1" dirty="0">
              <a:solidFill>
                <a:prstClr val="black"/>
              </a:solidFill>
              <a:cs typeface="Arial" pitchFamily="34" charset="0"/>
              <a:sym typeface="Wingdings" pitchFamily="2" charset="2"/>
            </a:endParaRPr>
          </a:p>
          <a:p>
            <a:pPr eaLnBrk="1" fontAlgn="base" hangingPunct="1">
              <a:spcBef>
                <a:spcPct val="0"/>
              </a:spcBef>
              <a:spcAft>
                <a:spcPct val="0"/>
              </a:spcAft>
            </a:pPr>
            <a:r>
              <a:rPr lang="en-US" sz="2400" b="1" dirty="0">
                <a:solidFill>
                  <a:srgbClr val="FF0000"/>
                </a:solidFill>
                <a:cs typeface="Arial" pitchFamily="34" charset="0"/>
                <a:sym typeface="Wingdings" pitchFamily="2" charset="2"/>
              </a:rPr>
              <a:t>		</a:t>
            </a:r>
          </a:p>
        </p:txBody>
      </p:sp>
      <p:sp>
        <p:nvSpPr>
          <p:cNvPr id="2" name="Rectangle 1"/>
          <p:cNvSpPr/>
          <p:nvPr/>
        </p:nvSpPr>
        <p:spPr>
          <a:xfrm>
            <a:off x="1793544" y="5664035"/>
            <a:ext cx="5562600" cy="1077218"/>
          </a:xfrm>
          <a:prstGeom prst="rect">
            <a:avLst/>
          </a:prstGeom>
        </p:spPr>
        <p:txBody>
          <a:bodyPr wrap="square">
            <a:spAutoFit/>
          </a:bodyPr>
          <a:lstStyle/>
          <a:p>
            <a:pPr algn="ctr" fontAlgn="base">
              <a:spcBef>
                <a:spcPct val="0"/>
              </a:spcBef>
              <a:spcAft>
                <a:spcPct val="0"/>
              </a:spcAft>
            </a:pPr>
            <a:r>
              <a:rPr lang="en-US" sz="3200" b="1" dirty="0">
                <a:solidFill>
                  <a:srgbClr val="FF0080"/>
                </a:solidFill>
                <a:latin typeface="Arial" pitchFamily="34" charset="0"/>
                <a:cs typeface="Arial" pitchFamily="34" charset="0"/>
              </a:rPr>
              <a:t>Diatoms?</a:t>
            </a:r>
          </a:p>
          <a:p>
            <a:pPr algn="ctr" fontAlgn="base">
              <a:spcBef>
                <a:spcPct val="0"/>
              </a:spcBef>
              <a:spcAft>
                <a:spcPct val="0"/>
              </a:spcAft>
            </a:pPr>
            <a:r>
              <a:rPr lang="en-US" sz="3200" b="1" dirty="0">
                <a:solidFill>
                  <a:srgbClr val="FF0080"/>
                </a:solidFill>
                <a:latin typeface="Arial" pitchFamily="34" charset="0"/>
                <a:cs typeface="Arial" pitchFamily="34" charset="0"/>
              </a:rPr>
              <a:t>C:N:P:Si </a:t>
            </a:r>
            <a:r>
              <a:rPr lang="en-US" sz="3200" b="1" dirty="0">
                <a:solidFill>
                  <a:srgbClr val="FF0080"/>
                </a:solidFill>
                <a:latin typeface="Arial" pitchFamily="34" charset="0"/>
                <a:cs typeface="Arial" pitchFamily="34" charset="0"/>
                <a:sym typeface="Wingdings" pitchFamily="2" charset="2"/>
              </a:rPr>
              <a:t> 106:16:1:16</a:t>
            </a:r>
            <a:endParaRPr lang="en-US" sz="3200" b="1" dirty="0">
              <a:solidFill>
                <a:srgbClr val="FF0080"/>
              </a:solidFill>
              <a:latin typeface="Arial" pitchFamily="34" charset="0"/>
              <a:cs typeface="Arial" pitchFamily="34" charset="0"/>
            </a:endParaRPr>
          </a:p>
        </p:txBody>
      </p:sp>
    </p:spTree>
    <p:extLst>
      <p:ext uri="{BB962C8B-B14F-4D97-AF65-F5344CB8AC3E}">
        <p14:creationId xmlns:p14="http://schemas.microsoft.com/office/powerpoint/2010/main" val="475201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1">
                                            <p:txEl>
                                              <p:pRg st="2" end="2"/>
                                            </p:txEl>
                                          </p:spTgt>
                                        </p:tgtEl>
                                        <p:attrNameLst>
                                          <p:attrName>style.visibility</p:attrName>
                                        </p:attrNameLst>
                                      </p:cBhvr>
                                      <p:to>
                                        <p:strVal val="visible"/>
                                      </p:to>
                                    </p:set>
                                    <p:animEffect transition="in" filter="fade">
                                      <p:cBhvr>
                                        <p:cTn id="12" dur="500"/>
                                        <p:tgtEl>
                                          <p:spTgt spid="717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71">
                                            <p:txEl>
                                              <p:pRg st="3" end="3"/>
                                            </p:txEl>
                                          </p:spTgt>
                                        </p:tgtEl>
                                        <p:attrNameLst>
                                          <p:attrName>style.visibility</p:attrName>
                                        </p:attrNameLst>
                                      </p:cBhvr>
                                      <p:to>
                                        <p:strVal val="visible"/>
                                      </p:to>
                                    </p:set>
                                    <p:animEffect transition="in" filter="fade">
                                      <p:cBhvr>
                                        <p:cTn id="17" dur="500"/>
                                        <p:tgtEl>
                                          <p:spTgt spid="717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71">
                                            <p:txEl>
                                              <p:pRg st="4" end="4"/>
                                            </p:txEl>
                                          </p:spTgt>
                                        </p:tgtEl>
                                        <p:attrNameLst>
                                          <p:attrName>style.visibility</p:attrName>
                                        </p:attrNameLst>
                                      </p:cBhvr>
                                      <p:to>
                                        <p:strVal val="visible"/>
                                      </p:to>
                                    </p:set>
                                    <p:animEffect transition="in" filter="fade">
                                      <p:cBhvr>
                                        <p:cTn id="22" dur="500"/>
                                        <p:tgtEl>
                                          <p:spTgt spid="717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171">
                                            <p:txEl>
                                              <p:pRg st="6" end="6"/>
                                            </p:txEl>
                                          </p:spTgt>
                                        </p:tgtEl>
                                        <p:attrNameLst>
                                          <p:attrName>style.visibility</p:attrName>
                                        </p:attrNameLst>
                                      </p:cBhvr>
                                      <p:to>
                                        <p:strVal val="visible"/>
                                      </p:to>
                                    </p:set>
                                    <p:animEffect transition="in" filter="fade">
                                      <p:cBhvr>
                                        <p:cTn id="27" dur="500"/>
                                        <p:tgtEl>
                                          <p:spTgt spid="717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171">
                                            <p:txEl>
                                              <p:pRg st="7" end="7"/>
                                            </p:txEl>
                                          </p:spTgt>
                                        </p:tgtEl>
                                        <p:attrNameLst>
                                          <p:attrName>style.visibility</p:attrName>
                                        </p:attrNameLst>
                                      </p:cBhvr>
                                      <p:to>
                                        <p:strVal val="visible"/>
                                      </p:to>
                                    </p:set>
                                    <p:animEffect transition="in" filter="fade">
                                      <p:cBhvr>
                                        <p:cTn id="32" dur="500"/>
                                        <p:tgtEl>
                                          <p:spTgt spid="7171">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171">
                                            <p:txEl>
                                              <p:pRg st="10" end="10"/>
                                            </p:txEl>
                                          </p:spTgt>
                                        </p:tgtEl>
                                        <p:attrNameLst>
                                          <p:attrName>style.visibility</p:attrName>
                                        </p:attrNameLst>
                                      </p:cBhvr>
                                      <p:to>
                                        <p:strVal val="visible"/>
                                      </p:to>
                                    </p:set>
                                    <p:animEffect transition="in" filter="fade">
                                      <p:cBhvr>
                                        <p:cTn id="37" dur="500"/>
                                        <p:tgtEl>
                                          <p:spTgt spid="7171">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171">
                                            <p:txEl>
                                              <p:pRg st="12" end="12"/>
                                            </p:txEl>
                                          </p:spTgt>
                                        </p:tgtEl>
                                        <p:attrNameLst>
                                          <p:attrName>style.visibility</p:attrName>
                                        </p:attrNameLst>
                                      </p:cBhvr>
                                      <p:to>
                                        <p:strVal val="visible"/>
                                      </p:to>
                                    </p:set>
                                    <p:animEffect transition="in" filter="fade">
                                      <p:cBhvr>
                                        <p:cTn id="42" dur="500"/>
                                        <p:tgtEl>
                                          <p:spTgt spid="7171">
                                            <p:txEl>
                                              <p:pRg st="12" end="1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animEffect transition="in" filter="fade">
                                      <p:cBhvr>
                                        <p:cTn id="47" dur="500"/>
                                        <p:tgtEl>
                                          <p:spTgt spid="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xEl>
                                              <p:pRg st="1" end="1"/>
                                            </p:txEl>
                                          </p:spTgt>
                                        </p:tgtEl>
                                        <p:attrNameLst>
                                          <p:attrName>style.visibility</p:attrName>
                                        </p:attrNameLst>
                                      </p:cBhvr>
                                      <p:to>
                                        <p:strVal val="visible"/>
                                      </p:to>
                                    </p:set>
                                    <p:animEffect transition="in" filter="fade">
                                      <p:cBhvr>
                                        <p:cTn id="5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895105" y="-76200"/>
            <a:ext cx="7404591"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pPr>
            <a:r>
              <a:rPr lang="en-US" sz="4000" b="1" dirty="0">
                <a:solidFill>
                  <a:prstClr val="white"/>
                </a:solidFill>
                <a:latin typeface="Arial" pitchFamily="34" charset="0"/>
                <a:cs typeface="Arial" panose="020B0604020202020204" pitchFamily="34" charset="0"/>
              </a:rPr>
              <a:t>Justus von Liebig</a:t>
            </a:r>
          </a:p>
          <a:p>
            <a:pPr algn="ctr" fontAlgn="base">
              <a:spcBef>
                <a:spcPct val="0"/>
              </a:spcBef>
              <a:spcAft>
                <a:spcPct val="0"/>
              </a:spcAft>
            </a:pPr>
            <a:r>
              <a:rPr lang="en-US" sz="4000" b="1" dirty="0">
                <a:solidFill>
                  <a:prstClr val="white"/>
                </a:solidFill>
                <a:latin typeface="Arial" pitchFamily="34" charset="0"/>
                <a:cs typeface="Arial" panose="020B0604020202020204" pitchFamily="34" charset="0"/>
              </a:rPr>
              <a:t>“</a:t>
            </a:r>
            <a:r>
              <a:rPr lang="en-US" sz="4000" b="1" i="1" dirty="0">
                <a:solidFill>
                  <a:prstClr val="white"/>
                </a:solidFill>
                <a:latin typeface="Arial" pitchFamily="34" charset="0"/>
                <a:cs typeface="Arial" panose="020B0604020202020204" pitchFamily="34" charset="0"/>
              </a:rPr>
              <a:t>Father of Fertilizer Industry</a:t>
            </a:r>
            <a:r>
              <a:rPr lang="en-US" sz="4000" b="1" dirty="0">
                <a:solidFill>
                  <a:prstClr val="white"/>
                </a:solidFill>
                <a:latin typeface="Arial" pitchFamily="34" charset="0"/>
                <a:cs typeface="Arial" panose="020B0604020202020204" pitchFamily="34" charset="0"/>
              </a:rPr>
              <a:t>”</a:t>
            </a:r>
            <a:r>
              <a:rPr lang="en-US" dirty="0">
                <a:solidFill>
                  <a:prstClr val="white"/>
                </a:solidFill>
                <a:latin typeface="Arial" pitchFamily="34" charset="0"/>
                <a:cs typeface="Arial" panose="020B0604020202020204" pitchFamily="34" charset="0"/>
              </a:rPr>
              <a:t> </a:t>
            </a:r>
          </a:p>
          <a:p>
            <a:pPr algn="ctr" fontAlgn="base">
              <a:spcBef>
                <a:spcPct val="0"/>
              </a:spcBef>
              <a:spcAft>
                <a:spcPct val="0"/>
              </a:spcAft>
            </a:pPr>
            <a:r>
              <a:rPr lang="en-US" dirty="0">
                <a:solidFill>
                  <a:prstClr val="white"/>
                </a:solidFill>
                <a:latin typeface="Arial" pitchFamily="34" charset="0"/>
                <a:cs typeface="Arial" panose="020B0604020202020204" pitchFamily="34" charset="0"/>
              </a:rPr>
              <a:t>(May 12, 1803 - April 18, 1873)</a:t>
            </a:r>
          </a:p>
          <a:p>
            <a:pPr algn="ctr" fontAlgn="base">
              <a:spcBef>
                <a:spcPct val="0"/>
              </a:spcBef>
              <a:spcAft>
                <a:spcPct val="0"/>
              </a:spcAft>
            </a:pPr>
            <a:endParaRPr lang="en-US" dirty="0">
              <a:solidFill>
                <a:prstClr val="white"/>
              </a:solidFill>
              <a:latin typeface="Arial" pitchFamily="34" charset="0"/>
              <a:cs typeface="Arial" panose="020B0604020202020204" pitchFamily="34" charset="0"/>
            </a:endParaRPr>
          </a:p>
        </p:txBody>
      </p:sp>
      <p:pic>
        <p:nvPicPr>
          <p:cNvPr id="8195" name="Picture 3" descr="225px-JustusLiebig.jpg                                         0007D91DMacintosh HD                   C17146F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145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4"/>
          <p:cNvSpPr txBox="1">
            <a:spLocks noChangeArrowheads="1"/>
          </p:cNvSpPr>
          <p:nvPr/>
        </p:nvSpPr>
        <p:spPr bwMode="auto">
          <a:xfrm>
            <a:off x="3124200" y="2209800"/>
            <a:ext cx="59436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3200" b="1" dirty="0">
                <a:solidFill>
                  <a:prstClr val="white"/>
                </a:solidFill>
                <a:cs typeface="Arial" panose="020B0604020202020204" pitchFamily="34" charset="0"/>
              </a:rPr>
              <a:t>1855: Liebig’s Law of the Minimum: </a:t>
            </a:r>
            <a:r>
              <a:rPr lang="en-US" sz="2000" b="1" i="1" dirty="0">
                <a:solidFill>
                  <a:prstClr val="white"/>
                </a:solidFill>
                <a:cs typeface="Arial" panose="020B0604020202020204" pitchFamily="34" charset="0"/>
              </a:rPr>
              <a:t>By the deficiency or absence of one necessary constituent, all others being present, the soil is rendered barren for all crops to the life of which that one constituent is indispensable. With equal supplies of the atmospheric conditions for the growth of plants, the yields are directly proportional to the mineral nutrients supplied in the manure. In a soil rich in mineral nutrients, the yield of a field cannot be increased by adding more of the same substances"</a:t>
            </a:r>
          </a:p>
        </p:txBody>
      </p:sp>
    </p:spTree>
    <p:extLst>
      <p:ext uri="{BB962C8B-B14F-4D97-AF65-F5344CB8AC3E}">
        <p14:creationId xmlns:p14="http://schemas.microsoft.com/office/powerpoint/2010/main" val="219257903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3886200"/>
            <a:ext cx="2133600" cy="561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9218" name="Text Box 2"/>
          <p:cNvSpPr txBox="1">
            <a:spLocks noChangeArrowheads="1"/>
          </p:cNvSpPr>
          <p:nvPr/>
        </p:nvSpPr>
        <p:spPr bwMode="auto">
          <a:xfrm>
            <a:off x="195263" y="52388"/>
            <a:ext cx="8734425"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000" b="1">
                <a:solidFill>
                  <a:prstClr val="white"/>
                </a:solidFill>
                <a:cs typeface="Arial" pitchFamily="34" charset="0"/>
              </a:rPr>
              <a:t>Leibig’s Law of the Minimum (for oceans):</a:t>
            </a:r>
          </a:p>
          <a:p>
            <a:pPr eaLnBrk="1" fontAlgn="base" hangingPunct="1">
              <a:spcBef>
                <a:spcPct val="0"/>
              </a:spcBef>
              <a:spcAft>
                <a:spcPct val="0"/>
              </a:spcAft>
            </a:pPr>
            <a:endParaRPr lang="en-US" sz="2000" b="1">
              <a:solidFill>
                <a:prstClr val="white"/>
              </a:solidFill>
              <a:cs typeface="Arial" pitchFamily="34" charset="0"/>
            </a:endParaRPr>
          </a:p>
          <a:p>
            <a:pPr eaLnBrk="1" fontAlgn="base" hangingPunct="1">
              <a:spcBef>
                <a:spcPct val="0"/>
              </a:spcBef>
              <a:spcAft>
                <a:spcPct val="0"/>
              </a:spcAft>
            </a:pPr>
            <a:endParaRPr lang="en-US" sz="2000" b="1">
              <a:solidFill>
                <a:prstClr val="white"/>
              </a:solidFill>
              <a:cs typeface="Arial" pitchFamily="34" charset="0"/>
            </a:endParaRPr>
          </a:p>
          <a:p>
            <a:pPr eaLnBrk="1" fontAlgn="base" hangingPunct="1">
              <a:spcBef>
                <a:spcPct val="0"/>
              </a:spcBef>
              <a:spcAft>
                <a:spcPct val="0"/>
              </a:spcAft>
            </a:pPr>
            <a:r>
              <a:rPr lang="en-US" sz="2000" b="1">
                <a:solidFill>
                  <a:prstClr val="white"/>
                </a:solidFill>
                <a:cs typeface="Arial" pitchFamily="34" charset="0"/>
              </a:rPr>
              <a:t>Phytoplankton growth is determined by the response of</a:t>
            </a:r>
          </a:p>
          <a:p>
            <a:pPr eaLnBrk="1" fontAlgn="base" hangingPunct="1">
              <a:spcBef>
                <a:spcPct val="0"/>
              </a:spcBef>
              <a:spcAft>
                <a:spcPct val="0"/>
              </a:spcAft>
            </a:pPr>
            <a:r>
              <a:rPr lang="en-US" sz="2000" b="1">
                <a:solidFill>
                  <a:prstClr val="white"/>
                </a:solidFill>
                <a:cs typeface="Arial" pitchFamily="34" charset="0"/>
              </a:rPr>
              <a:t>phytoplankton to the single factor that is most limiting.</a:t>
            </a:r>
          </a:p>
          <a:p>
            <a:pPr eaLnBrk="1" fontAlgn="base" hangingPunct="1">
              <a:spcBef>
                <a:spcPct val="0"/>
              </a:spcBef>
              <a:spcAft>
                <a:spcPct val="0"/>
              </a:spcAft>
            </a:pPr>
            <a:endParaRPr lang="en-US" sz="2000" b="1">
              <a:solidFill>
                <a:prstClr val="white"/>
              </a:solidFill>
              <a:cs typeface="Arial" pitchFamily="34" charset="0"/>
            </a:endParaRPr>
          </a:p>
          <a:p>
            <a:pPr eaLnBrk="1" fontAlgn="base" hangingPunct="1">
              <a:spcBef>
                <a:spcPct val="0"/>
              </a:spcBef>
              <a:spcAft>
                <a:spcPct val="0"/>
              </a:spcAft>
            </a:pPr>
            <a:endParaRPr lang="en-US" sz="2000" b="1">
              <a:solidFill>
                <a:prstClr val="white"/>
              </a:solidFill>
              <a:cs typeface="Arial" pitchFamily="34" charset="0"/>
            </a:endParaRPr>
          </a:p>
          <a:p>
            <a:pPr eaLnBrk="1" fontAlgn="base" hangingPunct="1">
              <a:spcBef>
                <a:spcPct val="0"/>
              </a:spcBef>
              <a:spcAft>
                <a:spcPct val="0"/>
              </a:spcAft>
            </a:pPr>
            <a:r>
              <a:rPr lang="en-US" sz="2000" b="1">
                <a:solidFill>
                  <a:prstClr val="white"/>
                </a:solidFill>
                <a:cs typeface="Arial" pitchFamily="34" charset="0"/>
              </a:rPr>
              <a:t>These factors include N, P, Fe, Si, and other trace materials.</a:t>
            </a:r>
          </a:p>
          <a:p>
            <a:pPr eaLnBrk="1" fontAlgn="base" hangingPunct="1">
              <a:spcBef>
                <a:spcPct val="0"/>
              </a:spcBef>
              <a:spcAft>
                <a:spcPct val="0"/>
              </a:spcAft>
            </a:pPr>
            <a:endParaRPr lang="en-US" sz="2000" b="1">
              <a:solidFill>
                <a:prstClr val="white"/>
              </a:solidFill>
              <a:cs typeface="Arial" pitchFamily="34" charset="0"/>
            </a:endParaRPr>
          </a:p>
          <a:p>
            <a:pPr eaLnBrk="1" fontAlgn="base" hangingPunct="1">
              <a:spcBef>
                <a:spcPct val="0"/>
              </a:spcBef>
              <a:spcAft>
                <a:spcPct val="0"/>
              </a:spcAft>
            </a:pPr>
            <a:endParaRPr lang="en-US" sz="2000" b="1">
              <a:solidFill>
                <a:prstClr val="white"/>
              </a:solidFill>
              <a:cs typeface="Arial" pitchFamily="34" charset="0"/>
            </a:endParaRPr>
          </a:p>
          <a:p>
            <a:pPr eaLnBrk="1" fontAlgn="base" hangingPunct="1">
              <a:spcBef>
                <a:spcPct val="0"/>
              </a:spcBef>
              <a:spcAft>
                <a:spcPct val="0"/>
              </a:spcAft>
            </a:pPr>
            <a:endParaRPr lang="en-US" sz="2000" b="1">
              <a:solidFill>
                <a:prstClr val="white"/>
              </a:solidFill>
              <a:cs typeface="Arial" pitchFamily="34" charset="0"/>
            </a:endParaRPr>
          </a:p>
          <a:p>
            <a:pPr eaLnBrk="1" fontAlgn="base" hangingPunct="1">
              <a:spcBef>
                <a:spcPct val="0"/>
              </a:spcBef>
              <a:spcAft>
                <a:spcPct val="0"/>
              </a:spcAft>
            </a:pPr>
            <a:endParaRPr lang="en-US" sz="2000" b="1">
              <a:solidFill>
                <a:prstClr val="white"/>
              </a:solidFill>
              <a:cs typeface="Arial" pitchFamily="34" charset="0"/>
            </a:endParaRPr>
          </a:p>
        </p:txBody>
      </p:sp>
      <p:pic>
        <p:nvPicPr>
          <p:cNvPr id="9219" name="Picture 8" descr="http://upload.wikimedia.org/wikipedia/commons/thumb/1/1c/Minimum-Tonne.svg/800px-Minimum-Tonne.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2725" y="2133600"/>
            <a:ext cx="6172200"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808165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152400" y="2228671"/>
            <a:ext cx="8839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fontAlgn="base">
              <a:spcBef>
                <a:spcPct val="0"/>
              </a:spcBef>
              <a:spcAft>
                <a:spcPct val="0"/>
              </a:spcAft>
              <a:buFontTx/>
              <a:buChar char="•"/>
            </a:pPr>
            <a:r>
              <a:rPr lang="en-US" b="1" dirty="0">
                <a:solidFill>
                  <a:prstClr val="white"/>
                </a:solidFill>
                <a:latin typeface="Arial" pitchFamily="34" charset="0"/>
                <a:cs typeface="Arial" pitchFamily="34" charset="0"/>
              </a:rPr>
              <a:t>Source of nutrients: Continents.</a:t>
            </a:r>
          </a:p>
          <a:p>
            <a:pPr marL="342900" indent="-342900" fontAlgn="base">
              <a:spcBef>
                <a:spcPct val="0"/>
              </a:spcBef>
              <a:spcAft>
                <a:spcPct val="0"/>
              </a:spcAft>
            </a:pPr>
            <a:r>
              <a:rPr lang="en-US" b="1" dirty="0">
                <a:solidFill>
                  <a:prstClr val="white"/>
                </a:solidFill>
                <a:latin typeface="Arial" pitchFamily="34" charset="0"/>
                <a:cs typeface="Arial" pitchFamily="34" charset="0"/>
              </a:rPr>
              <a:t>		weathering, </a:t>
            </a:r>
            <a:r>
              <a:rPr lang="en-US" b="1" dirty="0">
                <a:solidFill>
                  <a:prstClr val="white"/>
                </a:solidFill>
                <a:latin typeface="Arial" pitchFamily="34" charset="0"/>
                <a:cs typeface="Arial" pitchFamily="34" charset="0"/>
                <a:sym typeface="Wingdings" pitchFamily="2" charset="2"/>
              </a:rPr>
              <a:t>farm fertilizers  	runoff</a:t>
            </a:r>
          </a:p>
          <a:p>
            <a:pPr marL="342900" indent="-342900" fontAlgn="base">
              <a:spcBef>
                <a:spcPct val="0"/>
              </a:spcBef>
              <a:spcAft>
                <a:spcPct val="0"/>
              </a:spcAft>
            </a:pPr>
            <a:endParaRPr lang="en-US" b="1" dirty="0">
              <a:solidFill>
                <a:prstClr val="white"/>
              </a:solidFill>
              <a:latin typeface="Arial" pitchFamily="34" charset="0"/>
              <a:cs typeface="Arial" pitchFamily="34" charset="0"/>
              <a:sym typeface="Wingdings" pitchFamily="2" charset="2"/>
            </a:endParaRPr>
          </a:p>
          <a:p>
            <a:pPr marL="342900" indent="-342900" fontAlgn="base">
              <a:spcBef>
                <a:spcPct val="0"/>
              </a:spcBef>
              <a:spcAft>
                <a:spcPct val="0"/>
              </a:spcAft>
            </a:pPr>
            <a:r>
              <a:rPr lang="en-US" b="1" dirty="0">
                <a:solidFill>
                  <a:prstClr val="white"/>
                </a:solidFill>
                <a:latin typeface="Arial" pitchFamily="34" charset="0"/>
                <a:cs typeface="Arial" pitchFamily="34" charset="0"/>
                <a:sym typeface="Wingdings" pitchFamily="2" charset="2"/>
              </a:rPr>
              <a:t>		wastewater treatment plants….</a:t>
            </a: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581400"/>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3581400"/>
            <a:ext cx="43815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38200" y="749587"/>
            <a:ext cx="7447873" cy="584775"/>
          </a:xfrm>
          <a:prstGeom prst="rect">
            <a:avLst/>
          </a:prstGeom>
          <a:noFill/>
        </p:spPr>
        <p:txBody>
          <a:bodyPr wrap="none" rtlCol="0">
            <a:spAutoFit/>
          </a:bodyPr>
          <a:lstStyle/>
          <a:p>
            <a:pPr algn="ctr" fontAlgn="base">
              <a:spcBef>
                <a:spcPct val="0"/>
              </a:spcBef>
              <a:spcAft>
                <a:spcPct val="0"/>
              </a:spcAft>
            </a:pPr>
            <a:r>
              <a:rPr lang="en-US" sz="3200" dirty="0">
                <a:solidFill>
                  <a:srgbClr val="C00000"/>
                </a:solidFill>
                <a:latin typeface="Arial" pitchFamily="34" charset="0"/>
              </a:rPr>
              <a:t>What are sources of nutrients to ocean?</a:t>
            </a:r>
          </a:p>
        </p:txBody>
      </p:sp>
    </p:spTree>
    <p:extLst>
      <p:ext uri="{BB962C8B-B14F-4D97-AF65-F5344CB8AC3E}">
        <p14:creationId xmlns:p14="http://schemas.microsoft.com/office/powerpoint/2010/main" val="789784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par>
                                <p:cTn id="8" presetID="10" presetClass="entr" presetSubtype="0" fill="hold" nodeType="withEffect">
                                  <p:stCondLst>
                                    <p:cond delay="0"/>
                                  </p:stCondLst>
                                  <p:childTnLst>
                                    <p:set>
                                      <p:cBhvr>
                                        <p:cTn id="9" dur="1" fill="hold">
                                          <p:stCondLst>
                                            <p:cond delay="0"/>
                                          </p:stCondLst>
                                        </p:cTn>
                                        <p:tgtEl>
                                          <p:spTgt spid="10243"/>
                                        </p:tgtEl>
                                        <p:attrNameLst>
                                          <p:attrName>style.visibility</p:attrName>
                                        </p:attrNameLst>
                                      </p:cBhvr>
                                      <p:to>
                                        <p:strVal val="visible"/>
                                      </p:to>
                                    </p:set>
                                    <p:animEffect transition="in" filter="fade">
                                      <p:cBhvr>
                                        <p:cTn id="10" dur="500"/>
                                        <p:tgtEl>
                                          <p:spTgt spid="10243"/>
                                        </p:tgtEl>
                                      </p:cBhvr>
                                    </p:animEffect>
                                  </p:childTnLst>
                                </p:cTn>
                              </p:par>
                              <p:par>
                                <p:cTn id="11" presetID="10" presetClass="entr" presetSubtype="0" fill="hold" nodeType="withEffect">
                                  <p:stCondLst>
                                    <p:cond delay="0"/>
                                  </p:stCondLst>
                                  <p:childTnLst>
                                    <p:set>
                                      <p:cBhvr>
                                        <p:cTn id="12" dur="1" fill="hold">
                                          <p:stCondLst>
                                            <p:cond delay="0"/>
                                          </p:stCondLst>
                                        </p:cTn>
                                        <p:tgtEl>
                                          <p:spTgt spid="10244"/>
                                        </p:tgtEl>
                                        <p:attrNameLst>
                                          <p:attrName>style.visibility</p:attrName>
                                        </p:attrNameLst>
                                      </p:cBhvr>
                                      <p:to>
                                        <p:strVal val="visible"/>
                                      </p:to>
                                    </p:set>
                                    <p:animEffect transition="in" filter="fade">
                                      <p:cBhvr>
                                        <p:cTn id="13"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8120"/>
            <a:ext cx="8077200" cy="6461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962400" y="668740"/>
            <a:ext cx="762000" cy="685800"/>
          </a:xfrm>
          <a:prstGeom prst="rect">
            <a:avLst/>
          </a:prstGeom>
          <a:no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 name="Rectangle 3"/>
          <p:cNvSpPr/>
          <p:nvPr/>
        </p:nvSpPr>
        <p:spPr>
          <a:xfrm>
            <a:off x="2971800" y="1905000"/>
            <a:ext cx="762000" cy="685800"/>
          </a:xfrm>
          <a:prstGeom prst="rect">
            <a:avLst/>
          </a:prstGeom>
          <a:no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17280444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609600" y="609600"/>
            <a:ext cx="7848600" cy="1200150"/>
          </a:xfrm>
          <a:prstGeom prst="rect">
            <a:avLst/>
          </a:prstGeom>
          <a:solidFill>
            <a:srgbClr val="FFCCCC"/>
          </a:solidFill>
          <a:ln w="76200">
            <a:solidFill>
              <a:srgbClr val="FF0000"/>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sz="3600" b="1">
                <a:solidFill>
                  <a:srgbClr val="002060"/>
                </a:solidFill>
                <a:latin typeface="Albertus Medium"/>
              </a:rPr>
              <a:t>Primary production by phytoplankton</a:t>
            </a:r>
          </a:p>
        </p:txBody>
      </p:sp>
      <p:grpSp>
        <p:nvGrpSpPr>
          <p:cNvPr id="16387" name="Group 3"/>
          <p:cNvGrpSpPr>
            <a:grpSpLocks/>
          </p:cNvGrpSpPr>
          <p:nvPr/>
        </p:nvGrpSpPr>
        <p:grpSpPr bwMode="auto">
          <a:xfrm>
            <a:off x="1892300" y="2005013"/>
            <a:ext cx="1181100" cy="1316037"/>
            <a:chOff x="803" y="267"/>
            <a:chExt cx="327" cy="534"/>
          </a:xfrm>
        </p:grpSpPr>
        <p:sp>
          <p:nvSpPr>
            <p:cNvPr id="16465" name="AutoShape 4"/>
            <p:cNvSpPr>
              <a:spLocks noChangeArrowheads="1"/>
            </p:cNvSpPr>
            <p:nvPr/>
          </p:nvSpPr>
          <p:spPr bwMode="auto">
            <a:xfrm>
              <a:off x="803" y="267"/>
              <a:ext cx="280" cy="289"/>
            </a:xfrm>
            <a:prstGeom prst="star16">
              <a:avLst>
                <a:gd name="adj" fmla="val 37500"/>
              </a:avLst>
            </a:prstGeom>
            <a:solidFill>
              <a:srgbClr val="FFFF00"/>
            </a:solidFill>
            <a:ln w="12700">
              <a:solidFill>
                <a:srgbClr val="000000"/>
              </a:solidFill>
              <a:miter lim="800000"/>
              <a:headEnd/>
              <a:tailEnd/>
            </a:ln>
          </p:spPr>
          <p:txBody>
            <a:bodyPr wrap="none" anchor="ctr"/>
            <a:lstStyle/>
            <a:p>
              <a:pPr fontAlgn="base">
                <a:spcBef>
                  <a:spcPct val="0"/>
                </a:spcBef>
                <a:spcAft>
                  <a:spcPct val="0"/>
                </a:spcAft>
              </a:pPr>
              <a:endParaRPr lang="en-US">
                <a:solidFill>
                  <a:prstClr val="black"/>
                </a:solidFill>
                <a:latin typeface="Arial" pitchFamily="34" charset="0"/>
              </a:endParaRPr>
            </a:p>
          </p:txBody>
        </p:sp>
        <p:sp>
          <p:nvSpPr>
            <p:cNvPr id="16466" name="AutoShape 5"/>
            <p:cNvSpPr>
              <a:spLocks noChangeArrowheads="1"/>
            </p:cNvSpPr>
            <p:nvPr/>
          </p:nvSpPr>
          <p:spPr bwMode="auto">
            <a:xfrm rot="-1920000" flipH="1" flipV="1">
              <a:off x="1101" y="534"/>
              <a:ext cx="29" cy="220"/>
            </a:xfrm>
            <a:custGeom>
              <a:avLst/>
              <a:gdLst>
                <a:gd name="T0" fmla="*/ 0 w 21600"/>
                <a:gd name="T1" fmla="*/ 1 h 21600"/>
                <a:gd name="T2" fmla="*/ 0 w 21600"/>
                <a:gd name="T3" fmla="*/ 2 h 21600"/>
                <a:gd name="T4" fmla="*/ 0 w 21600"/>
                <a:gd name="T5" fmla="*/ 1 h 21600"/>
                <a:gd name="T6" fmla="*/ 0 w 21600"/>
                <a:gd name="T7" fmla="*/ 0 h 21600"/>
                <a:gd name="T8" fmla="*/ 0 60000 65536"/>
                <a:gd name="T9" fmla="*/ 0 60000 65536"/>
                <a:gd name="T10" fmla="*/ 0 60000 65536"/>
                <a:gd name="T11" fmla="*/ 0 60000 65536"/>
                <a:gd name="T12" fmla="*/ 4469 w 21600"/>
                <a:gd name="T13" fmla="*/ 4516 h 21600"/>
                <a:gd name="T14" fmla="*/ 17131 w 21600"/>
                <a:gd name="T15" fmla="*/ 17084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rgbClr val="FFFF00"/>
            </a:solidFill>
            <a:ln w="12700">
              <a:solidFill>
                <a:srgbClr val="000000"/>
              </a:solidFill>
              <a:miter lim="800000"/>
              <a:headEnd/>
              <a:tailEnd/>
            </a:ln>
          </p:spPr>
          <p:txBody>
            <a:bodyPr wrap="none" anchor="ctr"/>
            <a:lstStyle/>
            <a:p>
              <a:pPr fontAlgn="base">
                <a:spcBef>
                  <a:spcPct val="0"/>
                </a:spcBef>
                <a:spcAft>
                  <a:spcPct val="0"/>
                </a:spcAft>
              </a:pPr>
              <a:endParaRPr lang="en-US">
                <a:solidFill>
                  <a:prstClr val="black"/>
                </a:solidFill>
                <a:latin typeface="Arial" pitchFamily="34" charset="0"/>
              </a:endParaRPr>
            </a:p>
          </p:txBody>
        </p:sp>
        <p:sp>
          <p:nvSpPr>
            <p:cNvPr id="16467" name="AutoShape 6"/>
            <p:cNvSpPr>
              <a:spLocks noChangeArrowheads="1"/>
            </p:cNvSpPr>
            <p:nvPr/>
          </p:nvSpPr>
          <p:spPr bwMode="auto">
            <a:xfrm rot="-1320000" flipH="1" flipV="1">
              <a:off x="1001" y="567"/>
              <a:ext cx="30" cy="222"/>
            </a:xfrm>
            <a:custGeom>
              <a:avLst/>
              <a:gdLst>
                <a:gd name="T0" fmla="*/ 0 w 21600"/>
                <a:gd name="T1" fmla="*/ 1 h 21600"/>
                <a:gd name="T2" fmla="*/ 0 w 21600"/>
                <a:gd name="T3" fmla="*/ 2 h 21600"/>
                <a:gd name="T4" fmla="*/ 0 w 21600"/>
                <a:gd name="T5" fmla="*/ 1 h 21600"/>
                <a:gd name="T6" fmla="*/ 0 w 21600"/>
                <a:gd name="T7" fmla="*/ 0 h 21600"/>
                <a:gd name="T8" fmla="*/ 0 60000 65536"/>
                <a:gd name="T9" fmla="*/ 0 60000 65536"/>
                <a:gd name="T10" fmla="*/ 0 60000 65536"/>
                <a:gd name="T11" fmla="*/ 0 60000 65536"/>
                <a:gd name="T12" fmla="*/ 4320 w 21600"/>
                <a:gd name="T13" fmla="*/ 4476 h 21600"/>
                <a:gd name="T14" fmla="*/ 17280 w 21600"/>
                <a:gd name="T15" fmla="*/ 17124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rgbClr val="FFFF00"/>
            </a:solidFill>
            <a:ln w="12700">
              <a:solidFill>
                <a:srgbClr val="000000"/>
              </a:solidFill>
              <a:miter lim="800000"/>
              <a:headEnd/>
              <a:tailEnd/>
            </a:ln>
          </p:spPr>
          <p:txBody>
            <a:bodyPr wrap="none" anchor="ctr"/>
            <a:lstStyle/>
            <a:p>
              <a:pPr fontAlgn="base">
                <a:spcBef>
                  <a:spcPct val="0"/>
                </a:spcBef>
                <a:spcAft>
                  <a:spcPct val="0"/>
                </a:spcAft>
              </a:pPr>
              <a:endParaRPr lang="en-US">
                <a:solidFill>
                  <a:prstClr val="black"/>
                </a:solidFill>
                <a:latin typeface="Arial" pitchFamily="34" charset="0"/>
              </a:endParaRPr>
            </a:p>
          </p:txBody>
        </p:sp>
        <p:sp>
          <p:nvSpPr>
            <p:cNvPr id="16468" name="AutoShape 7"/>
            <p:cNvSpPr>
              <a:spLocks noChangeArrowheads="1"/>
            </p:cNvSpPr>
            <p:nvPr/>
          </p:nvSpPr>
          <p:spPr bwMode="auto">
            <a:xfrm rot="360000" flipH="1" flipV="1">
              <a:off x="890" y="584"/>
              <a:ext cx="34" cy="217"/>
            </a:xfrm>
            <a:custGeom>
              <a:avLst/>
              <a:gdLst>
                <a:gd name="T0" fmla="*/ 0 w 21600"/>
                <a:gd name="T1" fmla="*/ 1 h 21600"/>
                <a:gd name="T2" fmla="*/ 0 w 21600"/>
                <a:gd name="T3" fmla="*/ 2 h 21600"/>
                <a:gd name="T4" fmla="*/ 0 w 21600"/>
                <a:gd name="T5" fmla="*/ 1 h 21600"/>
                <a:gd name="T6" fmla="*/ 0 w 21600"/>
                <a:gd name="T7" fmla="*/ 0 h 21600"/>
                <a:gd name="T8" fmla="*/ 0 60000 65536"/>
                <a:gd name="T9" fmla="*/ 0 60000 65536"/>
                <a:gd name="T10" fmla="*/ 0 60000 65536"/>
                <a:gd name="T11" fmla="*/ 0 60000 65536"/>
                <a:gd name="T12" fmla="*/ 4447 w 21600"/>
                <a:gd name="T13" fmla="*/ 4479 h 21600"/>
                <a:gd name="T14" fmla="*/ 17153 w 21600"/>
                <a:gd name="T15" fmla="*/ 17121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rgbClr val="FFFF00"/>
            </a:solidFill>
            <a:ln w="12700">
              <a:solidFill>
                <a:srgbClr val="000000"/>
              </a:solidFill>
              <a:miter lim="800000"/>
              <a:headEnd/>
              <a:tailEnd/>
            </a:ln>
          </p:spPr>
          <p:txBody>
            <a:bodyPr wrap="none" anchor="ctr"/>
            <a:lstStyle/>
            <a:p>
              <a:pPr fontAlgn="base">
                <a:spcBef>
                  <a:spcPct val="0"/>
                </a:spcBef>
                <a:spcAft>
                  <a:spcPct val="0"/>
                </a:spcAft>
              </a:pPr>
              <a:endParaRPr lang="en-US">
                <a:solidFill>
                  <a:prstClr val="black"/>
                </a:solidFill>
                <a:latin typeface="Arial" pitchFamily="34" charset="0"/>
              </a:endParaRPr>
            </a:p>
          </p:txBody>
        </p:sp>
      </p:grpSp>
      <p:sp>
        <p:nvSpPr>
          <p:cNvPr id="16388" name="Rectangle 8"/>
          <p:cNvSpPr>
            <a:spLocks noChangeArrowheads="1"/>
          </p:cNvSpPr>
          <p:nvPr/>
        </p:nvSpPr>
        <p:spPr bwMode="auto">
          <a:xfrm>
            <a:off x="3810000" y="2405063"/>
            <a:ext cx="10826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3600" b="1" dirty="0">
                <a:solidFill>
                  <a:prstClr val="white"/>
                </a:solidFill>
                <a:latin typeface="Albertus Medium"/>
              </a:rPr>
              <a:t>CO</a:t>
            </a:r>
            <a:r>
              <a:rPr lang="en-US" sz="3600" b="1" baseline="-25000" dirty="0">
                <a:solidFill>
                  <a:prstClr val="white"/>
                </a:solidFill>
                <a:latin typeface="Albertus Medium"/>
              </a:rPr>
              <a:t>2</a:t>
            </a:r>
          </a:p>
        </p:txBody>
      </p:sp>
      <p:grpSp>
        <p:nvGrpSpPr>
          <p:cNvPr id="16389" name="Group 9"/>
          <p:cNvGrpSpPr>
            <a:grpSpLocks/>
          </p:cNvGrpSpPr>
          <p:nvPr/>
        </p:nvGrpSpPr>
        <p:grpSpPr bwMode="auto">
          <a:xfrm>
            <a:off x="0" y="3449638"/>
            <a:ext cx="9144000" cy="2232025"/>
            <a:chOff x="254" y="2173"/>
            <a:chExt cx="5303" cy="1406"/>
          </a:xfrm>
        </p:grpSpPr>
        <p:sp>
          <p:nvSpPr>
            <p:cNvPr id="16463" name="Freeform 10"/>
            <p:cNvSpPr>
              <a:spLocks/>
            </p:cNvSpPr>
            <p:nvPr/>
          </p:nvSpPr>
          <p:spPr bwMode="auto">
            <a:xfrm>
              <a:off x="254" y="2173"/>
              <a:ext cx="5303" cy="1406"/>
            </a:xfrm>
            <a:custGeom>
              <a:avLst/>
              <a:gdLst>
                <a:gd name="T0" fmla="*/ 118 w 6448"/>
                <a:gd name="T1" fmla="*/ 118 h 1406"/>
                <a:gd name="T2" fmla="*/ 296 w 6448"/>
                <a:gd name="T3" fmla="*/ 110 h 1406"/>
                <a:gd name="T4" fmla="*/ 553 w 6448"/>
                <a:gd name="T5" fmla="*/ 94 h 1406"/>
                <a:gd name="T6" fmla="*/ 612 w 6448"/>
                <a:gd name="T7" fmla="*/ 102 h 1406"/>
                <a:gd name="T8" fmla="*/ 901 w 6448"/>
                <a:gd name="T9" fmla="*/ 110 h 1406"/>
                <a:gd name="T10" fmla="*/ 1092 w 6448"/>
                <a:gd name="T11" fmla="*/ 126 h 1406"/>
                <a:gd name="T12" fmla="*/ 1217 w 6448"/>
                <a:gd name="T13" fmla="*/ 46 h 1406"/>
                <a:gd name="T14" fmla="*/ 1500 w 6448"/>
                <a:gd name="T15" fmla="*/ 142 h 1406"/>
                <a:gd name="T16" fmla="*/ 1638 w 6448"/>
                <a:gd name="T17" fmla="*/ 102 h 1406"/>
                <a:gd name="T18" fmla="*/ 1822 w 6448"/>
                <a:gd name="T19" fmla="*/ 118 h 1406"/>
                <a:gd name="T20" fmla="*/ 1921 w 6448"/>
                <a:gd name="T21" fmla="*/ 78 h 1406"/>
                <a:gd name="T22" fmla="*/ 1967 w 6448"/>
                <a:gd name="T23" fmla="*/ 30 h 1406"/>
                <a:gd name="T24" fmla="*/ 2000 w 6448"/>
                <a:gd name="T25" fmla="*/ 70 h 1406"/>
                <a:gd name="T26" fmla="*/ 2198 w 6448"/>
                <a:gd name="T27" fmla="*/ 78 h 1406"/>
                <a:gd name="T28" fmla="*/ 2408 w 6448"/>
                <a:gd name="T29" fmla="*/ 118 h 1406"/>
                <a:gd name="T30" fmla="*/ 2586 w 6448"/>
                <a:gd name="T31" fmla="*/ 30 h 1406"/>
                <a:gd name="T32" fmla="*/ 2763 w 6448"/>
                <a:gd name="T33" fmla="*/ 110 h 1406"/>
                <a:gd name="T34" fmla="*/ 2915 w 6448"/>
                <a:gd name="T35" fmla="*/ 14 h 1406"/>
                <a:gd name="T36" fmla="*/ 2967 w 6448"/>
                <a:gd name="T37" fmla="*/ 46 h 1406"/>
                <a:gd name="T38" fmla="*/ 3020 w 6448"/>
                <a:gd name="T39" fmla="*/ 22 h 1406"/>
                <a:gd name="T40" fmla="*/ 3099 w 6448"/>
                <a:gd name="T41" fmla="*/ 94 h 1406"/>
                <a:gd name="T42" fmla="*/ 3290 w 6448"/>
                <a:gd name="T43" fmla="*/ 46 h 1406"/>
                <a:gd name="T44" fmla="*/ 3323 w 6448"/>
                <a:gd name="T45" fmla="*/ 70 h 1406"/>
                <a:gd name="T46" fmla="*/ 3599 w 6448"/>
                <a:gd name="T47" fmla="*/ 94 h 1406"/>
                <a:gd name="T48" fmla="*/ 3678 w 6448"/>
                <a:gd name="T49" fmla="*/ 62 h 1406"/>
                <a:gd name="T50" fmla="*/ 3777 w 6448"/>
                <a:gd name="T51" fmla="*/ 142 h 1406"/>
                <a:gd name="T52" fmla="*/ 3994 w 6448"/>
                <a:gd name="T53" fmla="*/ 78 h 1406"/>
                <a:gd name="T54" fmla="*/ 4171 w 6448"/>
                <a:gd name="T55" fmla="*/ 142 h 1406"/>
                <a:gd name="T56" fmla="*/ 4303 w 6448"/>
                <a:gd name="T57" fmla="*/ 118 h 1406"/>
                <a:gd name="T58" fmla="*/ 4415 w 6448"/>
                <a:gd name="T59" fmla="*/ 166 h 1406"/>
                <a:gd name="T60" fmla="*/ 4711 w 6448"/>
                <a:gd name="T61" fmla="*/ 94 h 1406"/>
                <a:gd name="T62" fmla="*/ 4770 w 6448"/>
                <a:gd name="T63" fmla="*/ 126 h 1406"/>
                <a:gd name="T64" fmla="*/ 5046 w 6448"/>
                <a:gd name="T65" fmla="*/ 110 h 1406"/>
                <a:gd name="T66" fmla="*/ 5303 w 6448"/>
                <a:gd name="T67" fmla="*/ 70 h 1406"/>
                <a:gd name="T68" fmla="*/ 0 w 6448"/>
                <a:gd name="T69" fmla="*/ 1406 h 1406"/>
                <a:gd name="T70" fmla="*/ 39 w 6448"/>
                <a:gd name="T71" fmla="*/ 78 h 140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448"/>
                <a:gd name="T109" fmla="*/ 0 h 1406"/>
                <a:gd name="T110" fmla="*/ 6448 w 6448"/>
                <a:gd name="T111" fmla="*/ 1406 h 140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448" h="1406">
                  <a:moveTo>
                    <a:pt x="48" y="78"/>
                  </a:moveTo>
                  <a:cubicBezTo>
                    <a:pt x="78" y="98"/>
                    <a:pt x="108" y="109"/>
                    <a:pt x="144" y="118"/>
                  </a:cubicBezTo>
                  <a:cubicBezTo>
                    <a:pt x="212" y="109"/>
                    <a:pt x="257" y="94"/>
                    <a:pt x="312" y="54"/>
                  </a:cubicBezTo>
                  <a:cubicBezTo>
                    <a:pt x="329" y="71"/>
                    <a:pt x="338" y="98"/>
                    <a:pt x="360" y="110"/>
                  </a:cubicBezTo>
                  <a:cubicBezTo>
                    <a:pt x="371" y="116"/>
                    <a:pt x="443" y="129"/>
                    <a:pt x="464" y="134"/>
                  </a:cubicBezTo>
                  <a:cubicBezTo>
                    <a:pt x="537" y="126"/>
                    <a:pt x="610" y="134"/>
                    <a:pt x="672" y="94"/>
                  </a:cubicBezTo>
                  <a:cubicBezTo>
                    <a:pt x="677" y="86"/>
                    <a:pt x="678" y="70"/>
                    <a:pt x="688" y="70"/>
                  </a:cubicBezTo>
                  <a:cubicBezTo>
                    <a:pt x="709" y="70"/>
                    <a:pt x="722" y="97"/>
                    <a:pt x="744" y="102"/>
                  </a:cubicBezTo>
                  <a:cubicBezTo>
                    <a:pt x="795" y="112"/>
                    <a:pt x="863" y="114"/>
                    <a:pt x="912" y="118"/>
                  </a:cubicBezTo>
                  <a:cubicBezTo>
                    <a:pt x="973" y="133"/>
                    <a:pt x="1035" y="125"/>
                    <a:pt x="1096" y="110"/>
                  </a:cubicBezTo>
                  <a:cubicBezTo>
                    <a:pt x="1153" y="71"/>
                    <a:pt x="1138" y="92"/>
                    <a:pt x="1192" y="110"/>
                  </a:cubicBezTo>
                  <a:cubicBezTo>
                    <a:pt x="1216" y="118"/>
                    <a:pt x="1320" y="125"/>
                    <a:pt x="1328" y="126"/>
                  </a:cubicBezTo>
                  <a:cubicBezTo>
                    <a:pt x="1407" y="117"/>
                    <a:pt x="1389" y="113"/>
                    <a:pt x="1448" y="94"/>
                  </a:cubicBezTo>
                  <a:cubicBezTo>
                    <a:pt x="1458" y="78"/>
                    <a:pt x="1471" y="28"/>
                    <a:pt x="1480" y="46"/>
                  </a:cubicBezTo>
                  <a:cubicBezTo>
                    <a:pt x="1508" y="103"/>
                    <a:pt x="1535" y="133"/>
                    <a:pt x="1600" y="150"/>
                  </a:cubicBezTo>
                  <a:cubicBezTo>
                    <a:pt x="1674" y="147"/>
                    <a:pt x="1749" y="148"/>
                    <a:pt x="1824" y="142"/>
                  </a:cubicBezTo>
                  <a:cubicBezTo>
                    <a:pt x="1876" y="137"/>
                    <a:pt x="1912" y="93"/>
                    <a:pt x="1960" y="78"/>
                  </a:cubicBezTo>
                  <a:cubicBezTo>
                    <a:pt x="1970" y="86"/>
                    <a:pt x="1979" y="98"/>
                    <a:pt x="1992" y="102"/>
                  </a:cubicBezTo>
                  <a:cubicBezTo>
                    <a:pt x="2033" y="112"/>
                    <a:pt x="2120" y="118"/>
                    <a:pt x="2120" y="118"/>
                  </a:cubicBezTo>
                  <a:cubicBezTo>
                    <a:pt x="2160" y="131"/>
                    <a:pt x="2153" y="132"/>
                    <a:pt x="2216" y="118"/>
                  </a:cubicBezTo>
                  <a:cubicBezTo>
                    <a:pt x="2248" y="110"/>
                    <a:pt x="2280" y="96"/>
                    <a:pt x="2312" y="86"/>
                  </a:cubicBezTo>
                  <a:cubicBezTo>
                    <a:pt x="2320" y="83"/>
                    <a:pt x="2336" y="78"/>
                    <a:pt x="2336" y="78"/>
                  </a:cubicBezTo>
                  <a:cubicBezTo>
                    <a:pt x="2346" y="70"/>
                    <a:pt x="2357" y="62"/>
                    <a:pt x="2368" y="54"/>
                  </a:cubicBezTo>
                  <a:cubicBezTo>
                    <a:pt x="2376" y="46"/>
                    <a:pt x="2380" y="30"/>
                    <a:pt x="2392" y="30"/>
                  </a:cubicBezTo>
                  <a:cubicBezTo>
                    <a:pt x="2401" y="30"/>
                    <a:pt x="2401" y="47"/>
                    <a:pt x="2408" y="54"/>
                  </a:cubicBezTo>
                  <a:cubicBezTo>
                    <a:pt x="2414" y="60"/>
                    <a:pt x="2422" y="66"/>
                    <a:pt x="2432" y="70"/>
                  </a:cubicBezTo>
                  <a:cubicBezTo>
                    <a:pt x="2450" y="76"/>
                    <a:pt x="2526" y="84"/>
                    <a:pt x="2536" y="86"/>
                  </a:cubicBezTo>
                  <a:cubicBezTo>
                    <a:pt x="2581" y="83"/>
                    <a:pt x="2626" y="82"/>
                    <a:pt x="2672" y="78"/>
                  </a:cubicBezTo>
                  <a:cubicBezTo>
                    <a:pt x="2696" y="75"/>
                    <a:pt x="2744" y="45"/>
                    <a:pt x="2776" y="38"/>
                  </a:cubicBezTo>
                  <a:cubicBezTo>
                    <a:pt x="2821" y="106"/>
                    <a:pt x="2840" y="105"/>
                    <a:pt x="2928" y="118"/>
                  </a:cubicBezTo>
                  <a:cubicBezTo>
                    <a:pt x="2962" y="115"/>
                    <a:pt x="2997" y="116"/>
                    <a:pt x="3032" y="110"/>
                  </a:cubicBezTo>
                  <a:cubicBezTo>
                    <a:pt x="3075" y="102"/>
                    <a:pt x="3108" y="53"/>
                    <a:pt x="3144" y="30"/>
                  </a:cubicBezTo>
                  <a:cubicBezTo>
                    <a:pt x="3162" y="86"/>
                    <a:pt x="3246" y="84"/>
                    <a:pt x="3296" y="94"/>
                  </a:cubicBezTo>
                  <a:cubicBezTo>
                    <a:pt x="3317" y="98"/>
                    <a:pt x="3360" y="110"/>
                    <a:pt x="3360" y="110"/>
                  </a:cubicBezTo>
                  <a:cubicBezTo>
                    <a:pt x="3464" y="104"/>
                    <a:pt x="3501" y="111"/>
                    <a:pt x="3576" y="62"/>
                  </a:cubicBezTo>
                  <a:cubicBezTo>
                    <a:pt x="3565" y="46"/>
                    <a:pt x="3530" y="0"/>
                    <a:pt x="3544" y="14"/>
                  </a:cubicBezTo>
                  <a:cubicBezTo>
                    <a:pt x="3552" y="22"/>
                    <a:pt x="3557" y="32"/>
                    <a:pt x="3568" y="38"/>
                  </a:cubicBezTo>
                  <a:cubicBezTo>
                    <a:pt x="3580" y="44"/>
                    <a:pt x="3594" y="43"/>
                    <a:pt x="3608" y="46"/>
                  </a:cubicBezTo>
                  <a:cubicBezTo>
                    <a:pt x="3621" y="43"/>
                    <a:pt x="3635" y="42"/>
                    <a:pt x="3648" y="38"/>
                  </a:cubicBezTo>
                  <a:cubicBezTo>
                    <a:pt x="3657" y="34"/>
                    <a:pt x="3664" y="16"/>
                    <a:pt x="3672" y="22"/>
                  </a:cubicBezTo>
                  <a:cubicBezTo>
                    <a:pt x="3682" y="30"/>
                    <a:pt x="3673" y="49"/>
                    <a:pt x="3680" y="62"/>
                  </a:cubicBezTo>
                  <a:cubicBezTo>
                    <a:pt x="3698" y="98"/>
                    <a:pt x="3732" y="89"/>
                    <a:pt x="3768" y="94"/>
                  </a:cubicBezTo>
                  <a:cubicBezTo>
                    <a:pt x="3858" y="88"/>
                    <a:pt x="3897" y="81"/>
                    <a:pt x="3976" y="62"/>
                  </a:cubicBezTo>
                  <a:cubicBezTo>
                    <a:pt x="3984" y="56"/>
                    <a:pt x="3992" y="52"/>
                    <a:pt x="4000" y="46"/>
                  </a:cubicBezTo>
                  <a:cubicBezTo>
                    <a:pt x="4008" y="38"/>
                    <a:pt x="4014" y="16"/>
                    <a:pt x="4024" y="22"/>
                  </a:cubicBezTo>
                  <a:cubicBezTo>
                    <a:pt x="4038" y="30"/>
                    <a:pt x="4031" y="55"/>
                    <a:pt x="4040" y="70"/>
                  </a:cubicBezTo>
                  <a:cubicBezTo>
                    <a:pt x="4062" y="105"/>
                    <a:pt x="4151" y="106"/>
                    <a:pt x="4184" y="110"/>
                  </a:cubicBezTo>
                  <a:cubicBezTo>
                    <a:pt x="4208" y="108"/>
                    <a:pt x="4332" y="103"/>
                    <a:pt x="4376" y="94"/>
                  </a:cubicBezTo>
                  <a:cubicBezTo>
                    <a:pt x="4400" y="88"/>
                    <a:pt x="4424" y="78"/>
                    <a:pt x="4448" y="70"/>
                  </a:cubicBezTo>
                  <a:cubicBezTo>
                    <a:pt x="4456" y="67"/>
                    <a:pt x="4472" y="62"/>
                    <a:pt x="4472" y="62"/>
                  </a:cubicBezTo>
                  <a:cubicBezTo>
                    <a:pt x="4480" y="105"/>
                    <a:pt x="4485" y="114"/>
                    <a:pt x="4528" y="126"/>
                  </a:cubicBezTo>
                  <a:cubicBezTo>
                    <a:pt x="4549" y="131"/>
                    <a:pt x="4592" y="142"/>
                    <a:pt x="4592" y="142"/>
                  </a:cubicBezTo>
                  <a:cubicBezTo>
                    <a:pt x="4656" y="137"/>
                    <a:pt x="4707" y="133"/>
                    <a:pt x="4768" y="118"/>
                  </a:cubicBezTo>
                  <a:cubicBezTo>
                    <a:pt x="4804" y="90"/>
                    <a:pt x="4819" y="96"/>
                    <a:pt x="4856" y="78"/>
                  </a:cubicBezTo>
                  <a:cubicBezTo>
                    <a:pt x="4918" y="46"/>
                    <a:pt x="4843" y="74"/>
                    <a:pt x="4904" y="54"/>
                  </a:cubicBezTo>
                  <a:cubicBezTo>
                    <a:pt x="4953" y="103"/>
                    <a:pt x="5005" y="125"/>
                    <a:pt x="5072" y="142"/>
                  </a:cubicBezTo>
                  <a:cubicBezTo>
                    <a:pt x="5117" y="139"/>
                    <a:pt x="5163" y="140"/>
                    <a:pt x="5208" y="134"/>
                  </a:cubicBezTo>
                  <a:cubicBezTo>
                    <a:pt x="5217" y="132"/>
                    <a:pt x="5223" y="121"/>
                    <a:pt x="5232" y="118"/>
                  </a:cubicBezTo>
                  <a:cubicBezTo>
                    <a:pt x="5247" y="111"/>
                    <a:pt x="5280" y="102"/>
                    <a:pt x="5280" y="102"/>
                  </a:cubicBezTo>
                  <a:cubicBezTo>
                    <a:pt x="5293" y="142"/>
                    <a:pt x="5329" y="153"/>
                    <a:pt x="5368" y="166"/>
                  </a:cubicBezTo>
                  <a:cubicBezTo>
                    <a:pt x="5546" y="151"/>
                    <a:pt x="5529" y="157"/>
                    <a:pt x="5648" y="118"/>
                  </a:cubicBezTo>
                  <a:cubicBezTo>
                    <a:pt x="5755" y="37"/>
                    <a:pt x="5684" y="57"/>
                    <a:pt x="5728" y="94"/>
                  </a:cubicBezTo>
                  <a:cubicBezTo>
                    <a:pt x="5737" y="101"/>
                    <a:pt x="5749" y="105"/>
                    <a:pt x="5760" y="110"/>
                  </a:cubicBezTo>
                  <a:cubicBezTo>
                    <a:pt x="5773" y="115"/>
                    <a:pt x="5786" y="120"/>
                    <a:pt x="5800" y="126"/>
                  </a:cubicBezTo>
                  <a:cubicBezTo>
                    <a:pt x="5903" y="116"/>
                    <a:pt x="5966" y="133"/>
                    <a:pt x="6040" y="78"/>
                  </a:cubicBezTo>
                  <a:cubicBezTo>
                    <a:pt x="6115" y="96"/>
                    <a:pt x="6084" y="84"/>
                    <a:pt x="6136" y="110"/>
                  </a:cubicBezTo>
                  <a:cubicBezTo>
                    <a:pt x="6267" y="102"/>
                    <a:pt x="6264" y="112"/>
                    <a:pt x="6352" y="54"/>
                  </a:cubicBezTo>
                  <a:cubicBezTo>
                    <a:pt x="6395" y="83"/>
                    <a:pt x="6366" y="70"/>
                    <a:pt x="6448" y="70"/>
                  </a:cubicBezTo>
                  <a:lnTo>
                    <a:pt x="6448" y="1406"/>
                  </a:lnTo>
                  <a:lnTo>
                    <a:pt x="0" y="1406"/>
                  </a:lnTo>
                  <a:lnTo>
                    <a:pt x="0" y="62"/>
                  </a:lnTo>
                  <a:lnTo>
                    <a:pt x="48" y="78"/>
                  </a:lnTo>
                  <a:close/>
                </a:path>
              </a:pathLst>
            </a:custGeom>
            <a:solidFill>
              <a:srgbClr val="C1CEFF"/>
            </a:solidFill>
            <a:ln w="12700">
              <a:solidFill>
                <a:schemeClr val="tx1"/>
              </a:solidFill>
              <a:round/>
              <a:headEnd/>
              <a:tailEnd/>
            </a:ln>
          </p:spPr>
          <p:txBody>
            <a:bodyPr wrap="none" anchor="ctr"/>
            <a:lstStyle/>
            <a:p>
              <a:pPr fontAlgn="base">
                <a:spcBef>
                  <a:spcPct val="0"/>
                </a:spcBef>
                <a:spcAft>
                  <a:spcPct val="0"/>
                </a:spcAft>
              </a:pPr>
              <a:endParaRPr lang="en-US">
                <a:solidFill>
                  <a:prstClr val="white"/>
                </a:solidFill>
                <a:latin typeface="Arial" pitchFamily="34" charset="0"/>
              </a:endParaRPr>
            </a:p>
          </p:txBody>
        </p:sp>
        <p:sp>
          <p:nvSpPr>
            <p:cNvPr id="16464" name="Rectangle 11"/>
            <p:cNvSpPr>
              <a:spLocks noChangeArrowheads="1"/>
            </p:cNvSpPr>
            <p:nvPr/>
          </p:nvSpPr>
          <p:spPr bwMode="auto">
            <a:xfrm>
              <a:off x="4338" y="3192"/>
              <a:ext cx="113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000" b="1" dirty="0">
                  <a:solidFill>
                    <a:srgbClr val="009900"/>
                  </a:solidFill>
                  <a:latin typeface="Albertus Medium"/>
                </a:rPr>
                <a:t>phytoplankton</a:t>
              </a:r>
              <a:endParaRPr lang="en-US" sz="2000" b="1" baseline="-25000" dirty="0">
                <a:solidFill>
                  <a:srgbClr val="009900"/>
                </a:solidFill>
                <a:latin typeface="Albertus Medium"/>
              </a:endParaRPr>
            </a:p>
          </p:txBody>
        </p:sp>
      </p:grpSp>
      <p:grpSp>
        <p:nvGrpSpPr>
          <p:cNvPr id="16390" name="Group 12"/>
          <p:cNvGrpSpPr>
            <a:grpSpLocks/>
          </p:cNvGrpSpPr>
          <p:nvPr/>
        </p:nvGrpSpPr>
        <p:grpSpPr bwMode="auto">
          <a:xfrm>
            <a:off x="5899150" y="3781425"/>
            <a:ext cx="1108075" cy="1692275"/>
            <a:chOff x="3679" y="2231"/>
            <a:chExt cx="438" cy="590"/>
          </a:xfrm>
        </p:grpSpPr>
        <p:sp>
          <p:nvSpPr>
            <p:cNvPr id="16397" name="Oval 13"/>
            <p:cNvSpPr>
              <a:spLocks noChangeArrowheads="1"/>
            </p:cNvSpPr>
            <p:nvPr/>
          </p:nvSpPr>
          <p:spPr bwMode="auto">
            <a:xfrm>
              <a:off x="3679" y="2231"/>
              <a:ext cx="30" cy="40"/>
            </a:xfrm>
            <a:prstGeom prst="ellipse">
              <a:avLst/>
            </a:prstGeom>
            <a:solidFill>
              <a:srgbClr val="30FF53"/>
            </a:solidFill>
            <a:ln w="12700">
              <a:solidFill>
                <a:srgbClr val="005400"/>
              </a:solidFill>
              <a:round/>
              <a:headEnd/>
              <a:tailEnd/>
            </a:ln>
          </p:spPr>
          <p:txBody>
            <a:bodyPr wrap="none" anchor="ctr"/>
            <a:lstStyle/>
            <a:p>
              <a:pPr fontAlgn="base">
                <a:spcBef>
                  <a:spcPct val="0"/>
                </a:spcBef>
                <a:spcAft>
                  <a:spcPct val="0"/>
                </a:spcAft>
              </a:pPr>
              <a:endParaRPr lang="en-US">
                <a:solidFill>
                  <a:prstClr val="black"/>
                </a:solidFill>
                <a:latin typeface="Arial" pitchFamily="34" charset="0"/>
              </a:endParaRPr>
            </a:p>
          </p:txBody>
        </p:sp>
        <p:sp>
          <p:nvSpPr>
            <p:cNvPr id="16398" name="Oval 14"/>
            <p:cNvSpPr>
              <a:spLocks noChangeArrowheads="1"/>
            </p:cNvSpPr>
            <p:nvPr/>
          </p:nvSpPr>
          <p:spPr bwMode="auto">
            <a:xfrm>
              <a:off x="3793" y="2279"/>
              <a:ext cx="30" cy="40"/>
            </a:xfrm>
            <a:prstGeom prst="ellipse">
              <a:avLst/>
            </a:prstGeom>
            <a:solidFill>
              <a:srgbClr val="30FF53"/>
            </a:solidFill>
            <a:ln w="12700">
              <a:solidFill>
                <a:srgbClr val="005400"/>
              </a:solidFill>
              <a:round/>
              <a:headEnd/>
              <a:tailEnd/>
            </a:ln>
          </p:spPr>
          <p:txBody>
            <a:bodyPr wrap="none" anchor="ctr"/>
            <a:lstStyle/>
            <a:p>
              <a:pPr fontAlgn="base">
                <a:spcBef>
                  <a:spcPct val="0"/>
                </a:spcBef>
                <a:spcAft>
                  <a:spcPct val="0"/>
                </a:spcAft>
              </a:pPr>
              <a:endParaRPr lang="en-US">
                <a:solidFill>
                  <a:prstClr val="black"/>
                </a:solidFill>
                <a:latin typeface="Arial" pitchFamily="34" charset="0"/>
              </a:endParaRPr>
            </a:p>
          </p:txBody>
        </p:sp>
        <p:grpSp>
          <p:nvGrpSpPr>
            <p:cNvPr id="16399" name="Group 15"/>
            <p:cNvGrpSpPr>
              <a:grpSpLocks/>
            </p:cNvGrpSpPr>
            <p:nvPr/>
          </p:nvGrpSpPr>
          <p:grpSpPr bwMode="auto">
            <a:xfrm>
              <a:off x="3679" y="2471"/>
              <a:ext cx="140" cy="158"/>
              <a:chOff x="2253" y="2160"/>
              <a:chExt cx="157" cy="158"/>
            </a:xfrm>
          </p:grpSpPr>
          <p:sp>
            <p:nvSpPr>
              <p:cNvPr id="16448" name="AutoShape 16"/>
              <p:cNvSpPr>
                <a:spLocks noChangeArrowheads="1"/>
              </p:cNvSpPr>
              <p:nvPr/>
            </p:nvSpPr>
            <p:spPr bwMode="auto">
              <a:xfrm>
                <a:off x="2273" y="2211"/>
                <a:ext cx="38" cy="59"/>
              </a:xfrm>
              <a:prstGeom prst="roundRect">
                <a:avLst>
                  <a:gd name="adj" fmla="val 44736"/>
                </a:avLst>
              </a:pr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49" name="AutoShape 17"/>
              <p:cNvSpPr>
                <a:spLocks noChangeArrowheads="1"/>
              </p:cNvSpPr>
              <p:nvPr/>
            </p:nvSpPr>
            <p:spPr bwMode="auto">
              <a:xfrm>
                <a:off x="2311" y="2211"/>
                <a:ext cx="37" cy="59"/>
              </a:xfrm>
              <a:prstGeom prst="roundRect">
                <a:avLst>
                  <a:gd name="adj" fmla="val 45944"/>
                </a:avLst>
              </a:pr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50" name="AutoShape 18"/>
              <p:cNvSpPr>
                <a:spLocks noChangeArrowheads="1"/>
              </p:cNvSpPr>
              <p:nvPr/>
            </p:nvSpPr>
            <p:spPr bwMode="auto">
              <a:xfrm>
                <a:off x="2348" y="2211"/>
                <a:ext cx="38" cy="59"/>
              </a:xfrm>
              <a:prstGeom prst="roundRect">
                <a:avLst>
                  <a:gd name="adj" fmla="val 44736"/>
                </a:avLst>
              </a:pr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51" name="Arc 19"/>
              <p:cNvSpPr>
                <a:spLocks/>
              </p:cNvSpPr>
              <p:nvPr/>
            </p:nvSpPr>
            <p:spPr bwMode="auto">
              <a:xfrm>
                <a:off x="2253" y="2160"/>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20737" y="21582"/>
                    </a:moveTo>
                    <a:cubicBezTo>
                      <a:pt x="9153" y="21120"/>
                      <a:pt x="0" y="11593"/>
                      <a:pt x="0" y="0"/>
                    </a:cubicBezTo>
                  </a:path>
                  <a:path w="21600" h="21582" stroke="0" extrusionOk="0">
                    <a:moveTo>
                      <a:pt x="20737" y="21582"/>
                    </a:moveTo>
                    <a:cubicBezTo>
                      <a:pt x="9153" y="21120"/>
                      <a:pt x="0" y="11593"/>
                      <a:pt x="0" y="0"/>
                    </a:cubicBezTo>
                    <a:lnTo>
                      <a:pt x="21600" y="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52" name="Arc 20"/>
              <p:cNvSpPr>
                <a:spLocks/>
              </p:cNvSpPr>
              <p:nvPr/>
            </p:nvSpPr>
            <p:spPr bwMode="auto">
              <a:xfrm>
                <a:off x="2294" y="2160"/>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20737" y="21582"/>
                    </a:moveTo>
                    <a:cubicBezTo>
                      <a:pt x="9153" y="21120"/>
                      <a:pt x="0" y="11593"/>
                      <a:pt x="0" y="0"/>
                    </a:cubicBezTo>
                  </a:path>
                  <a:path w="21600" h="21582" stroke="0" extrusionOk="0">
                    <a:moveTo>
                      <a:pt x="20737" y="21582"/>
                    </a:moveTo>
                    <a:cubicBezTo>
                      <a:pt x="9153" y="21120"/>
                      <a:pt x="0" y="11593"/>
                      <a:pt x="0" y="0"/>
                    </a:cubicBezTo>
                    <a:lnTo>
                      <a:pt x="21600" y="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53" name="Arc 21"/>
              <p:cNvSpPr>
                <a:spLocks/>
              </p:cNvSpPr>
              <p:nvPr/>
            </p:nvSpPr>
            <p:spPr bwMode="auto">
              <a:xfrm>
                <a:off x="2331" y="2160"/>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20737" y="21582"/>
                    </a:moveTo>
                    <a:cubicBezTo>
                      <a:pt x="9153" y="21120"/>
                      <a:pt x="0" y="11593"/>
                      <a:pt x="0" y="0"/>
                    </a:cubicBezTo>
                  </a:path>
                  <a:path w="21600" h="21582" stroke="0" extrusionOk="0">
                    <a:moveTo>
                      <a:pt x="20737" y="21582"/>
                    </a:moveTo>
                    <a:cubicBezTo>
                      <a:pt x="9153" y="21120"/>
                      <a:pt x="0" y="11593"/>
                      <a:pt x="0" y="0"/>
                    </a:cubicBezTo>
                    <a:lnTo>
                      <a:pt x="21600" y="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54" name="Arc 22"/>
              <p:cNvSpPr>
                <a:spLocks/>
              </p:cNvSpPr>
              <p:nvPr/>
            </p:nvSpPr>
            <p:spPr bwMode="auto">
              <a:xfrm>
                <a:off x="2305" y="2160"/>
                <a:ext cx="27" cy="55"/>
              </a:xfrm>
              <a:custGeom>
                <a:avLst/>
                <a:gdLst>
                  <a:gd name="T0" fmla="*/ 0 w 22462"/>
                  <a:gd name="T1" fmla="*/ 0 h 21600"/>
                  <a:gd name="T2" fmla="*/ 0 w 22462"/>
                  <a:gd name="T3" fmla="*/ 0 h 21600"/>
                  <a:gd name="T4" fmla="*/ 0 w 22462"/>
                  <a:gd name="T5" fmla="*/ 0 h 21600"/>
                  <a:gd name="T6" fmla="*/ 0 60000 65536"/>
                  <a:gd name="T7" fmla="*/ 0 60000 65536"/>
                  <a:gd name="T8" fmla="*/ 0 60000 65536"/>
                  <a:gd name="T9" fmla="*/ 0 w 22462"/>
                  <a:gd name="T10" fmla="*/ 0 h 21600"/>
                  <a:gd name="T11" fmla="*/ 22462 w 22462"/>
                  <a:gd name="T12" fmla="*/ 21600 h 21600"/>
                </a:gdLst>
                <a:ahLst/>
                <a:cxnLst>
                  <a:cxn ang="T6">
                    <a:pos x="T0" y="T1"/>
                  </a:cxn>
                  <a:cxn ang="T7">
                    <a:pos x="T2" y="T3"/>
                  </a:cxn>
                  <a:cxn ang="T8">
                    <a:pos x="T4" y="T5"/>
                  </a:cxn>
                </a:cxnLst>
                <a:rect l="T9" t="T10" r="T11" b="T12"/>
                <a:pathLst>
                  <a:path w="22462" h="21600" fill="none" extrusionOk="0">
                    <a:moveTo>
                      <a:pt x="22462" y="0"/>
                    </a:moveTo>
                    <a:cubicBezTo>
                      <a:pt x="22462" y="11929"/>
                      <a:pt x="12791" y="21600"/>
                      <a:pt x="862" y="21600"/>
                    </a:cubicBezTo>
                    <a:cubicBezTo>
                      <a:pt x="574" y="21600"/>
                      <a:pt x="287" y="21594"/>
                      <a:pt x="-1" y="21582"/>
                    </a:cubicBezTo>
                  </a:path>
                  <a:path w="22462" h="21600" stroke="0" extrusionOk="0">
                    <a:moveTo>
                      <a:pt x="22462" y="0"/>
                    </a:moveTo>
                    <a:cubicBezTo>
                      <a:pt x="22462" y="11929"/>
                      <a:pt x="12791" y="21600"/>
                      <a:pt x="862" y="21600"/>
                    </a:cubicBezTo>
                    <a:cubicBezTo>
                      <a:pt x="574" y="21600"/>
                      <a:pt x="287" y="21594"/>
                      <a:pt x="-1" y="21582"/>
                    </a:cubicBezTo>
                    <a:lnTo>
                      <a:pt x="862" y="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55" name="Arc 23"/>
              <p:cNvSpPr>
                <a:spLocks/>
              </p:cNvSpPr>
              <p:nvPr/>
            </p:nvSpPr>
            <p:spPr bwMode="auto">
              <a:xfrm>
                <a:off x="2343" y="2160"/>
                <a:ext cx="26" cy="5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56" name="Arc 24"/>
              <p:cNvSpPr>
                <a:spLocks/>
              </p:cNvSpPr>
              <p:nvPr/>
            </p:nvSpPr>
            <p:spPr bwMode="auto">
              <a:xfrm>
                <a:off x="2380" y="2160"/>
                <a:ext cx="27" cy="55"/>
              </a:xfrm>
              <a:custGeom>
                <a:avLst/>
                <a:gdLst>
                  <a:gd name="T0" fmla="*/ 0 w 22462"/>
                  <a:gd name="T1" fmla="*/ 0 h 21600"/>
                  <a:gd name="T2" fmla="*/ 0 w 22462"/>
                  <a:gd name="T3" fmla="*/ 0 h 21600"/>
                  <a:gd name="T4" fmla="*/ 0 w 22462"/>
                  <a:gd name="T5" fmla="*/ 0 h 21600"/>
                  <a:gd name="T6" fmla="*/ 0 60000 65536"/>
                  <a:gd name="T7" fmla="*/ 0 60000 65536"/>
                  <a:gd name="T8" fmla="*/ 0 60000 65536"/>
                  <a:gd name="T9" fmla="*/ 0 w 22462"/>
                  <a:gd name="T10" fmla="*/ 0 h 21600"/>
                  <a:gd name="T11" fmla="*/ 22462 w 22462"/>
                  <a:gd name="T12" fmla="*/ 21600 h 21600"/>
                </a:gdLst>
                <a:ahLst/>
                <a:cxnLst>
                  <a:cxn ang="T6">
                    <a:pos x="T0" y="T1"/>
                  </a:cxn>
                  <a:cxn ang="T7">
                    <a:pos x="T2" y="T3"/>
                  </a:cxn>
                  <a:cxn ang="T8">
                    <a:pos x="T4" y="T5"/>
                  </a:cxn>
                </a:cxnLst>
                <a:rect l="T9" t="T10" r="T11" b="T12"/>
                <a:pathLst>
                  <a:path w="22462" h="21600" fill="none" extrusionOk="0">
                    <a:moveTo>
                      <a:pt x="22462" y="0"/>
                    </a:moveTo>
                    <a:cubicBezTo>
                      <a:pt x="22462" y="11929"/>
                      <a:pt x="12791" y="21600"/>
                      <a:pt x="862" y="21600"/>
                    </a:cubicBezTo>
                    <a:cubicBezTo>
                      <a:pt x="574" y="21600"/>
                      <a:pt x="287" y="21594"/>
                      <a:pt x="-1" y="21582"/>
                    </a:cubicBezTo>
                  </a:path>
                  <a:path w="22462" h="21600" stroke="0" extrusionOk="0">
                    <a:moveTo>
                      <a:pt x="22462" y="0"/>
                    </a:moveTo>
                    <a:cubicBezTo>
                      <a:pt x="22462" y="11929"/>
                      <a:pt x="12791" y="21600"/>
                      <a:pt x="862" y="21600"/>
                    </a:cubicBezTo>
                    <a:cubicBezTo>
                      <a:pt x="574" y="21600"/>
                      <a:pt x="287" y="21594"/>
                      <a:pt x="-1" y="21582"/>
                    </a:cubicBezTo>
                    <a:lnTo>
                      <a:pt x="862" y="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57" name="Arc 25"/>
              <p:cNvSpPr>
                <a:spLocks/>
              </p:cNvSpPr>
              <p:nvPr/>
            </p:nvSpPr>
            <p:spPr bwMode="auto">
              <a:xfrm>
                <a:off x="2256" y="2263"/>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0" y="21582"/>
                    </a:moveTo>
                    <a:cubicBezTo>
                      <a:pt x="0" y="9988"/>
                      <a:pt x="9153" y="461"/>
                      <a:pt x="20737" y="-1"/>
                    </a:cubicBezTo>
                  </a:path>
                  <a:path w="21600" h="21582" stroke="0" extrusionOk="0">
                    <a:moveTo>
                      <a:pt x="0" y="21582"/>
                    </a:moveTo>
                    <a:cubicBezTo>
                      <a:pt x="0" y="9988"/>
                      <a:pt x="9153" y="461"/>
                      <a:pt x="20737" y="-1"/>
                    </a:cubicBezTo>
                    <a:lnTo>
                      <a:pt x="21600" y="21582"/>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58" name="Arc 26"/>
              <p:cNvSpPr>
                <a:spLocks/>
              </p:cNvSpPr>
              <p:nvPr/>
            </p:nvSpPr>
            <p:spPr bwMode="auto">
              <a:xfrm>
                <a:off x="2294" y="2263"/>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0" y="21582"/>
                    </a:moveTo>
                    <a:cubicBezTo>
                      <a:pt x="0" y="9988"/>
                      <a:pt x="9153" y="461"/>
                      <a:pt x="20737" y="-1"/>
                    </a:cubicBezTo>
                  </a:path>
                  <a:path w="21600" h="21582" stroke="0" extrusionOk="0">
                    <a:moveTo>
                      <a:pt x="0" y="21582"/>
                    </a:moveTo>
                    <a:cubicBezTo>
                      <a:pt x="0" y="9988"/>
                      <a:pt x="9153" y="461"/>
                      <a:pt x="20737" y="-1"/>
                    </a:cubicBezTo>
                    <a:lnTo>
                      <a:pt x="21600" y="21582"/>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59" name="Arc 27"/>
              <p:cNvSpPr>
                <a:spLocks/>
              </p:cNvSpPr>
              <p:nvPr/>
            </p:nvSpPr>
            <p:spPr bwMode="auto">
              <a:xfrm>
                <a:off x="2331" y="2263"/>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0" y="21582"/>
                    </a:moveTo>
                    <a:cubicBezTo>
                      <a:pt x="0" y="9988"/>
                      <a:pt x="9153" y="461"/>
                      <a:pt x="20737" y="-1"/>
                    </a:cubicBezTo>
                  </a:path>
                  <a:path w="21600" h="21582" stroke="0" extrusionOk="0">
                    <a:moveTo>
                      <a:pt x="0" y="21582"/>
                    </a:moveTo>
                    <a:cubicBezTo>
                      <a:pt x="0" y="9988"/>
                      <a:pt x="9153" y="461"/>
                      <a:pt x="20737" y="-1"/>
                    </a:cubicBezTo>
                    <a:lnTo>
                      <a:pt x="21600" y="21582"/>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60" name="Arc 28"/>
              <p:cNvSpPr>
                <a:spLocks/>
              </p:cNvSpPr>
              <p:nvPr/>
            </p:nvSpPr>
            <p:spPr bwMode="auto">
              <a:xfrm>
                <a:off x="2305" y="2263"/>
                <a:ext cx="27" cy="55"/>
              </a:xfrm>
              <a:custGeom>
                <a:avLst/>
                <a:gdLst>
                  <a:gd name="T0" fmla="*/ 0 w 22462"/>
                  <a:gd name="T1" fmla="*/ 0 h 21600"/>
                  <a:gd name="T2" fmla="*/ 0 w 22462"/>
                  <a:gd name="T3" fmla="*/ 0 h 21600"/>
                  <a:gd name="T4" fmla="*/ 0 w 22462"/>
                  <a:gd name="T5" fmla="*/ 0 h 21600"/>
                  <a:gd name="T6" fmla="*/ 0 60000 65536"/>
                  <a:gd name="T7" fmla="*/ 0 60000 65536"/>
                  <a:gd name="T8" fmla="*/ 0 60000 65536"/>
                  <a:gd name="T9" fmla="*/ 0 w 22462"/>
                  <a:gd name="T10" fmla="*/ 0 h 21600"/>
                  <a:gd name="T11" fmla="*/ 22462 w 22462"/>
                  <a:gd name="T12" fmla="*/ 21600 h 21600"/>
                </a:gdLst>
                <a:ahLst/>
                <a:cxnLst>
                  <a:cxn ang="T6">
                    <a:pos x="T0" y="T1"/>
                  </a:cxn>
                  <a:cxn ang="T7">
                    <a:pos x="T2" y="T3"/>
                  </a:cxn>
                  <a:cxn ang="T8">
                    <a:pos x="T4" y="T5"/>
                  </a:cxn>
                </a:cxnLst>
                <a:rect l="T9" t="T10" r="T11" b="T12"/>
                <a:pathLst>
                  <a:path w="22462" h="21600" fill="none" extrusionOk="0">
                    <a:moveTo>
                      <a:pt x="-1" y="17"/>
                    </a:moveTo>
                    <a:cubicBezTo>
                      <a:pt x="287" y="5"/>
                      <a:pt x="574" y="-1"/>
                      <a:pt x="862" y="0"/>
                    </a:cubicBezTo>
                    <a:cubicBezTo>
                      <a:pt x="12791" y="0"/>
                      <a:pt x="22462" y="9670"/>
                      <a:pt x="22462" y="21600"/>
                    </a:cubicBezTo>
                  </a:path>
                  <a:path w="22462" h="21600" stroke="0" extrusionOk="0">
                    <a:moveTo>
                      <a:pt x="-1" y="17"/>
                    </a:moveTo>
                    <a:cubicBezTo>
                      <a:pt x="287" y="5"/>
                      <a:pt x="574" y="-1"/>
                      <a:pt x="862" y="0"/>
                    </a:cubicBezTo>
                    <a:cubicBezTo>
                      <a:pt x="12791" y="0"/>
                      <a:pt x="22462" y="9670"/>
                      <a:pt x="22462" y="21600"/>
                    </a:cubicBezTo>
                    <a:lnTo>
                      <a:pt x="862" y="2160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61" name="Arc 29"/>
              <p:cNvSpPr>
                <a:spLocks/>
              </p:cNvSpPr>
              <p:nvPr/>
            </p:nvSpPr>
            <p:spPr bwMode="auto">
              <a:xfrm>
                <a:off x="2343" y="2263"/>
                <a:ext cx="26" cy="5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62" name="Arc 30"/>
              <p:cNvSpPr>
                <a:spLocks/>
              </p:cNvSpPr>
              <p:nvPr/>
            </p:nvSpPr>
            <p:spPr bwMode="auto">
              <a:xfrm>
                <a:off x="2384" y="2263"/>
                <a:ext cx="26" cy="5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grpSp>
        <p:grpSp>
          <p:nvGrpSpPr>
            <p:cNvPr id="16400" name="Group 31"/>
            <p:cNvGrpSpPr>
              <a:grpSpLocks/>
            </p:cNvGrpSpPr>
            <p:nvPr/>
          </p:nvGrpSpPr>
          <p:grpSpPr bwMode="auto">
            <a:xfrm>
              <a:off x="3850" y="2663"/>
              <a:ext cx="139" cy="158"/>
              <a:chOff x="2253" y="2160"/>
              <a:chExt cx="157" cy="158"/>
            </a:xfrm>
          </p:grpSpPr>
          <p:sp>
            <p:nvSpPr>
              <p:cNvPr id="16433" name="AutoShape 32"/>
              <p:cNvSpPr>
                <a:spLocks noChangeArrowheads="1"/>
              </p:cNvSpPr>
              <p:nvPr/>
            </p:nvSpPr>
            <p:spPr bwMode="auto">
              <a:xfrm>
                <a:off x="2273" y="2211"/>
                <a:ext cx="38" cy="59"/>
              </a:xfrm>
              <a:prstGeom prst="roundRect">
                <a:avLst>
                  <a:gd name="adj" fmla="val 44736"/>
                </a:avLst>
              </a:pr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34" name="AutoShape 33"/>
              <p:cNvSpPr>
                <a:spLocks noChangeArrowheads="1"/>
              </p:cNvSpPr>
              <p:nvPr/>
            </p:nvSpPr>
            <p:spPr bwMode="auto">
              <a:xfrm>
                <a:off x="2311" y="2211"/>
                <a:ext cx="37" cy="59"/>
              </a:xfrm>
              <a:prstGeom prst="roundRect">
                <a:avLst>
                  <a:gd name="adj" fmla="val 45944"/>
                </a:avLst>
              </a:pr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35" name="AutoShape 34"/>
              <p:cNvSpPr>
                <a:spLocks noChangeArrowheads="1"/>
              </p:cNvSpPr>
              <p:nvPr/>
            </p:nvSpPr>
            <p:spPr bwMode="auto">
              <a:xfrm>
                <a:off x="2348" y="2211"/>
                <a:ext cx="38" cy="59"/>
              </a:xfrm>
              <a:prstGeom prst="roundRect">
                <a:avLst>
                  <a:gd name="adj" fmla="val 44736"/>
                </a:avLst>
              </a:pr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36" name="Arc 35"/>
              <p:cNvSpPr>
                <a:spLocks/>
              </p:cNvSpPr>
              <p:nvPr/>
            </p:nvSpPr>
            <p:spPr bwMode="auto">
              <a:xfrm>
                <a:off x="2253" y="2160"/>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20737" y="21582"/>
                    </a:moveTo>
                    <a:cubicBezTo>
                      <a:pt x="9153" y="21120"/>
                      <a:pt x="0" y="11593"/>
                      <a:pt x="0" y="0"/>
                    </a:cubicBezTo>
                  </a:path>
                  <a:path w="21600" h="21582" stroke="0" extrusionOk="0">
                    <a:moveTo>
                      <a:pt x="20737" y="21582"/>
                    </a:moveTo>
                    <a:cubicBezTo>
                      <a:pt x="9153" y="21120"/>
                      <a:pt x="0" y="11593"/>
                      <a:pt x="0" y="0"/>
                    </a:cubicBezTo>
                    <a:lnTo>
                      <a:pt x="21600" y="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37" name="Arc 36"/>
              <p:cNvSpPr>
                <a:spLocks/>
              </p:cNvSpPr>
              <p:nvPr/>
            </p:nvSpPr>
            <p:spPr bwMode="auto">
              <a:xfrm>
                <a:off x="2294" y="2160"/>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20737" y="21582"/>
                    </a:moveTo>
                    <a:cubicBezTo>
                      <a:pt x="9153" y="21120"/>
                      <a:pt x="0" y="11593"/>
                      <a:pt x="0" y="0"/>
                    </a:cubicBezTo>
                  </a:path>
                  <a:path w="21600" h="21582" stroke="0" extrusionOk="0">
                    <a:moveTo>
                      <a:pt x="20737" y="21582"/>
                    </a:moveTo>
                    <a:cubicBezTo>
                      <a:pt x="9153" y="21120"/>
                      <a:pt x="0" y="11593"/>
                      <a:pt x="0" y="0"/>
                    </a:cubicBezTo>
                    <a:lnTo>
                      <a:pt x="21600" y="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38" name="Arc 37"/>
              <p:cNvSpPr>
                <a:spLocks/>
              </p:cNvSpPr>
              <p:nvPr/>
            </p:nvSpPr>
            <p:spPr bwMode="auto">
              <a:xfrm>
                <a:off x="2331" y="2160"/>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20737" y="21582"/>
                    </a:moveTo>
                    <a:cubicBezTo>
                      <a:pt x="9153" y="21120"/>
                      <a:pt x="0" y="11593"/>
                      <a:pt x="0" y="0"/>
                    </a:cubicBezTo>
                  </a:path>
                  <a:path w="21600" h="21582" stroke="0" extrusionOk="0">
                    <a:moveTo>
                      <a:pt x="20737" y="21582"/>
                    </a:moveTo>
                    <a:cubicBezTo>
                      <a:pt x="9153" y="21120"/>
                      <a:pt x="0" y="11593"/>
                      <a:pt x="0" y="0"/>
                    </a:cubicBezTo>
                    <a:lnTo>
                      <a:pt x="21600" y="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39" name="Arc 38"/>
              <p:cNvSpPr>
                <a:spLocks/>
              </p:cNvSpPr>
              <p:nvPr/>
            </p:nvSpPr>
            <p:spPr bwMode="auto">
              <a:xfrm>
                <a:off x="2305" y="2160"/>
                <a:ext cx="27" cy="55"/>
              </a:xfrm>
              <a:custGeom>
                <a:avLst/>
                <a:gdLst>
                  <a:gd name="T0" fmla="*/ 0 w 22462"/>
                  <a:gd name="T1" fmla="*/ 0 h 21600"/>
                  <a:gd name="T2" fmla="*/ 0 w 22462"/>
                  <a:gd name="T3" fmla="*/ 0 h 21600"/>
                  <a:gd name="T4" fmla="*/ 0 w 22462"/>
                  <a:gd name="T5" fmla="*/ 0 h 21600"/>
                  <a:gd name="T6" fmla="*/ 0 60000 65536"/>
                  <a:gd name="T7" fmla="*/ 0 60000 65536"/>
                  <a:gd name="T8" fmla="*/ 0 60000 65536"/>
                  <a:gd name="T9" fmla="*/ 0 w 22462"/>
                  <a:gd name="T10" fmla="*/ 0 h 21600"/>
                  <a:gd name="T11" fmla="*/ 22462 w 22462"/>
                  <a:gd name="T12" fmla="*/ 21600 h 21600"/>
                </a:gdLst>
                <a:ahLst/>
                <a:cxnLst>
                  <a:cxn ang="T6">
                    <a:pos x="T0" y="T1"/>
                  </a:cxn>
                  <a:cxn ang="T7">
                    <a:pos x="T2" y="T3"/>
                  </a:cxn>
                  <a:cxn ang="T8">
                    <a:pos x="T4" y="T5"/>
                  </a:cxn>
                </a:cxnLst>
                <a:rect l="T9" t="T10" r="T11" b="T12"/>
                <a:pathLst>
                  <a:path w="22462" h="21600" fill="none" extrusionOk="0">
                    <a:moveTo>
                      <a:pt x="22462" y="0"/>
                    </a:moveTo>
                    <a:cubicBezTo>
                      <a:pt x="22462" y="11929"/>
                      <a:pt x="12791" y="21600"/>
                      <a:pt x="862" y="21600"/>
                    </a:cubicBezTo>
                    <a:cubicBezTo>
                      <a:pt x="574" y="21600"/>
                      <a:pt x="287" y="21594"/>
                      <a:pt x="-1" y="21582"/>
                    </a:cubicBezTo>
                  </a:path>
                  <a:path w="22462" h="21600" stroke="0" extrusionOk="0">
                    <a:moveTo>
                      <a:pt x="22462" y="0"/>
                    </a:moveTo>
                    <a:cubicBezTo>
                      <a:pt x="22462" y="11929"/>
                      <a:pt x="12791" y="21600"/>
                      <a:pt x="862" y="21600"/>
                    </a:cubicBezTo>
                    <a:cubicBezTo>
                      <a:pt x="574" y="21600"/>
                      <a:pt x="287" y="21594"/>
                      <a:pt x="-1" y="21582"/>
                    </a:cubicBezTo>
                    <a:lnTo>
                      <a:pt x="862" y="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40" name="Arc 39"/>
              <p:cNvSpPr>
                <a:spLocks/>
              </p:cNvSpPr>
              <p:nvPr/>
            </p:nvSpPr>
            <p:spPr bwMode="auto">
              <a:xfrm>
                <a:off x="2343" y="2160"/>
                <a:ext cx="26" cy="5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41" name="Arc 40"/>
              <p:cNvSpPr>
                <a:spLocks/>
              </p:cNvSpPr>
              <p:nvPr/>
            </p:nvSpPr>
            <p:spPr bwMode="auto">
              <a:xfrm>
                <a:off x="2380" y="2160"/>
                <a:ext cx="27" cy="55"/>
              </a:xfrm>
              <a:custGeom>
                <a:avLst/>
                <a:gdLst>
                  <a:gd name="T0" fmla="*/ 0 w 22462"/>
                  <a:gd name="T1" fmla="*/ 0 h 21600"/>
                  <a:gd name="T2" fmla="*/ 0 w 22462"/>
                  <a:gd name="T3" fmla="*/ 0 h 21600"/>
                  <a:gd name="T4" fmla="*/ 0 w 22462"/>
                  <a:gd name="T5" fmla="*/ 0 h 21600"/>
                  <a:gd name="T6" fmla="*/ 0 60000 65536"/>
                  <a:gd name="T7" fmla="*/ 0 60000 65536"/>
                  <a:gd name="T8" fmla="*/ 0 60000 65536"/>
                  <a:gd name="T9" fmla="*/ 0 w 22462"/>
                  <a:gd name="T10" fmla="*/ 0 h 21600"/>
                  <a:gd name="T11" fmla="*/ 22462 w 22462"/>
                  <a:gd name="T12" fmla="*/ 21600 h 21600"/>
                </a:gdLst>
                <a:ahLst/>
                <a:cxnLst>
                  <a:cxn ang="T6">
                    <a:pos x="T0" y="T1"/>
                  </a:cxn>
                  <a:cxn ang="T7">
                    <a:pos x="T2" y="T3"/>
                  </a:cxn>
                  <a:cxn ang="T8">
                    <a:pos x="T4" y="T5"/>
                  </a:cxn>
                </a:cxnLst>
                <a:rect l="T9" t="T10" r="T11" b="T12"/>
                <a:pathLst>
                  <a:path w="22462" h="21600" fill="none" extrusionOk="0">
                    <a:moveTo>
                      <a:pt x="22462" y="0"/>
                    </a:moveTo>
                    <a:cubicBezTo>
                      <a:pt x="22462" y="11929"/>
                      <a:pt x="12791" y="21600"/>
                      <a:pt x="862" y="21600"/>
                    </a:cubicBezTo>
                    <a:cubicBezTo>
                      <a:pt x="574" y="21600"/>
                      <a:pt x="287" y="21594"/>
                      <a:pt x="-1" y="21582"/>
                    </a:cubicBezTo>
                  </a:path>
                  <a:path w="22462" h="21600" stroke="0" extrusionOk="0">
                    <a:moveTo>
                      <a:pt x="22462" y="0"/>
                    </a:moveTo>
                    <a:cubicBezTo>
                      <a:pt x="22462" y="11929"/>
                      <a:pt x="12791" y="21600"/>
                      <a:pt x="862" y="21600"/>
                    </a:cubicBezTo>
                    <a:cubicBezTo>
                      <a:pt x="574" y="21600"/>
                      <a:pt x="287" y="21594"/>
                      <a:pt x="-1" y="21582"/>
                    </a:cubicBezTo>
                    <a:lnTo>
                      <a:pt x="862" y="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42" name="Arc 41"/>
              <p:cNvSpPr>
                <a:spLocks/>
              </p:cNvSpPr>
              <p:nvPr/>
            </p:nvSpPr>
            <p:spPr bwMode="auto">
              <a:xfrm>
                <a:off x="2256" y="2263"/>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0" y="21582"/>
                    </a:moveTo>
                    <a:cubicBezTo>
                      <a:pt x="0" y="9988"/>
                      <a:pt x="9153" y="461"/>
                      <a:pt x="20737" y="-1"/>
                    </a:cubicBezTo>
                  </a:path>
                  <a:path w="21600" h="21582" stroke="0" extrusionOk="0">
                    <a:moveTo>
                      <a:pt x="0" y="21582"/>
                    </a:moveTo>
                    <a:cubicBezTo>
                      <a:pt x="0" y="9988"/>
                      <a:pt x="9153" y="461"/>
                      <a:pt x="20737" y="-1"/>
                    </a:cubicBezTo>
                    <a:lnTo>
                      <a:pt x="21600" y="21582"/>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43" name="Arc 42"/>
              <p:cNvSpPr>
                <a:spLocks/>
              </p:cNvSpPr>
              <p:nvPr/>
            </p:nvSpPr>
            <p:spPr bwMode="auto">
              <a:xfrm>
                <a:off x="2294" y="2263"/>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0" y="21582"/>
                    </a:moveTo>
                    <a:cubicBezTo>
                      <a:pt x="0" y="9988"/>
                      <a:pt x="9153" y="461"/>
                      <a:pt x="20737" y="-1"/>
                    </a:cubicBezTo>
                  </a:path>
                  <a:path w="21600" h="21582" stroke="0" extrusionOk="0">
                    <a:moveTo>
                      <a:pt x="0" y="21582"/>
                    </a:moveTo>
                    <a:cubicBezTo>
                      <a:pt x="0" y="9988"/>
                      <a:pt x="9153" y="461"/>
                      <a:pt x="20737" y="-1"/>
                    </a:cubicBezTo>
                    <a:lnTo>
                      <a:pt x="21600" y="21582"/>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44" name="Arc 43"/>
              <p:cNvSpPr>
                <a:spLocks/>
              </p:cNvSpPr>
              <p:nvPr/>
            </p:nvSpPr>
            <p:spPr bwMode="auto">
              <a:xfrm>
                <a:off x="2331" y="2263"/>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0" y="21582"/>
                    </a:moveTo>
                    <a:cubicBezTo>
                      <a:pt x="0" y="9988"/>
                      <a:pt x="9153" y="461"/>
                      <a:pt x="20737" y="-1"/>
                    </a:cubicBezTo>
                  </a:path>
                  <a:path w="21600" h="21582" stroke="0" extrusionOk="0">
                    <a:moveTo>
                      <a:pt x="0" y="21582"/>
                    </a:moveTo>
                    <a:cubicBezTo>
                      <a:pt x="0" y="9988"/>
                      <a:pt x="9153" y="461"/>
                      <a:pt x="20737" y="-1"/>
                    </a:cubicBezTo>
                    <a:lnTo>
                      <a:pt x="21600" y="21582"/>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45" name="Arc 44"/>
              <p:cNvSpPr>
                <a:spLocks/>
              </p:cNvSpPr>
              <p:nvPr/>
            </p:nvSpPr>
            <p:spPr bwMode="auto">
              <a:xfrm>
                <a:off x="2305" y="2263"/>
                <a:ext cx="27" cy="55"/>
              </a:xfrm>
              <a:custGeom>
                <a:avLst/>
                <a:gdLst>
                  <a:gd name="T0" fmla="*/ 0 w 22462"/>
                  <a:gd name="T1" fmla="*/ 0 h 21600"/>
                  <a:gd name="T2" fmla="*/ 0 w 22462"/>
                  <a:gd name="T3" fmla="*/ 0 h 21600"/>
                  <a:gd name="T4" fmla="*/ 0 w 22462"/>
                  <a:gd name="T5" fmla="*/ 0 h 21600"/>
                  <a:gd name="T6" fmla="*/ 0 60000 65536"/>
                  <a:gd name="T7" fmla="*/ 0 60000 65536"/>
                  <a:gd name="T8" fmla="*/ 0 60000 65536"/>
                  <a:gd name="T9" fmla="*/ 0 w 22462"/>
                  <a:gd name="T10" fmla="*/ 0 h 21600"/>
                  <a:gd name="T11" fmla="*/ 22462 w 22462"/>
                  <a:gd name="T12" fmla="*/ 21600 h 21600"/>
                </a:gdLst>
                <a:ahLst/>
                <a:cxnLst>
                  <a:cxn ang="T6">
                    <a:pos x="T0" y="T1"/>
                  </a:cxn>
                  <a:cxn ang="T7">
                    <a:pos x="T2" y="T3"/>
                  </a:cxn>
                  <a:cxn ang="T8">
                    <a:pos x="T4" y="T5"/>
                  </a:cxn>
                </a:cxnLst>
                <a:rect l="T9" t="T10" r="T11" b="T12"/>
                <a:pathLst>
                  <a:path w="22462" h="21600" fill="none" extrusionOk="0">
                    <a:moveTo>
                      <a:pt x="-1" y="17"/>
                    </a:moveTo>
                    <a:cubicBezTo>
                      <a:pt x="287" y="5"/>
                      <a:pt x="574" y="-1"/>
                      <a:pt x="862" y="0"/>
                    </a:cubicBezTo>
                    <a:cubicBezTo>
                      <a:pt x="12791" y="0"/>
                      <a:pt x="22462" y="9670"/>
                      <a:pt x="22462" y="21600"/>
                    </a:cubicBezTo>
                  </a:path>
                  <a:path w="22462" h="21600" stroke="0" extrusionOk="0">
                    <a:moveTo>
                      <a:pt x="-1" y="17"/>
                    </a:moveTo>
                    <a:cubicBezTo>
                      <a:pt x="287" y="5"/>
                      <a:pt x="574" y="-1"/>
                      <a:pt x="862" y="0"/>
                    </a:cubicBezTo>
                    <a:cubicBezTo>
                      <a:pt x="12791" y="0"/>
                      <a:pt x="22462" y="9670"/>
                      <a:pt x="22462" y="21600"/>
                    </a:cubicBezTo>
                    <a:lnTo>
                      <a:pt x="862" y="2160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46" name="Arc 45"/>
              <p:cNvSpPr>
                <a:spLocks/>
              </p:cNvSpPr>
              <p:nvPr/>
            </p:nvSpPr>
            <p:spPr bwMode="auto">
              <a:xfrm>
                <a:off x="2343" y="2263"/>
                <a:ext cx="26" cy="5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47" name="Arc 46"/>
              <p:cNvSpPr>
                <a:spLocks/>
              </p:cNvSpPr>
              <p:nvPr/>
            </p:nvSpPr>
            <p:spPr bwMode="auto">
              <a:xfrm>
                <a:off x="2384" y="2263"/>
                <a:ext cx="26" cy="5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grpSp>
        <p:grpSp>
          <p:nvGrpSpPr>
            <p:cNvPr id="16401" name="Group 47"/>
            <p:cNvGrpSpPr>
              <a:grpSpLocks/>
            </p:cNvGrpSpPr>
            <p:nvPr/>
          </p:nvGrpSpPr>
          <p:grpSpPr bwMode="auto">
            <a:xfrm>
              <a:off x="3892" y="2231"/>
              <a:ext cx="140" cy="158"/>
              <a:chOff x="2253" y="2160"/>
              <a:chExt cx="157" cy="158"/>
            </a:xfrm>
          </p:grpSpPr>
          <p:sp>
            <p:nvSpPr>
              <p:cNvPr id="16418" name="AutoShape 48"/>
              <p:cNvSpPr>
                <a:spLocks noChangeArrowheads="1"/>
              </p:cNvSpPr>
              <p:nvPr/>
            </p:nvSpPr>
            <p:spPr bwMode="auto">
              <a:xfrm>
                <a:off x="2273" y="2211"/>
                <a:ext cx="38" cy="59"/>
              </a:xfrm>
              <a:prstGeom prst="roundRect">
                <a:avLst>
                  <a:gd name="adj" fmla="val 44736"/>
                </a:avLst>
              </a:pr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19" name="AutoShape 49"/>
              <p:cNvSpPr>
                <a:spLocks noChangeArrowheads="1"/>
              </p:cNvSpPr>
              <p:nvPr/>
            </p:nvSpPr>
            <p:spPr bwMode="auto">
              <a:xfrm>
                <a:off x="2311" y="2211"/>
                <a:ext cx="37" cy="59"/>
              </a:xfrm>
              <a:prstGeom prst="roundRect">
                <a:avLst>
                  <a:gd name="adj" fmla="val 45944"/>
                </a:avLst>
              </a:pr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20" name="AutoShape 50"/>
              <p:cNvSpPr>
                <a:spLocks noChangeArrowheads="1"/>
              </p:cNvSpPr>
              <p:nvPr/>
            </p:nvSpPr>
            <p:spPr bwMode="auto">
              <a:xfrm>
                <a:off x="2348" y="2211"/>
                <a:ext cx="38" cy="59"/>
              </a:xfrm>
              <a:prstGeom prst="roundRect">
                <a:avLst>
                  <a:gd name="adj" fmla="val 44736"/>
                </a:avLst>
              </a:pr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21" name="Arc 51"/>
              <p:cNvSpPr>
                <a:spLocks/>
              </p:cNvSpPr>
              <p:nvPr/>
            </p:nvSpPr>
            <p:spPr bwMode="auto">
              <a:xfrm>
                <a:off x="2253" y="2160"/>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20737" y="21582"/>
                    </a:moveTo>
                    <a:cubicBezTo>
                      <a:pt x="9153" y="21120"/>
                      <a:pt x="0" y="11593"/>
                      <a:pt x="0" y="0"/>
                    </a:cubicBezTo>
                  </a:path>
                  <a:path w="21600" h="21582" stroke="0" extrusionOk="0">
                    <a:moveTo>
                      <a:pt x="20737" y="21582"/>
                    </a:moveTo>
                    <a:cubicBezTo>
                      <a:pt x="9153" y="21120"/>
                      <a:pt x="0" y="11593"/>
                      <a:pt x="0" y="0"/>
                    </a:cubicBezTo>
                    <a:lnTo>
                      <a:pt x="21600" y="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22" name="Arc 52"/>
              <p:cNvSpPr>
                <a:spLocks/>
              </p:cNvSpPr>
              <p:nvPr/>
            </p:nvSpPr>
            <p:spPr bwMode="auto">
              <a:xfrm>
                <a:off x="2294" y="2160"/>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20737" y="21582"/>
                    </a:moveTo>
                    <a:cubicBezTo>
                      <a:pt x="9153" y="21120"/>
                      <a:pt x="0" y="11593"/>
                      <a:pt x="0" y="0"/>
                    </a:cubicBezTo>
                  </a:path>
                  <a:path w="21600" h="21582" stroke="0" extrusionOk="0">
                    <a:moveTo>
                      <a:pt x="20737" y="21582"/>
                    </a:moveTo>
                    <a:cubicBezTo>
                      <a:pt x="9153" y="21120"/>
                      <a:pt x="0" y="11593"/>
                      <a:pt x="0" y="0"/>
                    </a:cubicBezTo>
                    <a:lnTo>
                      <a:pt x="21600" y="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23" name="Arc 53"/>
              <p:cNvSpPr>
                <a:spLocks/>
              </p:cNvSpPr>
              <p:nvPr/>
            </p:nvSpPr>
            <p:spPr bwMode="auto">
              <a:xfrm>
                <a:off x="2331" y="2160"/>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20737" y="21582"/>
                    </a:moveTo>
                    <a:cubicBezTo>
                      <a:pt x="9153" y="21120"/>
                      <a:pt x="0" y="11593"/>
                      <a:pt x="0" y="0"/>
                    </a:cubicBezTo>
                  </a:path>
                  <a:path w="21600" h="21582" stroke="0" extrusionOk="0">
                    <a:moveTo>
                      <a:pt x="20737" y="21582"/>
                    </a:moveTo>
                    <a:cubicBezTo>
                      <a:pt x="9153" y="21120"/>
                      <a:pt x="0" y="11593"/>
                      <a:pt x="0" y="0"/>
                    </a:cubicBezTo>
                    <a:lnTo>
                      <a:pt x="21600" y="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24" name="Arc 54"/>
              <p:cNvSpPr>
                <a:spLocks/>
              </p:cNvSpPr>
              <p:nvPr/>
            </p:nvSpPr>
            <p:spPr bwMode="auto">
              <a:xfrm>
                <a:off x="2305" y="2160"/>
                <a:ext cx="27" cy="55"/>
              </a:xfrm>
              <a:custGeom>
                <a:avLst/>
                <a:gdLst>
                  <a:gd name="T0" fmla="*/ 0 w 22462"/>
                  <a:gd name="T1" fmla="*/ 0 h 21600"/>
                  <a:gd name="T2" fmla="*/ 0 w 22462"/>
                  <a:gd name="T3" fmla="*/ 0 h 21600"/>
                  <a:gd name="T4" fmla="*/ 0 w 22462"/>
                  <a:gd name="T5" fmla="*/ 0 h 21600"/>
                  <a:gd name="T6" fmla="*/ 0 60000 65536"/>
                  <a:gd name="T7" fmla="*/ 0 60000 65536"/>
                  <a:gd name="T8" fmla="*/ 0 60000 65536"/>
                  <a:gd name="T9" fmla="*/ 0 w 22462"/>
                  <a:gd name="T10" fmla="*/ 0 h 21600"/>
                  <a:gd name="T11" fmla="*/ 22462 w 22462"/>
                  <a:gd name="T12" fmla="*/ 21600 h 21600"/>
                </a:gdLst>
                <a:ahLst/>
                <a:cxnLst>
                  <a:cxn ang="T6">
                    <a:pos x="T0" y="T1"/>
                  </a:cxn>
                  <a:cxn ang="T7">
                    <a:pos x="T2" y="T3"/>
                  </a:cxn>
                  <a:cxn ang="T8">
                    <a:pos x="T4" y="T5"/>
                  </a:cxn>
                </a:cxnLst>
                <a:rect l="T9" t="T10" r="T11" b="T12"/>
                <a:pathLst>
                  <a:path w="22462" h="21600" fill="none" extrusionOk="0">
                    <a:moveTo>
                      <a:pt x="22462" y="0"/>
                    </a:moveTo>
                    <a:cubicBezTo>
                      <a:pt x="22462" y="11929"/>
                      <a:pt x="12791" y="21600"/>
                      <a:pt x="862" y="21600"/>
                    </a:cubicBezTo>
                    <a:cubicBezTo>
                      <a:pt x="574" y="21600"/>
                      <a:pt x="287" y="21594"/>
                      <a:pt x="-1" y="21582"/>
                    </a:cubicBezTo>
                  </a:path>
                  <a:path w="22462" h="21600" stroke="0" extrusionOk="0">
                    <a:moveTo>
                      <a:pt x="22462" y="0"/>
                    </a:moveTo>
                    <a:cubicBezTo>
                      <a:pt x="22462" y="11929"/>
                      <a:pt x="12791" y="21600"/>
                      <a:pt x="862" y="21600"/>
                    </a:cubicBezTo>
                    <a:cubicBezTo>
                      <a:pt x="574" y="21600"/>
                      <a:pt x="287" y="21594"/>
                      <a:pt x="-1" y="21582"/>
                    </a:cubicBezTo>
                    <a:lnTo>
                      <a:pt x="862" y="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25" name="Arc 55"/>
              <p:cNvSpPr>
                <a:spLocks/>
              </p:cNvSpPr>
              <p:nvPr/>
            </p:nvSpPr>
            <p:spPr bwMode="auto">
              <a:xfrm>
                <a:off x="2343" y="2160"/>
                <a:ext cx="26" cy="5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26" name="Arc 56"/>
              <p:cNvSpPr>
                <a:spLocks/>
              </p:cNvSpPr>
              <p:nvPr/>
            </p:nvSpPr>
            <p:spPr bwMode="auto">
              <a:xfrm>
                <a:off x="2380" y="2160"/>
                <a:ext cx="27" cy="55"/>
              </a:xfrm>
              <a:custGeom>
                <a:avLst/>
                <a:gdLst>
                  <a:gd name="T0" fmla="*/ 0 w 22462"/>
                  <a:gd name="T1" fmla="*/ 0 h 21600"/>
                  <a:gd name="T2" fmla="*/ 0 w 22462"/>
                  <a:gd name="T3" fmla="*/ 0 h 21600"/>
                  <a:gd name="T4" fmla="*/ 0 w 22462"/>
                  <a:gd name="T5" fmla="*/ 0 h 21600"/>
                  <a:gd name="T6" fmla="*/ 0 60000 65536"/>
                  <a:gd name="T7" fmla="*/ 0 60000 65536"/>
                  <a:gd name="T8" fmla="*/ 0 60000 65536"/>
                  <a:gd name="T9" fmla="*/ 0 w 22462"/>
                  <a:gd name="T10" fmla="*/ 0 h 21600"/>
                  <a:gd name="T11" fmla="*/ 22462 w 22462"/>
                  <a:gd name="T12" fmla="*/ 21600 h 21600"/>
                </a:gdLst>
                <a:ahLst/>
                <a:cxnLst>
                  <a:cxn ang="T6">
                    <a:pos x="T0" y="T1"/>
                  </a:cxn>
                  <a:cxn ang="T7">
                    <a:pos x="T2" y="T3"/>
                  </a:cxn>
                  <a:cxn ang="T8">
                    <a:pos x="T4" y="T5"/>
                  </a:cxn>
                </a:cxnLst>
                <a:rect l="T9" t="T10" r="T11" b="T12"/>
                <a:pathLst>
                  <a:path w="22462" h="21600" fill="none" extrusionOk="0">
                    <a:moveTo>
                      <a:pt x="22462" y="0"/>
                    </a:moveTo>
                    <a:cubicBezTo>
                      <a:pt x="22462" y="11929"/>
                      <a:pt x="12791" y="21600"/>
                      <a:pt x="862" y="21600"/>
                    </a:cubicBezTo>
                    <a:cubicBezTo>
                      <a:pt x="574" y="21600"/>
                      <a:pt x="287" y="21594"/>
                      <a:pt x="-1" y="21582"/>
                    </a:cubicBezTo>
                  </a:path>
                  <a:path w="22462" h="21600" stroke="0" extrusionOk="0">
                    <a:moveTo>
                      <a:pt x="22462" y="0"/>
                    </a:moveTo>
                    <a:cubicBezTo>
                      <a:pt x="22462" y="11929"/>
                      <a:pt x="12791" y="21600"/>
                      <a:pt x="862" y="21600"/>
                    </a:cubicBezTo>
                    <a:cubicBezTo>
                      <a:pt x="574" y="21600"/>
                      <a:pt x="287" y="21594"/>
                      <a:pt x="-1" y="21582"/>
                    </a:cubicBezTo>
                    <a:lnTo>
                      <a:pt x="862" y="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27" name="Arc 57"/>
              <p:cNvSpPr>
                <a:spLocks/>
              </p:cNvSpPr>
              <p:nvPr/>
            </p:nvSpPr>
            <p:spPr bwMode="auto">
              <a:xfrm>
                <a:off x="2256" y="2263"/>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0" y="21582"/>
                    </a:moveTo>
                    <a:cubicBezTo>
                      <a:pt x="0" y="9988"/>
                      <a:pt x="9153" y="461"/>
                      <a:pt x="20737" y="-1"/>
                    </a:cubicBezTo>
                  </a:path>
                  <a:path w="21600" h="21582" stroke="0" extrusionOk="0">
                    <a:moveTo>
                      <a:pt x="0" y="21582"/>
                    </a:moveTo>
                    <a:cubicBezTo>
                      <a:pt x="0" y="9988"/>
                      <a:pt x="9153" y="461"/>
                      <a:pt x="20737" y="-1"/>
                    </a:cubicBezTo>
                    <a:lnTo>
                      <a:pt x="21600" y="21582"/>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28" name="Arc 58"/>
              <p:cNvSpPr>
                <a:spLocks/>
              </p:cNvSpPr>
              <p:nvPr/>
            </p:nvSpPr>
            <p:spPr bwMode="auto">
              <a:xfrm>
                <a:off x="2294" y="2263"/>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0" y="21582"/>
                    </a:moveTo>
                    <a:cubicBezTo>
                      <a:pt x="0" y="9988"/>
                      <a:pt x="9153" y="461"/>
                      <a:pt x="20737" y="-1"/>
                    </a:cubicBezTo>
                  </a:path>
                  <a:path w="21600" h="21582" stroke="0" extrusionOk="0">
                    <a:moveTo>
                      <a:pt x="0" y="21582"/>
                    </a:moveTo>
                    <a:cubicBezTo>
                      <a:pt x="0" y="9988"/>
                      <a:pt x="9153" y="461"/>
                      <a:pt x="20737" y="-1"/>
                    </a:cubicBezTo>
                    <a:lnTo>
                      <a:pt x="21600" y="21582"/>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29" name="Arc 59"/>
              <p:cNvSpPr>
                <a:spLocks/>
              </p:cNvSpPr>
              <p:nvPr/>
            </p:nvSpPr>
            <p:spPr bwMode="auto">
              <a:xfrm>
                <a:off x="2331" y="2263"/>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0" y="21582"/>
                    </a:moveTo>
                    <a:cubicBezTo>
                      <a:pt x="0" y="9988"/>
                      <a:pt x="9153" y="461"/>
                      <a:pt x="20737" y="-1"/>
                    </a:cubicBezTo>
                  </a:path>
                  <a:path w="21600" h="21582" stroke="0" extrusionOk="0">
                    <a:moveTo>
                      <a:pt x="0" y="21582"/>
                    </a:moveTo>
                    <a:cubicBezTo>
                      <a:pt x="0" y="9988"/>
                      <a:pt x="9153" y="461"/>
                      <a:pt x="20737" y="-1"/>
                    </a:cubicBezTo>
                    <a:lnTo>
                      <a:pt x="21600" y="21582"/>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30" name="Arc 60"/>
              <p:cNvSpPr>
                <a:spLocks/>
              </p:cNvSpPr>
              <p:nvPr/>
            </p:nvSpPr>
            <p:spPr bwMode="auto">
              <a:xfrm>
                <a:off x="2305" y="2263"/>
                <a:ext cx="27" cy="55"/>
              </a:xfrm>
              <a:custGeom>
                <a:avLst/>
                <a:gdLst>
                  <a:gd name="T0" fmla="*/ 0 w 22462"/>
                  <a:gd name="T1" fmla="*/ 0 h 21600"/>
                  <a:gd name="T2" fmla="*/ 0 w 22462"/>
                  <a:gd name="T3" fmla="*/ 0 h 21600"/>
                  <a:gd name="T4" fmla="*/ 0 w 22462"/>
                  <a:gd name="T5" fmla="*/ 0 h 21600"/>
                  <a:gd name="T6" fmla="*/ 0 60000 65536"/>
                  <a:gd name="T7" fmla="*/ 0 60000 65536"/>
                  <a:gd name="T8" fmla="*/ 0 60000 65536"/>
                  <a:gd name="T9" fmla="*/ 0 w 22462"/>
                  <a:gd name="T10" fmla="*/ 0 h 21600"/>
                  <a:gd name="T11" fmla="*/ 22462 w 22462"/>
                  <a:gd name="T12" fmla="*/ 21600 h 21600"/>
                </a:gdLst>
                <a:ahLst/>
                <a:cxnLst>
                  <a:cxn ang="T6">
                    <a:pos x="T0" y="T1"/>
                  </a:cxn>
                  <a:cxn ang="T7">
                    <a:pos x="T2" y="T3"/>
                  </a:cxn>
                  <a:cxn ang="T8">
                    <a:pos x="T4" y="T5"/>
                  </a:cxn>
                </a:cxnLst>
                <a:rect l="T9" t="T10" r="T11" b="T12"/>
                <a:pathLst>
                  <a:path w="22462" h="21600" fill="none" extrusionOk="0">
                    <a:moveTo>
                      <a:pt x="-1" y="17"/>
                    </a:moveTo>
                    <a:cubicBezTo>
                      <a:pt x="287" y="5"/>
                      <a:pt x="574" y="-1"/>
                      <a:pt x="862" y="0"/>
                    </a:cubicBezTo>
                    <a:cubicBezTo>
                      <a:pt x="12791" y="0"/>
                      <a:pt x="22462" y="9670"/>
                      <a:pt x="22462" y="21600"/>
                    </a:cubicBezTo>
                  </a:path>
                  <a:path w="22462" h="21600" stroke="0" extrusionOk="0">
                    <a:moveTo>
                      <a:pt x="-1" y="17"/>
                    </a:moveTo>
                    <a:cubicBezTo>
                      <a:pt x="287" y="5"/>
                      <a:pt x="574" y="-1"/>
                      <a:pt x="862" y="0"/>
                    </a:cubicBezTo>
                    <a:cubicBezTo>
                      <a:pt x="12791" y="0"/>
                      <a:pt x="22462" y="9670"/>
                      <a:pt x="22462" y="21600"/>
                    </a:cubicBezTo>
                    <a:lnTo>
                      <a:pt x="862" y="2160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31" name="Arc 61"/>
              <p:cNvSpPr>
                <a:spLocks/>
              </p:cNvSpPr>
              <p:nvPr/>
            </p:nvSpPr>
            <p:spPr bwMode="auto">
              <a:xfrm>
                <a:off x="2343" y="2263"/>
                <a:ext cx="26" cy="5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32" name="Arc 62"/>
              <p:cNvSpPr>
                <a:spLocks/>
              </p:cNvSpPr>
              <p:nvPr/>
            </p:nvSpPr>
            <p:spPr bwMode="auto">
              <a:xfrm>
                <a:off x="2384" y="2263"/>
                <a:ext cx="26" cy="5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grpSp>
        <p:grpSp>
          <p:nvGrpSpPr>
            <p:cNvPr id="16402" name="Group 63"/>
            <p:cNvGrpSpPr>
              <a:grpSpLocks/>
            </p:cNvGrpSpPr>
            <p:nvPr/>
          </p:nvGrpSpPr>
          <p:grpSpPr bwMode="auto">
            <a:xfrm>
              <a:off x="3978" y="2471"/>
              <a:ext cx="139" cy="158"/>
              <a:chOff x="2253" y="2160"/>
              <a:chExt cx="157" cy="158"/>
            </a:xfrm>
          </p:grpSpPr>
          <p:sp>
            <p:nvSpPr>
              <p:cNvPr id="16403" name="AutoShape 64"/>
              <p:cNvSpPr>
                <a:spLocks noChangeArrowheads="1"/>
              </p:cNvSpPr>
              <p:nvPr/>
            </p:nvSpPr>
            <p:spPr bwMode="auto">
              <a:xfrm>
                <a:off x="2273" y="2211"/>
                <a:ext cx="38" cy="59"/>
              </a:xfrm>
              <a:prstGeom prst="roundRect">
                <a:avLst>
                  <a:gd name="adj" fmla="val 44736"/>
                </a:avLst>
              </a:pr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04" name="AutoShape 65"/>
              <p:cNvSpPr>
                <a:spLocks noChangeArrowheads="1"/>
              </p:cNvSpPr>
              <p:nvPr/>
            </p:nvSpPr>
            <p:spPr bwMode="auto">
              <a:xfrm>
                <a:off x="2311" y="2211"/>
                <a:ext cx="37" cy="59"/>
              </a:xfrm>
              <a:prstGeom prst="roundRect">
                <a:avLst>
                  <a:gd name="adj" fmla="val 45944"/>
                </a:avLst>
              </a:pr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05" name="AutoShape 66"/>
              <p:cNvSpPr>
                <a:spLocks noChangeArrowheads="1"/>
              </p:cNvSpPr>
              <p:nvPr/>
            </p:nvSpPr>
            <p:spPr bwMode="auto">
              <a:xfrm>
                <a:off x="2348" y="2211"/>
                <a:ext cx="38" cy="59"/>
              </a:xfrm>
              <a:prstGeom prst="roundRect">
                <a:avLst>
                  <a:gd name="adj" fmla="val 44736"/>
                </a:avLst>
              </a:pr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06" name="Arc 67"/>
              <p:cNvSpPr>
                <a:spLocks/>
              </p:cNvSpPr>
              <p:nvPr/>
            </p:nvSpPr>
            <p:spPr bwMode="auto">
              <a:xfrm>
                <a:off x="2253" y="2160"/>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20737" y="21582"/>
                    </a:moveTo>
                    <a:cubicBezTo>
                      <a:pt x="9153" y="21120"/>
                      <a:pt x="0" y="11593"/>
                      <a:pt x="0" y="0"/>
                    </a:cubicBezTo>
                  </a:path>
                  <a:path w="21600" h="21582" stroke="0" extrusionOk="0">
                    <a:moveTo>
                      <a:pt x="20737" y="21582"/>
                    </a:moveTo>
                    <a:cubicBezTo>
                      <a:pt x="9153" y="21120"/>
                      <a:pt x="0" y="11593"/>
                      <a:pt x="0" y="0"/>
                    </a:cubicBezTo>
                    <a:lnTo>
                      <a:pt x="21600" y="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07" name="Arc 68"/>
              <p:cNvSpPr>
                <a:spLocks/>
              </p:cNvSpPr>
              <p:nvPr/>
            </p:nvSpPr>
            <p:spPr bwMode="auto">
              <a:xfrm>
                <a:off x="2294" y="2160"/>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20737" y="21582"/>
                    </a:moveTo>
                    <a:cubicBezTo>
                      <a:pt x="9153" y="21120"/>
                      <a:pt x="0" y="11593"/>
                      <a:pt x="0" y="0"/>
                    </a:cubicBezTo>
                  </a:path>
                  <a:path w="21600" h="21582" stroke="0" extrusionOk="0">
                    <a:moveTo>
                      <a:pt x="20737" y="21582"/>
                    </a:moveTo>
                    <a:cubicBezTo>
                      <a:pt x="9153" y="21120"/>
                      <a:pt x="0" y="11593"/>
                      <a:pt x="0" y="0"/>
                    </a:cubicBezTo>
                    <a:lnTo>
                      <a:pt x="21600" y="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08" name="Arc 69"/>
              <p:cNvSpPr>
                <a:spLocks/>
              </p:cNvSpPr>
              <p:nvPr/>
            </p:nvSpPr>
            <p:spPr bwMode="auto">
              <a:xfrm>
                <a:off x="2331" y="2160"/>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20737" y="21582"/>
                    </a:moveTo>
                    <a:cubicBezTo>
                      <a:pt x="9153" y="21120"/>
                      <a:pt x="0" y="11593"/>
                      <a:pt x="0" y="0"/>
                    </a:cubicBezTo>
                  </a:path>
                  <a:path w="21600" h="21582" stroke="0" extrusionOk="0">
                    <a:moveTo>
                      <a:pt x="20737" y="21582"/>
                    </a:moveTo>
                    <a:cubicBezTo>
                      <a:pt x="9153" y="21120"/>
                      <a:pt x="0" y="11593"/>
                      <a:pt x="0" y="0"/>
                    </a:cubicBezTo>
                    <a:lnTo>
                      <a:pt x="21600" y="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09" name="Arc 70"/>
              <p:cNvSpPr>
                <a:spLocks/>
              </p:cNvSpPr>
              <p:nvPr/>
            </p:nvSpPr>
            <p:spPr bwMode="auto">
              <a:xfrm>
                <a:off x="2305" y="2160"/>
                <a:ext cx="27" cy="55"/>
              </a:xfrm>
              <a:custGeom>
                <a:avLst/>
                <a:gdLst>
                  <a:gd name="T0" fmla="*/ 0 w 22462"/>
                  <a:gd name="T1" fmla="*/ 0 h 21600"/>
                  <a:gd name="T2" fmla="*/ 0 w 22462"/>
                  <a:gd name="T3" fmla="*/ 0 h 21600"/>
                  <a:gd name="T4" fmla="*/ 0 w 22462"/>
                  <a:gd name="T5" fmla="*/ 0 h 21600"/>
                  <a:gd name="T6" fmla="*/ 0 60000 65536"/>
                  <a:gd name="T7" fmla="*/ 0 60000 65536"/>
                  <a:gd name="T8" fmla="*/ 0 60000 65536"/>
                  <a:gd name="T9" fmla="*/ 0 w 22462"/>
                  <a:gd name="T10" fmla="*/ 0 h 21600"/>
                  <a:gd name="T11" fmla="*/ 22462 w 22462"/>
                  <a:gd name="T12" fmla="*/ 21600 h 21600"/>
                </a:gdLst>
                <a:ahLst/>
                <a:cxnLst>
                  <a:cxn ang="T6">
                    <a:pos x="T0" y="T1"/>
                  </a:cxn>
                  <a:cxn ang="T7">
                    <a:pos x="T2" y="T3"/>
                  </a:cxn>
                  <a:cxn ang="T8">
                    <a:pos x="T4" y="T5"/>
                  </a:cxn>
                </a:cxnLst>
                <a:rect l="T9" t="T10" r="T11" b="T12"/>
                <a:pathLst>
                  <a:path w="22462" h="21600" fill="none" extrusionOk="0">
                    <a:moveTo>
                      <a:pt x="22462" y="0"/>
                    </a:moveTo>
                    <a:cubicBezTo>
                      <a:pt x="22462" y="11929"/>
                      <a:pt x="12791" y="21600"/>
                      <a:pt x="862" y="21600"/>
                    </a:cubicBezTo>
                    <a:cubicBezTo>
                      <a:pt x="574" y="21600"/>
                      <a:pt x="287" y="21594"/>
                      <a:pt x="-1" y="21582"/>
                    </a:cubicBezTo>
                  </a:path>
                  <a:path w="22462" h="21600" stroke="0" extrusionOk="0">
                    <a:moveTo>
                      <a:pt x="22462" y="0"/>
                    </a:moveTo>
                    <a:cubicBezTo>
                      <a:pt x="22462" y="11929"/>
                      <a:pt x="12791" y="21600"/>
                      <a:pt x="862" y="21600"/>
                    </a:cubicBezTo>
                    <a:cubicBezTo>
                      <a:pt x="574" y="21600"/>
                      <a:pt x="287" y="21594"/>
                      <a:pt x="-1" y="21582"/>
                    </a:cubicBezTo>
                    <a:lnTo>
                      <a:pt x="862" y="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10" name="Arc 71"/>
              <p:cNvSpPr>
                <a:spLocks/>
              </p:cNvSpPr>
              <p:nvPr/>
            </p:nvSpPr>
            <p:spPr bwMode="auto">
              <a:xfrm>
                <a:off x="2343" y="2160"/>
                <a:ext cx="26" cy="5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11" name="Arc 72"/>
              <p:cNvSpPr>
                <a:spLocks/>
              </p:cNvSpPr>
              <p:nvPr/>
            </p:nvSpPr>
            <p:spPr bwMode="auto">
              <a:xfrm>
                <a:off x="2380" y="2160"/>
                <a:ext cx="27" cy="55"/>
              </a:xfrm>
              <a:custGeom>
                <a:avLst/>
                <a:gdLst>
                  <a:gd name="T0" fmla="*/ 0 w 22462"/>
                  <a:gd name="T1" fmla="*/ 0 h 21600"/>
                  <a:gd name="T2" fmla="*/ 0 w 22462"/>
                  <a:gd name="T3" fmla="*/ 0 h 21600"/>
                  <a:gd name="T4" fmla="*/ 0 w 22462"/>
                  <a:gd name="T5" fmla="*/ 0 h 21600"/>
                  <a:gd name="T6" fmla="*/ 0 60000 65536"/>
                  <a:gd name="T7" fmla="*/ 0 60000 65536"/>
                  <a:gd name="T8" fmla="*/ 0 60000 65536"/>
                  <a:gd name="T9" fmla="*/ 0 w 22462"/>
                  <a:gd name="T10" fmla="*/ 0 h 21600"/>
                  <a:gd name="T11" fmla="*/ 22462 w 22462"/>
                  <a:gd name="T12" fmla="*/ 21600 h 21600"/>
                </a:gdLst>
                <a:ahLst/>
                <a:cxnLst>
                  <a:cxn ang="T6">
                    <a:pos x="T0" y="T1"/>
                  </a:cxn>
                  <a:cxn ang="T7">
                    <a:pos x="T2" y="T3"/>
                  </a:cxn>
                  <a:cxn ang="T8">
                    <a:pos x="T4" y="T5"/>
                  </a:cxn>
                </a:cxnLst>
                <a:rect l="T9" t="T10" r="T11" b="T12"/>
                <a:pathLst>
                  <a:path w="22462" h="21600" fill="none" extrusionOk="0">
                    <a:moveTo>
                      <a:pt x="22462" y="0"/>
                    </a:moveTo>
                    <a:cubicBezTo>
                      <a:pt x="22462" y="11929"/>
                      <a:pt x="12791" y="21600"/>
                      <a:pt x="862" y="21600"/>
                    </a:cubicBezTo>
                    <a:cubicBezTo>
                      <a:pt x="574" y="21600"/>
                      <a:pt x="287" y="21594"/>
                      <a:pt x="-1" y="21582"/>
                    </a:cubicBezTo>
                  </a:path>
                  <a:path w="22462" h="21600" stroke="0" extrusionOk="0">
                    <a:moveTo>
                      <a:pt x="22462" y="0"/>
                    </a:moveTo>
                    <a:cubicBezTo>
                      <a:pt x="22462" y="11929"/>
                      <a:pt x="12791" y="21600"/>
                      <a:pt x="862" y="21600"/>
                    </a:cubicBezTo>
                    <a:cubicBezTo>
                      <a:pt x="574" y="21600"/>
                      <a:pt x="287" y="21594"/>
                      <a:pt x="-1" y="21582"/>
                    </a:cubicBezTo>
                    <a:lnTo>
                      <a:pt x="862" y="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12" name="Arc 73"/>
              <p:cNvSpPr>
                <a:spLocks/>
              </p:cNvSpPr>
              <p:nvPr/>
            </p:nvSpPr>
            <p:spPr bwMode="auto">
              <a:xfrm>
                <a:off x="2256" y="2263"/>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0" y="21582"/>
                    </a:moveTo>
                    <a:cubicBezTo>
                      <a:pt x="0" y="9988"/>
                      <a:pt x="9153" y="461"/>
                      <a:pt x="20737" y="-1"/>
                    </a:cubicBezTo>
                  </a:path>
                  <a:path w="21600" h="21582" stroke="0" extrusionOk="0">
                    <a:moveTo>
                      <a:pt x="0" y="21582"/>
                    </a:moveTo>
                    <a:cubicBezTo>
                      <a:pt x="0" y="9988"/>
                      <a:pt x="9153" y="461"/>
                      <a:pt x="20737" y="-1"/>
                    </a:cubicBezTo>
                    <a:lnTo>
                      <a:pt x="21600" y="21582"/>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13" name="Arc 74"/>
              <p:cNvSpPr>
                <a:spLocks/>
              </p:cNvSpPr>
              <p:nvPr/>
            </p:nvSpPr>
            <p:spPr bwMode="auto">
              <a:xfrm>
                <a:off x="2294" y="2263"/>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0" y="21582"/>
                    </a:moveTo>
                    <a:cubicBezTo>
                      <a:pt x="0" y="9988"/>
                      <a:pt x="9153" y="461"/>
                      <a:pt x="20737" y="-1"/>
                    </a:cubicBezTo>
                  </a:path>
                  <a:path w="21600" h="21582" stroke="0" extrusionOk="0">
                    <a:moveTo>
                      <a:pt x="0" y="21582"/>
                    </a:moveTo>
                    <a:cubicBezTo>
                      <a:pt x="0" y="9988"/>
                      <a:pt x="9153" y="461"/>
                      <a:pt x="20737" y="-1"/>
                    </a:cubicBezTo>
                    <a:lnTo>
                      <a:pt x="21600" y="21582"/>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14" name="Arc 75"/>
              <p:cNvSpPr>
                <a:spLocks/>
              </p:cNvSpPr>
              <p:nvPr/>
            </p:nvSpPr>
            <p:spPr bwMode="auto">
              <a:xfrm>
                <a:off x="2331" y="2263"/>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0" y="21582"/>
                    </a:moveTo>
                    <a:cubicBezTo>
                      <a:pt x="0" y="9988"/>
                      <a:pt x="9153" y="461"/>
                      <a:pt x="20737" y="-1"/>
                    </a:cubicBezTo>
                  </a:path>
                  <a:path w="21600" h="21582" stroke="0" extrusionOk="0">
                    <a:moveTo>
                      <a:pt x="0" y="21582"/>
                    </a:moveTo>
                    <a:cubicBezTo>
                      <a:pt x="0" y="9988"/>
                      <a:pt x="9153" y="461"/>
                      <a:pt x="20737" y="-1"/>
                    </a:cubicBezTo>
                    <a:lnTo>
                      <a:pt x="21600" y="21582"/>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15" name="Arc 76"/>
              <p:cNvSpPr>
                <a:spLocks/>
              </p:cNvSpPr>
              <p:nvPr/>
            </p:nvSpPr>
            <p:spPr bwMode="auto">
              <a:xfrm>
                <a:off x="2305" y="2263"/>
                <a:ext cx="27" cy="55"/>
              </a:xfrm>
              <a:custGeom>
                <a:avLst/>
                <a:gdLst>
                  <a:gd name="T0" fmla="*/ 0 w 22462"/>
                  <a:gd name="T1" fmla="*/ 0 h 21600"/>
                  <a:gd name="T2" fmla="*/ 0 w 22462"/>
                  <a:gd name="T3" fmla="*/ 0 h 21600"/>
                  <a:gd name="T4" fmla="*/ 0 w 22462"/>
                  <a:gd name="T5" fmla="*/ 0 h 21600"/>
                  <a:gd name="T6" fmla="*/ 0 60000 65536"/>
                  <a:gd name="T7" fmla="*/ 0 60000 65536"/>
                  <a:gd name="T8" fmla="*/ 0 60000 65536"/>
                  <a:gd name="T9" fmla="*/ 0 w 22462"/>
                  <a:gd name="T10" fmla="*/ 0 h 21600"/>
                  <a:gd name="T11" fmla="*/ 22462 w 22462"/>
                  <a:gd name="T12" fmla="*/ 21600 h 21600"/>
                </a:gdLst>
                <a:ahLst/>
                <a:cxnLst>
                  <a:cxn ang="T6">
                    <a:pos x="T0" y="T1"/>
                  </a:cxn>
                  <a:cxn ang="T7">
                    <a:pos x="T2" y="T3"/>
                  </a:cxn>
                  <a:cxn ang="T8">
                    <a:pos x="T4" y="T5"/>
                  </a:cxn>
                </a:cxnLst>
                <a:rect l="T9" t="T10" r="T11" b="T12"/>
                <a:pathLst>
                  <a:path w="22462" h="21600" fill="none" extrusionOk="0">
                    <a:moveTo>
                      <a:pt x="-1" y="17"/>
                    </a:moveTo>
                    <a:cubicBezTo>
                      <a:pt x="287" y="5"/>
                      <a:pt x="574" y="-1"/>
                      <a:pt x="862" y="0"/>
                    </a:cubicBezTo>
                    <a:cubicBezTo>
                      <a:pt x="12791" y="0"/>
                      <a:pt x="22462" y="9670"/>
                      <a:pt x="22462" y="21600"/>
                    </a:cubicBezTo>
                  </a:path>
                  <a:path w="22462" h="21600" stroke="0" extrusionOk="0">
                    <a:moveTo>
                      <a:pt x="-1" y="17"/>
                    </a:moveTo>
                    <a:cubicBezTo>
                      <a:pt x="287" y="5"/>
                      <a:pt x="574" y="-1"/>
                      <a:pt x="862" y="0"/>
                    </a:cubicBezTo>
                    <a:cubicBezTo>
                      <a:pt x="12791" y="0"/>
                      <a:pt x="22462" y="9670"/>
                      <a:pt x="22462" y="21600"/>
                    </a:cubicBezTo>
                    <a:lnTo>
                      <a:pt x="862" y="2160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16" name="Arc 77"/>
              <p:cNvSpPr>
                <a:spLocks/>
              </p:cNvSpPr>
              <p:nvPr/>
            </p:nvSpPr>
            <p:spPr bwMode="auto">
              <a:xfrm>
                <a:off x="2343" y="2263"/>
                <a:ext cx="26" cy="5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17" name="Arc 78"/>
              <p:cNvSpPr>
                <a:spLocks/>
              </p:cNvSpPr>
              <p:nvPr/>
            </p:nvSpPr>
            <p:spPr bwMode="auto">
              <a:xfrm>
                <a:off x="2384" y="2263"/>
                <a:ext cx="26" cy="5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grpSp>
      </p:grpSp>
      <p:sp>
        <p:nvSpPr>
          <p:cNvPr id="16391" name="Rectangle 79"/>
          <p:cNvSpPr>
            <a:spLocks noChangeArrowheads="1"/>
          </p:cNvSpPr>
          <p:nvPr/>
        </p:nvSpPr>
        <p:spPr bwMode="auto">
          <a:xfrm>
            <a:off x="3802063" y="4300538"/>
            <a:ext cx="9810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3200" b="1">
                <a:solidFill>
                  <a:prstClr val="white"/>
                </a:solidFill>
                <a:latin typeface="Albertus Medium"/>
              </a:rPr>
              <a:t>CO</a:t>
            </a:r>
            <a:r>
              <a:rPr lang="en-US" sz="3200" b="1" baseline="-25000">
                <a:solidFill>
                  <a:prstClr val="white"/>
                </a:solidFill>
                <a:latin typeface="Albertus Medium"/>
              </a:rPr>
              <a:t>2</a:t>
            </a:r>
          </a:p>
        </p:txBody>
      </p:sp>
      <p:sp>
        <p:nvSpPr>
          <p:cNvPr id="16392" name="Line 80"/>
          <p:cNvSpPr>
            <a:spLocks noChangeShapeType="1"/>
          </p:cNvSpPr>
          <p:nvPr/>
        </p:nvSpPr>
        <p:spPr bwMode="auto">
          <a:xfrm>
            <a:off x="5056188" y="4460875"/>
            <a:ext cx="652462"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prstClr val="black"/>
              </a:solidFill>
              <a:latin typeface="Arial" pitchFamily="34" charset="0"/>
            </a:endParaRPr>
          </a:p>
        </p:txBody>
      </p:sp>
      <p:sp>
        <p:nvSpPr>
          <p:cNvPr id="33873" name="Text Box 81"/>
          <p:cNvSpPr txBox="1">
            <a:spLocks noChangeArrowheads="1"/>
          </p:cNvSpPr>
          <p:nvPr/>
        </p:nvSpPr>
        <p:spPr bwMode="auto">
          <a:xfrm>
            <a:off x="492125" y="5343525"/>
            <a:ext cx="1717675" cy="366713"/>
          </a:xfrm>
          <a:prstGeom prst="rect">
            <a:avLst/>
          </a:prstGeom>
          <a:noFill/>
          <a:ln w="9525">
            <a:noFill/>
            <a:miter lim="800000"/>
            <a:headEnd/>
            <a:tailEnd/>
          </a:ln>
          <a:effectLst/>
        </p:spPr>
        <p:txBody>
          <a:bodyPr>
            <a:spAutoFit/>
          </a:bodyPr>
          <a:lstStyle/>
          <a:p>
            <a:pPr eaLnBrk="0" fontAlgn="base" hangingPunct="0">
              <a:spcBef>
                <a:spcPct val="0"/>
              </a:spcBef>
              <a:spcAft>
                <a:spcPct val="0"/>
              </a:spcAft>
              <a:defRPr/>
            </a:pPr>
            <a:r>
              <a:rPr lang="en-US">
                <a:solidFill>
                  <a:srgbClr val="C0504D"/>
                </a:solidFill>
                <a:effectLst>
                  <a:outerShdw blurRad="38100" dist="38100" dir="2700000" algn="tl">
                    <a:srgbClr val="C0C0C0"/>
                  </a:outerShdw>
                </a:effectLst>
                <a:latin typeface="Albertus Medium" pitchFamily="34" charset="0"/>
              </a:rPr>
              <a:t>Surface Ocean</a:t>
            </a:r>
          </a:p>
        </p:txBody>
      </p:sp>
      <p:sp>
        <p:nvSpPr>
          <p:cNvPr id="33874" name="Rectangle 82"/>
          <p:cNvSpPr>
            <a:spLocks noChangeArrowheads="1"/>
          </p:cNvSpPr>
          <p:nvPr/>
        </p:nvSpPr>
        <p:spPr bwMode="auto">
          <a:xfrm>
            <a:off x="957263" y="4305300"/>
            <a:ext cx="2336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3200" b="1">
                <a:solidFill>
                  <a:srgbClr val="FF0000"/>
                </a:solidFill>
                <a:latin typeface="Albertus Medium"/>
              </a:rPr>
              <a:t>Nutrients +</a:t>
            </a:r>
            <a:endParaRPr lang="en-US" sz="3200" b="1" baseline="-25000">
              <a:solidFill>
                <a:srgbClr val="FF0000"/>
              </a:solidFill>
              <a:latin typeface="Albertus Medium"/>
            </a:endParaRPr>
          </a:p>
        </p:txBody>
      </p:sp>
      <p:sp>
        <p:nvSpPr>
          <p:cNvPr id="16395" name="Line 83"/>
          <p:cNvSpPr>
            <a:spLocks noChangeShapeType="1"/>
          </p:cNvSpPr>
          <p:nvPr/>
        </p:nvSpPr>
        <p:spPr bwMode="auto">
          <a:xfrm>
            <a:off x="4310063" y="3335338"/>
            <a:ext cx="0" cy="801687"/>
          </a:xfrm>
          <a:prstGeom prst="line">
            <a:avLst/>
          </a:prstGeom>
          <a:noFill/>
          <a:ln w="381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prstClr val="black"/>
              </a:solidFill>
              <a:latin typeface="Arial" pitchFamily="34" charset="0"/>
            </a:endParaRPr>
          </a:p>
        </p:txBody>
      </p:sp>
    </p:spTree>
    <p:extLst>
      <p:ext uri="{BB962C8B-B14F-4D97-AF65-F5344CB8AC3E}">
        <p14:creationId xmlns:p14="http://schemas.microsoft.com/office/powerpoint/2010/main" val="181018861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2"/>
          <p:cNvSpPr txBox="1">
            <a:spLocks noChangeArrowheads="1"/>
          </p:cNvSpPr>
          <p:nvPr/>
        </p:nvSpPr>
        <p:spPr bwMode="auto">
          <a:xfrm>
            <a:off x="3352800" y="106363"/>
            <a:ext cx="24193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3200" b="1" dirty="0">
                <a:solidFill>
                  <a:srgbClr val="C00000"/>
                </a:solidFill>
                <a:cs typeface="Arial" pitchFamily="34" charset="0"/>
              </a:rPr>
              <a:t>Respiration</a:t>
            </a:r>
          </a:p>
        </p:txBody>
      </p:sp>
      <p:sp>
        <p:nvSpPr>
          <p:cNvPr id="4100" name="Text Box 3"/>
          <p:cNvSpPr txBox="1">
            <a:spLocks noChangeArrowheads="1"/>
          </p:cNvSpPr>
          <p:nvPr/>
        </p:nvSpPr>
        <p:spPr bwMode="auto">
          <a:xfrm>
            <a:off x="228600" y="1143000"/>
            <a:ext cx="8686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defRPr>
            </a:lvl1pPr>
            <a:lvl2pPr marL="800100" indent="-34290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lnSpc>
                <a:spcPct val="150000"/>
              </a:lnSpc>
              <a:spcBef>
                <a:spcPct val="0"/>
              </a:spcBef>
              <a:spcAft>
                <a:spcPct val="0"/>
              </a:spcAft>
            </a:pPr>
            <a:r>
              <a:rPr lang="en-US" sz="2400" b="1" dirty="0">
                <a:solidFill>
                  <a:srgbClr val="00B050"/>
                </a:solidFill>
                <a:cs typeface="Arial" pitchFamily="34" charset="0"/>
                <a:sym typeface="Wingdings" pitchFamily="2" charset="2"/>
              </a:rPr>
              <a:t>Organic Matter </a:t>
            </a:r>
            <a:r>
              <a:rPr lang="en-US" sz="2400" b="1" dirty="0">
                <a:solidFill>
                  <a:prstClr val="white"/>
                </a:solidFill>
                <a:cs typeface="Arial" pitchFamily="34" charset="0"/>
                <a:sym typeface="Wingdings" pitchFamily="2" charset="2"/>
              </a:rPr>
              <a:t>+</a:t>
            </a:r>
            <a:r>
              <a:rPr lang="en-US" sz="2400" b="1" dirty="0">
                <a:solidFill>
                  <a:prstClr val="black"/>
                </a:solidFill>
                <a:cs typeface="Arial" pitchFamily="34" charset="0"/>
                <a:sym typeface="Wingdings" pitchFamily="2" charset="2"/>
              </a:rPr>
              <a:t> </a:t>
            </a:r>
            <a:r>
              <a:rPr lang="en-US" sz="2400" b="1" dirty="0">
                <a:solidFill>
                  <a:prstClr val="white"/>
                </a:solidFill>
                <a:cs typeface="Arial" pitchFamily="34" charset="0"/>
                <a:sym typeface="Wingdings" pitchFamily="2" charset="2"/>
              </a:rPr>
              <a:t>O</a:t>
            </a:r>
            <a:r>
              <a:rPr lang="en-US" sz="2400" b="1" baseline="-25000" dirty="0">
                <a:solidFill>
                  <a:prstClr val="white"/>
                </a:solidFill>
                <a:cs typeface="Arial" pitchFamily="34" charset="0"/>
                <a:sym typeface="Wingdings" pitchFamily="2" charset="2"/>
              </a:rPr>
              <a:t>2</a:t>
            </a:r>
            <a:r>
              <a:rPr lang="en-US" sz="2400" b="1" dirty="0">
                <a:solidFill>
                  <a:prstClr val="white"/>
                </a:solidFill>
                <a:cs typeface="Arial" pitchFamily="34" charset="0"/>
                <a:sym typeface="Wingdings" pitchFamily="2" charset="2"/>
              </a:rPr>
              <a:t>  CO</a:t>
            </a:r>
            <a:r>
              <a:rPr lang="en-US" sz="2400" b="1" baseline="-25000" dirty="0">
                <a:solidFill>
                  <a:prstClr val="white"/>
                </a:solidFill>
                <a:cs typeface="Arial" pitchFamily="34" charset="0"/>
                <a:sym typeface="Wingdings" pitchFamily="2" charset="2"/>
              </a:rPr>
              <a:t>2</a:t>
            </a:r>
            <a:r>
              <a:rPr lang="en-US" sz="2400" b="1" dirty="0">
                <a:solidFill>
                  <a:prstClr val="white"/>
                </a:solidFill>
                <a:cs typeface="Arial" pitchFamily="34" charset="0"/>
              </a:rPr>
              <a:t> + NO</a:t>
            </a:r>
            <a:r>
              <a:rPr lang="en-US" sz="2400" b="1" baseline="-25000" dirty="0">
                <a:solidFill>
                  <a:prstClr val="white"/>
                </a:solidFill>
                <a:cs typeface="Arial" pitchFamily="34" charset="0"/>
              </a:rPr>
              <a:t>3</a:t>
            </a:r>
            <a:r>
              <a:rPr lang="en-US" sz="2400" b="1" dirty="0">
                <a:solidFill>
                  <a:prstClr val="white"/>
                </a:solidFill>
                <a:cs typeface="Arial" pitchFamily="34" charset="0"/>
              </a:rPr>
              <a:t> + PO</a:t>
            </a:r>
            <a:r>
              <a:rPr lang="en-US" sz="2400" b="1" baseline="-25000" dirty="0">
                <a:solidFill>
                  <a:prstClr val="white"/>
                </a:solidFill>
                <a:cs typeface="Arial" pitchFamily="34" charset="0"/>
              </a:rPr>
              <a:t>4</a:t>
            </a:r>
            <a:r>
              <a:rPr lang="en-US" sz="2400" b="1" dirty="0">
                <a:solidFill>
                  <a:prstClr val="white"/>
                </a:solidFill>
                <a:cs typeface="Arial" pitchFamily="34" charset="0"/>
              </a:rPr>
              <a:t> + H</a:t>
            </a:r>
            <a:r>
              <a:rPr lang="en-US" sz="2400" b="1" baseline="-25000" dirty="0">
                <a:solidFill>
                  <a:prstClr val="white"/>
                </a:solidFill>
                <a:cs typeface="Arial" pitchFamily="34" charset="0"/>
              </a:rPr>
              <a:t>2</a:t>
            </a:r>
            <a:r>
              <a:rPr lang="en-US" sz="2400" b="1" dirty="0">
                <a:solidFill>
                  <a:prstClr val="white"/>
                </a:solidFill>
                <a:cs typeface="Arial" pitchFamily="34" charset="0"/>
              </a:rPr>
              <a:t>O</a:t>
            </a:r>
          </a:p>
          <a:p>
            <a:pPr eaLnBrk="1" fontAlgn="base" hangingPunct="1">
              <a:lnSpc>
                <a:spcPct val="150000"/>
              </a:lnSpc>
              <a:spcBef>
                <a:spcPct val="0"/>
              </a:spcBef>
              <a:spcAft>
                <a:spcPct val="0"/>
              </a:spcAft>
              <a:buFont typeface="Wingdings" pitchFamily="2" charset="2"/>
              <a:buNone/>
            </a:pPr>
            <a:endParaRPr lang="en-US" sz="2400" b="1" dirty="0">
              <a:solidFill>
                <a:prstClr val="white"/>
              </a:solidFill>
              <a:cs typeface="Arial" pitchFamily="34" charset="0"/>
            </a:endParaRPr>
          </a:p>
          <a:p>
            <a:pPr eaLnBrk="1" fontAlgn="base" hangingPunct="1">
              <a:lnSpc>
                <a:spcPct val="150000"/>
              </a:lnSpc>
              <a:spcBef>
                <a:spcPct val="0"/>
              </a:spcBef>
              <a:spcAft>
                <a:spcPct val="0"/>
              </a:spcAft>
              <a:buFont typeface="Wingdings" pitchFamily="2" charset="2"/>
              <a:buNone/>
            </a:pPr>
            <a:r>
              <a:rPr lang="en-US" sz="2400" b="1" dirty="0">
                <a:solidFill>
                  <a:prstClr val="white"/>
                </a:solidFill>
                <a:cs typeface="Arial" pitchFamily="34" charset="0"/>
              </a:rPr>
              <a:t>Respiration (remineralization, regeneration, degradation) </a:t>
            </a:r>
          </a:p>
          <a:p>
            <a:pPr lvl="1" eaLnBrk="1" fontAlgn="base" hangingPunct="1">
              <a:lnSpc>
                <a:spcPct val="150000"/>
              </a:lnSpc>
              <a:spcBef>
                <a:spcPct val="0"/>
              </a:spcBef>
              <a:spcAft>
                <a:spcPct val="0"/>
              </a:spcAft>
              <a:buFontTx/>
              <a:buChar char="•"/>
            </a:pPr>
            <a:r>
              <a:rPr lang="en-US" sz="2400" dirty="0">
                <a:solidFill>
                  <a:prstClr val="white"/>
                </a:solidFill>
                <a:cs typeface="Arial" pitchFamily="34" charset="0"/>
              </a:rPr>
              <a:t>consumes oxygen.</a:t>
            </a:r>
          </a:p>
          <a:p>
            <a:pPr lvl="1" eaLnBrk="1" fontAlgn="base" hangingPunct="1">
              <a:lnSpc>
                <a:spcPct val="150000"/>
              </a:lnSpc>
              <a:spcBef>
                <a:spcPct val="0"/>
              </a:spcBef>
              <a:spcAft>
                <a:spcPct val="0"/>
              </a:spcAft>
              <a:buFontTx/>
              <a:buChar char="•"/>
            </a:pPr>
            <a:r>
              <a:rPr lang="en-US" sz="2400" dirty="0">
                <a:solidFill>
                  <a:prstClr val="white"/>
                </a:solidFill>
                <a:cs typeface="Arial" pitchFamily="34" charset="0"/>
              </a:rPr>
              <a:t>produces carbon dioxide.</a:t>
            </a:r>
          </a:p>
          <a:p>
            <a:pPr lvl="1" eaLnBrk="1" fontAlgn="base" hangingPunct="1">
              <a:lnSpc>
                <a:spcPct val="150000"/>
              </a:lnSpc>
              <a:spcBef>
                <a:spcPct val="0"/>
              </a:spcBef>
              <a:spcAft>
                <a:spcPct val="0"/>
              </a:spcAft>
              <a:buFontTx/>
              <a:buChar char="•"/>
            </a:pPr>
            <a:r>
              <a:rPr lang="en-US" sz="2400" dirty="0">
                <a:solidFill>
                  <a:prstClr val="white"/>
                </a:solidFill>
                <a:cs typeface="Arial" pitchFamily="34" charset="0"/>
              </a:rPr>
              <a:t>regenerates nutrients.</a:t>
            </a:r>
          </a:p>
          <a:p>
            <a:pPr eaLnBrk="1" fontAlgn="base" hangingPunct="1">
              <a:spcBef>
                <a:spcPct val="0"/>
              </a:spcBef>
              <a:spcAft>
                <a:spcPct val="0"/>
              </a:spcAft>
              <a:buFont typeface="Wingdings" pitchFamily="2" charset="2"/>
              <a:buNone/>
            </a:pPr>
            <a:r>
              <a:rPr lang="en-US" sz="2400" dirty="0">
                <a:solidFill>
                  <a:prstClr val="white"/>
                </a:solidFill>
                <a:cs typeface="Arial" pitchFamily="34" charset="0"/>
              </a:rPr>
              <a:t> </a:t>
            </a:r>
          </a:p>
        </p:txBody>
      </p:sp>
    </p:spTree>
    <p:extLst>
      <p:ext uri="{BB962C8B-B14F-4D97-AF65-F5344CB8AC3E}">
        <p14:creationId xmlns:p14="http://schemas.microsoft.com/office/powerpoint/2010/main" val="7620920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fade">
                                      <p:cBhvr>
                                        <p:cTn id="7" dur="2000"/>
                                        <p:tgtEl>
                                          <p:spTgt spid="410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00">
                                            <p:txEl>
                                              <p:pRg st="2" end="2"/>
                                            </p:txEl>
                                          </p:spTgt>
                                        </p:tgtEl>
                                        <p:attrNameLst>
                                          <p:attrName>style.visibility</p:attrName>
                                        </p:attrNameLst>
                                      </p:cBhvr>
                                      <p:to>
                                        <p:strVal val="visible"/>
                                      </p:to>
                                    </p:set>
                                    <p:animEffect transition="in" filter="fade">
                                      <p:cBhvr>
                                        <p:cTn id="12" dur="2000"/>
                                        <p:tgtEl>
                                          <p:spTgt spid="4100">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100">
                                            <p:txEl>
                                              <p:pRg st="3" end="3"/>
                                            </p:txEl>
                                          </p:spTgt>
                                        </p:tgtEl>
                                        <p:attrNameLst>
                                          <p:attrName>style.visibility</p:attrName>
                                        </p:attrNameLst>
                                      </p:cBhvr>
                                      <p:to>
                                        <p:strVal val="visible"/>
                                      </p:to>
                                    </p:set>
                                    <p:animEffect transition="in" filter="fade">
                                      <p:cBhvr>
                                        <p:cTn id="15" dur="2000"/>
                                        <p:tgtEl>
                                          <p:spTgt spid="4100">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100">
                                            <p:txEl>
                                              <p:pRg st="4" end="4"/>
                                            </p:txEl>
                                          </p:spTgt>
                                        </p:tgtEl>
                                        <p:attrNameLst>
                                          <p:attrName>style.visibility</p:attrName>
                                        </p:attrNameLst>
                                      </p:cBhvr>
                                      <p:to>
                                        <p:strVal val="visible"/>
                                      </p:to>
                                    </p:set>
                                    <p:animEffect transition="in" filter="fade">
                                      <p:cBhvr>
                                        <p:cTn id="18" dur="2000"/>
                                        <p:tgtEl>
                                          <p:spTgt spid="4100">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100">
                                            <p:txEl>
                                              <p:pRg st="5" end="5"/>
                                            </p:txEl>
                                          </p:spTgt>
                                        </p:tgtEl>
                                        <p:attrNameLst>
                                          <p:attrName>style.visibility</p:attrName>
                                        </p:attrNameLst>
                                      </p:cBhvr>
                                      <p:to>
                                        <p:strVal val="visible"/>
                                      </p:to>
                                    </p:set>
                                    <p:animEffect transition="in" filter="fade">
                                      <p:cBhvr>
                                        <p:cTn id="21" dur="2000"/>
                                        <p:tgtEl>
                                          <p:spTgt spid="4100">
                                            <p:txEl>
                                              <p:pRg st="5" end="5"/>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100">
                                            <p:txEl>
                                              <p:pRg st="6" end="6"/>
                                            </p:txEl>
                                          </p:spTgt>
                                        </p:tgtEl>
                                        <p:attrNameLst>
                                          <p:attrName>style.visibility</p:attrName>
                                        </p:attrNameLst>
                                      </p:cBhvr>
                                      <p:to>
                                        <p:strVal val="visible"/>
                                      </p:to>
                                    </p:set>
                                    <p:animEffect transition="in" filter="fade">
                                      <p:cBhvr>
                                        <p:cTn id="26" dur="2000"/>
                                        <p:tgtEl>
                                          <p:spTgt spid="410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442" y="503562"/>
            <a:ext cx="8011115" cy="282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40" name="Text Box 6"/>
          <p:cNvSpPr txBox="1">
            <a:spLocks noChangeArrowheads="1"/>
          </p:cNvSpPr>
          <p:nvPr/>
        </p:nvSpPr>
        <p:spPr bwMode="auto">
          <a:xfrm>
            <a:off x="0" y="0"/>
            <a:ext cx="15670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000" dirty="0">
                <a:solidFill>
                  <a:srgbClr val="FFFF00"/>
                </a:solidFill>
                <a:latin typeface="Times New Roman" pitchFamily="18" charset="0"/>
                <a:cs typeface="Times New Roman" pitchFamily="18" charset="0"/>
              </a:rPr>
              <a:t>Marine Snow</a:t>
            </a:r>
          </a:p>
        </p:txBody>
      </p:sp>
      <p:grpSp>
        <p:nvGrpSpPr>
          <p:cNvPr id="2" name="Group 1"/>
          <p:cNvGrpSpPr/>
          <p:nvPr/>
        </p:nvGrpSpPr>
        <p:grpSpPr>
          <a:xfrm>
            <a:off x="4411898" y="2971800"/>
            <a:ext cx="4499470" cy="3909773"/>
            <a:chOff x="228600" y="2597090"/>
            <a:chExt cx="5189303" cy="4337110"/>
          </a:xfrm>
        </p:grpSpPr>
        <p:pic>
          <p:nvPicPr>
            <p:cNvPr id="14341" name="Picture 8" descr="Ion Micropro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435290"/>
              <a:ext cx="428625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 Box 10"/>
            <p:cNvSpPr txBox="1">
              <a:spLocks noChangeArrowheads="1"/>
            </p:cNvSpPr>
            <p:nvPr/>
          </p:nvSpPr>
          <p:spPr bwMode="auto">
            <a:xfrm>
              <a:off x="228600" y="6534090"/>
              <a:ext cx="48320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000">
                  <a:solidFill>
                    <a:srgbClr val="FFFF00"/>
                  </a:solidFill>
                  <a:latin typeface="Times New Roman" pitchFamily="18" charset="0"/>
                  <a:cs typeface="Times New Roman" pitchFamily="18" charset="0"/>
                </a:rPr>
                <a:t>Sinking particles collected in a sediment trap</a:t>
              </a:r>
            </a:p>
          </p:txBody>
        </p:sp>
        <p:sp>
          <p:nvSpPr>
            <p:cNvPr id="14343" name="Line 11"/>
            <p:cNvSpPr>
              <a:spLocks noChangeShapeType="1"/>
            </p:cNvSpPr>
            <p:nvPr/>
          </p:nvSpPr>
          <p:spPr bwMode="auto">
            <a:xfrm flipH="1">
              <a:off x="3048000" y="3054290"/>
              <a:ext cx="914400" cy="1828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FFFF00"/>
                </a:solidFill>
                <a:latin typeface="Times New Roman" pitchFamily="18" charset="0"/>
                <a:cs typeface="Times New Roman" pitchFamily="18" charset="0"/>
              </a:endParaRPr>
            </a:p>
          </p:txBody>
        </p:sp>
        <p:sp>
          <p:nvSpPr>
            <p:cNvPr id="14344" name="Line 12"/>
            <p:cNvSpPr>
              <a:spLocks noChangeShapeType="1"/>
            </p:cNvSpPr>
            <p:nvPr/>
          </p:nvSpPr>
          <p:spPr bwMode="auto">
            <a:xfrm>
              <a:off x="2209800" y="2978090"/>
              <a:ext cx="0" cy="1371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FFFF00"/>
                </a:solidFill>
                <a:latin typeface="Times New Roman" pitchFamily="18" charset="0"/>
                <a:cs typeface="Times New Roman" pitchFamily="18" charset="0"/>
              </a:endParaRPr>
            </a:p>
          </p:txBody>
        </p:sp>
        <p:sp>
          <p:nvSpPr>
            <p:cNvPr id="14345" name="Text Box 13"/>
            <p:cNvSpPr txBox="1">
              <a:spLocks noChangeArrowheads="1"/>
            </p:cNvSpPr>
            <p:nvPr/>
          </p:nvSpPr>
          <p:spPr bwMode="auto">
            <a:xfrm>
              <a:off x="1371600" y="2647890"/>
              <a:ext cx="15279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000" b="1">
                  <a:solidFill>
                    <a:srgbClr val="FFFF00"/>
                  </a:solidFill>
                  <a:latin typeface="Times New Roman" pitchFamily="18" charset="0"/>
                  <a:cs typeface="Times New Roman" pitchFamily="18" charset="0"/>
                </a:rPr>
                <a:t>Fecal pellets</a:t>
              </a:r>
            </a:p>
          </p:txBody>
        </p:sp>
        <p:sp>
          <p:nvSpPr>
            <p:cNvPr id="14346" name="Text Box 14"/>
            <p:cNvSpPr txBox="1">
              <a:spLocks noChangeArrowheads="1"/>
            </p:cNvSpPr>
            <p:nvPr/>
          </p:nvSpPr>
          <p:spPr bwMode="auto">
            <a:xfrm>
              <a:off x="3505200" y="2597090"/>
              <a:ext cx="19127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000" b="1" dirty="0">
                  <a:solidFill>
                    <a:srgbClr val="FFFF00"/>
                  </a:solidFill>
                  <a:latin typeface="Times New Roman" pitchFamily="18" charset="0"/>
                  <a:cs typeface="Times New Roman" pitchFamily="18" charset="0"/>
                </a:rPr>
                <a:t>Planktonic tests</a:t>
              </a:r>
            </a:p>
          </p:txBody>
        </p:sp>
        <p:sp>
          <p:nvSpPr>
            <p:cNvPr id="14347" name="Text Box 15"/>
            <p:cNvSpPr txBox="1">
              <a:spLocks noChangeArrowheads="1"/>
            </p:cNvSpPr>
            <p:nvPr/>
          </p:nvSpPr>
          <p:spPr bwMode="auto">
            <a:xfrm>
              <a:off x="266131" y="6040705"/>
              <a:ext cx="154080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1100" dirty="0">
                  <a:solidFill>
                    <a:srgbClr val="FFFF00"/>
                  </a:solidFill>
                  <a:latin typeface="Times New Roman" pitchFamily="18" charset="0"/>
                  <a:cs typeface="Times New Roman" pitchFamily="18" charset="0"/>
                </a:rPr>
                <a:t>www.whoi.edu/oceanus</a:t>
              </a:r>
            </a:p>
          </p:txBody>
        </p:sp>
        <p:sp>
          <p:nvSpPr>
            <p:cNvPr id="14348" name="Line 16"/>
            <p:cNvSpPr>
              <a:spLocks noChangeShapeType="1"/>
            </p:cNvSpPr>
            <p:nvPr/>
          </p:nvSpPr>
          <p:spPr bwMode="auto">
            <a:xfrm flipH="1">
              <a:off x="685800" y="3054290"/>
              <a:ext cx="1447800" cy="1676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FFFF00"/>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13663492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0"/>
            <a:ext cx="7239000" cy="2308324"/>
          </a:xfrm>
          <a:prstGeom prst="rect">
            <a:avLst/>
          </a:prstGeom>
          <a:noFill/>
        </p:spPr>
        <p:txBody>
          <a:bodyPr wrap="square" rtlCol="0">
            <a:spAutoFit/>
          </a:bodyPr>
          <a:lstStyle/>
          <a:p>
            <a:pPr fontAlgn="base">
              <a:spcBef>
                <a:spcPct val="0"/>
              </a:spcBef>
              <a:spcAft>
                <a:spcPct val="0"/>
              </a:spcAft>
            </a:pPr>
            <a:r>
              <a:rPr lang="en-US" dirty="0">
                <a:solidFill>
                  <a:schemeClr val="bg1"/>
                </a:solidFill>
                <a:latin typeface="Arial" pitchFamily="34" charset="0"/>
              </a:rPr>
              <a:t>Let’s draw…….</a:t>
            </a:r>
          </a:p>
          <a:p>
            <a:pPr fontAlgn="base">
              <a:spcBef>
                <a:spcPct val="0"/>
              </a:spcBef>
              <a:spcAft>
                <a:spcPct val="0"/>
              </a:spcAft>
            </a:pPr>
            <a:endParaRPr lang="en-US" dirty="0">
              <a:solidFill>
                <a:schemeClr val="bg1"/>
              </a:solidFill>
              <a:latin typeface="Arial" pitchFamily="34" charset="0"/>
            </a:endParaRPr>
          </a:p>
          <a:p>
            <a:pPr fontAlgn="base">
              <a:spcBef>
                <a:spcPct val="0"/>
              </a:spcBef>
              <a:spcAft>
                <a:spcPct val="0"/>
              </a:spcAft>
            </a:pPr>
            <a:r>
              <a:rPr lang="en-US" dirty="0">
                <a:solidFill>
                  <a:schemeClr val="bg1"/>
                </a:solidFill>
                <a:latin typeface="Arial" pitchFamily="34" charset="0"/>
              </a:rPr>
              <a:t>What would a profile of O</a:t>
            </a:r>
            <a:r>
              <a:rPr lang="en-US" baseline="-25000" dirty="0">
                <a:solidFill>
                  <a:schemeClr val="bg1"/>
                </a:solidFill>
                <a:latin typeface="Arial" pitchFamily="34" charset="0"/>
              </a:rPr>
              <a:t>2</a:t>
            </a:r>
            <a:r>
              <a:rPr lang="en-US" dirty="0">
                <a:solidFill>
                  <a:schemeClr val="bg1"/>
                </a:solidFill>
                <a:latin typeface="Arial" pitchFamily="34" charset="0"/>
              </a:rPr>
              <a:t> w/ depth look like?</a:t>
            </a:r>
          </a:p>
          <a:p>
            <a:pPr fontAlgn="base">
              <a:spcBef>
                <a:spcPct val="0"/>
              </a:spcBef>
              <a:spcAft>
                <a:spcPct val="0"/>
              </a:spcAft>
            </a:pPr>
            <a:endParaRPr lang="en-US" dirty="0">
              <a:solidFill>
                <a:schemeClr val="bg1"/>
              </a:solidFill>
              <a:latin typeface="Arial" pitchFamily="34" charset="0"/>
            </a:endParaRPr>
          </a:p>
          <a:p>
            <a:pPr fontAlgn="base">
              <a:spcBef>
                <a:spcPct val="0"/>
              </a:spcBef>
              <a:spcAft>
                <a:spcPct val="0"/>
              </a:spcAft>
            </a:pPr>
            <a:r>
              <a:rPr lang="en-US" dirty="0">
                <a:solidFill>
                  <a:schemeClr val="bg1"/>
                </a:solidFill>
                <a:latin typeface="Arial" pitchFamily="34" charset="0"/>
              </a:rPr>
              <a:t>How about dissolved inorganic nitrogen?</a:t>
            </a:r>
          </a:p>
          <a:p>
            <a:pPr fontAlgn="base">
              <a:spcBef>
                <a:spcPct val="0"/>
              </a:spcBef>
              <a:spcAft>
                <a:spcPct val="0"/>
              </a:spcAft>
            </a:pPr>
            <a:endParaRPr lang="en-US" dirty="0">
              <a:solidFill>
                <a:schemeClr val="bg1"/>
              </a:solidFill>
              <a:latin typeface="Arial" pitchFamily="34" charset="0"/>
            </a:endParaRPr>
          </a:p>
          <a:p>
            <a:pPr fontAlgn="base">
              <a:spcBef>
                <a:spcPct val="0"/>
              </a:spcBef>
              <a:spcAft>
                <a:spcPct val="0"/>
              </a:spcAft>
            </a:pPr>
            <a:endParaRPr lang="en-US" dirty="0">
              <a:solidFill>
                <a:schemeClr val="bg1"/>
              </a:solidFill>
              <a:latin typeface="Arial" pitchFamily="34" charset="0"/>
            </a:endParaRPr>
          </a:p>
          <a:p>
            <a:pPr fontAlgn="base">
              <a:spcBef>
                <a:spcPct val="0"/>
              </a:spcBef>
              <a:spcAft>
                <a:spcPct val="0"/>
              </a:spcAft>
            </a:pPr>
            <a:endParaRPr lang="en-US" dirty="0">
              <a:solidFill>
                <a:schemeClr val="bg1"/>
              </a:solidFill>
              <a:latin typeface="Arial" pitchFamily="34" charset="0"/>
            </a:endParaRPr>
          </a:p>
        </p:txBody>
      </p:sp>
      <p:cxnSp>
        <p:nvCxnSpPr>
          <p:cNvPr id="4" name="Straight Connector 3"/>
          <p:cNvCxnSpPr/>
          <p:nvPr/>
        </p:nvCxnSpPr>
        <p:spPr>
          <a:xfrm>
            <a:off x="1371600" y="2895600"/>
            <a:ext cx="0" cy="32766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371600" y="2903621"/>
            <a:ext cx="31242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Freeform 6"/>
          <p:cNvSpPr/>
          <p:nvPr/>
        </p:nvSpPr>
        <p:spPr>
          <a:xfrm>
            <a:off x="1828800" y="2919663"/>
            <a:ext cx="2785302" cy="3361238"/>
          </a:xfrm>
          <a:custGeom>
            <a:avLst/>
            <a:gdLst>
              <a:gd name="connsiteX0" fmla="*/ 2085474 w 2785302"/>
              <a:gd name="connsiteY0" fmla="*/ 0 h 3361238"/>
              <a:gd name="connsiteX1" fmla="*/ 2085474 w 2785302"/>
              <a:gd name="connsiteY1" fmla="*/ 200526 h 3361238"/>
              <a:gd name="connsiteX2" fmla="*/ 2069432 w 2785302"/>
              <a:gd name="connsiteY2" fmla="*/ 216569 h 3361238"/>
              <a:gd name="connsiteX3" fmla="*/ 2021305 w 2785302"/>
              <a:gd name="connsiteY3" fmla="*/ 232611 h 3361238"/>
              <a:gd name="connsiteX4" fmla="*/ 1997242 w 2785302"/>
              <a:gd name="connsiteY4" fmla="*/ 240632 h 3361238"/>
              <a:gd name="connsiteX5" fmla="*/ 1836821 w 2785302"/>
              <a:gd name="connsiteY5" fmla="*/ 256674 h 3361238"/>
              <a:gd name="connsiteX6" fmla="*/ 1371600 w 2785302"/>
              <a:gd name="connsiteY6" fmla="*/ 264695 h 3361238"/>
              <a:gd name="connsiteX7" fmla="*/ 1299411 w 2785302"/>
              <a:gd name="connsiteY7" fmla="*/ 280737 h 3361238"/>
              <a:gd name="connsiteX8" fmla="*/ 1267326 w 2785302"/>
              <a:gd name="connsiteY8" fmla="*/ 288758 h 3361238"/>
              <a:gd name="connsiteX9" fmla="*/ 1219200 w 2785302"/>
              <a:gd name="connsiteY9" fmla="*/ 296779 h 3361238"/>
              <a:gd name="connsiteX10" fmla="*/ 1195137 w 2785302"/>
              <a:gd name="connsiteY10" fmla="*/ 304800 h 3361238"/>
              <a:gd name="connsiteX11" fmla="*/ 1106905 w 2785302"/>
              <a:gd name="connsiteY11" fmla="*/ 312821 h 3361238"/>
              <a:gd name="connsiteX12" fmla="*/ 1026695 w 2785302"/>
              <a:gd name="connsiteY12" fmla="*/ 328863 h 3361238"/>
              <a:gd name="connsiteX13" fmla="*/ 938463 w 2785302"/>
              <a:gd name="connsiteY13" fmla="*/ 336884 h 3361238"/>
              <a:gd name="connsiteX14" fmla="*/ 810126 w 2785302"/>
              <a:gd name="connsiteY14" fmla="*/ 352926 h 3361238"/>
              <a:gd name="connsiteX15" fmla="*/ 770021 w 2785302"/>
              <a:gd name="connsiteY15" fmla="*/ 360948 h 3361238"/>
              <a:gd name="connsiteX16" fmla="*/ 465221 w 2785302"/>
              <a:gd name="connsiteY16" fmla="*/ 376990 h 3361238"/>
              <a:gd name="connsiteX17" fmla="*/ 441158 w 2785302"/>
              <a:gd name="connsiteY17" fmla="*/ 385011 h 3361238"/>
              <a:gd name="connsiteX18" fmla="*/ 376989 w 2785302"/>
              <a:gd name="connsiteY18" fmla="*/ 401053 h 3361238"/>
              <a:gd name="connsiteX19" fmla="*/ 320842 w 2785302"/>
              <a:gd name="connsiteY19" fmla="*/ 425116 h 3361238"/>
              <a:gd name="connsiteX20" fmla="*/ 264695 w 2785302"/>
              <a:gd name="connsiteY20" fmla="*/ 449179 h 3361238"/>
              <a:gd name="connsiteX21" fmla="*/ 240632 w 2785302"/>
              <a:gd name="connsiteY21" fmla="*/ 465221 h 3361238"/>
              <a:gd name="connsiteX22" fmla="*/ 224589 w 2785302"/>
              <a:gd name="connsiteY22" fmla="*/ 481263 h 3361238"/>
              <a:gd name="connsiteX23" fmla="*/ 200526 w 2785302"/>
              <a:gd name="connsiteY23" fmla="*/ 489284 h 3361238"/>
              <a:gd name="connsiteX24" fmla="*/ 152400 w 2785302"/>
              <a:gd name="connsiteY24" fmla="*/ 513348 h 3361238"/>
              <a:gd name="connsiteX25" fmla="*/ 104274 w 2785302"/>
              <a:gd name="connsiteY25" fmla="*/ 553453 h 3361238"/>
              <a:gd name="connsiteX26" fmla="*/ 56147 w 2785302"/>
              <a:gd name="connsiteY26" fmla="*/ 593558 h 3361238"/>
              <a:gd name="connsiteX27" fmla="*/ 24063 w 2785302"/>
              <a:gd name="connsiteY27" fmla="*/ 641684 h 3361238"/>
              <a:gd name="connsiteX28" fmla="*/ 8021 w 2785302"/>
              <a:gd name="connsiteY28" fmla="*/ 665748 h 3361238"/>
              <a:gd name="connsiteX29" fmla="*/ 0 w 2785302"/>
              <a:gd name="connsiteY29" fmla="*/ 713874 h 3361238"/>
              <a:gd name="connsiteX30" fmla="*/ 24063 w 2785302"/>
              <a:gd name="connsiteY30" fmla="*/ 834190 h 3361238"/>
              <a:gd name="connsiteX31" fmla="*/ 32084 w 2785302"/>
              <a:gd name="connsiteY31" fmla="*/ 858253 h 3361238"/>
              <a:gd name="connsiteX32" fmla="*/ 48126 w 2785302"/>
              <a:gd name="connsiteY32" fmla="*/ 882316 h 3361238"/>
              <a:gd name="connsiteX33" fmla="*/ 80211 w 2785302"/>
              <a:gd name="connsiteY33" fmla="*/ 954505 h 3361238"/>
              <a:gd name="connsiteX34" fmla="*/ 112295 w 2785302"/>
              <a:gd name="connsiteY34" fmla="*/ 986590 h 3361238"/>
              <a:gd name="connsiteX35" fmla="*/ 120316 w 2785302"/>
              <a:gd name="connsiteY35" fmla="*/ 1010653 h 3361238"/>
              <a:gd name="connsiteX36" fmla="*/ 152400 w 2785302"/>
              <a:gd name="connsiteY36" fmla="*/ 1058779 h 3361238"/>
              <a:gd name="connsiteX37" fmla="*/ 200526 w 2785302"/>
              <a:gd name="connsiteY37" fmla="*/ 1106905 h 3361238"/>
              <a:gd name="connsiteX38" fmla="*/ 232611 w 2785302"/>
              <a:gd name="connsiteY38" fmla="*/ 1147011 h 3361238"/>
              <a:gd name="connsiteX39" fmla="*/ 248653 w 2785302"/>
              <a:gd name="connsiteY39" fmla="*/ 1171074 h 3361238"/>
              <a:gd name="connsiteX40" fmla="*/ 272716 w 2785302"/>
              <a:gd name="connsiteY40" fmla="*/ 1187116 h 3361238"/>
              <a:gd name="connsiteX41" fmla="*/ 320842 w 2785302"/>
              <a:gd name="connsiteY41" fmla="*/ 1243263 h 3361238"/>
              <a:gd name="connsiteX42" fmla="*/ 376989 w 2785302"/>
              <a:gd name="connsiteY42" fmla="*/ 1275348 h 3361238"/>
              <a:gd name="connsiteX43" fmla="*/ 409074 w 2785302"/>
              <a:gd name="connsiteY43" fmla="*/ 1315453 h 3361238"/>
              <a:gd name="connsiteX44" fmla="*/ 465221 w 2785302"/>
              <a:gd name="connsiteY44" fmla="*/ 1355558 h 3361238"/>
              <a:gd name="connsiteX45" fmla="*/ 505326 w 2785302"/>
              <a:gd name="connsiteY45" fmla="*/ 1387642 h 3361238"/>
              <a:gd name="connsiteX46" fmla="*/ 529389 w 2785302"/>
              <a:gd name="connsiteY46" fmla="*/ 1411705 h 3361238"/>
              <a:gd name="connsiteX47" fmla="*/ 553453 w 2785302"/>
              <a:gd name="connsiteY47" fmla="*/ 1427748 h 3361238"/>
              <a:gd name="connsiteX48" fmla="*/ 585537 w 2785302"/>
              <a:gd name="connsiteY48" fmla="*/ 1475874 h 3361238"/>
              <a:gd name="connsiteX49" fmla="*/ 633663 w 2785302"/>
              <a:gd name="connsiteY49" fmla="*/ 1507958 h 3361238"/>
              <a:gd name="connsiteX50" fmla="*/ 657726 w 2785302"/>
              <a:gd name="connsiteY50" fmla="*/ 1532021 h 3361238"/>
              <a:gd name="connsiteX51" fmla="*/ 705853 w 2785302"/>
              <a:gd name="connsiteY51" fmla="*/ 1564105 h 3361238"/>
              <a:gd name="connsiteX52" fmla="*/ 745958 w 2785302"/>
              <a:gd name="connsiteY52" fmla="*/ 1596190 h 3361238"/>
              <a:gd name="connsiteX53" fmla="*/ 770021 w 2785302"/>
              <a:gd name="connsiteY53" fmla="*/ 1604211 h 3361238"/>
              <a:gd name="connsiteX54" fmla="*/ 826168 w 2785302"/>
              <a:gd name="connsiteY54" fmla="*/ 1652337 h 3361238"/>
              <a:gd name="connsiteX55" fmla="*/ 850232 w 2785302"/>
              <a:gd name="connsiteY55" fmla="*/ 1660358 h 3361238"/>
              <a:gd name="connsiteX56" fmla="*/ 874295 w 2785302"/>
              <a:gd name="connsiteY56" fmla="*/ 1684421 h 3361238"/>
              <a:gd name="connsiteX57" fmla="*/ 930442 w 2785302"/>
              <a:gd name="connsiteY57" fmla="*/ 1716505 h 3361238"/>
              <a:gd name="connsiteX58" fmla="*/ 946484 w 2785302"/>
              <a:gd name="connsiteY58" fmla="*/ 1732548 h 3361238"/>
              <a:gd name="connsiteX59" fmla="*/ 970547 w 2785302"/>
              <a:gd name="connsiteY59" fmla="*/ 1740569 h 3361238"/>
              <a:gd name="connsiteX60" fmla="*/ 1042737 w 2785302"/>
              <a:gd name="connsiteY60" fmla="*/ 1788695 h 3361238"/>
              <a:gd name="connsiteX61" fmla="*/ 1066800 w 2785302"/>
              <a:gd name="connsiteY61" fmla="*/ 1804737 h 3361238"/>
              <a:gd name="connsiteX62" fmla="*/ 1090863 w 2785302"/>
              <a:gd name="connsiteY62" fmla="*/ 1812758 h 3361238"/>
              <a:gd name="connsiteX63" fmla="*/ 1147011 w 2785302"/>
              <a:gd name="connsiteY63" fmla="*/ 1844842 h 3361238"/>
              <a:gd name="connsiteX64" fmla="*/ 1171074 w 2785302"/>
              <a:gd name="connsiteY64" fmla="*/ 1876926 h 3361238"/>
              <a:gd name="connsiteX65" fmla="*/ 1235242 w 2785302"/>
              <a:gd name="connsiteY65" fmla="*/ 1909011 h 3361238"/>
              <a:gd name="connsiteX66" fmla="*/ 1299411 w 2785302"/>
              <a:gd name="connsiteY66" fmla="*/ 1965158 h 3361238"/>
              <a:gd name="connsiteX67" fmla="*/ 1363579 w 2785302"/>
              <a:gd name="connsiteY67" fmla="*/ 2005263 h 3361238"/>
              <a:gd name="connsiteX68" fmla="*/ 1403684 w 2785302"/>
              <a:gd name="connsiteY68" fmla="*/ 2045369 h 3361238"/>
              <a:gd name="connsiteX69" fmla="*/ 1435768 w 2785302"/>
              <a:gd name="connsiteY69" fmla="*/ 2069432 h 3361238"/>
              <a:gd name="connsiteX70" fmla="*/ 1451811 w 2785302"/>
              <a:gd name="connsiteY70" fmla="*/ 2093495 h 3361238"/>
              <a:gd name="connsiteX71" fmla="*/ 1475874 w 2785302"/>
              <a:gd name="connsiteY71" fmla="*/ 2101516 h 3361238"/>
              <a:gd name="connsiteX72" fmla="*/ 1532021 w 2785302"/>
              <a:gd name="connsiteY72" fmla="*/ 2141621 h 3361238"/>
              <a:gd name="connsiteX73" fmla="*/ 1548063 w 2785302"/>
              <a:gd name="connsiteY73" fmla="*/ 2173705 h 3361238"/>
              <a:gd name="connsiteX74" fmla="*/ 1628274 w 2785302"/>
              <a:gd name="connsiteY74" fmla="*/ 2245895 h 3361238"/>
              <a:gd name="connsiteX75" fmla="*/ 1756611 w 2785302"/>
              <a:gd name="connsiteY75" fmla="*/ 2334126 h 3361238"/>
              <a:gd name="connsiteX76" fmla="*/ 1788695 w 2785302"/>
              <a:gd name="connsiteY76" fmla="*/ 2366211 h 3361238"/>
              <a:gd name="connsiteX77" fmla="*/ 1868905 w 2785302"/>
              <a:gd name="connsiteY77" fmla="*/ 2414337 h 3361238"/>
              <a:gd name="connsiteX78" fmla="*/ 1892968 w 2785302"/>
              <a:gd name="connsiteY78" fmla="*/ 2446421 h 3361238"/>
              <a:gd name="connsiteX79" fmla="*/ 1909011 w 2785302"/>
              <a:gd name="connsiteY79" fmla="*/ 2470484 h 3361238"/>
              <a:gd name="connsiteX80" fmla="*/ 1933074 w 2785302"/>
              <a:gd name="connsiteY80" fmla="*/ 2494548 h 3361238"/>
              <a:gd name="connsiteX81" fmla="*/ 1965158 w 2785302"/>
              <a:gd name="connsiteY81" fmla="*/ 2534653 h 3361238"/>
              <a:gd name="connsiteX82" fmla="*/ 1989221 w 2785302"/>
              <a:gd name="connsiteY82" fmla="*/ 2558716 h 3361238"/>
              <a:gd name="connsiteX83" fmla="*/ 2005263 w 2785302"/>
              <a:gd name="connsiteY83" fmla="*/ 2590800 h 3361238"/>
              <a:gd name="connsiteX84" fmla="*/ 2037347 w 2785302"/>
              <a:gd name="connsiteY84" fmla="*/ 2622884 h 3361238"/>
              <a:gd name="connsiteX85" fmla="*/ 2101516 w 2785302"/>
              <a:gd name="connsiteY85" fmla="*/ 2703095 h 3361238"/>
              <a:gd name="connsiteX86" fmla="*/ 2133600 w 2785302"/>
              <a:gd name="connsiteY86" fmla="*/ 2727158 h 3361238"/>
              <a:gd name="connsiteX87" fmla="*/ 2173705 w 2785302"/>
              <a:gd name="connsiteY87" fmla="*/ 2767263 h 3361238"/>
              <a:gd name="connsiteX88" fmla="*/ 2221832 w 2785302"/>
              <a:gd name="connsiteY88" fmla="*/ 2831432 h 3361238"/>
              <a:gd name="connsiteX89" fmla="*/ 2286000 w 2785302"/>
              <a:gd name="connsiteY89" fmla="*/ 2879558 h 3361238"/>
              <a:gd name="connsiteX90" fmla="*/ 2318084 w 2785302"/>
              <a:gd name="connsiteY90" fmla="*/ 2927684 h 3361238"/>
              <a:gd name="connsiteX91" fmla="*/ 2342147 w 2785302"/>
              <a:gd name="connsiteY91" fmla="*/ 3007895 h 3361238"/>
              <a:gd name="connsiteX92" fmla="*/ 2350168 w 2785302"/>
              <a:gd name="connsiteY92" fmla="*/ 3048000 h 3361238"/>
              <a:gd name="connsiteX93" fmla="*/ 2366211 w 2785302"/>
              <a:gd name="connsiteY93" fmla="*/ 3064042 h 3361238"/>
              <a:gd name="connsiteX94" fmla="*/ 2398295 w 2785302"/>
              <a:gd name="connsiteY94" fmla="*/ 3104148 h 3361238"/>
              <a:gd name="connsiteX95" fmla="*/ 2462463 w 2785302"/>
              <a:gd name="connsiteY95" fmla="*/ 3128211 h 3361238"/>
              <a:gd name="connsiteX96" fmla="*/ 2494547 w 2785302"/>
              <a:gd name="connsiteY96" fmla="*/ 3160295 h 3361238"/>
              <a:gd name="connsiteX97" fmla="*/ 2526632 w 2785302"/>
              <a:gd name="connsiteY97" fmla="*/ 3176337 h 3361238"/>
              <a:gd name="connsiteX98" fmla="*/ 2598821 w 2785302"/>
              <a:gd name="connsiteY98" fmla="*/ 3248526 h 3361238"/>
              <a:gd name="connsiteX99" fmla="*/ 2630905 w 2785302"/>
              <a:gd name="connsiteY99" fmla="*/ 3280611 h 3361238"/>
              <a:gd name="connsiteX100" fmla="*/ 2735179 w 2785302"/>
              <a:gd name="connsiteY100" fmla="*/ 3336758 h 3361238"/>
              <a:gd name="connsiteX101" fmla="*/ 2783305 w 2785302"/>
              <a:gd name="connsiteY101" fmla="*/ 3360821 h 3361238"/>
              <a:gd name="connsiteX102" fmla="*/ 2759242 w 2785302"/>
              <a:gd name="connsiteY102" fmla="*/ 3344779 h 3361238"/>
              <a:gd name="connsiteX103" fmla="*/ 2695074 w 2785302"/>
              <a:gd name="connsiteY103" fmla="*/ 3312695 h 3361238"/>
              <a:gd name="connsiteX104" fmla="*/ 2638926 w 2785302"/>
              <a:gd name="connsiteY104" fmla="*/ 3288632 h 3361238"/>
              <a:gd name="connsiteX105" fmla="*/ 2614863 w 2785302"/>
              <a:gd name="connsiteY105" fmla="*/ 3272590 h 3361238"/>
              <a:gd name="connsiteX106" fmla="*/ 2582779 w 2785302"/>
              <a:gd name="connsiteY106" fmla="*/ 3264569 h 3361238"/>
              <a:gd name="connsiteX107" fmla="*/ 2550695 w 2785302"/>
              <a:gd name="connsiteY107" fmla="*/ 3248526 h 33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2785302" h="3361238">
                <a:moveTo>
                  <a:pt x="2085474" y="0"/>
                </a:moveTo>
                <a:cubicBezTo>
                  <a:pt x="2099239" y="82588"/>
                  <a:pt x="2102543" y="81043"/>
                  <a:pt x="2085474" y="200526"/>
                </a:cubicBezTo>
                <a:cubicBezTo>
                  <a:pt x="2084405" y="208013"/>
                  <a:pt x="2076196" y="213187"/>
                  <a:pt x="2069432" y="216569"/>
                </a:cubicBezTo>
                <a:cubicBezTo>
                  <a:pt x="2054307" y="224132"/>
                  <a:pt x="2037347" y="227264"/>
                  <a:pt x="2021305" y="232611"/>
                </a:cubicBezTo>
                <a:lnTo>
                  <a:pt x="1997242" y="240632"/>
                </a:lnTo>
                <a:cubicBezTo>
                  <a:pt x="1932804" y="262111"/>
                  <a:pt x="1966436" y="253218"/>
                  <a:pt x="1836821" y="256674"/>
                </a:cubicBezTo>
                <a:lnTo>
                  <a:pt x="1371600" y="264695"/>
                </a:lnTo>
                <a:cubicBezTo>
                  <a:pt x="1293362" y="284254"/>
                  <a:pt x="1391047" y="260374"/>
                  <a:pt x="1299411" y="280737"/>
                </a:cubicBezTo>
                <a:cubicBezTo>
                  <a:pt x="1288649" y="283128"/>
                  <a:pt x="1278136" y="286596"/>
                  <a:pt x="1267326" y="288758"/>
                </a:cubicBezTo>
                <a:cubicBezTo>
                  <a:pt x="1251379" y="291947"/>
                  <a:pt x="1235076" y="293251"/>
                  <a:pt x="1219200" y="296779"/>
                </a:cubicBezTo>
                <a:cubicBezTo>
                  <a:pt x="1210946" y="298613"/>
                  <a:pt x="1203507" y="303604"/>
                  <a:pt x="1195137" y="304800"/>
                </a:cubicBezTo>
                <a:cubicBezTo>
                  <a:pt x="1165902" y="308976"/>
                  <a:pt x="1136316" y="310147"/>
                  <a:pt x="1106905" y="312821"/>
                </a:cubicBezTo>
                <a:cubicBezTo>
                  <a:pt x="1073855" y="321083"/>
                  <a:pt x="1063843" y="324493"/>
                  <a:pt x="1026695" y="328863"/>
                </a:cubicBezTo>
                <a:cubicBezTo>
                  <a:pt x="997365" y="332314"/>
                  <a:pt x="967874" y="334210"/>
                  <a:pt x="938463" y="336884"/>
                </a:cubicBezTo>
                <a:cubicBezTo>
                  <a:pt x="848030" y="354971"/>
                  <a:pt x="958227" y="334412"/>
                  <a:pt x="810126" y="352926"/>
                </a:cubicBezTo>
                <a:cubicBezTo>
                  <a:pt x="796598" y="354617"/>
                  <a:pt x="783549" y="359257"/>
                  <a:pt x="770021" y="360948"/>
                </a:cubicBezTo>
                <a:cubicBezTo>
                  <a:pt x="671933" y="373210"/>
                  <a:pt x="559430" y="373501"/>
                  <a:pt x="465221" y="376990"/>
                </a:cubicBezTo>
                <a:cubicBezTo>
                  <a:pt x="457200" y="379664"/>
                  <a:pt x="449360" y="382960"/>
                  <a:pt x="441158" y="385011"/>
                </a:cubicBezTo>
                <a:lnTo>
                  <a:pt x="376989" y="401053"/>
                </a:lnTo>
                <a:cubicBezTo>
                  <a:pt x="316577" y="441327"/>
                  <a:pt x="393355" y="394039"/>
                  <a:pt x="320842" y="425116"/>
                </a:cubicBezTo>
                <a:cubicBezTo>
                  <a:pt x="243293" y="458351"/>
                  <a:pt x="356806" y="426151"/>
                  <a:pt x="264695" y="449179"/>
                </a:cubicBezTo>
                <a:cubicBezTo>
                  <a:pt x="256674" y="454526"/>
                  <a:pt x="248160" y="459199"/>
                  <a:pt x="240632" y="465221"/>
                </a:cubicBezTo>
                <a:cubicBezTo>
                  <a:pt x="234727" y="469945"/>
                  <a:pt x="231074" y="477372"/>
                  <a:pt x="224589" y="481263"/>
                </a:cubicBezTo>
                <a:cubicBezTo>
                  <a:pt x="217339" y="485613"/>
                  <a:pt x="208088" y="485503"/>
                  <a:pt x="200526" y="489284"/>
                </a:cubicBezTo>
                <a:cubicBezTo>
                  <a:pt x="138322" y="520386"/>
                  <a:pt x="212890" y="493182"/>
                  <a:pt x="152400" y="513348"/>
                </a:cubicBezTo>
                <a:cubicBezTo>
                  <a:pt x="82100" y="583648"/>
                  <a:pt x="171277" y="497618"/>
                  <a:pt x="104274" y="553453"/>
                </a:cubicBezTo>
                <a:cubicBezTo>
                  <a:pt x="42520" y="604915"/>
                  <a:pt x="115889" y="553732"/>
                  <a:pt x="56147" y="593558"/>
                </a:cubicBezTo>
                <a:lnTo>
                  <a:pt x="24063" y="641684"/>
                </a:lnTo>
                <a:lnTo>
                  <a:pt x="8021" y="665748"/>
                </a:lnTo>
                <a:cubicBezTo>
                  <a:pt x="5347" y="681790"/>
                  <a:pt x="0" y="697611"/>
                  <a:pt x="0" y="713874"/>
                </a:cubicBezTo>
                <a:cubicBezTo>
                  <a:pt x="0" y="773203"/>
                  <a:pt x="7271" y="783815"/>
                  <a:pt x="24063" y="834190"/>
                </a:cubicBezTo>
                <a:cubicBezTo>
                  <a:pt x="26737" y="842211"/>
                  <a:pt x="27394" y="851218"/>
                  <a:pt x="32084" y="858253"/>
                </a:cubicBezTo>
                <a:cubicBezTo>
                  <a:pt x="37431" y="866274"/>
                  <a:pt x="44211" y="873507"/>
                  <a:pt x="48126" y="882316"/>
                </a:cubicBezTo>
                <a:cubicBezTo>
                  <a:pt x="86305" y="968218"/>
                  <a:pt x="43906" y="900050"/>
                  <a:pt x="80211" y="954505"/>
                </a:cubicBezTo>
                <a:cubicBezTo>
                  <a:pt x="101600" y="1018675"/>
                  <a:pt x="69517" y="943812"/>
                  <a:pt x="112295" y="986590"/>
                </a:cubicBezTo>
                <a:cubicBezTo>
                  <a:pt x="118274" y="992569"/>
                  <a:pt x="116210" y="1003262"/>
                  <a:pt x="120316" y="1010653"/>
                </a:cubicBezTo>
                <a:cubicBezTo>
                  <a:pt x="129679" y="1027507"/>
                  <a:pt x="138767" y="1045146"/>
                  <a:pt x="152400" y="1058779"/>
                </a:cubicBezTo>
                <a:cubicBezTo>
                  <a:pt x="168442" y="1074821"/>
                  <a:pt x="187942" y="1088028"/>
                  <a:pt x="200526" y="1106905"/>
                </a:cubicBezTo>
                <a:cubicBezTo>
                  <a:pt x="249894" y="1180961"/>
                  <a:pt x="186898" y="1089872"/>
                  <a:pt x="232611" y="1147011"/>
                </a:cubicBezTo>
                <a:cubicBezTo>
                  <a:pt x="238633" y="1154539"/>
                  <a:pt x="241836" y="1164257"/>
                  <a:pt x="248653" y="1171074"/>
                </a:cubicBezTo>
                <a:cubicBezTo>
                  <a:pt x="255470" y="1177891"/>
                  <a:pt x="265899" y="1180299"/>
                  <a:pt x="272716" y="1187116"/>
                </a:cubicBezTo>
                <a:cubicBezTo>
                  <a:pt x="325824" y="1240224"/>
                  <a:pt x="268455" y="1199608"/>
                  <a:pt x="320842" y="1243263"/>
                </a:cubicBezTo>
                <a:cubicBezTo>
                  <a:pt x="353655" y="1270607"/>
                  <a:pt x="337770" y="1249202"/>
                  <a:pt x="376989" y="1275348"/>
                </a:cubicBezTo>
                <a:cubicBezTo>
                  <a:pt x="400807" y="1291227"/>
                  <a:pt x="387615" y="1293994"/>
                  <a:pt x="409074" y="1315453"/>
                </a:cubicBezTo>
                <a:cubicBezTo>
                  <a:pt x="419023" y="1325402"/>
                  <a:pt x="451558" y="1346449"/>
                  <a:pt x="465221" y="1355558"/>
                </a:cubicBezTo>
                <a:cubicBezTo>
                  <a:pt x="501098" y="1409374"/>
                  <a:pt x="458834" y="1356648"/>
                  <a:pt x="505326" y="1387642"/>
                </a:cubicBezTo>
                <a:cubicBezTo>
                  <a:pt x="514764" y="1393934"/>
                  <a:pt x="520675" y="1404443"/>
                  <a:pt x="529389" y="1411705"/>
                </a:cubicBezTo>
                <a:cubicBezTo>
                  <a:pt x="536795" y="1417877"/>
                  <a:pt x="545432" y="1422400"/>
                  <a:pt x="553453" y="1427748"/>
                </a:cubicBezTo>
                <a:cubicBezTo>
                  <a:pt x="564148" y="1443790"/>
                  <a:pt x="569495" y="1465179"/>
                  <a:pt x="585537" y="1475874"/>
                </a:cubicBezTo>
                <a:lnTo>
                  <a:pt x="633663" y="1507958"/>
                </a:lnTo>
                <a:cubicBezTo>
                  <a:pt x="643101" y="1514250"/>
                  <a:pt x="648772" y="1525057"/>
                  <a:pt x="657726" y="1532021"/>
                </a:cubicBezTo>
                <a:cubicBezTo>
                  <a:pt x="672945" y="1543858"/>
                  <a:pt x="692220" y="1550471"/>
                  <a:pt x="705853" y="1564105"/>
                </a:cubicBezTo>
                <a:cubicBezTo>
                  <a:pt x="720774" y="1579027"/>
                  <a:pt x="725720" y="1586071"/>
                  <a:pt x="745958" y="1596190"/>
                </a:cubicBezTo>
                <a:cubicBezTo>
                  <a:pt x="753520" y="1599971"/>
                  <a:pt x="762000" y="1601537"/>
                  <a:pt x="770021" y="1604211"/>
                </a:cubicBezTo>
                <a:cubicBezTo>
                  <a:pt x="788985" y="1623175"/>
                  <a:pt x="802159" y="1638618"/>
                  <a:pt x="826168" y="1652337"/>
                </a:cubicBezTo>
                <a:cubicBezTo>
                  <a:pt x="833509" y="1656532"/>
                  <a:pt x="842211" y="1657684"/>
                  <a:pt x="850232" y="1660358"/>
                </a:cubicBezTo>
                <a:cubicBezTo>
                  <a:pt x="858253" y="1668379"/>
                  <a:pt x="865064" y="1677828"/>
                  <a:pt x="874295" y="1684421"/>
                </a:cubicBezTo>
                <a:cubicBezTo>
                  <a:pt x="951121" y="1739297"/>
                  <a:pt x="867310" y="1665998"/>
                  <a:pt x="930442" y="1716505"/>
                </a:cubicBezTo>
                <a:cubicBezTo>
                  <a:pt x="936347" y="1721229"/>
                  <a:pt x="939999" y="1728657"/>
                  <a:pt x="946484" y="1732548"/>
                </a:cubicBezTo>
                <a:cubicBezTo>
                  <a:pt x="953734" y="1736898"/>
                  <a:pt x="963156" y="1736463"/>
                  <a:pt x="970547" y="1740569"/>
                </a:cubicBezTo>
                <a:cubicBezTo>
                  <a:pt x="970554" y="1740573"/>
                  <a:pt x="1030702" y="1780672"/>
                  <a:pt x="1042737" y="1788695"/>
                </a:cubicBezTo>
                <a:cubicBezTo>
                  <a:pt x="1050758" y="1794042"/>
                  <a:pt x="1057655" y="1801689"/>
                  <a:pt x="1066800" y="1804737"/>
                </a:cubicBezTo>
                <a:cubicBezTo>
                  <a:pt x="1074821" y="1807411"/>
                  <a:pt x="1083092" y="1809427"/>
                  <a:pt x="1090863" y="1812758"/>
                </a:cubicBezTo>
                <a:cubicBezTo>
                  <a:pt x="1119356" y="1824969"/>
                  <a:pt x="1122845" y="1828732"/>
                  <a:pt x="1147011" y="1844842"/>
                </a:cubicBezTo>
                <a:cubicBezTo>
                  <a:pt x="1155032" y="1855537"/>
                  <a:pt x="1161621" y="1867473"/>
                  <a:pt x="1171074" y="1876926"/>
                </a:cubicBezTo>
                <a:cubicBezTo>
                  <a:pt x="1187095" y="1892947"/>
                  <a:pt x="1216090" y="1901350"/>
                  <a:pt x="1235242" y="1909011"/>
                </a:cubicBezTo>
                <a:cubicBezTo>
                  <a:pt x="1260598" y="1934367"/>
                  <a:pt x="1266766" y="1942307"/>
                  <a:pt x="1299411" y="1965158"/>
                </a:cubicBezTo>
                <a:cubicBezTo>
                  <a:pt x="1304120" y="1968454"/>
                  <a:pt x="1353543" y="1996481"/>
                  <a:pt x="1363579" y="2005263"/>
                </a:cubicBezTo>
                <a:cubicBezTo>
                  <a:pt x="1377807" y="2017713"/>
                  <a:pt x="1388559" y="2034025"/>
                  <a:pt x="1403684" y="2045369"/>
                </a:cubicBezTo>
                <a:cubicBezTo>
                  <a:pt x="1414379" y="2053390"/>
                  <a:pt x="1426315" y="2059979"/>
                  <a:pt x="1435768" y="2069432"/>
                </a:cubicBezTo>
                <a:cubicBezTo>
                  <a:pt x="1442585" y="2076249"/>
                  <a:pt x="1444283" y="2087473"/>
                  <a:pt x="1451811" y="2093495"/>
                </a:cubicBezTo>
                <a:cubicBezTo>
                  <a:pt x="1458413" y="2098777"/>
                  <a:pt x="1468312" y="2097735"/>
                  <a:pt x="1475874" y="2101516"/>
                </a:cubicBezTo>
                <a:cubicBezTo>
                  <a:pt x="1487603" y="2107380"/>
                  <a:pt x="1524755" y="2136171"/>
                  <a:pt x="1532021" y="2141621"/>
                </a:cubicBezTo>
                <a:cubicBezTo>
                  <a:pt x="1537368" y="2152316"/>
                  <a:pt x="1540491" y="2164451"/>
                  <a:pt x="1548063" y="2173705"/>
                </a:cubicBezTo>
                <a:cubicBezTo>
                  <a:pt x="1608790" y="2247926"/>
                  <a:pt x="1583003" y="2211071"/>
                  <a:pt x="1628274" y="2245895"/>
                </a:cubicBezTo>
                <a:cubicBezTo>
                  <a:pt x="1733257" y="2326651"/>
                  <a:pt x="1672219" y="2291931"/>
                  <a:pt x="1756611" y="2334126"/>
                </a:cubicBezTo>
                <a:cubicBezTo>
                  <a:pt x="1767306" y="2344821"/>
                  <a:pt x="1777212" y="2356368"/>
                  <a:pt x="1788695" y="2366211"/>
                </a:cubicBezTo>
                <a:cubicBezTo>
                  <a:pt x="1802694" y="2378210"/>
                  <a:pt x="1866998" y="2413247"/>
                  <a:pt x="1868905" y="2414337"/>
                </a:cubicBezTo>
                <a:cubicBezTo>
                  <a:pt x="1876926" y="2425032"/>
                  <a:pt x="1885198" y="2435543"/>
                  <a:pt x="1892968" y="2446421"/>
                </a:cubicBezTo>
                <a:cubicBezTo>
                  <a:pt x="1898571" y="2454266"/>
                  <a:pt x="1902839" y="2463078"/>
                  <a:pt x="1909011" y="2470484"/>
                </a:cubicBezTo>
                <a:cubicBezTo>
                  <a:pt x="1916273" y="2479198"/>
                  <a:pt x="1925604" y="2486011"/>
                  <a:pt x="1933074" y="2494548"/>
                </a:cubicBezTo>
                <a:cubicBezTo>
                  <a:pt x="1944347" y="2507432"/>
                  <a:pt x="1953885" y="2521769"/>
                  <a:pt x="1965158" y="2534653"/>
                </a:cubicBezTo>
                <a:cubicBezTo>
                  <a:pt x="1972628" y="2543190"/>
                  <a:pt x="1982628" y="2549485"/>
                  <a:pt x="1989221" y="2558716"/>
                </a:cubicBezTo>
                <a:cubicBezTo>
                  <a:pt x="1996171" y="2568446"/>
                  <a:pt x="1998089" y="2581234"/>
                  <a:pt x="2005263" y="2590800"/>
                </a:cubicBezTo>
                <a:cubicBezTo>
                  <a:pt x="2014338" y="2602900"/>
                  <a:pt x="2027504" y="2611401"/>
                  <a:pt x="2037347" y="2622884"/>
                </a:cubicBezTo>
                <a:cubicBezTo>
                  <a:pt x="2059630" y="2648881"/>
                  <a:pt x="2074124" y="2682551"/>
                  <a:pt x="2101516" y="2703095"/>
                </a:cubicBezTo>
                <a:cubicBezTo>
                  <a:pt x="2112211" y="2711116"/>
                  <a:pt x="2124147" y="2717705"/>
                  <a:pt x="2133600" y="2727158"/>
                </a:cubicBezTo>
                <a:cubicBezTo>
                  <a:pt x="2187073" y="2780631"/>
                  <a:pt x="2109537" y="2724484"/>
                  <a:pt x="2173705" y="2767263"/>
                </a:cubicBezTo>
                <a:cubicBezTo>
                  <a:pt x="2189747" y="2788653"/>
                  <a:pt x="2200442" y="2815390"/>
                  <a:pt x="2221832" y="2831432"/>
                </a:cubicBezTo>
                <a:cubicBezTo>
                  <a:pt x="2243221" y="2847474"/>
                  <a:pt x="2271169" y="2857312"/>
                  <a:pt x="2286000" y="2879558"/>
                </a:cubicBezTo>
                <a:lnTo>
                  <a:pt x="2318084" y="2927684"/>
                </a:lnTo>
                <a:cubicBezTo>
                  <a:pt x="2331413" y="2967673"/>
                  <a:pt x="2334066" y="2971529"/>
                  <a:pt x="2342147" y="3007895"/>
                </a:cubicBezTo>
                <a:cubicBezTo>
                  <a:pt x="2345104" y="3021203"/>
                  <a:pt x="2344797" y="3035469"/>
                  <a:pt x="2350168" y="3048000"/>
                </a:cubicBezTo>
                <a:cubicBezTo>
                  <a:pt x="2353147" y="3054951"/>
                  <a:pt x="2361487" y="3058137"/>
                  <a:pt x="2366211" y="3064042"/>
                </a:cubicBezTo>
                <a:cubicBezTo>
                  <a:pt x="2375499" y="3075652"/>
                  <a:pt x="2384026" y="3095994"/>
                  <a:pt x="2398295" y="3104148"/>
                </a:cubicBezTo>
                <a:cubicBezTo>
                  <a:pt x="2411721" y="3111820"/>
                  <a:pt x="2445017" y="3122396"/>
                  <a:pt x="2462463" y="3128211"/>
                </a:cubicBezTo>
                <a:cubicBezTo>
                  <a:pt x="2473158" y="3138906"/>
                  <a:pt x="2482447" y="3151220"/>
                  <a:pt x="2494547" y="3160295"/>
                </a:cubicBezTo>
                <a:cubicBezTo>
                  <a:pt x="2504113" y="3167469"/>
                  <a:pt x="2517504" y="3168613"/>
                  <a:pt x="2526632" y="3176337"/>
                </a:cubicBezTo>
                <a:cubicBezTo>
                  <a:pt x="2552610" y="3198318"/>
                  <a:pt x="2574758" y="3224463"/>
                  <a:pt x="2598821" y="3248526"/>
                </a:cubicBezTo>
                <a:cubicBezTo>
                  <a:pt x="2609516" y="3259221"/>
                  <a:pt x="2617377" y="3273847"/>
                  <a:pt x="2630905" y="3280611"/>
                </a:cubicBezTo>
                <a:cubicBezTo>
                  <a:pt x="2749449" y="3339882"/>
                  <a:pt x="2602002" y="3265047"/>
                  <a:pt x="2735179" y="3336758"/>
                </a:cubicBezTo>
                <a:cubicBezTo>
                  <a:pt x="2750971" y="3345261"/>
                  <a:pt x="2766290" y="3355149"/>
                  <a:pt x="2783305" y="3360821"/>
                </a:cubicBezTo>
                <a:cubicBezTo>
                  <a:pt x="2792450" y="3363869"/>
                  <a:pt x="2767705" y="3349395"/>
                  <a:pt x="2759242" y="3344779"/>
                </a:cubicBezTo>
                <a:cubicBezTo>
                  <a:pt x="2738248" y="3333328"/>
                  <a:pt x="2717761" y="3320257"/>
                  <a:pt x="2695074" y="3312695"/>
                </a:cubicBezTo>
                <a:cubicBezTo>
                  <a:pt x="2668079" y="3303697"/>
                  <a:pt x="2666678" y="3304490"/>
                  <a:pt x="2638926" y="3288632"/>
                </a:cubicBezTo>
                <a:cubicBezTo>
                  <a:pt x="2630556" y="3283849"/>
                  <a:pt x="2623724" y="3276387"/>
                  <a:pt x="2614863" y="3272590"/>
                </a:cubicBezTo>
                <a:cubicBezTo>
                  <a:pt x="2604731" y="3268248"/>
                  <a:pt x="2593474" y="3267243"/>
                  <a:pt x="2582779" y="3264569"/>
                </a:cubicBezTo>
                <a:cubicBezTo>
                  <a:pt x="2556491" y="3247043"/>
                  <a:pt x="2568356" y="3248526"/>
                  <a:pt x="2550695" y="3248526"/>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8" name="TextBox 7"/>
          <p:cNvSpPr txBox="1"/>
          <p:nvPr/>
        </p:nvSpPr>
        <p:spPr>
          <a:xfrm>
            <a:off x="152400" y="4164568"/>
            <a:ext cx="1120820" cy="369332"/>
          </a:xfrm>
          <a:prstGeom prst="rect">
            <a:avLst/>
          </a:prstGeom>
          <a:noFill/>
        </p:spPr>
        <p:txBody>
          <a:bodyPr wrap="none" rtlCol="0">
            <a:spAutoFit/>
          </a:bodyPr>
          <a:lstStyle/>
          <a:p>
            <a:pPr fontAlgn="base">
              <a:spcBef>
                <a:spcPct val="0"/>
              </a:spcBef>
              <a:spcAft>
                <a:spcPct val="0"/>
              </a:spcAft>
            </a:pPr>
            <a:r>
              <a:rPr lang="en-US" dirty="0">
                <a:solidFill>
                  <a:schemeClr val="bg1"/>
                </a:solidFill>
                <a:latin typeface="Arial" pitchFamily="34" charset="0"/>
              </a:rPr>
              <a:t>Depth, m</a:t>
            </a:r>
          </a:p>
        </p:txBody>
      </p:sp>
      <p:sp>
        <p:nvSpPr>
          <p:cNvPr id="9" name="TextBox 8"/>
          <p:cNvSpPr txBox="1"/>
          <p:nvPr/>
        </p:nvSpPr>
        <p:spPr>
          <a:xfrm>
            <a:off x="2520141" y="2428458"/>
            <a:ext cx="620683" cy="369332"/>
          </a:xfrm>
          <a:prstGeom prst="rect">
            <a:avLst/>
          </a:prstGeom>
          <a:noFill/>
        </p:spPr>
        <p:txBody>
          <a:bodyPr wrap="none" rtlCol="0">
            <a:spAutoFit/>
          </a:bodyPr>
          <a:lstStyle/>
          <a:p>
            <a:pPr fontAlgn="base">
              <a:spcBef>
                <a:spcPct val="0"/>
              </a:spcBef>
              <a:spcAft>
                <a:spcPct val="0"/>
              </a:spcAft>
            </a:pPr>
            <a:r>
              <a:rPr lang="en-US" dirty="0">
                <a:solidFill>
                  <a:schemeClr val="bg1"/>
                </a:solidFill>
                <a:latin typeface="Arial" pitchFamily="34" charset="0"/>
              </a:rPr>
              <a:t>[O2]</a:t>
            </a:r>
          </a:p>
        </p:txBody>
      </p:sp>
      <p:grpSp>
        <p:nvGrpSpPr>
          <p:cNvPr id="16" name="Group 15"/>
          <p:cNvGrpSpPr/>
          <p:nvPr/>
        </p:nvGrpSpPr>
        <p:grpSpPr>
          <a:xfrm>
            <a:off x="838200" y="2895600"/>
            <a:ext cx="7135981" cy="369332"/>
            <a:chOff x="838200" y="2895600"/>
            <a:chExt cx="7135981" cy="369332"/>
          </a:xfrm>
        </p:grpSpPr>
        <p:cxnSp>
          <p:nvCxnSpPr>
            <p:cNvPr id="11" name="Straight Connector 10"/>
            <p:cNvCxnSpPr/>
            <p:nvPr/>
          </p:nvCxnSpPr>
          <p:spPr>
            <a:xfrm>
              <a:off x="838200" y="3104147"/>
              <a:ext cx="5257800"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019800" y="2895600"/>
              <a:ext cx="1954381" cy="369332"/>
            </a:xfrm>
            <a:prstGeom prst="rect">
              <a:avLst/>
            </a:prstGeom>
            <a:noFill/>
          </p:spPr>
          <p:txBody>
            <a:bodyPr wrap="none" rtlCol="0">
              <a:spAutoFit/>
            </a:bodyPr>
            <a:lstStyle/>
            <a:p>
              <a:pPr fontAlgn="base">
                <a:spcBef>
                  <a:spcPct val="0"/>
                </a:spcBef>
                <a:spcAft>
                  <a:spcPct val="0"/>
                </a:spcAft>
              </a:pPr>
              <a:r>
                <a:rPr lang="en-US" dirty="0" err="1">
                  <a:solidFill>
                    <a:schemeClr val="bg1"/>
                  </a:solidFill>
                  <a:latin typeface="Arial" pitchFamily="34" charset="0"/>
                </a:rPr>
                <a:t>Epi</a:t>
              </a:r>
              <a:r>
                <a:rPr lang="en-US" dirty="0">
                  <a:solidFill>
                    <a:schemeClr val="bg1"/>
                  </a:solidFill>
                  <a:latin typeface="Arial" pitchFamily="34" charset="0"/>
                </a:rPr>
                <a:t>-pelagic zone </a:t>
              </a:r>
            </a:p>
          </p:txBody>
        </p:sp>
      </p:grpSp>
      <p:grpSp>
        <p:nvGrpSpPr>
          <p:cNvPr id="17" name="Group 16"/>
          <p:cNvGrpSpPr/>
          <p:nvPr/>
        </p:nvGrpSpPr>
        <p:grpSpPr>
          <a:xfrm>
            <a:off x="481263" y="3613484"/>
            <a:ext cx="955447" cy="369332"/>
            <a:chOff x="481263" y="3613484"/>
            <a:chExt cx="955447" cy="369332"/>
          </a:xfrm>
        </p:grpSpPr>
        <p:cxnSp>
          <p:nvCxnSpPr>
            <p:cNvPr id="14" name="Straight Connector 13"/>
            <p:cNvCxnSpPr/>
            <p:nvPr/>
          </p:nvCxnSpPr>
          <p:spPr>
            <a:xfrm>
              <a:off x="1262130" y="3810000"/>
              <a:ext cx="1745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81263" y="3613484"/>
              <a:ext cx="896399" cy="369332"/>
            </a:xfrm>
            <a:prstGeom prst="rect">
              <a:avLst/>
            </a:prstGeom>
            <a:noFill/>
          </p:spPr>
          <p:txBody>
            <a:bodyPr wrap="none" rtlCol="0">
              <a:spAutoFit/>
            </a:bodyPr>
            <a:lstStyle/>
            <a:p>
              <a:pPr fontAlgn="base">
                <a:spcBef>
                  <a:spcPct val="0"/>
                </a:spcBef>
                <a:spcAft>
                  <a:spcPct val="0"/>
                </a:spcAft>
              </a:pPr>
              <a:r>
                <a:rPr lang="en-US" dirty="0">
                  <a:solidFill>
                    <a:schemeClr val="bg1"/>
                  </a:solidFill>
                  <a:latin typeface="Arial" pitchFamily="34" charset="0"/>
                </a:rPr>
                <a:t>~1000 </a:t>
              </a:r>
            </a:p>
          </p:txBody>
        </p:sp>
      </p:grpSp>
    </p:spTree>
    <p:extLst>
      <p:ext uri="{BB962C8B-B14F-4D97-AF65-F5344CB8AC3E}">
        <p14:creationId xmlns:p14="http://schemas.microsoft.com/office/powerpoint/2010/main" val="842032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6" descr=" 12_20.jpg                                                      00000016Trujillo                       C29EE00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8313"/>
            <a:ext cx="9144000" cy="562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p:cNvGrpSpPr>
            <a:grpSpLocks/>
          </p:cNvGrpSpPr>
          <p:nvPr/>
        </p:nvGrpSpPr>
        <p:grpSpPr bwMode="auto">
          <a:xfrm>
            <a:off x="152400" y="3352800"/>
            <a:ext cx="9056688" cy="3649663"/>
            <a:chOff x="152400" y="3352800"/>
            <a:chExt cx="9056943" cy="3649031"/>
          </a:xfrm>
        </p:grpSpPr>
        <p:sp>
          <p:nvSpPr>
            <p:cNvPr id="3" name="Curved Right Arrow 2"/>
            <p:cNvSpPr/>
            <p:nvPr/>
          </p:nvSpPr>
          <p:spPr>
            <a:xfrm>
              <a:off x="152400" y="3352800"/>
              <a:ext cx="2286064" cy="3352219"/>
            </a:xfrm>
            <a:prstGeom prst="curvedRightArrow">
              <a:avLst/>
            </a:prstGeom>
            <a:solidFill>
              <a:srgbClr val="FF0066">
                <a:alpha val="27000"/>
              </a:srgbClr>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sp>
          <p:nvSpPr>
            <p:cNvPr id="13326" name="TextBox 3"/>
            <p:cNvSpPr txBox="1">
              <a:spLocks noChangeArrowheads="1"/>
            </p:cNvSpPr>
            <p:nvPr/>
          </p:nvSpPr>
          <p:spPr bwMode="auto">
            <a:xfrm>
              <a:off x="2362262" y="6086002"/>
              <a:ext cx="6847081" cy="915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b="1">
                  <a:solidFill>
                    <a:srgbClr val="FF0066"/>
                  </a:solidFill>
                  <a:latin typeface="Calibri" pitchFamily="34" charset="0"/>
                  <a:cs typeface="Arial" pitchFamily="34" charset="0"/>
                </a:rPr>
                <a:t>Nutrient remain high, O</a:t>
              </a:r>
              <a:r>
                <a:rPr lang="en-US" b="1" baseline="-25000">
                  <a:solidFill>
                    <a:srgbClr val="FF0066"/>
                  </a:solidFill>
                  <a:latin typeface="Calibri" pitchFamily="34" charset="0"/>
                  <a:cs typeface="Arial" pitchFamily="34" charset="0"/>
                </a:rPr>
                <a:t>2</a:t>
              </a:r>
              <a:r>
                <a:rPr lang="en-US" b="1">
                  <a:solidFill>
                    <a:srgbClr val="FF0066"/>
                  </a:solidFill>
                  <a:latin typeface="Calibri" pitchFamily="34" charset="0"/>
                  <a:cs typeface="Arial" pitchFamily="34" charset="0"/>
                </a:rPr>
                <a:t> high – because it’s replenished with </a:t>
              </a:r>
            </a:p>
            <a:p>
              <a:pPr eaLnBrk="1" fontAlgn="base" hangingPunct="1">
                <a:spcBef>
                  <a:spcPct val="0"/>
                </a:spcBef>
                <a:spcAft>
                  <a:spcPct val="0"/>
                </a:spcAft>
              </a:pPr>
              <a:r>
                <a:rPr lang="en-US" b="1">
                  <a:solidFill>
                    <a:srgbClr val="FF0066"/>
                  </a:solidFill>
                  <a:latin typeface="Calibri" pitchFamily="34" charset="0"/>
                  <a:cs typeface="Arial" pitchFamily="34" charset="0"/>
                </a:rPr>
                <a:t>High oxygen cold water from polar regions….</a:t>
              </a:r>
            </a:p>
            <a:p>
              <a:pPr eaLnBrk="1" fontAlgn="base" hangingPunct="1">
                <a:spcBef>
                  <a:spcPct val="0"/>
                </a:spcBef>
                <a:spcAft>
                  <a:spcPct val="0"/>
                </a:spcAft>
              </a:pPr>
              <a:endParaRPr lang="en-US" b="1">
                <a:solidFill>
                  <a:srgbClr val="FF0066"/>
                </a:solidFill>
                <a:latin typeface="Calibri" pitchFamily="34" charset="0"/>
                <a:cs typeface="Arial" pitchFamily="34" charset="0"/>
              </a:endParaRPr>
            </a:p>
          </p:txBody>
        </p:sp>
      </p:grpSp>
      <p:grpSp>
        <p:nvGrpSpPr>
          <p:cNvPr id="4" name="Group 7"/>
          <p:cNvGrpSpPr>
            <a:grpSpLocks/>
          </p:cNvGrpSpPr>
          <p:nvPr/>
        </p:nvGrpSpPr>
        <p:grpSpPr bwMode="auto">
          <a:xfrm>
            <a:off x="8153400" y="1905000"/>
            <a:ext cx="762000" cy="2667000"/>
            <a:chOff x="8153400" y="2286000"/>
            <a:chExt cx="762000" cy="2667000"/>
          </a:xfrm>
        </p:grpSpPr>
        <p:sp>
          <p:nvSpPr>
            <p:cNvPr id="6" name="Up-Down Arrow 5"/>
            <p:cNvSpPr/>
            <p:nvPr/>
          </p:nvSpPr>
          <p:spPr>
            <a:xfrm>
              <a:off x="8153400" y="2286000"/>
              <a:ext cx="762000" cy="2667000"/>
            </a:xfrm>
            <a:prstGeom prst="upDownArrow">
              <a:avLst/>
            </a:prstGeom>
            <a:solidFill>
              <a:srgbClr val="FFFF00">
                <a:alpha val="54902"/>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324" name="TextBox 6"/>
            <p:cNvSpPr txBox="1">
              <a:spLocks noChangeArrowheads="1"/>
            </p:cNvSpPr>
            <p:nvPr/>
          </p:nvSpPr>
          <p:spPr bwMode="auto">
            <a:xfrm rot="5400000">
              <a:off x="7725569" y="3458369"/>
              <a:ext cx="1644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b="1">
                  <a:solidFill>
                    <a:prstClr val="black"/>
                  </a:solidFill>
                  <a:latin typeface="Calibri" pitchFamily="34" charset="0"/>
                  <a:cs typeface="Arial" pitchFamily="34" charset="0"/>
                </a:rPr>
                <a:t>75% of ocean</a:t>
              </a:r>
            </a:p>
          </p:txBody>
        </p:sp>
      </p:grpSp>
      <p:grpSp>
        <p:nvGrpSpPr>
          <p:cNvPr id="5" name="Group 13"/>
          <p:cNvGrpSpPr>
            <a:grpSpLocks/>
          </p:cNvGrpSpPr>
          <p:nvPr/>
        </p:nvGrpSpPr>
        <p:grpSpPr bwMode="auto">
          <a:xfrm>
            <a:off x="0" y="0"/>
            <a:ext cx="3352800" cy="1600200"/>
            <a:chOff x="0" y="0"/>
            <a:chExt cx="3352800" cy="1600200"/>
          </a:xfrm>
        </p:grpSpPr>
        <p:sp>
          <p:nvSpPr>
            <p:cNvPr id="13321" name="Text Box 6"/>
            <p:cNvSpPr txBox="1">
              <a:spLocks noChangeArrowheads="1"/>
            </p:cNvSpPr>
            <p:nvPr/>
          </p:nvSpPr>
          <p:spPr bwMode="auto">
            <a:xfrm>
              <a:off x="0" y="0"/>
              <a:ext cx="24577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400" b="1" dirty="0">
                  <a:solidFill>
                    <a:srgbClr val="92D050"/>
                  </a:solidFill>
                  <a:cs typeface="Arial" pitchFamily="34" charset="0"/>
                </a:rPr>
                <a:t>Depleted by </a:t>
              </a:r>
            </a:p>
            <a:p>
              <a:pPr eaLnBrk="1" fontAlgn="base" hangingPunct="1">
                <a:spcBef>
                  <a:spcPct val="0"/>
                </a:spcBef>
                <a:spcAft>
                  <a:spcPct val="0"/>
                </a:spcAft>
              </a:pPr>
              <a:r>
                <a:rPr lang="en-US" sz="2400" b="1" dirty="0">
                  <a:solidFill>
                    <a:srgbClr val="92D050"/>
                  </a:solidFill>
                  <a:cs typeface="Arial" pitchFamily="34" charset="0"/>
                </a:rPr>
                <a:t>photosynthesis</a:t>
              </a:r>
            </a:p>
          </p:txBody>
        </p:sp>
        <p:sp>
          <p:nvSpPr>
            <p:cNvPr id="11" name="Curved Left Arrow 10"/>
            <p:cNvSpPr/>
            <p:nvPr/>
          </p:nvSpPr>
          <p:spPr>
            <a:xfrm>
              <a:off x="2133600" y="152400"/>
              <a:ext cx="1219200" cy="1447800"/>
            </a:xfrm>
            <a:prstGeom prst="curvedLeftArrow">
              <a:avLst/>
            </a:prstGeom>
            <a:solidFill>
              <a:srgbClr val="92D050">
                <a:alpha val="45882"/>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grpSp>
      <p:grpSp>
        <p:nvGrpSpPr>
          <p:cNvPr id="7" name="Group 14"/>
          <p:cNvGrpSpPr>
            <a:grpSpLocks/>
          </p:cNvGrpSpPr>
          <p:nvPr/>
        </p:nvGrpSpPr>
        <p:grpSpPr bwMode="auto">
          <a:xfrm>
            <a:off x="6497638" y="0"/>
            <a:ext cx="2622550" cy="1905000"/>
            <a:chOff x="6497122" y="0"/>
            <a:chExt cx="2623061" cy="1905000"/>
          </a:xfrm>
        </p:grpSpPr>
        <p:sp>
          <p:nvSpPr>
            <p:cNvPr id="13319" name="Text Box 4"/>
            <p:cNvSpPr txBox="1">
              <a:spLocks noChangeArrowheads="1"/>
            </p:cNvSpPr>
            <p:nvPr/>
          </p:nvSpPr>
          <p:spPr bwMode="auto">
            <a:xfrm>
              <a:off x="6497122" y="0"/>
              <a:ext cx="262306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400" b="1" dirty="0">
                  <a:solidFill>
                    <a:srgbClr val="C00000"/>
                  </a:solidFill>
                  <a:cs typeface="Arial" pitchFamily="34" charset="0"/>
                </a:rPr>
                <a:t>Remineralization</a:t>
              </a:r>
            </a:p>
          </p:txBody>
        </p:sp>
        <p:sp>
          <p:nvSpPr>
            <p:cNvPr id="13" name="Curved Left Arrow 12"/>
            <p:cNvSpPr/>
            <p:nvPr/>
          </p:nvSpPr>
          <p:spPr>
            <a:xfrm>
              <a:off x="6781339" y="457200"/>
              <a:ext cx="1219438" cy="1447800"/>
            </a:xfrm>
            <a:prstGeom prst="curvedLeftArrow">
              <a:avLst/>
            </a:prstGeom>
            <a:solidFill>
              <a:srgbClr val="C00000">
                <a:alpha val="46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grpSp>
    </p:spTree>
    <p:extLst>
      <p:ext uri="{BB962C8B-B14F-4D97-AF65-F5344CB8AC3E}">
        <p14:creationId xmlns:p14="http://schemas.microsoft.com/office/powerpoint/2010/main" val="23041890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17477760" presetClass="entr" presetSubtype="117440768"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17477760" presetClass="entr" presetSubtype="117440976" fill="hold" nodeType="clickEffect">
                                  <p:stCondLst>
                                    <p:cond delay="0"/>
                                  </p:stCondLst>
                                  <p:childTnLst>
                                    <p:set>
                                      <p:cBhvr>
                                        <p:cTn id="10" dur="1" fill="hold">
                                          <p:stCondLst>
                                            <p:cond delay="499"/>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17477760" presetClass="entr" presetSubtype="116031232"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17477760" presetClass="entr" presetSubtype="117440592" fill="hold" nodeType="clickEffect">
                                  <p:stCondLst>
                                    <p:cond delay="0"/>
                                  </p:stCondLst>
                                  <p:childTnLst>
                                    <p:set>
                                      <p:cBhvr>
                                        <p:cTn id="18"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EABE5C6-F661-4898-B798-EDD4CCC0A786}" type="slidenum">
              <a:rPr lang="en-US">
                <a:solidFill>
                  <a:prstClr val="black">
                    <a:tint val="75000"/>
                  </a:prstClr>
                </a:solidFill>
              </a:rPr>
              <a:pPr>
                <a:defRPr/>
              </a:pPr>
              <a:t>2</a:t>
            </a:fld>
            <a:endParaRPr lang="en-US">
              <a:solidFill>
                <a:prstClr val="black">
                  <a:tint val="75000"/>
                </a:prstClr>
              </a:solidFill>
            </a:endParaRPr>
          </a:p>
        </p:txBody>
      </p:sp>
      <p:sp>
        <p:nvSpPr>
          <p:cNvPr id="3075" name="Text Box 2"/>
          <p:cNvSpPr txBox="1">
            <a:spLocks noChangeArrowheads="1"/>
          </p:cNvSpPr>
          <p:nvPr/>
        </p:nvSpPr>
        <p:spPr bwMode="auto">
          <a:xfrm>
            <a:off x="2607282" y="118941"/>
            <a:ext cx="39322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3200" b="1" dirty="0">
                <a:solidFill>
                  <a:srgbClr val="FF0066"/>
                </a:solidFill>
                <a:cs typeface="Arial" pitchFamily="34" charset="0"/>
              </a:rPr>
              <a:t>Primary production</a:t>
            </a:r>
          </a:p>
        </p:txBody>
      </p:sp>
      <p:sp>
        <p:nvSpPr>
          <p:cNvPr id="3076" name="Text Box 3"/>
          <p:cNvSpPr txBox="1">
            <a:spLocks noChangeArrowheads="1"/>
          </p:cNvSpPr>
          <p:nvPr/>
        </p:nvSpPr>
        <p:spPr bwMode="auto">
          <a:xfrm>
            <a:off x="0" y="1143000"/>
            <a:ext cx="8915400" cy="485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buFontTx/>
              <a:buChar char="•"/>
            </a:pPr>
            <a:r>
              <a:rPr lang="en-US" sz="2400" b="1" dirty="0">
                <a:solidFill>
                  <a:prstClr val="white"/>
                </a:solidFill>
                <a:cs typeface="Arial" pitchFamily="34" charset="0"/>
              </a:rPr>
              <a:t>Primary Production: Organic matter synthesized from inorganic substances.</a:t>
            </a:r>
          </a:p>
          <a:p>
            <a:pPr eaLnBrk="1" fontAlgn="base" hangingPunct="1">
              <a:spcBef>
                <a:spcPct val="0"/>
              </a:spcBef>
              <a:spcAft>
                <a:spcPct val="0"/>
              </a:spcAft>
              <a:buFontTx/>
              <a:buChar char="•"/>
            </a:pPr>
            <a:endParaRPr lang="en-US" sz="2400" b="1" dirty="0">
              <a:solidFill>
                <a:prstClr val="black"/>
              </a:solidFill>
              <a:cs typeface="Arial" pitchFamily="34" charset="0"/>
            </a:endParaRPr>
          </a:p>
          <a:p>
            <a:pPr eaLnBrk="1" fontAlgn="base" hangingPunct="1">
              <a:spcBef>
                <a:spcPct val="0"/>
              </a:spcBef>
              <a:spcAft>
                <a:spcPct val="0"/>
              </a:spcAft>
              <a:buFontTx/>
              <a:buChar char="•"/>
            </a:pPr>
            <a:r>
              <a:rPr lang="en-US" sz="2400" b="1" dirty="0">
                <a:solidFill>
                  <a:srgbClr val="009900"/>
                </a:solidFill>
                <a:cs typeface="Arial" pitchFamily="34" charset="0"/>
              </a:rPr>
              <a:t>Photo</a:t>
            </a:r>
            <a:r>
              <a:rPr lang="en-US" sz="2400" b="1" dirty="0">
                <a:solidFill>
                  <a:prstClr val="white"/>
                </a:solidFill>
                <a:cs typeface="Arial" pitchFamily="34" charset="0"/>
              </a:rPr>
              <a:t>synthesis: producing organic matter from carbon dioxide and water using </a:t>
            </a:r>
            <a:r>
              <a:rPr lang="en-US" sz="2400" b="1" dirty="0">
                <a:solidFill>
                  <a:srgbClr val="F79646">
                    <a:lumMod val="75000"/>
                  </a:srgbClr>
                </a:solidFill>
                <a:cs typeface="Arial" pitchFamily="34" charset="0"/>
              </a:rPr>
              <a:t>Light energy</a:t>
            </a:r>
            <a:r>
              <a:rPr lang="en-US" sz="2400" b="1" dirty="0">
                <a:solidFill>
                  <a:prstClr val="black"/>
                </a:solidFill>
                <a:cs typeface="Arial" pitchFamily="34" charset="0"/>
              </a:rPr>
              <a:t>.</a:t>
            </a:r>
          </a:p>
          <a:p>
            <a:pPr eaLnBrk="1" fontAlgn="base" hangingPunct="1">
              <a:spcBef>
                <a:spcPct val="0"/>
              </a:spcBef>
              <a:spcAft>
                <a:spcPct val="0"/>
              </a:spcAft>
            </a:pPr>
            <a:endParaRPr lang="en-US" sz="2400" b="1" dirty="0">
              <a:solidFill>
                <a:prstClr val="black"/>
              </a:solidFill>
              <a:cs typeface="Arial" pitchFamily="34" charset="0"/>
            </a:endParaRPr>
          </a:p>
          <a:p>
            <a:pPr eaLnBrk="1" fontAlgn="base" hangingPunct="1">
              <a:lnSpc>
                <a:spcPct val="130000"/>
              </a:lnSpc>
              <a:spcBef>
                <a:spcPct val="0"/>
              </a:spcBef>
              <a:spcAft>
                <a:spcPct val="0"/>
              </a:spcAft>
            </a:pPr>
            <a:r>
              <a:rPr lang="en-US" sz="2400" b="1" dirty="0">
                <a:solidFill>
                  <a:prstClr val="white">
                    <a:lumMod val="75000"/>
                  </a:prstClr>
                </a:solidFill>
                <a:cs typeface="Arial" pitchFamily="34" charset="0"/>
              </a:rPr>
              <a:t>Carbon dioxide </a:t>
            </a:r>
            <a:r>
              <a:rPr lang="en-US" sz="2400" b="1" dirty="0">
                <a:solidFill>
                  <a:prstClr val="white"/>
                </a:solidFill>
                <a:cs typeface="Arial" pitchFamily="34" charset="0"/>
              </a:rPr>
              <a:t>+</a:t>
            </a:r>
            <a:r>
              <a:rPr lang="en-US" sz="2400" b="1" dirty="0">
                <a:solidFill>
                  <a:srgbClr val="FF0000"/>
                </a:solidFill>
                <a:cs typeface="Arial" pitchFamily="34" charset="0"/>
              </a:rPr>
              <a:t> </a:t>
            </a:r>
            <a:r>
              <a:rPr lang="en-US" sz="2400" b="1" dirty="0">
                <a:solidFill>
                  <a:srgbClr val="00FFFF"/>
                </a:solidFill>
                <a:cs typeface="Arial" pitchFamily="34" charset="0"/>
              </a:rPr>
              <a:t>Wate</a:t>
            </a:r>
            <a:r>
              <a:rPr lang="en-US" sz="2400" b="1" dirty="0">
                <a:solidFill>
                  <a:srgbClr val="4F81BD"/>
                </a:solidFill>
                <a:cs typeface="Arial" pitchFamily="34" charset="0"/>
              </a:rPr>
              <a:t>r</a:t>
            </a:r>
            <a:r>
              <a:rPr lang="en-US" sz="2400" b="1" dirty="0">
                <a:solidFill>
                  <a:srgbClr val="FF0000"/>
                </a:solidFill>
                <a:cs typeface="Arial" pitchFamily="34" charset="0"/>
              </a:rPr>
              <a:t> </a:t>
            </a:r>
            <a:r>
              <a:rPr lang="en-US" sz="2400" b="1" dirty="0">
                <a:solidFill>
                  <a:prstClr val="white"/>
                </a:solidFill>
                <a:cs typeface="Arial" pitchFamily="34" charset="0"/>
              </a:rPr>
              <a:t>+</a:t>
            </a:r>
            <a:r>
              <a:rPr lang="en-US" sz="2400" b="1" dirty="0">
                <a:solidFill>
                  <a:srgbClr val="F79646">
                    <a:lumMod val="75000"/>
                  </a:srgbClr>
                </a:solidFill>
                <a:cs typeface="Arial" pitchFamily="34" charset="0"/>
              </a:rPr>
              <a:t> </a:t>
            </a:r>
            <a:r>
              <a:rPr lang="en-US" sz="2400" b="1" dirty="0">
                <a:solidFill>
                  <a:srgbClr val="FFFF00"/>
                </a:solidFill>
                <a:cs typeface="Arial" pitchFamily="34" charset="0"/>
              </a:rPr>
              <a:t>Light</a:t>
            </a:r>
            <a:r>
              <a:rPr lang="en-US" sz="2400" b="1" dirty="0">
                <a:solidFill>
                  <a:srgbClr val="F79646">
                    <a:lumMod val="75000"/>
                  </a:srgbClr>
                </a:solidFill>
                <a:cs typeface="Arial" pitchFamily="34" charset="0"/>
              </a:rPr>
              <a:t> </a:t>
            </a:r>
            <a:r>
              <a:rPr lang="en-US" sz="2400" b="1" dirty="0">
                <a:solidFill>
                  <a:prstClr val="white"/>
                </a:solidFill>
                <a:cs typeface="Arial" pitchFamily="34" charset="0"/>
                <a:sym typeface="Wingdings" pitchFamily="2" charset="2"/>
              </a:rPr>
              <a:t></a:t>
            </a:r>
            <a:r>
              <a:rPr lang="en-US" sz="2400" b="1" dirty="0">
                <a:solidFill>
                  <a:srgbClr val="FF0000"/>
                </a:solidFill>
                <a:cs typeface="Arial" pitchFamily="34" charset="0"/>
                <a:sym typeface="Wingdings" pitchFamily="2" charset="2"/>
              </a:rPr>
              <a:t> </a:t>
            </a:r>
            <a:r>
              <a:rPr lang="en-US" sz="2400" b="1" dirty="0">
                <a:solidFill>
                  <a:srgbClr val="009900"/>
                </a:solidFill>
                <a:cs typeface="Arial" pitchFamily="34" charset="0"/>
                <a:sym typeface="Wingdings" pitchFamily="2" charset="2"/>
              </a:rPr>
              <a:t>Organic matter </a:t>
            </a:r>
            <a:r>
              <a:rPr lang="en-US" sz="2400" b="1" dirty="0">
                <a:solidFill>
                  <a:prstClr val="white"/>
                </a:solidFill>
                <a:cs typeface="Arial" pitchFamily="34" charset="0"/>
                <a:sym typeface="Wingdings" pitchFamily="2" charset="2"/>
              </a:rPr>
              <a:t>+</a:t>
            </a:r>
            <a:r>
              <a:rPr lang="en-US" sz="2400" b="1" dirty="0">
                <a:solidFill>
                  <a:srgbClr val="FF0000"/>
                </a:solidFill>
                <a:cs typeface="Arial" pitchFamily="34" charset="0"/>
                <a:sym typeface="Wingdings" pitchFamily="2" charset="2"/>
              </a:rPr>
              <a:t> Oxygen</a:t>
            </a:r>
          </a:p>
          <a:p>
            <a:pPr eaLnBrk="1" fontAlgn="base" hangingPunct="1">
              <a:lnSpc>
                <a:spcPct val="130000"/>
              </a:lnSpc>
              <a:spcBef>
                <a:spcPct val="0"/>
              </a:spcBef>
              <a:spcAft>
                <a:spcPct val="0"/>
              </a:spcAft>
            </a:pPr>
            <a:r>
              <a:rPr lang="en-US" sz="2400" b="1" dirty="0">
                <a:solidFill>
                  <a:srgbClr val="C0504D"/>
                </a:solidFill>
                <a:cs typeface="Arial" pitchFamily="34" charset="0"/>
                <a:sym typeface="Wingdings" pitchFamily="2" charset="2"/>
              </a:rPr>
              <a:t>		</a:t>
            </a:r>
          </a:p>
          <a:p>
            <a:pPr eaLnBrk="1" fontAlgn="base" hangingPunct="1">
              <a:lnSpc>
                <a:spcPct val="130000"/>
              </a:lnSpc>
              <a:spcBef>
                <a:spcPct val="0"/>
              </a:spcBef>
              <a:spcAft>
                <a:spcPct val="0"/>
              </a:spcAft>
            </a:pPr>
            <a:r>
              <a:rPr lang="en-US" sz="2400" b="1" dirty="0">
                <a:solidFill>
                  <a:srgbClr val="C0504D"/>
                </a:solidFill>
                <a:cs typeface="Arial" pitchFamily="34" charset="0"/>
                <a:sym typeface="Wingdings" pitchFamily="2" charset="2"/>
              </a:rPr>
              <a:t>	</a:t>
            </a:r>
            <a:r>
              <a:rPr lang="en-US" sz="2400" b="1" dirty="0">
                <a:solidFill>
                  <a:srgbClr val="FFFF00"/>
                </a:solidFill>
                <a:cs typeface="Arial" pitchFamily="34" charset="0"/>
                <a:sym typeface="Wingdings" pitchFamily="2" charset="2"/>
              </a:rPr>
              <a:t>	</a:t>
            </a:r>
            <a:r>
              <a:rPr lang="en-US" sz="2400" b="1" dirty="0">
                <a:solidFill>
                  <a:prstClr val="white">
                    <a:lumMod val="75000"/>
                  </a:prstClr>
                </a:solidFill>
                <a:cs typeface="Arial" pitchFamily="34" charset="0"/>
              </a:rPr>
              <a:t>6CO</a:t>
            </a:r>
            <a:r>
              <a:rPr lang="en-US" sz="2400" b="1" baseline="-25000" dirty="0">
                <a:solidFill>
                  <a:prstClr val="white">
                    <a:lumMod val="75000"/>
                  </a:prstClr>
                </a:solidFill>
                <a:cs typeface="Arial" pitchFamily="34" charset="0"/>
              </a:rPr>
              <a:t>2</a:t>
            </a:r>
            <a:r>
              <a:rPr lang="en-US" sz="2400" b="1" dirty="0">
                <a:solidFill>
                  <a:prstClr val="white">
                    <a:lumMod val="75000"/>
                  </a:prstClr>
                </a:solidFill>
                <a:cs typeface="Arial" pitchFamily="34" charset="0"/>
              </a:rPr>
              <a:t> </a:t>
            </a:r>
            <a:r>
              <a:rPr lang="en-US" sz="2400" b="1" dirty="0">
                <a:solidFill>
                  <a:srgbClr val="FFFF00"/>
                </a:solidFill>
                <a:cs typeface="Arial" pitchFamily="34" charset="0"/>
              </a:rPr>
              <a:t>   +   </a:t>
            </a:r>
            <a:r>
              <a:rPr lang="en-US" sz="2400" b="1" dirty="0">
                <a:solidFill>
                  <a:srgbClr val="00FFFF"/>
                </a:solidFill>
                <a:cs typeface="Arial" pitchFamily="34" charset="0"/>
              </a:rPr>
              <a:t>6H</a:t>
            </a:r>
            <a:r>
              <a:rPr lang="en-US" sz="2400" b="1" baseline="-25000" dirty="0">
                <a:solidFill>
                  <a:srgbClr val="00FFFF"/>
                </a:solidFill>
                <a:cs typeface="Arial" pitchFamily="34" charset="0"/>
              </a:rPr>
              <a:t>2</a:t>
            </a:r>
            <a:r>
              <a:rPr lang="en-US" sz="2400" b="1" dirty="0">
                <a:solidFill>
                  <a:srgbClr val="00FFFF"/>
                </a:solidFill>
                <a:cs typeface="Arial" pitchFamily="34" charset="0"/>
              </a:rPr>
              <a:t>O</a:t>
            </a:r>
            <a:r>
              <a:rPr lang="en-US" sz="2400" b="1" dirty="0">
                <a:solidFill>
                  <a:srgbClr val="FFFF00"/>
                </a:solidFill>
                <a:cs typeface="Arial" pitchFamily="34" charset="0"/>
              </a:rPr>
              <a:t> +  Light </a:t>
            </a:r>
            <a:r>
              <a:rPr lang="en-US" sz="2400" b="1" dirty="0">
                <a:solidFill>
                  <a:srgbClr val="FFFF00"/>
                </a:solidFill>
                <a:cs typeface="Arial" pitchFamily="34" charset="0"/>
                <a:sym typeface="Wingdings" pitchFamily="2" charset="2"/>
              </a:rPr>
              <a:t>      </a:t>
            </a:r>
            <a:r>
              <a:rPr lang="en-US" sz="2400" b="1" dirty="0">
                <a:solidFill>
                  <a:srgbClr val="00FF00"/>
                </a:solidFill>
                <a:cs typeface="Arial" pitchFamily="34" charset="0"/>
                <a:sym typeface="Wingdings" pitchFamily="2" charset="2"/>
              </a:rPr>
              <a:t>C</a:t>
            </a:r>
            <a:r>
              <a:rPr lang="en-US" sz="2400" b="1" baseline="-25000" dirty="0">
                <a:solidFill>
                  <a:srgbClr val="00FF00"/>
                </a:solidFill>
                <a:cs typeface="Arial" pitchFamily="34" charset="0"/>
                <a:sym typeface="Wingdings" pitchFamily="2" charset="2"/>
              </a:rPr>
              <a:t>6</a:t>
            </a:r>
            <a:r>
              <a:rPr lang="en-US" sz="2400" b="1" dirty="0">
                <a:solidFill>
                  <a:srgbClr val="00FF00"/>
                </a:solidFill>
                <a:cs typeface="Arial" pitchFamily="34" charset="0"/>
                <a:sym typeface="Wingdings" pitchFamily="2" charset="2"/>
              </a:rPr>
              <a:t>H</a:t>
            </a:r>
            <a:r>
              <a:rPr lang="en-US" sz="2400" b="1" baseline="-25000" dirty="0">
                <a:solidFill>
                  <a:srgbClr val="00FF00"/>
                </a:solidFill>
                <a:cs typeface="Arial" pitchFamily="34" charset="0"/>
                <a:sym typeface="Wingdings" pitchFamily="2" charset="2"/>
              </a:rPr>
              <a:t>12</a:t>
            </a:r>
            <a:r>
              <a:rPr lang="en-US" sz="2400" b="1" dirty="0">
                <a:solidFill>
                  <a:srgbClr val="00FF00"/>
                </a:solidFill>
                <a:cs typeface="Arial" pitchFamily="34" charset="0"/>
                <a:sym typeface="Wingdings" pitchFamily="2" charset="2"/>
              </a:rPr>
              <a:t>O</a:t>
            </a:r>
            <a:r>
              <a:rPr lang="en-US" sz="2400" b="1" baseline="-25000" dirty="0">
                <a:solidFill>
                  <a:srgbClr val="00FF00"/>
                </a:solidFill>
                <a:cs typeface="Arial" pitchFamily="34" charset="0"/>
                <a:sym typeface="Wingdings" pitchFamily="2" charset="2"/>
              </a:rPr>
              <a:t>6</a:t>
            </a:r>
            <a:r>
              <a:rPr lang="en-US" sz="2400" b="1" dirty="0">
                <a:solidFill>
                  <a:srgbClr val="FFFF00"/>
                </a:solidFill>
                <a:cs typeface="Arial" pitchFamily="34" charset="0"/>
                <a:sym typeface="Wingdings" pitchFamily="2" charset="2"/>
              </a:rPr>
              <a:t>       +    </a:t>
            </a:r>
            <a:r>
              <a:rPr lang="en-US" sz="2400" b="1" dirty="0">
                <a:solidFill>
                  <a:srgbClr val="FF0000"/>
                </a:solidFill>
                <a:cs typeface="Arial" pitchFamily="34" charset="0"/>
                <a:sym typeface="Wingdings" pitchFamily="2" charset="2"/>
              </a:rPr>
              <a:t>6O</a:t>
            </a:r>
            <a:r>
              <a:rPr lang="en-US" sz="2400" b="1" baseline="-25000" dirty="0">
                <a:solidFill>
                  <a:srgbClr val="FF0000"/>
                </a:solidFill>
                <a:cs typeface="Arial" pitchFamily="34" charset="0"/>
                <a:sym typeface="Wingdings" pitchFamily="2" charset="2"/>
              </a:rPr>
              <a:t>2</a:t>
            </a:r>
          </a:p>
          <a:p>
            <a:pPr eaLnBrk="1" fontAlgn="base" hangingPunct="1">
              <a:spcBef>
                <a:spcPct val="0"/>
              </a:spcBef>
              <a:spcAft>
                <a:spcPct val="0"/>
              </a:spcAft>
            </a:pPr>
            <a:endParaRPr lang="en-US" sz="2400" b="1" dirty="0">
              <a:solidFill>
                <a:srgbClr val="C0504D"/>
              </a:solidFill>
              <a:cs typeface="Arial" pitchFamily="34" charset="0"/>
              <a:sym typeface="Wingdings" pitchFamily="2" charset="2"/>
            </a:endParaRPr>
          </a:p>
          <a:p>
            <a:pPr eaLnBrk="1" fontAlgn="base" hangingPunct="1">
              <a:spcBef>
                <a:spcPct val="0"/>
              </a:spcBef>
              <a:spcAft>
                <a:spcPct val="0"/>
              </a:spcAft>
            </a:pPr>
            <a:endParaRPr lang="en-US" sz="2400" b="1" dirty="0">
              <a:solidFill>
                <a:prstClr val="black"/>
              </a:solidFill>
              <a:cs typeface="Arial" pitchFamily="34" charset="0"/>
              <a:sym typeface="Wingdings" pitchFamily="2" charset="2"/>
            </a:endParaRPr>
          </a:p>
          <a:p>
            <a:pPr algn="ctr" eaLnBrk="1" fontAlgn="base" hangingPunct="1">
              <a:spcBef>
                <a:spcPct val="0"/>
              </a:spcBef>
              <a:spcAft>
                <a:spcPct val="0"/>
              </a:spcAft>
            </a:pPr>
            <a:r>
              <a:rPr lang="en-US" sz="2400" b="1" dirty="0">
                <a:solidFill>
                  <a:srgbClr val="00FF00"/>
                </a:solidFill>
                <a:cs typeface="Arial" pitchFamily="34" charset="0"/>
                <a:sym typeface="Wingdings" pitchFamily="2" charset="2"/>
              </a:rPr>
              <a:t>Photosynthesis consumes CO</a:t>
            </a:r>
            <a:r>
              <a:rPr lang="en-US" sz="2400" b="1" baseline="-25000" dirty="0">
                <a:solidFill>
                  <a:srgbClr val="00FF00"/>
                </a:solidFill>
                <a:cs typeface="Arial" pitchFamily="34" charset="0"/>
                <a:sym typeface="Wingdings" pitchFamily="2" charset="2"/>
              </a:rPr>
              <a:t>2</a:t>
            </a:r>
            <a:r>
              <a:rPr lang="en-US" sz="2400" b="1" dirty="0">
                <a:solidFill>
                  <a:srgbClr val="00FF00"/>
                </a:solidFill>
                <a:cs typeface="Arial" pitchFamily="34" charset="0"/>
                <a:sym typeface="Wingdings" pitchFamily="2" charset="2"/>
              </a:rPr>
              <a:t> and produces O</a:t>
            </a:r>
            <a:r>
              <a:rPr lang="en-US" sz="2400" b="1" baseline="-25000" dirty="0">
                <a:solidFill>
                  <a:srgbClr val="00FF00"/>
                </a:solidFill>
                <a:cs typeface="Arial" pitchFamily="34" charset="0"/>
                <a:sym typeface="Wingdings" pitchFamily="2" charset="2"/>
              </a:rPr>
              <a:t>2</a:t>
            </a:r>
          </a:p>
        </p:txBody>
      </p:sp>
    </p:spTree>
    <p:extLst>
      <p:ext uri="{BB962C8B-B14F-4D97-AF65-F5344CB8AC3E}">
        <p14:creationId xmlns:p14="http://schemas.microsoft.com/office/powerpoint/2010/main" val="36030353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Effect transition="in" filter="fade">
                                      <p:cBhvr>
                                        <p:cTn id="7" dur="500"/>
                                        <p:tgtEl>
                                          <p:spTgt spid="30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6">
                                            <p:txEl>
                                              <p:pRg st="2" end="2"/>
                                            </p:txEl>
                                          </p:spTgt>
                                        </p:tgtEl>
                                        <p:attrNameLst>
                                          <p:attrName>style.visibility</p:attrName>
                                        </p:attrNameLst>
                                      </p:cBhvr>
                                      <p:to>
                                        <p:strVal val="visible"/>
                                      </p:to>
                                    </p:set>
                                    <p:animEffect transition="in" filter="fade">
                                      <p:cBhvr>
                                        <p:cTn id="12" dur="500"/>
                                        <p:tgtEl>
                                          <p:spTgt spid="307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6">
                                            <p:txEl>
                                              <p:pRg st="4" end="4"/>
                                            </p:txEl>
                                          </p:spTgt>
                                        </p:tgtEl>
                                        <p:attrNameLst>
                                          <p:attrName>style.visibility</p:attrName>
                                        </p:attrNameLst>
                                      </p:cBhvr>
                                      <p:to>
                                        <p:strVal val="visible"/>
                                      </p:to>
                                    </p:set>
                                    <p:animEffect transition="in" filter="fade">
                                      <p:cBhvr>
                                        <p:cTn id="17" dur="500"/>
                                        <p:tgtEl>
                                          <p:spTgt spid="307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76">
                                            <p:txEl>
                                              <p:pRg st="5" end="5"/>
                                            </p:txEl>
                                          </p:spTgt>
                                        </p:tgtEl>
                                        <p:attrNameLst>
                                          <p:attrName>style.visibility</p:attrName>
                                        </p:attrNameLst>
                                      </p:cBhvr>
                                      <p:to>
                                        <p:strVal val="visible"/>
                                      </p:to>
                                    </p:set>
                                    <p:animEffect transition="in" filter="fade">
                                      <p:cBhvr>
                                        <p:cTn id="22" dur="500"/>
                                        <p:tgtEl>
                                          <p:spTgt spid="307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76">
                                            <p:txEl>
                                              <p:pRg st="6" end="6"/>
                                            </p:txEl>
                                          </p:spTgt>
                                        </p:tgtEl>
                                        <p:attrNameLst>
                                          <p:attrName>style.visibility</p:attrName>
                                        </p:attrNameLst>
                                      </p:cBhvr>
                                      <p:to>
                                        <p:strVal val="visible"/>
                                      </p:to>
                                    </p:set>
                                    <p:animEffect transition="in" filter="fade">
                                      <p:cBhvr>
                                        <p:cTn id="27" dur="500"/>
                                        <p:tgtEl>
                                          <p:spTgt spid="307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76">
                                            <p:txEl>
                                              <p:pRg st="9" end="9"/>
                                            </p:txEl>
                                          </p:spTgt>
                                        </p:tgtEl>
                                        <p:attrNameLst>
                                          <p:attrName>style.visibility</p:attrName>
                                        </p:attrNameLst>
                                      </p:cBhvr>
                                      <p:to>
                                        <p:strVal val="visible"/>
                                      </p:to>
                                    </p:set>
                                    <p:animEffect transition="in" filter="fade">
                                      <p:cBhvr>
                                        <p:cTn id="32" dur="500"/>
                                        <p:tgtEl>
                                          <p:spTgt spid="307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44155" y="685800"/>
            <a:ext cx="5637331" cy="3231654"/>
          </a:xfrm>
          <a:prstGeom prst="rect">
            <a:avLst/>
          </a:prstGeom>
          <a:noFill/>
        </p:spPr>
        <p:txBody>
          <a:bodyPr wrap="none" rtlCol="0">
            <a:spAutoFit/>
          </a:bodyPr>
          <a:lstStyle/>
          <a:p>
            <a:pPr algn="ctr"/>
            <a:r>
              <a:rPr lang="en-US" sz="6000" dirty="0" smtClean="0">
                <a:solidFill>
                  <a:schemeClr val="bg1"/>
                </a:solidFill>
              </a:rPr>
              <a:t>Quiz</a:t>
            </a:r>
          </a:p>
          <a:p>
            <a:pPr algn="ctr"/>
            <a:endParaRPr lang="en-US" sz="6000" dirty="0">
              <a:solidFill>
                <a:schemeClr val="bg1"/>
              </a:solidFill>
            </a:endParaRPr>
          </a:p>
          <a:p>
            <a:pPr algn="ctr"/>
            <a:endParaRPr lang="en-US" sz="6000" dirty="0" smtClean="0">
              <a:solidFill>
                <a:schemeClr val="bg1"/>
              </a:solidFill>
            </a:endParaRPr>
          </a:p>
          <a:p>
            <a:pPr algn="ctr"/>
            <a:r>
              <a:rPr lang="en-US" sz="2400" dirty="0" smtClean="0">
                <a:solidFill>
                  <a:schemeClr val="bg1"/>
                </a:solidFill>
              </a:rPr>
              <a:t>T/F </a:t>
            </a:r>
            <a:r>
              <a:rPr lang="en-US" sz="2400" dirty="0" smtClean="0">
                <a:solidFill>
                  <a:schemeClr val="bg1"/>
                </a:solidFill>
              </a:rPr>
              <a:t>Photosynthesis makes O2 below 100 m.</a:t>
            </a:r>
            <a:endParaRPr lang="en-US" sz="6000" dirty="0">
              <a:solidFill>
                <a:schemeClr val="bg1"/>
              </a:solidFill>
            </a:endParaRPr>
          </a:p>
        </p:txBody>
      </p:sp>
    </p:spTree>
    <p:extLst>
      <p:ext uri="{BB962C8B-B14F-4D97-AF65-F5344CB8AC3E}">
        <p14:creationId xmlns:p14="http://schemas.microsoft.com/office/powerpoint/2010/main" val="54182085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2663934" cy="646331"/>
          </a:xfrm>
          <a:prstGeom prst="rect">
            <a:avLst/>
          </a:prstGeom>
          <a:noFill/>
        </p:spPr>
        <p:txBody>
          <a:bodyPr wrap="none" rtlCol="0">
            <a:spAutoFit/>
          </a:bodyPr>
          <a:lstStyle/>
          <a:p>
            <a:pPr fontAlgn="base">
              <a:spcBef>
                <a:spcPct val="0"/>
              </a:spcBef>
              <a:spcAft>
                <a:spcPct val="0"/>
              </a:spcAft>
            </a:pPr>
            <a:r>
              <a:rPr lang="en-US" sz="3600" b="1" dirty="0">
                <a:solidFill>
                  <a:prstClr val="white"/>
                </a:solidFill>
                <a:latin typeface="Arial" pitchFamily="34" charset="0"/>
              </a:rPr>
              <a:t>Key Terms:</a:t>
            </a:r>
          </a:p>
        </p:txBody>
      </p:sp>
      <p:sp>
        <p:nvSpPr>
          <p:cNvPr id="3" name="TextBox 2"/>
          <p:cNvSpPr txBox="1"/>
          <p:nvPr/>
        </p:nvSpPr>
        <p:spPr>
          <a:xfrm>
            <a:off x="87456" y="1185264"/>
            <a:ext cx="4520789" cy="1384995"/>
          </a:xfrm>
          <a:prstGeom prst="rect">
            <a:avLst/>
          </a:prstGeom>
          <a:noFill/>
        </p:spPr>
        <p:txBody>
          <a:bodyPr wrap="none" rtlCol="0">
            <a:spAutoFit/>
          </a:bodyPr>
          <a:lstStyle/>
          <a:p>
            <a:pPr fontAlgn="base">
              <a:spcBef>
                <a:spcPct val="0"/>
              </a:spcBef>
              <a:spcAft>
                <a:spcPct val="0"/>
              </a:spcAft>
            </a:pPr>
            <a:r>
              <a:rPr lang="en-US" sz="2800" b="1" dirty="0">
                <a:solidFill>
                  <a:srgbClr val="92D050"/>
                </a:solidFill>
                <a:latin typeface="Arial" pitchFamily="34" charset="0"/>
              </a:rPr>
              <a:t>Biomass</a:t>
            </a:r>
            <a:r>
              <a:rPr lang="en-US" sz="2800" dirty="0">
                <a:solidFill>
                  <a:srgbClr val="92D050"/>
                </a:solidFill>
                <a:latin typeface="Arial" pitchFamily="34" charset="0"/>
              </a:rPr>
              <a:t> – static measure </a:t>
            </a:r>
          </a:p>
          <a:p>
            <a:pPr fontAlgn="base">
              <a:spcBef>
                <a:spcPct val="0"/>
              </a:spcBef>
              <a:spcAft>
                <a:spcPct val="0"/>
              </a:spcAft>
            </a:pPr>
            <a:r>
              <a:rPr lang="en-US" sz="2800" dirty="0">
                <a:solidFill>
                  <a:srgbClr val="92D050"/>
                </a:solidFill>
                <a:latin typeface="Arial" pitchFamily="34" charset="0"/>
              </a:rPr>
              <a:t>of how much, </a:t>
            </a:r>
          </a:p>
          <a:p>
            <a:pPr fontAlgn="base">
              <a:spcBef>
                <a:spcPct val="0"/>
              </a:spcBef>
              <a:spcAft>
                <a:spcPct val="0"/>
              </a:spcAft>
            </a:pPr>
            <a:r>
              <a:rPr lang="en-US" sz="2800" i="1" dirty="0">
                <a:solidFill>
                  <a:srgbClr val="92D050"/>
                </a:solidFill>
                <a:latin typeface="Arial" pitchFamily="34" charset="0"/>
              </a:rPr>
              <a:t>e.g. – how many grams?</a:t>
            </a:r>
          </a:p>
        </p:txBody>
      </p:sp>
      <p:sp>
        <p:nvSpPr>
          <p:cNvPr id="4" name="TextBox 3"/>
          <p:cNvSpPr txBox="1"/>
          <p:nvPr/>
        </p:nvSpPr>
        <p:spPr>
          <a:xfrm>
            <a:off x="-68179" y="3505200"/>
            <a:ext cx="9254457" cy="1384995"/>
          </a:xfrm>
          <a:prstGeom prst="rect">
            <a:avLst/>
          </a:prstGeom>
          <a:noFill/>
        </p:spPr>
        <p:txBody>
          <a:bodyPr wrap="none" rtlCol="0">
            <a:spAutoFit/>
          </a:bodyPr>
          <a:lstStyle/>
          <a:p>
            <a:pPr fontAlgn="base">
              <a:spcBef>
                <a:spcPct val="0"/>
              </a:spcBef>
              <a:spcAft>
                <a:spcPct val="0"/>
              </a:spcAft>
            </a:pPr>
            <a:r>
              <a:rPr lang="en-US" sz="2800" b="1" dirty="0">
                <a:solidFill>
                  <a:srgbClr val="00FF00"/>
                </a:solidFill>
                <a:latin typeface="Arial" pitchFamily="34" charset="0"/>
              </a:rPr>
              <a:t>Primary Production </a:t>
            </a:r>
            <a:r>
              <a:rPr lang="en-US" sz="2800" dirty="0">
                <a:solidFill>
                  <a:srgbClr val="00FF00"/>
                </a:solidFill>
                <a:latin typeface="Arial" pitchFamily="34" charset="0"/>
              </a:rPr>
              <a:t>– dynamic measure of how much is</a:t>
            </a:r>
          </a:p>
          <a:p>
            <a:pPr fontAlgn="base">
              <a:spcBef>
                <a:spcPct val="0"/>
              </a:spcBef>
              <a:spcAft>
                <a:spcPct val="0"/>
              </a:spcAft>
            </a:pPr>
            <a:r>
              <a:rPr lang="en-US" sz="2800" dirty="0">
                <a:solidFill>
                  <a:srgbClr val="00FF00"/>
                </a:solidFill>
                <a:latin typeface="Arial" pitchFamily="34" charset="0"/>
              </a:rPr>
              <a:t>(made) produced per unit time, </a:t>
            </a:r>
          </a:p>
          <a:p>
            <a:pPr fontAlgn="base">
              <a:spcBef>
                <a:spcPct val="0"/>
              </a:spcBef>
              <a:spcAft>
                <a:spcPct val="0"/>
              </a:spcAft>
            </a:pPr>
            <a:r>
              <a:rPr lang="en-US" sz="2800" i="1" dirty="0">
                <a:solidFill>
                  <a:srgbClr val="00FF00"/>
                </a:solidFill>
                <a:latin typeface="Arial" pitchFamily="34" charset="0"/>
              </a:rPr>
              <a:t>e.g. – how many grams </a:t>
            </a:r>
            <a:r>
              <a:rPr lang="en-US" sz="2800" i="1" u="sng" dirty="0">
                <a:solidFill>
                  <a:srgbClr val="00FF00"/>
                </a:solidFill>
                <a:latin typeface="Arial" pitchFamily="34" charset="0"/>
              </a:rPr>
              <a:t>per day</a:t>
            </a:r>
            <a:r>
              <a:rPr lang="en-US" sz="2800" i="1" dirty="0">
                <a:solidFill>
                  <a:srgbClr val="00FF00"/>
                </a:solidFill>
                <a:latin typeface="Arial" pitchFamily="34" charset="0"/>
              </a:rPr>
              <a:t>?</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651788"/>
            <a:ext cx="4343400" cy="277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334000" y="2971800"/>
            <a:ext cx="1333500" cy="457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pic>
        <p:nvPicPr>
          <p:cNvPr id="4100" name="Picture 4" descr="http://www.nasa.gov/centers/goddard/images/content/94129main_Image2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5926" y="4038600"/>
            <a:ext cx="3768956" cy="25146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562600" y="5943600"/>
            <a:ext cx="3276600" cy="685800"/>
          </a:xfrm>
          <a:prstGeom prst="rect">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25020217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00"/>
                                        </p:tgtEl>
                                        <p:attrNameLst>
                                          <p:attrName>style.visibility</p:attrName>
                                        </p:attrNameLst>
                                      </p:cBhvr>
                                      <p:to>
                                        <p:strVal val="visible"/>
                                      </p:to>
                                    </p:set>
                                    <p:animEffect transition="in" filter="fade">
                                      <p:cBhvr>
                                        <p:cTn id="22" dur="500"/>
                                        <p:tgtEl>
                                          <p:spTgt spid="410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4"/>
          <p:cNvSpPr txBox="1">
            <a:spLocks noChangeArrowheads="1"/>
          </p:cNvSpPr>
          <p:nvPr/>
        </p:nvSpPr>
        <p:spPr bwMode="auto">
          <a:xfrm>
            <a:off x="1524000" y="106363"/>
            <a:ext cx="64976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3200" b="1">
                <a:solidFill>
                  <a:srgbClr val="92D050"/>
                </a:solidFill>
                <a:latin typeface="Calibri" pitchFamily="34" charset="0"/>
              </a:rPr>
              <a:t>Controls on primary productivity</a:t>
            </a:r>
          </a:p>
        </p:txBody>
      </p:sp>
      <p:sp>
        <p:nvSpPr>
          <p:cNvPr id="46083" name="Text Box 5"/>
          <p:cNvSpPr txBox="1">
            <a:spLocks noChangeArrowheads="1"/>
          </p:cNvSpPr>
          <p:nvPr/>
        </p:nvSpPr>
        <p:spPr bwMode="auto">
          <a:xfrm>
            <a:off x="441325" y="877888"/>
            <a:ext cx="8702675" cy="444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lnSpc>
                <a:spcPct val="130000"/>
              </a:lnSpc>
              <a:spcBef>
                <a:spcPct val="0"/>
              </a:spcBef>
              <a:spcAft>
                <a:spcPct val="0"/>
              </a:spcAft>
              <a:buFontTx/>
              <a:buChar char="•"/>
            </a:pPr>
            <a:r>
              <a:rPr lang="en-US" sz="4400" b="1" dirty="0">
                <a:solidFill>
                  <a:srgbClr val="FFC000"/>
                </a:solidFill>
                <a:cs typeface="Arial" pitchFamily="34" charset="0"/>
              </a:rPr>
              <a:t>Photosynthetic light.</a:t>
            </a:r>
          </a:p>
          <a:p>
            <a:pPr eaLnBrk="1" fontAlgn="base" hangingPunct="1">
              <a:lnSpc>
                <a:spcPct val="130000"/>
              </a:lnSpc>
              <a:spcBef>
                <a:spcPct val="0"/>
              </a:spcBef>
              <a:spcAft>
                <a:spcPct val="0"/>
              </a:spcAft>
              <a:buFontTx/>
              <a:buChar char="•"/>
            </a:pPr>
            <a:endParaRPr lang="en-US" sz="4400" b="1" dirty="0">
              <a:solidFill>
                <a:prstClr val="black"/>
              </a:solidFill>
              <a:cs typeface="Arial" pitchFamily="34" charset="0"/>
            </a:endParaRPr>
          </a:p>
          <a:p>
            <a:pPr eaLnBrk="1" fontAlgn="base" hangingPunct="1">
              <a:lnSpc>
                <a:spcPct val="130000"/>
              </a:lnSpc>
              <a:spcBef>
                <a:spcPct val="0"/>
              </a:spcBef>
              <a:spcAft>
                <a:spcPct val="0"/>
              </a:spcAft>
              <a:buFontTx/>
              <a:buChar char="•"/>
            </a:pPr>
            <a:r>
              <a:rPr lang="en-US" sz="4400" b="1" dirty="0">
                <a:solidFill>
                  <a:srgbClr val="00B0F0"/>
                </a:solidFill>
                <a:cs typeface="Arial" pitchFamily="34" charset="0"/>
              </a:rPr>
              <a:t>Dissolved inorganic nutrients.</a:t>
            </a:r>
          </a:p>
          <a:p>
            <a:pPr eaLnBrk="1" fontAlgn="base" hangingPunct="1">
              <a:lnSpc>
                <a:spcPct val="130000"/>
              </a:lnSpc>
              <a:spcBef>
                <a:spcPct val="0"/>
              </a:spcBef>
              <a:spcAft>
                <a:spcPct val="0"/>
              </a:spcAft>
              <a:buFontTx/>
              <a:buChar char="•"/>
            </a:pPr>
            <a:endParaRPr lang="en-US" sz="4400" b="1" dirty="0">
              <a:solidFill>
                <a:prstClr val="black"/>
              </a:solidFill>
              <a:cs typeface="Arial" pitchFamily="34" charset="0"/>
            </a:endParaRPr>
          </a:p>
          <a:p>
            <a:pPr eaLnBrk="1" fontAlgn="base" hangingPunct="1">
              <a:lnSpc>
                <a:spcPct val="130000"/>
              </a:lnSpc>
              <a:spcBef>
                <a:spcPct val="0"/>
              </a:spcBef>
              <a:spcAft>
                <a:spcPct val="0"/>
              </a:spcAft>
              <a:buFontTx/>
              <a:buChar char="•"/>
            </a:pPr>
            <a:r>
              <a:rPr lang="en-US" sz="4400" b="1" dirty="0">
                <a:solidFill>
                  <a:srgbClr val="FF0000"/>
                </a:solidFill>
                <a:cs typeface="Arial" pitchFamily="34" charset="0"/>
              </a:rPr>
              <a:t>Grazing by zooplankton.</a:t>
            </a:r>
          </a:p>
        </p:txBody>
      </p:sp>
    </p:spTree>
    <p:extLst>
      <p:ext uri="{BB962C8B-B14F-4D97-AF65-F5344CB8AC3E}">
        <p14:creationId xmlns:p14="http://schemas.microsoft.com/office/powerpoint/2010/main" val="276266160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p:cNvSpPr txBox="1">
            <a:spLocks noChangeArrowheads="1"/>
          </p:cNvSpPr>
          <p:nvPr/>
        </p:nvSpPr>
        <p:spPr bwMode="auto">
          <a:xfrm>
            <a:off x="914400" y="152400"/>
            <a:ext cx="79111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800" b="1">
                <a:solidFill>
                  <a:srgbClr val="00FF00"/>
                </a:solidFill>
                <a:cs typeface="Arial" pitchFamily="34" charset="0"/>
              </a:rPr>
              <a:t>What limits primary production in the ocean?</a:t>
            </a:r>
          </a:p>
        </p:txBody>
      </p:sp>
      <p:sp>
        <p:nvSpPr>
          <p:cNvPr id="4099" name="TextBox 4"/>
          <p:cNvSpPr txBox="1">
            <a:spLocks noChangeArrowheads="1"/>
          </p:cNvSpPr>
          <p:nvPr/>
        </p:nvSpPr>
        <p:spPr bwMode="auto">
          <a:xfrm>
            <a:off x="1676400" y="914400"/>
            <a:ext cx="60991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3200" b="1" dirty="0">
                <a:solidFill>
                  <a:prstClr val="white"/>
                </a:solidFill>
                <a:cs typeface="Arial" pitchFamily="34" charset="0"/>
              </a:rPr>
              <a:t>Most common limiting factors:</a:t>
            </a:r>
          </a:p>
        </p:txBody>
      </p:sp>
      <p:grpSp>
        <p:nvGrpSpPr>
          <p:cNvPr id="2" name="Group 10"/>
          <p:cNvGrpSpPr>
            <a:grpSpLocks/>
          </p:cNvGrpSpPr>
          <p:nvPr/>
        </p:nvGrpSpPr>
        <p:grpSpPr bwMode="auto">
          <a:xfrm>
            <a:off x="533400" y="1828800"/>
            <a:ext cx="3810000" cy="4672013"/>
            <a:chOff x="533400" y="1828800"/>
            <a:chExt cx="3810000" cy="4672746"/>
          </a:xfrm>
        </p:grpSpPr>
        <p:pic>
          <p:nvPicPr>
            <p:cNvPr id="410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828800"/>
              <a:ext cx="3810000"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TextBox 6"/>
            <p:cNvSpPr txBox="1">
              <a:spLocks noChangeArrowheads="1"/>
            </p:cNvSpPr>
            <p:nvPr/>
          </p:nvSpPr>
          <p:spPr bwMode="auto">
            <a:xfrm>
              <a:off x="1447800" y="5677504"/>
              <a:ext cx="1673225" cy="82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4800" b="1" dirty="0">
                  <a:solidFill>
                    <a:srgbClr val="FFC000"/>
                  </a:solidFill>
                  <a:cs typeface="Arial" pitchFamily="34" charset="0"/>
                </a:rPr>
                <a:t>Light</a:t>
              </a:r>
            </a:p>
          </p:txBody>
        </p:sp>
      </p:grpSp>
      <p:grpSp>
        <p:nvGrpSpPr>
          <p:cNvPr id="3" name="Group 9"/>
          <p:cNvGrpSpPr>
            <a:grpSpLocks/>
          </p:cNvGrpSpPr>
          <p:nvPr/>
        </p:nvGrpSpPr>
        <p:grpSpPr bwMode="auto">
          <a:xfrm>
            <a:off x="4905375" y="1752600"/>
            <a:ext cx="3552825" cy="4717197"/>
            <a:chOff x="4857651" y="1752601"/>
            <a:chExt cx="3552924" cy="4717930"/>
          </a:xfrm>
        </p:grpSpPr>
        <p:pic>
          <p:nvPicPr>
            <p:cNvPr id="410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7651" y="1752601"/>
              <a:ext cx="3552924"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8"/>
            <p:cNvSpPr txBox="1">
              <a:spLocks noChangeArrowheads="1"/>
            </p:cNvSpPr>
            <p:nvPr/>
          </p:nvSpPr>
          <p:spPr bwMode="auto">
            <a:xfrm>
              <a:off x="5333914" y="5639405"/>
              <a:ext cx="2889013" cy="831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4800" b="1" dirty="0">
                  <a:solidFill>
                    <a:srgbClr val="C00000"/>
                  </a:solidFill>
                  <a:cs typeface="Arial" pitchFamily="34" charset="0"/>
                </a:rPr>
                <a:t>Nutrients</a:t>
              </a:r>
            </a:p>
          </p:txBody>
        </p:sp>
      </p:grpSp>
    </p:spTree>
    <p:extLst>
      <p:ext uri="{BB962C8B-B14F-4D97-AF65-F5344CB8AC3E}">
        <p14:creationId xmlns:p14="http://schemas.microsoft.com/office/powerpoint/2010/main" val="9445183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17478144" presetClass="entr" presetSubtype="117441664"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17478144" presetClass="entr" presetSubtype="117441792"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9" descr="Macintosh HD:Applications:Microsoft Office 2004:Office:PPT_IB_SupportFiles:Images:59933_Ch09_Fig01b.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28600" y="0"/>
            <a:ext cx="3298825" cy="681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p:cNvSpPr>
            <a:spLocks noChangeArrowheads="1"/>
          </p:cNvSpPr>
          <p:nvPr/>
        </p:nvSpPr>
        <p:spPr bwMode="auto">
          <a:xfrm>
            <a:off x="3657600" y="1092200"/>
            <a:ext cx="4953000"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1" eaLnBrk="1" fontAlgn="base" hangingPunct="1">
              <a:lnSpc>
                <a:spcPct val="90000"/>
              </a:lnSpc>
              <a:spcBef>
                <a:spcPct val="0"/>
              </a:spcBef>
              <a:spcAft>
                <a:spcPct val="0"/>
              </a:spcAft>
              <a:buFontTx/>
              <a:buNone/>
              <a:defRPr/>
            </a:pPr>
            <a:r>
              <a:rPr lang="en-US" altLang="en-US" dirty="0">
                <a:solidFill>
                  <a:prstClr val="white"/>
                </a:solidFill>
                <a:ea typeface="MS PGothic" pitchFamily="34" charset="-128"/>
                <a:cs typeface="Arial" charset="0"/>
              </a:rPr>
              <a:t>The</a:t>
            </a:r>
            <a:r>
              <a:rPr lang="en-US" altLang="en-US" u="sng" dirty="0">
                <a:solidFill>
                  <a:prstClr val="white"/>
                </a:solidFill>
                <a:ea typeface="MS PGothic" pitchFamily="34" charset="-128"/>
                <a:cs typeface="Arial" charset="0"/>
              </a:rPr>
              <a:t> </a:t>
            </a:r>
            <a:r>
              <a:rPr lang="en-US" altLang="en-US" b="1" u="sng" dirty="0">
                <a:solidFill>
                  <a:prstClr val="white"/>
                </a:solidFill>
                <a:ea typeface="MS PGothic" pitchFamily="34" charset="-128"/>
                <a:cs typeface="Arial" charset="0"/>
              </a:rPr>
              <a:t>photic</a:t>
            </a:r>
            <a:r>
              <a:rPr lang="en-US" altLang="en-US" u="sng" dirty="0">
                <a:solidFill>
                  <a:prstClr val="white"/>
                </a:solidFill>
                <a:ea typeface="MS PGothic" pitchFamily="34" charset="-128"/>
                <a:cs typeface="Arial" charset="0"/>
              </a:rPr>
              <a:t> </a:t>
            </a:r>
            <a:r>
              <a:rPr lang="en-US" altLang="en-US" dirty="0">
                <a:solidFill>
                  <a:prstClr val="white"/>
                </a:solidFill>
                <a:ea typeface="MS PGothic" pitchFamily="34" charset="-128"/>
                <a:cs typeface="Arial" charset="0"/>
              </a:rPr>
              <a:t>zone is the depth where light is sufficient for photosynthesis.</a:t>
            </a:r>
          </a:p>
          <a:p>
            <a:pPr eaLnBrk="1" fontAlgn="base" hangingPunct="1">
              <a:lnSpc>
                <a:spcPct val="90000"/>
              </a:lnSpc>
              <a:spcBef>
                <a:spcPct val="0"/>
              </a:spcBef>
              <a:spcAft>
                <a:spcPct val="0"/>
              </a:spcAft>
              <a:buFontTx/>
              <a:buNone/>
              <a:defRPr/>
            </a:pPr>
            <a:endParaRPr lang="en-US" altLang="en-US" sz="2800" dirty="0">
              <a:solidFill>
                <a:prstClr val="black"/>
              </a:solidFill>
              <a:ea typeface="MS PGothic" pitchFamily="34" charset="-128"/>
              <a:cs typeface="Arial" charset="0"/>
            </a:endParaRPr>
          </a:p>
          <a:p>
            <a:pPr lvl="1" eaLnBrk="1" fontAlgn="base" hangingPunct="1">
              <a:lnSpc>
                <a:spcPct val="90000"/>
              </a:lnSpc>
              <a:spcBef>
                <a:spcPct val="0"/>
              </a:spcBef>
              <a:spcAft>
                <a:spcPct val="0"/>
              </a:spcAft>
              <a:buFontTx/>
              <a:buNone/>
              <a:defRPr/>
            </a:pPr>
            <a:r>
              <a:rPr lang="en-US" altLang="en-US" dirty="0">
                <a:solidFill>
                  <a:prstClr val="white"/>
                </a:solidFill>
                <a:ea typeface="MS PGothic" pitchFamily="34" charset="-128"/>
                <a:cs typeface="Arial" charset="0"/>
              </a:rPr>
              <a:t>The</a:t>
            </a:r>
            <a:r>
              <a:rPr lang="en-US" altLang="en-US" u="sng" dirty="0">
                <a:solidFill>
                  <a:prstClr val="white"/>
                </a:solidFill>
                <a:ea typeface="MS PGothic" pitchFamily="34" charset="-128"/>
                <a:cs typeface="Arial" charset="0"/>
              </a:rPr>
              <a:t> </a:t>
            </a:r>
            <a:r>
              <a:rPr lang="en-US" altLang="en-US" b="1" u="sng" dirty="0" err="1">
                <a:solidFill>
                  <a:prstClr val="white"/>
                </a:solidFill>
                <a:ea typeface="MS PGothic" pitchFamily="34" charset="-128"/>
                <a:cs typeface="Arial" charset="0"/>
              </a:rPr>
              <a:t>dysphotic</a:t>
            </a:r>
            <a:r>
              <a:rPr lang="en-US" altLang="en-US" b="1" u="sng" dirty="0">
                <a:solidFill>
                  <a:prstClr val="white"/>
                </a:solidFill>
                <a:ea typeface="MS PGothic" pitchFamily="34" charset="-128"/>
                <a:cs typeface="Arial" charset="0"/>
              </a:rPr>
              <a:t> </a:t>
            </a:r>
            <a:r>
              <a:rPr lang="en-US" altLang="en-US" dirty="0">
                <a:solidFill>
                  <a:prstClr val="white"/>
                </a:solidFill>
                <a:ea typeface="MS PGothic" pitchFamily="34" charset="-128"/>
                <a:cs typeface="Arial" charset="0"/>
              </a:rPr>
              <a:t>zone is where illumination is too weak for photosynthesis.</a:t>
            </a:r>
          </a:p>
          <a:p>
            <a:pPr eaLnBrk="1" fontAlgn="base" hangingPunct="1">
              <a:lnSpc>
                <a:spcPct val="90000"/>
              </a:lnSpc>
              <a:spcBef>
                <a:spcPct val="0"/>
              </a:spcBef>
              <a:spcAft>
                <a:spcPct val="0"/>
              </a:spcAft>
              <a:buFontTx/>
              <a:buNone/>
              <a:defRPr/>
            </a:pPr>
            <a:endParaRPr lang="en-US" altLang="en-US" sz="2800" dirty="0">
              <a:solidFill>
                <a:prstClr val="black"/>
              </a:solidFill>
              <a:ea typeface="MS PGothic" pitchFamily="34" charset="-128"/>
              <a:cs typeface="Arial" charset="0"/>
            </a:endParaRPr>
          </a:p>
          <a:p>
            <a:pPr lvl="1" eaLnBrk="1" fontAlgn="base" hangingPunct="1">
              <a:lnSpc>
                <a:spcPct val="90000"/>
              </a:lnSpc>
              <a:spcBef>
                <a:spcPct val="0"/>
              </a:spcBef>
              <a:spcAft>
                <a:spcPct val="0"/>
              </a:spcAft>
              <a:buFontTx/>
              <a:buNone/>
              <a:defRPr/>
            </a:pPr>
            <a:r>
              <a:rPr lang="en-US" altLang="en-US" dirty="0">
                <a:solidFill>
                  <a:prstClr val="white"/>
                </a:solidFill>
                <a:ea typeface="MS PGothic" pitchFamily="34" charset="-128"/>
                <a:cs typeface="Arial" charset="0"/>
              </a:rPr>
              <a:t>The </a:t>
            </a:r>
            <a:r>
              <a:rPr lang="en-US" altLang="en-US" b="1" u="sng" dirty="0">
                <a:solidFill>
                  <a:prstClr val="white"/>
                </a:solidFill>
                <a:ea typeface="MS PGothic" pitchFamily="34" charset="-128"/>
                <a:cs typeface="Arial" charset="0"/>
              </a:rPr>
              <a:t>aphotic </a:t>
            </a:r>
            <a:r>
              <a:rPr lang="en-US" altLang="en-US" dirty="0">
                <a:solidFill>
                  <a:prstClr val="white"/>
                </a:solidFill>
                <a:ea typeface="MS PGothic" pitchFamily="34" charset="-128"/>
                <a:cs typeface="Arial" charset="0"/>
              </a:rPr>
              <a:t>zone receives no light from the surface because it is all absorbed by the water above</a:t>
            </a:r>
            <a:r>
              <a:rPr lang="en-US" altLang="en-US" dirty="0">
                <a:solidFill>
                  <a:prstClr val="black"/>
                </a:solidFill>
                <a:ea typeface="MS PGothic" pitchFamily="34" charset="-128"/>
                <a:cs typeface="Arial" charset="0"/>
              </a:rPr>
              <a:t>.</a:t>
            </a:r>
          </a:p>
        </p:txBody>
      </p:sp>
    </p:spTree>
    <p:extLst>
      <p:ext uri="{BB962C8B-B14F-4D97-AF65-F5344CB8AC3E}">
        <p14:creationId xmlns:p14="http://schemas.microsoft.com/office/powerpoint/2010/main" val="157144052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descr="1318"/>
          <p:cNvSpPr>
            <a:spLocks noGrp="1" noChangeAspect="1" noChangeArrowheads="1"/>
          </p:cNvSpPr>
          <p:nvPr isPhoto="1"/>
        </p:nvSpPr>
        <p:spPr bwMode="auto">
          <a:xfrm>
            <a:off x="0" y="3048000"/>
            <a:ext cx="3913188" cy="35814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prstClr val="black"/>
              </a:solidFill>
            </a:endParaRPr>
          </a:p>
        </p:txBody>
      </p:sp>
      <p:sp>
        <p:nvSpPr>
          <p:cNvPr id="5123" name="TextBox 2"/>
          <p:cNvSpPr txBox="1">
            <a:spLocks noChangeArrowheads="1"/>
          </p:cNvSpPr>
          <p:nvPr/>
        </p:nvSpPr>
        <p:spPr bwMode="auto">
          <a:xfrm>
            <a:off x="3733800" y="228600"/>
            <a:ext cx="5180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400" b="1">
                <a:solidFill>
                  <a:srgbClr val="FFC000"/>
                </a:solidFill>
                <a:latin typeface="Calibri" pitchFamily="34" charset="0"/>
                <a:cs typeface="Arial" pitchFamily="34" charset="0"/>
              </a:rPr>
              <a:t>Define areas in the Ocean by Light</a:t>
            </a:r>
          </a:p>
        </p:txBody>
      </p:sp>
      <p:sp>
        <p:nvSpPr>
          <p:cNvPr id="18436" name="TextBox 3"/>
          <p:cNvSpPr txBox="1">
            <a:spLocks noChangeArrowheads="1"/>
          </p:cNvSpPr>
          <p:nvPr/>
        </p:nvSpPr>
        <p:spPr bwMode="auto">
          <a:xfrm>
            <a:off x="3962400" y="1600200"/>
            <a:ext cx="5257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400" b="1" dirty="0">
                <a:solidFill>
                  <a:srgbClr val="00FF00"/>
                </a:solidFill>
                <a:latin typeface="Calibri" pitchFamily="34" charset="0"/>
                <a:cs typeface="Arial" pitchFamily="34" charset="0"/>
              </a:rPr>
              <a:t>Euphotic  (</a:t>
            </a:r>
            <a:r>
              <a:rPr lang="en-US" sz="2400" b="1" i="1" dirty="0" err="1">
                <a:solidFill>
                  <a:srgbClr val="00FF00"/>
                </a:solidFill>
                <a:latin typeface="Calibri" pitchFamily="34" charset="0"/>
                <a:cs typeface="Arial" pitchFamily="34" charset="0"/>
              </a:rPr>
              <a:t>eu</a:t>
            </a:r>
            <a:r>
              <a:rPr lang="en-US" sz="2400" b="1" dirty="0">
                <a:solidFill>
                  <a:srgbClr val="00FF00"/>
                </a:solidFill>
                <a:latin typeface="Calibri" pitchFamily="34" charset="0"/>
                <a:cs typeface="Arial" pitchFamily="34" charset="0"/>
              </a:rPr>
              <a:t>= good) – Rarely deeper than 100 m (330 feet); </a:t>
            </a:r>
            <a:r>
              <a:rPr lang="en-US" sz="2400" b="1" u="sng" dirty="0">
                <a:solidFill>
                  <a:srgbClr val="00FF00"/>
                </a:solidFill>
                <a:latin typeface="Calibri" pitchFamily="34" charset="0"/>
                <a:cs typeface="Arial" pitchFamily="34" charset="0"/>
              </a:rPr>
              <a:t>photosynthesis takes place.</a:t>
            </a:r>
          </a:p>
        </p:txBody>
      </p:sp>
      <p:sp>
        <p:nvSpPr>
          <p:cNvPr id="5125" name="TextBox 4"/>
          <p:cNvSpPr txBox="1">
            <a:spLocks noChangeArrowheads="1"/>
          </p:cNvSpPr>
          <p:nvPr/>
        </p:nvSpPr>
        <p:spPr bwMode="auto">
          <a:xfrm>
            <a:off x="4343400" y="838200"/>
            <a:ext cx="419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sz="4000" b="1" i="1">
                <a:solidFill>
                  <a:srgbClr val="FFC000"/>
                </a:solidFill>
                <a:latin typeface="Calibri" pitchFamily="34" charset="0"/>
                <a:cs typeface="Arial" pitchFamily="34" charset="0"/>
              </a:rPr>
              <a:t>Photos</a:t>
            </a:r>
            <a:r>
              <a:rPr lang="en-US" sz="4000" b="1">
                <a:solidFill>
                  <a:srgbClr val="FFC000"/>
                </a:solidFill>
                <a:latin typeface="Calibri" pitchFamily="34" charset="0"/>
                <a:cs typeface="Arial" pitchFamily="34" charset="0"/>
              </a:rPr>
              <a:t> = Light</a:t>
            </a:r>
          </a:p>
        </p:txBody>
      </p:sp>
      <p:pic>
        <p:nvPicPr>
          <p:cNvPr id="51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962400" y="3067050"/>
            <a:ext cx="5257800" cy="1569660"/>
          </a:xfrm>
          <a:prstGeom prst="rect">
            <a:avLst/>
          </a:prstGeom>
          <a:noFill/>
        </p:spPr>
        <p:txBody>
          <a:bodyPr>
            <a:spAutoFit/>
          </a:bodyPr>
          <a:lstStyle/>
          <a:p>
            <a:pPr>
              <a:defRPr/>
            </a:pPr>
            <a:r>
              <a:rPr lang="en-US" sz="2400" b="1" dirty="0" err="1">
                <a:solidFill>
                  <a:srgbClr val="C00000"/>
                </a:solidFill>
                <a:latin typeface="Arial" pitchFamily="34" charset="0"/>
                <a:cs typeface="Arial" pitchFamily="34" charset="0"/>
              </a:rPr>
              <a:t>Disphotic</a:t>
            </a:r>
            <a:r>
              <a:rPr lang="en-US" sz="2400" b="1" dirty="0">
                <a:solidFill>
                  <a:srgbClr val="C00000"/>
                </a:solidFill>
                <a:latin typeface="Arial" pitchFamily="34" charset="0"/>
                <a:cs typeface="Arial" pitchFamily="34" charset="0"/>
              </a:rPr>
              <a:t>  (</a:t>
            </a:r>
            <a:r>
              <a:rPr lang="en-US" sz="2400" b="1" i="1" dirty="0" err="1">
                <a:solidFill>
                  <a:srgbClr val="C00000"/>
                </a:solidFill>
                <a:latin typeface="Arial" pitchFamily="34" charset="0"/>
                <a:cs typeface="Arial" pitchFamily="34" charset="0"/>
              </a:rPr>
              <a:t>dis</a:t>
            </a:r>
            <a:r>
              <a:rPr lang="en-US" sz="2400" b="1" dirty="0">
                <a:solidFill>
                  <a:srgbClr val="C00000"/>
                </a:solidFill>
                <a:latin typeface="Arial" pitchFamily="34" charset="0"/>
                <a:cs typeface="Arial" pitchFamily="34" charset="0"/>
              </a:rPr>
              <a:t>= apart from) – </a:t>
            </a:r>
            <a:r>
              <a:rPr lang="en-US" sz="2400" b="1" dirty="0" err="1">
                <a:solidFill>
                  <a:srgbClr val="C00000"/>
                </a:solidFill>
                <a:latin typeface="Arial" pitchFamily="34" charset="0"/>
                <a:cs typeface="Arial" pitchFamily="34" charset="0"/>
              </a:rPr>
              <a:t>euphotic</a:t>
            </a:r>
            <a:r>
              <a:rPr lang="en-US" sz="2400" b="1" dirty="0">
                <a:solidFill>
                  <a:srgbClr val="C00000"/>
                </a:solidFill>
                <a:latin typeface="Arial" pitchFamily="34" charset="0"/>
                <a:cs typeface="Arial" pitchFamily="34" charset="0"/>
              </a:rPr>
              <a:t> to 1000 m (3300 feet); small but measurable quantities of light.</a:t>
            </a:r>
          </a:p>
        </p:txBody>
      </p:sp>
      <p:sp>
        <p:nvSpPr>
          <p:cNvPr id="18440" name="TextBox 7"/>
          <p:cNvSpPr txBox="1">
            <a:spLocks noChangeArrowheads="1"/>
          </p:cNvSpPr>
          <p:nvPr/>
        </p:nvSpPr>
        <p:spPr bwMode="auto">
          <a:xfrm>
            <a:off x="3886200" y="4972050"/>
            <a:ext cx="5257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400" b="1" dirty="0">
                <a:solidFill>
                  <a:prstClr val="white">
                    <a:lumMod val="95000"/>
                  </a:prstClr>
                </a:solidFill>
                <a:latin typeface="Calibri" pitchFamily="34" charset="0"/>
                <a:cs typeface="Arial" pitchFamily="34" charset="0"/>
              </a:rPr>
              <a:t>Aphotic  (</a:t>
            </a:r>
            <a:r>
              <a:rPr lang="en-US" sz="2400" b="1" i="1" dirty="0">
                <a:solidFill>
                  <a:prstClr val="white">
                    <a:lumMod val="95000"/>
                  </a:prstClr>
                </a:solidFill>
                <a:latin typeface="Calibri" pitchFamily="34" charset="0"/>
                <a:cs typeface="Arial" pitchFamily="34" charset="0"/>
              </a:rPr>
              <a:t>a</a:t>
            </a:r>
            <a:r>
              <a:rPr lang="en-US" sz="2400" b="1" dirty="0">
                <a:solidFill>
                  <a:prstClr val="white">
                    <a:lumMod val="95000"/>
                  </a:prstClr>
                </a:solidFill>
                <a:latin typeface="Calibri" pitchFamily="34" charset="0"/>
                <a:cs typeface="Arial" pitchFamily="34" charset="0"/>
              </a:rPr>
              <a:t>= without) – below 1000 m (3300 feet); zone has no light.</a:t>
            </a:r>
          </a:p>
        </p:txBody>
      </p:sp>
    </p:spTree>
    <p:extLst>
      <p:ext uri="{BB962C8B-B14F-4D97-AF65-F5344CB8AC3E}">
        <p14:creationId xmlns:p14="http://schemas.microsoft.com/office/powerpoint/2010/main" val="35776602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17478528" presetClass="entr" presetSubtype="117442304" fill="hold" grpId="0" nodeType="clickEffect">
                                  <p:stCondLst>
                                    <p:cond delay="0"/>
                                  </p:stCondLst>
                                  <p:childTnLst>
                                    <p:set>
                                      <p:cBhvr>
                                        <p:cTn id="6" dur="1" fill="hold">
                                          <p:stCondLst>
                                            <p:cond delay="499"/>
                                          </p:stCondLst>
                                        </p:cTn>
                                        <p:tgtEl>
                                          <p:spTgt spid="184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17478528" presetClass="entr" presetSubtype="117442688" fill="hold" grpId="0" nodeType="clickEffect">
                                  <p:stCondLst>
                                    <p:cond delay="0"/>
                                  </p:stCondLst>
                                  <p:childTnLst>
                                    <p:set>
                                      <p:cBhvr>
                                        <p:cTn id="10" dur="1" fill="hold">
                                          <p:stCondLst>
                                            <p:cond delay="499"/>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17478528" presetClass="entr" presetSubtype="117443024" fill="hold" grpId="0" nodeType="clickEffect">
                                  <p:stCondLst>
                                    <p:cond delay="0"/>
                                  </p:stCondLst>
                                  <p:childTnLst>
                                    <p:set>
                                      <p:cBhvr>
                                        <p:cTn id="14" dur="1" fill="hold">
                                          <p:stCondLst>
                                            <p:cond delay="499"/>
                                          </p:stCondLst>
                                        </p:cTn>
                                        <p:tgtEl>
                                          <p:spTgt spid="184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utoUpdateAnimBg="0"/>
      <p:bldP spid="7" grpId="0" autoUpdateAnimBg="0"/>
      <p:bldP spid="18440"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13_03b.jpg"/>
          <p:cNvPicPr>
            <a:picLocks noChangeAspect="1"/>
          </p:cNvPicPr>
          <p:nvPr/>
        </p:nvPicPr>
        <p:blipFill rotWithShape="1">
          <a:blip r:embed="rId3">
            <a:extLst>
              <a:ext uri="{28A0092B-C50C-407E-A947-70E740481C1C}">
                <a14:useLocalDpi xmlns:a14="http://schemas.microsoft.com/office/drawing/2010/main" val="0"/>
              </a:ext>
            </a:extLst>
          </a:blip>
          <a:srcRect b="4425"/>
          <a:stretch/>
        </p:blipFill>
        <p:spPr bwMode="auto">
          <a:xfrm>
            <a:off x="592138" y="76200"/>
            <a:ext cx="8170862" cy="7539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Box 2"/>
          <p:cNvSpPr txBox="1">
            <a:spLocks noChangeArrowheads="1"/>
          </p:cNvSpPr>
          <p:nvPr/>
        </p:nvSpPr>
        <p:spPr bwMode="auto">
          <a:xfrm>
            <a:off x="2743200" y="533400"/>
            <a:ext cx="1301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b="1">
                <a:solidFill>
                  <a:srgbClr val="7030A0"/>
                </a:solidFill>
                <a:cs typeface="Arial" pitchFamily="34" charset="0"/>
              </a:rPr>
              <a:t>Ultraviolet</a:t>
            </a:r>
          </a:p>
        </p:txBody>
      </p:sp>
      <p:sp>
        <p:nvSpPr>
          <p:cNvPr id="6148" name="TextBox 3"/>
          <p:cNvSpPr txBox="1">
            <a:spLocks noChangeArrowheads="1"/>
          </p:cNvSpPr>
          <p:nvPr/>
        </p:nvSpPr>
        <p:spPr bwMode="auto">
          <a:xfrm>
            <a:off x="5486400" y="457200"/>
            <a:ext cx="1035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b="1">
                <a:solidFill>
                  <a:srgbClr val="C00000"/>
                </a:solidFill>
                <a:cs typeface="Arial" pitchFamily="34" charset="0"/>
              </a:rPr>
              <a:t>Infrared</a:t>
            </a:r>
          </a:p>
        </p:txBody>
      </p:sp>
      <p:grpSp>
        <p:nvGrpSpPr>
          <p:cNvPr id="2" name="Group 7"/>
          <p:cNvGrpSpPr>
            <a:grpSpLocks/>
          </p:cNvGrpSpPr>
          <p:nvPr/>
        </p:nvGrpSpPr>
        <p:grpSpPr bwMode="auto">
          <a:xfrm>
            <a:off x="533400" y="3429000"/>
            <a:ext cx="2809875" cy="3429000"/>
            <a:chOff x="294" y="2160"/>
            <a:chExt cx="1770" cy="2160"/>
          </a:xfrm>
        </p:grpSpPr>
        <p:sp>
          <p:nvSpPr>
            <p:cNvPr id="5" name="Left Brace 4"/>
            <p:cNvSpPr/>
            <p:nvPr/>
          </p:nvSpPr>
          <p:spPr>
            <a:xfrm>
              <a:off x="1392" y="2160"/>
              <a:ext cx="672" cy="2160"/>
            </a:xfrm>
            <a:prstGeom prst="leftBrace">
              <a:avLst/>
            </a:prstGeom>
          </p:spPr>
          <p:style>
            <a:lnRef idx="3">
              <a:schemeClr val="accent2"/>
            </a:lnRef>
            <a:fillRef idx="0">
              <a:schemeClr val="accent2"/>
            </a:fillRef>
            <a:effectRef idx="2">
              <a:schemeClr val="accent2"/>
            </a:effectRef>
            <a:fontRef idx="minor">
              <a:schemeClr val="tx1"/>
            </a:fontRef>
          </p:style>
          <p:txBody>
            <a:bodyPr anchor="ctr"/>
            <a:lstStyle/>
            <a:p>
              <a:pPr algn="ctr">
                <a:defRPr/>
              </a:pPr>
              <a:endParaRPr lang="en-US">
                <a:solidFill>
                  <a:prstClr val="black"/>
                </a:solidFill>
              </a:endParaRPr>
            </a:p>
          </p:txBody>
        </p:sp>
        <p:sp>
          <p:nvSpPr>
            <p:cNvPr id="6" name="TextBox 5"/>
            <p:cNvSpPr txBox="1"/>
            <p:nvPr/>
          </p:nvSpPr>
          <p:spPr>
            <a:xfrm>
              <a:off x="294" y="2832"/>
              <a:ext cx="1348" cy="750"/>
            </a:xfrm>
            <a:prstGeom prst="rect">
              <a:avLst/>
            </a:prstGeom>
            <a:noFill/>
          </p:spPr>
          <p:txBody>
            <a:bodyPr wrap="none">
              <a:spAutoFit/>
            </a:bodyPr>
            <a:lstStyle/>
            <a:p>
              <a:pPr algn="ctr">
                <a:defRPr/>
              </a:pPr>
              <a:r>
                <a:rPr lang="en-US" sz="3600" b="1" i="1" u="sng" dirty="0" err="1">
                  <a:solidFill>
                    <a:srgbClr val="009900"/>
                  </a:solidFill>
                  <a:effectLst>
                    <a:outerShdw blurRad="38100" dist="38100" dir="2700000" algn="tl">
                      <a:srgbClr val="000000">
                        <a:alpha val="43137"/>
                      </a:srgbClr>
                    </a:outerShdw>
                  </a:effectLst>
                  <a:latin typeface="Arial" pitchFamily="34" charset="0"/>
                  <a:cs typeface="Arial" pitchFamily="34" charset="0"/>
                </a:rPr>
                <a:t>Euphotic</a:t>
              </a:r>
              <a:endParaRPr lang="en-US" sz="3600" b="1" i="1" u="sng" dirty="0">
                <a:solidFill>
                  <a:srgbClr val="009900"/>
                </a:solidFill>
                <a:effectLst>
                  <a:outerShdw blurRad="38100" dist="38100" dir="2700000" algn="tl">
                    <a:srgbClr val="000000">
                      <a:alpha val="43137"/>
                    </a:srgbClr>
                  </a:outerShdw>
                </a:effectLst>
                <a:latin typeface="Arial" pitchFamily="34" charset="0"/>
                <a:cs typeface="Arial" pitchFamily="34" charset="0"/>
              </a:endParaRPr>
            </a:p>
            <a:p>
              <a:pPr algn="ctr">
                <a:defRPr/>
              </a:pPr>
              <a:r>
                <a:rPr lang="en-US" sz="3600" b="1" i="1" u="sng" dirty="0">
                  <a:solidFill>
                    <a:srgbClr val="009900"/>
                  </a:solidFill>
                  <a:effectLst>
                    <a:outerShdw blurRad="38100" dist="38100" dir="2700000" algn="tl">
                      <a:srgbClr val="000000">
                        <a:alpha val="43137"/>
                      </a:srgbClr>
                    </a:outerShdw>
                  </a:effectLst>
                  <a:latin typeface="Arial" pitchFamily="34" charset="0"/>
                  <a:cs typeface="Arial" pitchFamily="34" charset="0"/>
                </a:rPr>
                <a:t>Zone</a:t>
              </a:r>
            </a:p>
          </p:txBody>
        </p:sp>
      </p:grpSp>
      <p:sp>
        <p:nvSpPr>
          <p:cNvPr id="8" name="Rectangle 7"/>
          <p:cNvSpPr/>
          <p:nvPr/>
        </p:nvSpPr>
        <p:spPr>
          <a:xfrm>
            <a:off x="5791200" y="6324600"/>
            <a:ext cx="2590800" cy="533400"/>
          </a:xfrm>
          <a:prstGeom prst="rect">
            <a:avLst/>
          </a:prstGeom>
          <a:solidFill>
            <a:srgbClr val="FFFF00">
              <a:alpha val="28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151" name="TextBox 9"/>
          <p:cNvSpPr txBox="1">
            <a:spLocks noChangeArrowheads="1"/>
          </p:cNvSpPr>
          <p:nvPr/>
        </p:nvSpPr>
        <p:spPr bwMode="auto">
          <a:xfrm>
            <a:off x="457200" y="1371600"/>
            <a:ext cx="2819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a:solidFill>
                  <a:prstClr val="black"/>
                </a:solidFill>
              </a:rPr>
              <a:t>PAR: photosynthetic active radiation</a:t>
            </a:r>
          </a:p>
          <a:p>
            <a:pPr algn="ctr" eaLnBrk="1" fontAlgn="base" hangingPunct="1">
              <a:spcBef>
                <a:spcPct val="0"/>
              </a:spcBef>
              <a:spcAft>
                <a:spcPct val="0"/>
              </a:spcAft>
            </a:pPr>
            <a:r>
              <a:rPr lang="en-US">
                <a:solidFill>
                  <a:prstClr val="black"/>
                </a:solidFill>
              </a:rPr>
              <a:t>(400-700 nanometers)</a:t>
            </a:r>
          </a:p>
        </p:txBody>
      </p:sp>
      <p:grpSp>
        <p:nvGrpSpPr>
          <p:cNvPr id="3" name="Group 11"/>
          <p:cNvGrpSpPr>
            <a:grpSpLocks/>
          </p:cNvGrpSpPr>
          <p:nvPr/>
        </p:nvGrpSpPr>
        <p:grpSpPr bwMode="auto">
          <a:xfrm>
            <a:off x="490538" y="1319213"/>
            <a:ext cx="5300662" cy="1119187"/>
            <a:chOff x="489856" y="1319892"/>
            <a:chExt cx="5301344" cy="1118508"/>
          </a:xfrm>
        </p:grpSpPr>
        <p:sp>
          <p:nvSpPr>
            <p:cNvPr id="9" name="Oval 8"/>
            <p:cNvSpPr/>
            <p:nvPr/>
          </p:nvSpPr>
          <p:spPr>
            <a:xfrm>
              <a:off x="3504906" y="1524555"/>
              <a:ext cx="2286294" cy="913845"/>
            </a:xfrm>
            <a:prstGeom prst="ellipse">
              <a:avLst/>
            </a:prstGeom>
            <a:solidFill>
              <a:srgbClr val="FF0000">
                <a:alpha val="16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1" name="Rectangle 10"/>
            <p:cNvSpPr/>
            <p:nvPr/>
          </p:nvSpPr>
          <p:spPr>
            <a:xfrm>
              <a:off x="489856" y="1319892"/>
              <a:ext cx="2743553" cy="98999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spTree>
    <p:extLst>
      <p:ext uri="{BB962C8B-B14F-4D97-AF65-F5344CB8AC3E}">
        <p14:creationId xmlns:p14="http://schemas.microsoft.com/office/powerpoint/2010/main" val="3111100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17478912" presetClass="entr" presetSubtype="117443712" fill="hold" nodeType="clickEffect">
                                  <p:stCondLst>
                                    <p:cond delay="0"/>
                                  </p:stCondLst>
                                  <p:childTnLst>
                                    <p:set>
                                      <p:cBhvr>
                                        <p:cTn id="11" dur="1" fill="hold">
                                          <p:stCondLst>
                                            <p:cond delay="499"/>
                                          </p:stCondLst>
                                        </p:cTn>
                                        <p:tgtEl>
                                          <p:spTgt spid="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1945" b="5770"/>
          <a:stretch/>
        </p:blipFill>
        <p:spPr bwMode="auto">
          <a:xfrm>
            <a:off x="2738071" y="331787"/>
            <a:ext cx="3667858" cy="5837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Arrow 1"/>
          <p:cNvSpPr/>
          <p:nvPr/>
        </p:nvSpPr>
        <p:spPr>
          <a:xfrm>
            <a:off x="1371600" y="2514600"/>
            <a:ext cx="1752600" cy="609600"/>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3" name="TextBox 2"/>
          <p:cNvSpPr txBox="1"/>
          <p:nvPr/>
        </p:nvSpPr>
        <p:spPr>
          <a:xfrm>
            <a:off x="1447800" y="2639593"/>
            <a:ext cx="1544012" cy="369332"/>
          </a:xfrm>
          <a:prstGeom prst="rect">
            <a:avLst/>
          </a:prstGeom>
          <a:noFill/>
        </p:spPr>
        <p:txBody>
          <a:bodyPr wrap="none" rtlCol="0">
            <a:spAutoFit/>
          </a:bodyPr>
          <a:lstStyle/>
          <a:p>
            <a:pPr fontAlgn="base">
              <a:spcBef>
                <a:spcPct val="0"/>
              </a:spcBef>
              <a:spcAft>
                <a:spcPct val="0"/>
              </a:spcAft>
            </a:pPr>
            <a:r>
              <a:rPr lang="en-US" dirty="0">
                <a:solidFill>
                  <a:prstClr val="black"/>
                </a:solidFill>
                <a:latin typeface="Arial" pitchFamily="34" charset="0"/>
              </a:rPr>
              <a:t>1% light level</a:t>
            </a:r>
          </a:p>
        </p:txBody>
      </p:sp>
    </p:spTree>
    <p:extLst>
      <p:ext uri="{BB962C8B-B14F-4D97-AF65-F5344CB8AC3E}">
        <p14:creationId xmlns:p14="http://schemas.microsoft.com/office/powerpoint/2010/main" val="45463450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TotalTime>
  <Words>728</Words>
  <Application>Microsoft Macintosh PowerPoint</Application>
  <PresentationFormat>On-screen Show (4:3)</PresentationFormat>
  <Paragraphs>144</Paragraphs>
  <Slides>20</Slides>
  <Notes>19</Notes>
  <HiddenSlides>0</HiddenSlides>
  <MMClips>0</MMClips>
  <ScaleCrop>false</ScaleCrop>
  <HeadingPairs>
    <vt:vector size="4" baseType="variant">
      <vt:variant>
        <vt:lpstr>Theme</vt:lpstr>
      </vt:variant>
      <vt:variant>
        <vt:i4>5</vt:i4>
      </vt:variant>
      <vt:variant>
        <vt:lpstr>Slide Titles</vt:lpstr>
      </vt:variant>
      <vt:variant>
        <vt:i4>20</vt:i4>
      </vt:variant>
    </vt:vector>
  </HeadingPairs>
  <TitlesOfParts>
    <vt:vector size="25" baseType="lpstr">
      <vt:lpstr>1_Office Theme</vt:lpstr>
      <vt:lpstr>3_Office Theme</vt:lpstr>
      <vt:lpstr>2_Office Theme</vt:lpstr>
      <vt:lpstr>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Fulweiler, Robinson W</dc:creator>
  <cp:lastModifiedBy>Robinson Fulweiler</cp:lastModifiedBy>
  <cp:revision>9</cp:revision>
  <dcterms:created xsi:type="dcterms:W3CDTF">2016-11-02T19:05:18Z</dcterms:created>
  <dcterms:modified xsi:type="dcterms:W3CDTF">2016-11-04T20:41:48Z</dcterms:modified>
</cp:coreProperties>
</file>