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7"/>
  </p:notesMasterIdLst>
  <p:sldIdLst>
    <p:sldId id="351" r:id="rId3"/>
    <p:sldId id="393" r:id="rId4"/>
    <p:sldId id="394" r:id="rId5"/>
    <p:sldId id="395" r:id="rId6"/>
    <p:sldId id="396" r:id="rId7"/>
    <p:sldId id="391" r:id="rId8"/>
    <p:sldId id="363" r:id="rId9"/>
    <p:sldId id="362" r:id="rId10"/>
    <p:sldId id="397" r:id="rId11"/>
    <p:sldId id="398" r:id="rId12"/>
    <p:sldId id="386" r:id="rId13"/>
    <p:sldId id="364" r:id="rId14"/>
    <p:sldId id="400" r:id="rId15"/>
    <p:sldId id="407" r:id="rId16"/>
    <p:sldId id="399" r:id="rId17"/>
    <p:sldId id="401" r:id="rId18"/>
    <p:sldId id="403" r:id="rId19"/>
    <p:sldId id="405" r:id="rId20"/>
    <p:sldId id="406" r:id="rId21"/>
    <p:sldId id="408" r:id="rId22"/>
    <p:sldId id="348" r:id="rId23"/>
    <p:sldId id="367" r:id="rId24"/>
    <p:sldId id="366" r:id="rId25"/>
    <p:sldId id="409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FF00"/>
    <a:srgbClr val="92D050"/>
    <a:srgbClr val="00FF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812" y="-10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49D1E972-4CBC-4813-BBDA-93D3D400CEAD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4AB27F0C-A098-4FE8-9713-6C9A4A76D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01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B27F0C-A098-4FE8-9713-6C9A4A76DBB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7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66005041-8FB6-4693-B910-8FD2CD7C7346}" type="slidenum">
              <a:rPr lang="en-US" altLang="en-US" sz="1200" smtClean="0"/>
              <a:pPr eaLnBrk="1" hangingPunct="1"/>
              <a:t>22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315D2CAB-E0DF-4C2B-8C53-70F553E3DB9E}" type="slidenum">
              <a:rPr lang="en-US" altLang="en-US" sz="1200" smtClean="0"/>
              <a:pPr eaLnBrk="1" hangingPunct="1"/>
              <a:t>23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1267BC8-5746-4C39-AF18-3526759B15F6}" type="slidenum">
              <a:rPr lang="en-US" altLang="en-US">
                <a:solidFill>
                  <a:prstClr val="black"/>
                </a:solidFill>
              </a:rPr>
              <a:pPr/>
              <a:t>24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8E1D9B5-0965-42B9-9340-C11CC5A2CE3B}" type="slidenum">
              <a:rPr lang="en-US" altLang="en-US">
                <a:solidFill>
                  <a:prstClr val="black"/>
                </a:solidFill>
              </a:rPr>
              <a:pPr/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28DA27F1-4D15-4A27-B8CA-06BA594DA4BA}" type="slidenum">
              <a:rPr lang="en-US" altLang="en-US" sz="1200" smtClean="0"/>
              <a:pPr eaLnBrk="1" hangingPunct="1"/>
              <a:t>7</a:t>
            </a:fld>
            <a:endParaRPr lang="en-US" altLang="en-US" sz="120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28AD25B6-9878-4678-90FE-26EB08C98542}" type="slidenum">
              <a:rPr lang="en-US" altLang="en-US" sz="1200" smtClean="0"/>
              <a:pPr eaLnBrk="1" hangingPunct="1"/>
              <a:t>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Virioplankton</a:t>
            </a:r>
            <a:r>
              <a:rPr lang="en-US" dirty="0" smtClean="0"/>
              <a:t> figure from: https://www.researchgate.net/publication/226735944_Helgoland_Roads_North_Sea_45_Years_of_Change/figures?lo=1</a:t>
            </a:r>
          </a:p>
          <a:p>
            <a:r>
              <a:rPr lang="en-US" dirty="0" err="1" smtClean="0"/>
              <a:t>Bacterioplankton</a:t>
            </a:r>
            <a:r>
              <a:rPr lang="en-US" dirty="0" smtClean="0"/>
              <a:t> figure</a:t>
            </a:r>
            <a:r>
              <a:rPr lang="en-US" baseline="0" dirty="0" smtClean="0"/>
              <a:t> from: 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Craig Carlson,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UCSB</a:t>
            </a: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B27F0C-A098-4FE8-9713-6C9A4A76DBB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61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A9EE6E8-72BF-430B-862B-18B24DAB8EA8}" type="slidenum">
              <a:rPr lang="en-US" altLang="en-US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fld id="{53DABF37-ACE9-49EF-B41E-60ED842FC47F}" type="slidenum">
              <a:rPr lang="en-US" altLang="en-US" sz="1200" smtClean="0"/>
              <a:pPr eaLnBrk="1" hangingPunct="1"/>
              <a:t>12</a:t>
            </a:fld>
            <a:endParaRPr lang="en-US" altLang="en-US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56EF07-310B-4300-8789-FC52384C85A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B27F0C-A098-4FE8-9713-6C9A4A76DBB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1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8D99C-5AC5-4603-A183-892BEAF39DE6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9B789-392E-4A85-9C0D-9B92D3838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26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66216-0DD8-46BE-A731-9BF9942CCBCC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612CD-D1B5-44BB-B2CC-BC014DE81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D724-4461-4C8D-9DB9-7EE205078089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BC14C-3515-4589-8E28-0BC614430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3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5527E-6EE2-426C-88CC-4C6707E9ED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71CCF-54A2-43BD-96C2-003FD08A12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21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6C628-0989-4A95-9744-BAC11F9022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DBC43-9BF8-48C5-88CC-043E3115B2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50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F5FAF-7507-4BF1-B31E-AFAC85F70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E18BA-CCBB-4BB5-85C4-EAD8D4D80D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89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75DA9-0639-4633-B2BA-6A7AE271F5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C771C-8273-4358-93FB-32E0468504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1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A65AB-AAC8-4B8F-AD93-C2AED27753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FF8D3-0D18-4188-8245-7CEB9F8AB6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78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DE1A-2321-4CC1-8FE5-7E200D8B22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1BF0D-80FA-4405-A21F-6008C3997E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77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8A18-845C-4A39-AD44-89AE78ED5D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5E4EC-0BEB-4362-B79E-29F8D9A52D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372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A7E40-C597-498D-B028-6DE0384769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E1E0B-5B5E-4DBC-8466-DF4EB5AF79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04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1C607-0BCE-4B6C-88DC-33F44E2A277C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8734B-E1FA-4935-98A2-B44F0E27D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87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42977-6FF8-45C0-B179-5FD5029084F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C99A1-2B78-4984-BD70-A47EF4BB09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25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DB027-7E88-4883-A1C1-C7804A1AA4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A891A-2EDA-481F-8795-96F110B36E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942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F5785-7052-4AB9-A239-ACED4AE1D8E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BA86F-B50A-499D-9C2F-CC13B70B41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7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B81C8-CD1C-415F-BD10-539AF2308492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E3C26-83B0-4809-8B51-9E3DC27DA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5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AAC6C-F5F8-4E5D-A81A-46E6F0D3EF44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5956B-C618-4D38-9C34-316D9D262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6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62C8C-8416-4E76-93E2-7795230F8EC0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A1316-D88B-4EFF-9ACA-929E8D063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5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2DED3-5746-4B6C-AD32-575AB071075C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9B1D9-6FCB-454D-9E1B-A5E99C3D6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4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06B6B-34E7-45D9-B778-348260ECCD4D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670F6-50A0-444B-8243-82717EBE8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7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659F3-5880-43C9-99E1-86C52D10BA15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F4C6B-4CE5-4FD7-8B6A-83CC51E62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3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4AD31-374F-47FE-8A58-4CAB508258A9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C4A07-2CD4-45A9-8753-7C203214E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093371-0462-499B-B18A-44496AFE36A3}" type="datetimeFigureOut">
              <a:rPr lang="en-US"/>
              <a:pPr>
                <a:defRPr/>
              </a:pPr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7D350C-7EC2-42E0-9CC7-8925FC5CF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281BE6-6533-4E75-A625-93B3863446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9B61F7-3906-4535-828F-6278A1F32B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37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upload.wikimedia.org/wikipedia/commons/7/7a/Wfm_pelagic.png" TargetMode="Externa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7513" y="4093192"/>
            <a:ext cx="4376991" cy="10668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89646" y="4038600"/>
            <a:ext cx="314541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9900"/>
                </a:solidFill>
              </a:rPr>
              <a:t>Plankton </a:t>
            </a:r>
          </a:p>
          <a:p>
            <a:pPr algn="ctr"/>
            <a:r>
              <a:rPr lang="en-US" sz="2800" dirty="0" smtClean="0">
                <a:solidFill>
                  <a:srgbClr val="009900"/>
                </a:solidFill>
              </a:rPr>
              <a:t>November 2, 2016</a:t>
            </a:r>
            <a:endParaRPr lang="en-US" sz="28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82378" y="1066800"/>
            <a:ext cx="7836134" cy="159339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Bacterioplankton</a:t>
            </a:r>
            <a:endParaRPr lang="en-US" altLang="en-US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small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least half the ocean’s photosynthetic biomass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most abundant photosynthetic organism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8287" y="17591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altLang="en-US" dirty="0" smtClean="0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Types of Plankton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595031" y="4350081"/>
            <a:ext cx="2640541" cy="2416792"/>
            <a:chOff x="5595031" y="4267200"/>
            <a:chExt cx="2640541" cy="241679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3271" y="4267200"/>
              <a:ext cx="2572301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595031" y="6314660"/>
              <a:ext cx="1514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Virioplankton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2378" y="4510727"/>
            <a:ext cx="2647665" cy="2152650"/>
            <a:chOff x="914400" y="4476750"/>
            <a:chExt cx="2647665" cy="215265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9" r="11437"/>
            <a:stretch/>
          </p:blipFill>
          <p:spPr bwMode="auto">
            <a:xfrm>
              <a:off x="996286" y="4476750"/>
              <a:ext cx="2565779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914400" y="6260068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Bacterioplankton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464264" y="2819400"/>
            <a:ext cx="6393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 err="1">
                <a:solidFill>
                  <a:schemeClr val="bg1"/>
                </a:solidFill>
                <a:cs typeface="Arial" panose="020B0604020202020204" pitchFamily="34" charset="0"/>
              </a:rPr>
              <a:t>Virioplankton</a:t>
            </a:r>
            <a:endParaRPr lang="en-US" altLang="en-US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Smaller than </a:t>
            </a:r>
            <a:r>
              <a:rPr lang="en-US" altLang="en-US" sz="2400" dirty="0" err="1">
                <a:solidFill>
                  <a:schemeClr val="bg1"/>
                </a:solidFill>
                <a:cs typeface="Arial" panose="020B0604020202020204" pitchFamily="34" charset="0"/>
              </a:rPr>
              <a:t>bacterioplankton</a:t>
            </a:r>
            <a:endParaRPr lang="en-US" alt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Not well understood, may limit abundance of other plankton through infection</a:t>
            </a:r>
          </a:p>
        </p:txBody>
      </p:sp>
    </p:spTree>
    <p:extLst>
      <p:ext uri="{BB962C8B-B14F-4D97-AF65-F5344CB8AC3E}">
        <p14:creationId xmlns:p14="http://schemas.microsoft.com/office/powerpoint/2010/main" val="35137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762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FF0080"/>
                </a:solidFill>
                <a:ea typeface="+mj-ea"/>
                <a:cs typeface="Arial" panose="020B0604020202020204" pitchFamily="34" charset="0"/>
              </a:rPr>
              <a:t>More </a:t>
            </a:r>
            <a:r>
              <a:rPr lang="en-US" sz="4400" dirty="0">
                <a:solidFill>
                  <a:srgbClr val="FF0080"/>
                </a:solidFill>
                <a:ea typeface="+mj-ea"/>
                <a:cs typeface="Arial" panose="020B0604020202020204" pitchFamily="34" charset="0"/>
              </a:rPr>
              <a:t>classifications of Plankton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3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Holoplankton</a:t>
            </a:r>
            <a:endParaRPr lang="en-US" altLang="en-US" sz="32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sz="2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Entire lives as plankton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3200" dirty="0" err="1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Meroplankton</a:t>
            </a:r>
            <a:endParaRPr lang="en-US" altLang="en-US" sz="3200" dirty="0" smtClean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sz="2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lives as plankton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sz="2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Juvenile or larval stages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3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Macroplankton</a:t>
            </a:r>
            <a:endParaRPr lang="en-US" altLang="en-US" sz="3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floaters such as jellyfish or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Sargassum</a:t>
            </a:r>
            <a:endParaRPr lang="en-US" altLang="en-US" sz="2800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32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Picoplankton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alt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small floaters such as </a:t>
            </a:r>
            <a:r>
              <a:rPr lang="en-US" altLang="en-US" sz="2800" dirty="0" err="1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bacterioplankton</a:t>
            </a:r>
            <a:endParaRPr lang="en-US" altLang="en-US" sz="2800" dirty="0" smtClean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540344" y="835095"/>
            <a:ext cx="3092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en-US" altLang="en-US" sz="4000" u="sng" dirty="0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classes</a:t>
            </a:r>
            <a:r>
              <a:rPr lang="en-US" altLang="en-US" sz="4000" dirty="0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126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839634"/>
              </p:ext>
            </p:extLst>
          </p:nvPr>
        </p:nvGraphicFramePr>
        <p:xfrm>
          <a:off x="5334000" y="2286000"/>
          <a:ext cx="3505200" cy="2841627"/>
        </p:xfrm>
        <a:graphic>
          <a:graphicData uri="http://schemas.openxmlformats.org/drawingml/2006/table">
            <a:tbl>
              <a:tblPr/>
              <a:tblGrid>
                <a:gridCol w="1865313"/>
                <a:gridCol w="1639887"/>
              </a:tblGrid>
              <a:tr h="641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femtoplankton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0.02 - 0.2 µm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picoplankton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0.2 - 2 µm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nanoplankton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2 - 20 µm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microplankton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20 - 200 µm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mesoplankton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0.2 - 20 mm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macroplankton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2 - 20 cm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megaplankton 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20 - 200 cm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0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08" y="590264"/>
            <a:ext cx="5545998" cy="6127434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7252" y="-91593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altLang="en-US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Nekton</a:t>
            </a:r>
          </a:p>
        </p:txBody>
      </p:sp>
    </p:spTree>
    <p:extLst>
      <p:ext uri="{BB962C8B-B14F-4D97-AF65-F5344CB8AC3E}">
        <p14:creationId xmlns:p14="http://schemas.microsoft.com/office/powerpoint/2010/main" val="143917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0"/>
            <a:ext cx="7848600" cy="12557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bg1"/>
                </a:solidFill>
                <a:cs typeface="Arial" panose="020B0604020202020204" pitchFamily="34" charset="0"/>
              </a:rPr>
              <a:t>Some organisms cross from one lifestyle to another during their life, for example being </a:t>
            </a:r>
            <a:r>
              <a:rPr lang="en-US" sz="2800" kern="0" dirty="0" err="1">
                <a:solidFill>
                  <a:schemeClr val="bg1"/>
                </a:solidFill>
                <a:cs typeface="Arial" panose="020B0604020202020204" pitchFamily="34" charset="0"/>
              </a:rPr>
              <a:t>planktonic</a:t>
            </a:r>
            <a:r>
              <a:rPr lang="en-US" sz="2800" kern="0" dirty="0">
                <a:solidFill>
                  <a:schemeClr val="bg1"/>
                </a:solidFill>
                <a:cs typeface="Arial" panose="020B0604020202020204" pitchFamily="34" charset="0"/>
              </a:rPr>
              <a:t> early in life and benthic later.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29577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62200"/>
            <a:ext cx="33337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24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7252" y="17591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Cycle of a Squid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98" y="771865"/>
            <a:ext cx="5446571" cy="546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5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41690" y="1150038"/>
            <a:ext cx="7836134" cy="319059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400" b="1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Epifauna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 on the surface of the sea floor.</a:t>
            </a:r>
          </a:p>
          <a:p>
            <a:pPr algn="ctr"/>
            <a:endParaRPr lang="en-US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7252" y="17591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altLang="en-US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Benthos – Bottom Dwellers</a:t>
            </a:r>
          </a:p>
        </p:txBody>
      </p:sp>
      <p:pic>
        <p:nvPicPr>
          <p:cNvPr id="4098" name="Picture 2" descr="Image result for epifau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08" y="1842975"/>
            <a:ext cx="5692565" cy="478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55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82378" y="1150038"/>
            <a:ext cx="7836134" cy="319059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Infauna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live buried in sediments.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7252" y="17591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altLang="en-US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Benthos – Bottom Dwellers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48" y="19050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2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82378" y="1150038"/>
            <a:ext cx="7836134" cy="319059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 err="1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Nektobenthos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swim or crawl through water above the seafloor.</a:t>
            </a:r>
          </a:p>
          <a:p>
            <a:endParaRPr lang="en-US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7252" y="17591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altLang="en-US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Benthos – Bottom Dwellers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648" y="2396319"/>
            <a:ext cx="5410200" cy="359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2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896" y="4572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Benthos</a:t>
            </a: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 are most abundant in shallower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Many live in perpetual darkness, coldness, and stillness.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64" y="1828800"/>
            <a:ext cx="6223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8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52400" y="1226811"/>
            <a:ext cx="4189622" cy="31457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simple life forms without nuclei</a:t>
            </a:r>
          </a:p>
          <a:p>
            <a:pPr>
              <a:lnSpc>
                <a:spcPct val="90000"/>
              </a:lnSpc>
            </a:pPr>
            <a:endParaRPr lang="en-US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Archaea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simple, microscopic creatures</a:t>
            </a:r>
          </a:p>
          <a:p>
            <a:pPr>
              <a:lnSpc>
                <a:spcPct val="90000"/>
              </a:lnSpc>
            </a:pPr>
            <a:endParaRPr lang="en-US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Eukarya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complex, multicellular organisms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 and animals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in discrete nucleus</a:t>
            </a: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69" y="1219301"/>
            <a:ext cx="3831012" cy="47166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866" y="152400"/>
            <a:ext cx="3826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Recap last lecture:</a:t>
            </a:r>
            <a:endParaRPr lang="en-US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0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2" y="609599"/>
            <a:ext cx="8812778" cy="56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15302" y="0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FF00"/>
                </a:solidFill>
              </a:rPr>
              <a:t>Ocean Primary Production </a:t>
            </a:r>
            <a:endParaRPr lang="en-US" sz="32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usm.edu/gcrl/sargassum/images/Pelagic%20Sargassum%20weedline.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8074"/>
            <a:ext cx="5975396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bio.research.ucsc.edu/people/carr/pics/kelp_fi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5336049" cy="347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limateshifts.org/wp-content/uploads/2010/05/mangrove0459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52" y="3477126"/>
            <a:ext cx="5299911" cy="35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eagrassli.org/media_and_more/gallery/local_meadows/images/Long%20Island%20Sound%20eelgrass%20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5" y="3276601"/>
            <a:ext cx="4775198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43063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5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e:Seawifs global biosphe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20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FF00"/>
                </a:solidFill>
                <a:ea typeface="+mj-ea"/>
                <a:cs typeface="+mj-cs"/>
              </a:rPr>
              <a:t>Sea Surface </a:t>
            </a:r>
            <a:r>
              <a:rPr lang="en-US" sz="3600" kern="0" dirty="0" err="1">
                <a:solidFill>
                  <a:srgbClr val="00FF00"/>
                </a:solidFill>
                <a:ea typeface="+mj-ea"/>
                <a:cs typeface="+mj-cs"/>
              </a:rPr>
              <a:t>Chl</a:t>
            </a:r>
            <a:r>
              <a:rPr lang="en-US" sz="3600" kern="0" dirty="0">
                <a:solidFill>
                  <a:srgbClr val="00FF00"/>
                </a:solidFill>
                <a:ea typeface="+mj-ea"/>
                <a:cs typeface="+mj-cs"/>
              </a:rPr>
              <a:t> a</a:t>
            </a:r>
          </a:p>
          <a:p>
            <a:pPr algn="ctr">
              <a:defRPr/>
            </a:pPr>
            <a:r>
              <a:rPr lang="en-US" sz="3600" kern="0" dirty="0">
                <a:solidFill>
                  <a:srgbClr val="00FF00"/>
                </a:solidFill>
                <a:ea typeface="+mj-ea"/>
                <a:cs typeface="+mj-cs"/>
              </a:rPr>
              <a:t> </a:t>
            </a:r>
            <a:r>
              <a:rPr lang="en-US" sz="1400" kern="0" dirty="0">
                <a:solidFill>
                  <a:srgbClr val="00FF00"/>
                </a:solidFill>
                <a:ea typeface="+mj-ea"/>
                <a:cs typeface="+mj-cs"/>
              </a:rPr>
              <a:t>(a proxy for phytoplankton biomass)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5410200"/>
            <a:ext cx="6562725" cy="1223963"/>
            <a:chOff x="152400" y="5410200"/>
            <a:chExt cx="6563303" cy="1223665"/>
          </a:xfrm>
        </p:grpSpPr>
        <p:sp>
          <p:nvSpPr>
            <p:cNvPr id="4" name="5-Point Star 3"/>
            <p:cNvSpPr/>
            <p:nvPr/>
          </p:nvSpPr>
          <p:spPr>
            <a:xfrm rot="1972766">
              <a:off x="152400" y="5410200"/>
              <a:ext cx="1295514" cy="1142722"/>
            </a:xfrm>
            <a:prstGeom prst="star5">
              <a:avLst/>
            </a:prstGeom>
            <a:solidFill>
              <a:srgbClr val="FF0066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51" name="TextBox 4"/>
            <p:cNvSpPr txBox="1">
              <a:spLocks noChangeArrowheads="1"/>
            </p:cNvSpPr>
            <p:nvPr/>
          </p:nvSpPr>
          <p:spPr bwMode="auto">
            <a:xfrm>
              <a:off x="1600200" y="6172200"/>
              <a:ext cx="51155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chemeClr val="bg1">
                      <a:lumMod val="95000"/>
                    </a:schemeClr>
                  </a:solidFill>
                </a:rPr>
                <a:t>~47% of Global Primary Production </a:t>
              </a:r>
            </a:p>
          </p:txBody>
        </p:sp>
      </p:grpSp>
      <p:pic>
        <p:nvPicPr>
          <p:cNvPr id="109572" name="Picture 4" descr="http://www.ghanaexpeditions.com/images/regions/bigtre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28600"/>
            <a:ext cx="45339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6858000" y="5105400"/>
            <a:ext cx="2286000" cy="1752600"/>
            <a:chOff x="6858000" y="5105400"/>
            <a:chExt cx="2286000" cy="1752600"/>
          </a:xfrm>
        </p:grpSpPr>
        <p:sp>
          <p:nvSpPr>
            <p:cNvPr id="10" name="Rectangle 9"/>
            <p:cNvSpPr/>
            <p:nvPr/>
          </p:nvSpPr>
          <p:spPr>
            <a:xfrm>
              <a:off x="6858000" y="5105400"/>
              <a:ext cx="2286000" cy="1752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49" name="TextBox 8"/>
            <p:cNvSpPr txBox="1">
              <a:spLocks noChangeArrowheads="1"/>
            </p:cNvSpPr>
            <p:nvPr/>
          </p:nvSpPr>
          <p:spPr bwMode="auto">
            <a:xfrm>
              <a:off x="6934200" y="5181600"/>
              <a:ext cx="2133600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algn="ctr" eaLnBrk="1" hangingPunct="1"/>
              <a:r>
                <a:rPr lang="en-US" altLang="en-US" sz="2000" b="1" dirty="0">
                  <a:solidFill>
                    <a:schemeClr val="bg1"/>
                  </a:solidFill>
                </a:rPr>
                <a:t>But…they only account for 0.2% of the earth’s biomass</a:t>
              </a:r>
            </a:p>
          </p:txBody>
        </p:sp>
      </p:grpSp>
      <p:pic>
        <p:nvPicPr>
          <p:cNvPr id="109574" name="Picture 6" descr="http://www.nasa.gov/centers/goddard/images/content/95646main_phytoplankt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3045"/>
          <a:stretch>
            <a:fillRect/>
          </a:stretch>
        </p:blipFill>
        <p:spPr bwMode="auto">
          <a:xfrm>
            <a:off x="4724400" y="914400"/>
            <a:ext cx="4041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7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www.bigelow.org/edhab/images/food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00250"/>
            <a:ext cx="29908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2286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00FF00"/>
                </a:solidFill>
                <a:ea typeface="+mj-ea"/>
                <a:cs typeface="+mj-cs"/>
              </a:rPr>
              <a:t>Phytoplankton = Grass of the Sea!</a:t>
            </a:r>
          </a:p>
        </p:txBody>
      </p:sp>
      <p:sp>
        <p:nvSpPr>
          <p:cNvPr id="4" name="Oval 3"/>
          <p:cNvSpPr/>
          <p:nvPr/>
        </p:nvSpPr>
        <p:spPr>
          <a:xfrm>
            <a:off x="457200" y="1676400"/>
            <a:ext cx="1524000" cy="1981200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0" y="3581400"/>
            <a:ext cx="1524000" cy="1981200"/>
          </a:xfrm>
          <a:prstGeom prst="ellipse">
            <a:avLst/>
          </a:prstGeom>
          <a:solidFill>
            <a:srgbClr val="FF0000">
              <a:alpha val="26000"/>
            </a:srgbClr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086350" y="1752600"/>
            <a:ext cx="3219450" cy="2619375"/>
            <a:chOff x="5086649" y="1752600"/>
            <a:chExt cx="3219151" cy="2619376"/>
          </a:xfrm>
        </p:grpSpPr>
        <p:sp>
          <p:nvSpPr>
            <p:cNvPr id="9228" name="TextBox 6"/>
            <p:cNvSpPr txBox="1">
              <a:spLocks noChangeArrowheads="1"/>
            </p:cNvSpPr>
            <p:nvPr/>
          </p:nvSpPr>
          <p:spPr bwMode="auto">
            <a:xfrm>
              <a:off x="5086649" y="1752600"/>
              <a:ext cx="32191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eaLnBrk="1" hangingPunct="1"/>
              <a:r>
                <a:rPr lang="en-US" altLang="en-US" b="1"/>
                <a:t>Primary Producers</a:t>
              </a:r>
            </a:p>
          </p:txBody>
        </p:sp>
        <p:pic>
          <p:nvPicPr>
            <p:cNvPr id="9229" name="Picture 4" descr="http://www.bigelow.org/edhab/images/photosynthesi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162" y="2209800"/>
              <a:ext cx="1762125" cy="216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Freeform 10"/>
          <p:cNvSpPr/>
          <p:nvPr/>
        </p:nvSpPr>
        <p:spPr>
          <a:xfrm>
            <a:off x="4629150" y="1546225"/>
            <a:ext cx="3754438" cy="4041775"/>
          </a:xfrm>
          <a:custGeom>
            <a:avLst/>
            <a:gdLst>
              <a:gd name="connsiteX0" fmla="*/ 220493 w 3754820"/>
              <a:gd name="connsiteY0" fmla="*/ 855573 h 4041701"/>
              <a:gd name="connsiteX1" fmla="*/ 3483646 w 3754820"/>
              <a:gd name="connsiteY1" fmla="*/ 210114 h 4041701"/>
              <a:gd name="connsiteX2" fmla="*/ 2640963 w 3754820"/>
              <a:gd name="connsiteY2" fmla="*/ 201150 h 4041701"/>
              <a:gd name="connsiteX3" fmla="*/ 1484516 w 3754820"/>
              <a:gd name="connsiteY3" fmla="*/ 120467 h 4041701"/>
              <a:gd name="connsiteX4" fmla="*/ 130846 w 3754820"/>
              <a:gd name="connsiteY4" fmla="*/ 721103 h 4041701"/>
              <a:gd name="connsiteX5" fmla="*/ 103952 w 3754820"/>
              <a:gd name="connsiteY5" fmla="*/ 810750 h 4041701"/>
              <a:gd name="connsiteX6" fmla="*/ 103952 w 3754820"/>
              <a:gd name="connsiteY6" fmla="*/ 2962279 h 4041701"/>
              <a:gd name="connsiteX7" fmla="*/ 193599 w 3754820"/>
              <a:gd name="connsiteY7" fmla="*/ 3446373 h 4041701"/>
              <a:gd name="connsiteX8" fmla="*/ 650799 w 3754820"/>
              <a:gd name="connsiteY8" fmla="*/ 3652561 h 4041701"/>
              <a:gd name="connsiteX9" fmla="*/ 839058 w 3754820"/>
              <a:gd name="connsiteY9" fmla="*/ 3769103 h 4041701"/>
              <a:gd name="connsiteX10" fmla="*/ 1054211 w 3754820"/>
              <a:gd name="connsiteY10" fmla="*/ 3849785 h 4041701"/>
              <a:gd name="connsiteX11" fmla="*/ 1018352 w 3754820"/>
              <a:gd name="connsiteY11" fmla="*/ 3616703 h 4041701"/>
              <a:gd name="connsiteX12" fmla="*/ 973528 w 3754820"/>
              <a:gd name="connsiteY12" fmla="*/ 3392585 h 4041701"/>
              <a:gd name="connsiteX13" fmla="*/ 964563 w 3754820"/>
              <a:gd name="connsiteY13" fmla="*/ 3365691 h 4041701"/>
              <a:gd name="connsiteX14" fmla="*/ 1116963 w 3754820"/>
              <a:gd name="connsiteY14" fmla="*/ 3787032 h 4041701"/>
              <a:gd name="connsiteX15" fmla="*/ 1215575 w 3754820"/>
              <a:gd name="connsiteY15" fmla="*/ 3993220 h 4041701"/>
              <a:gd name="connsiteX16" fmla="*/ 767340 w 3754820"/>
              <a:gd name="connsiteY16" fmla="*/ 4038044 h 4041701"/>
              <a:gd name="connsiteX17" fmla="*/ 722516 w 3754820"/>
              <a:gd name="connsiteY17" fmla="*/ 3984256 h 4041701"/>
              <a:gd name="connsiteX18" fmla="*/ 821128 w 3754820"/>
              <a:gd name="connsiteY18" fmla="*/ 3894608 h 4041701"/>
              <a:gd name="connsiteX19" fmla="*/ 874916 w 3754820"/>
              <a:gd name="connsiteY19" fmla="*/ 3858750 h 4041701"/>
              <a:gd name="connsiteX20" fmla="*/ 919740 w 3754820"/>
              <a:gd name="connsiteY20" fmla="*/ 3831856 h 4041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54820" h="4041701">
                <a:moveTo>
                  <a:pt x="220493" y="855573"/>
                </a:moveTo>
                <a:cubicBezTo>
                  <a:pt x="1308211" y="640420"/>
                  <a:pt x="2413285" y="499508"/>
                  <a:pt x="3483646" y="210114"/>
                </a:cubicBezTo>
                <a:cubicBezTo>
                  <a:pt x="3754820" y="136797"/>
                  <a:pt x="2921591" y="213734"/>
                  <a:pt x="2640963" y="201150"/>
                </a:cubicBezTo>
                <a:cubicBezTo>
                  <a:pt x="2254932" y="183839"/>
                  <a:pt x="1869998" y="147361"/>
                  <a:pt x="1484516" y="120467"/>
                </a:cubicBezTo>
                <a:cubicBezTo>
                  <a:pt x="0" y="489037"/>
                  <a:pt x="289136" y="0"/>
                  <a:pt x="130846" y="721103"/>
                </a:cubicBezTo>
                <a:cubicBezTo>
                  <a:pt x="124157" y="751576"/>
                  <a:pt x="112917" y="780868"/>
                  <a:pt x="103952" y="810750"/>
                </a:cubicBezTo>
                <a:cubicBezTo>
                  <a:pt x="39372" y="1585680"/>
                  <a:pt x="76498" y="1102305"/>
                  <a:pt x="103952" y="2962279"/>
                </a:cubicBezTo>
                <a:cubicBezTo>
                  <a:pt x="104951" y="3029971"/>
                  <a:pt x="70346" y="3346975"/>
                  <a:pt x="193599" y="3446373"/>
                </a:cubicBezTo>
                <a:cubicBezTo>
                  <a:pt x="409696" y="3620645"/>
                  <a:pt x="404266" y="3539566"/>
                  <a:pt x="650799" y="3652561"/>
                </a:cubicBezTo>
                <a:cubicBezTo>
                  <a:pt x="717892" y="3683312"/>
                  <a:pt x="773369" y="3735457"/>
                  <a:pt x="839058" y="3769103"/>
                </a:cubicBezTo>
                <a:cubicBezTo>
                  <a:pt x="948171" y="3824990"/>
                  <a:pt x="971529" y="3829114"/>
                  <a:pt x="1054211" y="3849785"/>
                </a:cubicBezTo>
                <a:cubicBezTo>
                  <a:pt x="1042258" y="3772091"/>
                  <a:pt x="1032013" y="3694115"/>
                  <a:pt x="1018352" y="3616703"/>
                </a:cubicBezTo>
                <a:cubicBezTo>
                  <a:pt x="1005112" y="3541677"/>
                  <a:pt x="997621" y="3464861"/>
                  <a:pt x="973528" y="3392585"/>
                </a:cubicBezTo>
                <a:cubicBezTo>
                  <a:pt x="970540" y="3383620"/>
                  <a:pt x="962271" y="3356524"/>
                  <a:pt x="964563" y="3365691"/>
                </a:cubicBezTo>
                <a:cubicBezTo>
                  <a:pt x="997016" y="3495501"/>
                  <a:pt x="1095429" y="3734854"/>
                  <a:pt x="1116963" y="3787032"/>
                </a:cubicBezTo>
                <a:cubicBezTo>
                  <a:pt x="1146027" y="3857456"/>
                  <a:pt x="1215575" y="3993220"/>
                  <a:pt x="1215575" y="3993220"/>
                </a:cubicBezTo>
                <a:cubicBezTo>
                  <a:pt x="1066163" y="4008161"/>
                  <a:pt x="917129" y="4027532"/>
                  <a:pt x="767340" y="4038044"/>
                </a:cubicBezTo>
                <a:cubicBezTo>
                  <a:pt x="715234" y="4041701"/>
                  <a:pt x="676499" y="4037352"/>
                  <a:pt x="722516" y="3984256"/>
                </a:cubicBezTo>
                <a:cubicBezTo>
                  <a:pt x="751610" y="3950686"/>
                  <a:pt x="786836" y="3922848"/>
                  <a:pt x="821128" y="3894608"/>
                </a:cubicBezTo>
                <a:cubicBezTo>
                  <a:pt x="837762" y="3880910"/>
                  <a:pt x="856079" y="3869215"/>
                  <a:pt x="874916" y="3858750"/>
                </a:cubicBezTo>
                <a:cubicBezTo>
                  <a:pt x="927284" y="3829657"/>
                  <a:pt x="879517" y="3872079"/>
                  <a:pt x="919740" y="3831856"/>
                </a:cubicBez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019800" y="5334000"/>
            <a:ext cx="248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en-US" altLang="en-US" b="1"/>
              <a:t>Autotrophs…..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2700" y="6026150"/>
            <a:ext cx="9144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2000" b="1" dirty="0">
                <a:solidFill>
                  <a:schemeClr val="bg1"/>
                </a:solidFill>
                <a:cs typeface="Arial" charset="0"/>
              </a:rPr>
              <a:t>Carbon dioxide </a:t>
            </a:r>
            <a:r>
              <a:rPr lang="en-US" altLang="en-US" sz="2000" b="1" dirty="0">
                <a:solidFill>
                  <a:srgbClr val="FF0000"/>
                </a:solidFill>
                <a:cs typeface="Arial" charset="0"/>
              </a:rPr>
              <a:t>+ </a:t>
            </a:r>
            <a:r>
              <a:rPr lang="en-US" altLang="en-US" sz="2000" b="1" dirty="0">
                <a:solidFill>
                  <a:schemeClr val="accent1"/>
                </a:solidFill>
                <a:cs typeface="Arial" charset="0"/>
              </a:rPr>
              <a:t>Water</a:t>
            </a:r>
            <a:r>
              <a:rPr lang="en-US" altLang="en-US" sz="2000" b="1" dirty="0">
                <a:solidFill>
                  <a:srgbClr val="FF0000"/>
                </a:solidFill>
                <a:cs typeface="Arial" charset="0"/>
              </a:rPr>
              <a:t> + </a:t>
            </a:r>
            <a:r>
              <a:rPr lang="en-US" altLang="en-US" sz="2000" b="1" dirty="0">
                <a:solidFill>
                  <a:srgbClr val="FFC000"/>
                </a:solidFill>
                <a:cs typeface="Arial" charset="0"/>
              </a:rPr>
              <a:t>Light </a:t>
            </a:r>
            <a:r>
              <a:rPr lang="en-US" altLang="en-US" sz="2000" b="1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 </a:t>
            </a:r>
            <a:r>
              <a:rPr lang="en-US" altLang="en-US" sz="2000" b="1" dirty="0">
                <a:solidFill>
                  <a:srgbClr val="00B050"/>
                </a:solidFill>
                <a:cs typeface="Arial" charset="0"/>
                <a:sym typeface="Wingdings" pitchFamily="2" charset="2"/>
              </a:rPr>
              <a:t>Organic matter </a:t>
            </a:r>
            <a:r>
              <a:rPr lang="en-US" altLang="en-US" sz="2000" b="1" dirty="0">
                <a:solidFill>
                  <a:srgbClr val="FF0000"/>
                </a:solidFill>
                <a:cs typeface="Arial" charset="0"/>
                <a:sym typeface="Wingdings" pitchFamily="2" charset="2"/>
              </a:rPr>
              <a:t>+ Oxygen</a:t>
            </a:r>
          </a:p>
        </p:txBody>
      </p:sp>
      <p:pic>
        <p:nvPicPr>
          <p:cNvPr id="103430" name="Picture 6" descr="http://oceanworld.tamu.edu/students/forams/images/arctic_marine_food_web_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7053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4" name="Picture 10" descr="http://rohlenscience.pbworks.com/f/1274184775/MarineFood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24"/>
          <a:stretch>
            <a:fillRect/>
          </a:stretch>
        </p:blipFill>
        <p:spPr bwMode="auto">
          <a:xfrm>
            <a:off x="1128712" y="914400"/>
            <a:ext cx="21050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0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7"/>
          <p:cNvSpPr txBox="1">
            <a:spLocks noChangeArrowheads="1"/>
          </p:cNvSpPr>
          <p:nvPr/>
        </p:nvSpPr>
        <p:spPr bwMode="auto">
          <a:xfrm>
            <a:off x="381000" y="1905000"/>
            <a:ext cx="838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4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Quiz – T/F </a:t>
            </a:r>
            <a:r>
              <a:rPr lang="en-US" altLang="en-US" sz="40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Holoplankton</a:t>
            </a:r>
            <a:r>
              <a:rPr lang="en-US" altLang="en-US" sz="4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spend their entire lives as plankton.   </a:t>
            </a:r>
          </a:p>
        </p:txBody>
      </p:sp>
    </p:spTree>
    <p:extLst>
      <p:ext uri="{BB962C8B-B14F-4D97-AF65-F5344CB8AC3E}">
        <p14:creationId xmlns:p14="http://schemas.microsoft.com/office/powerpoint/2010/main" val="379882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52400" y="1194864"/>
            <a:ext cx="4189622" cy="268994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kingdoms</a:t>
            </a:r>
          </a:p>
          <a:p>
            <a:pPr lvl="1">
              <a:lnSpc>
                <a:spcPct val="90000"/>
              </a:lnSpc>
            </a:pPr>
            <a:r>
              <a:rPr lang="en-US" alt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Archaebacteria</a:t>
            </a:r>
            <a:endParaRPr lang="en-US" alt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Eubacteria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Protista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Fungi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Plantae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Animalia</a:t>
            </a: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94865"/>
            <a:ext cx="4635524" cy="490820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" y="1725304"/>
            <a:ext cx="3365024" cy="4747095"/>
            <a:chOff x="457200" y="1725304"/>
            <a:chExt cx="3365024" cy="4747095"/>
          </a:xfrm>
        </p:grpSpPr>
        <p:grpSp>
          <p:nvGrpSpPr>
            <p:cNvPr id="6" name="Group 5"/>
            <p:cNvGrpSpPr/>
            <p:nvPr/>
          </p:nvGrpSpPr>
          <p:grpSpPr>
            <a:xfrm>
              <a:off x="527712" y="1725304"/>
              <a:ext cx="3200400" cy="4266094"/>
              <a:chOff x="527712" y="1725304"/>
              <a:chExt cx="3200400" cy="426609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27712" y="1725304"/>
                <a:ext cx="3200400" cy="914400"/>
              </a:xfrm>
              <a:prstGeom prst="rect">
                <a:avLst/>
              </a:prstGeom>
              <a:noFill/>
              <a:ln>
                <a:solidFill>
                  <a:srgbClr val="FF0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2388358" y="2661313"/>
                <a:ext cx="805218" cy="3330085"/>
              </a:xfrm>
              <a:custGeom>
                <a:avLst/>
                <a:gdLst>
                  <a:gd name="connsiteX0" fmla="*/ 805218 w 805218"/>
                  <a:gd name="connsiteY0" fmla="*/ 0 h 3330085"/>
                  <a:gd name="connsiteX1" fmla="*/ 764275 w 805218"/>
                  <a:gd name="connsiteY1" fmla="*/ 1310186 h 3330085"/>
                  <a:gd name="connsiteX2" fmla="*/ 750627 w 805218"/>
                  <a:gd name="connsiteY2" fmla="*/ 1378424 h 3330085"/>
                  <a:gd name="connsiteX3" fmla="*/ 736979 w 805218"/>
                  <a:gd name="connsiteY3" fmla="*/ 1487606 h 3330085"/>
                  <a:gd name="connsiteX4" fmla="*/ 696036 w 805218"/>
                  <a:gd name="connsiteY4" fmla="*/ 1624084 h 3330085"/>
                  <a:gd name="connsiteX5" fmla="*/ 627797 w 805218"/>
                  <a:gd name="connsiteY5" fmla="*/ 1842448 h 3330085"/>
                  <a:gd name="connsiteX6" fmla="*/ 586854 w 805218"/>
                  <a:gd name="connsiteY6" fmla="*/ 2033517 h 3330085"/>
                  <a:gd name="connsiteX7" fmla="*/ 545911 w 805218"/>
                  <a:gd name="connsiteY7" fmla="*/ 2129051 h 3330085"/>
                  <a:gd name="connsiteX8" fmla="*/ 491320 w 805218"/>
                  <a:gd name="connsiteY8" fmla="*/ 2333768 h 3330085"/>
                  <a:gd name="connsiteX9" fmla="*/ 464024 w 805218"/>
                  <a:gd name="connsiteY9" fmla="*/ 2429302 h 3330085"/>
                  <a:gd name="connsiteX10" fmla="*/ 450376 w 805218"/>
                  <a:gd name="connsiteY10" fmla="*/ 2483893 h 3330085"/>
                  <a:gd name="connsiteX11" fmla="*/ 395785 w 805218"/>
                  <a:gd name="connsiteY11" fmla="*/ 2565780 h 3330085"/>
                  <a:gd name="connsiteX12" fmla="*/ 327546 w 805218"/>
                  <a:gd name="connsiteY12" fmla="*/ 2702257 h 3330085"/>
                  <a:gd name="connsiteX13" fmla="*/ 313899 w 805218"/>
                  <a:gd name="connsiteY13" fmla="*/ 2743200 h 3330085"/>
                  <a:gd name="connsiteX14" fmla="*/ 259308 w 805218"/>
                  <a:gd name="connsiteY14" fmla="*/ 2866030 h 3330085"/>
                  <a:gd name="connsiteX15" fmla="*/ 218364 w 805218"/>
                  <a:gd name="connsiteY15" fmla="*/ 2934269 h 3330085"/>
                  <a:gd name="connsiteX16" fmla="*/ 204717 w 805218"/>
                  <a:gd name="connsiteY16" fmla="*/ 2975212 h 3330085"/>
                  <a:gd name="connsiteX17" fmla="*/ 163773 w 805218"/>
                  <a:gd name="connsiteY17" fmla="*/ 3029803 h 3330085"/>
                  <a:gd name="connsiteX18" fmla="*/ 136478 w 805218"/>
                  <a:gd name="connsiteY18" fmla="*/ 3098042 h 3330085"/>
                  <a:gd name="connsiteX19" fmla="*/ 81887 w 805218"/>
                  <a:gd name="connsiteY19" fmla="*/ 3166281 h 3330085"/>
                  <a:gd name="connsiteX20" fmla="*/ 54591 w 805218"/>
                  <a:gd name="connsiteY20" fmla="*/ 3207224 h 3330085"/>
                  <a:gd name="connsiteX21" fmla="*/ 40943 w 805218"/>
                  <a:gd name="connsiteY21" fmla="*/ 2934269 h 3330085"/>
                  <a:gd name="connsiteX22" fmla="*/ 13648 w 805218"/>
                  <a:gd name="connsiteY22" fmla="*/ 3043451 h 3330085"/>
                  <a:gd name="connsiteX23" fmla="*/ 0 w 805218"/>
                  <a:gd name="connsiteY23" fmla="*/ 3152633 h 3330085"/>
                  <a:gd name="connsiteX24" fmla="*/ 68239 w 805218"/>
                  <a:gd name="connsiteY24" fmla="*/ 3275463 h 3330085"/>
                  <a:gd name="connsiteX25" fmla="*/ 109182 w 805218"/>
                  <a:gd name="connsiteY25" fmla="*/ 3302759 h 3330085"/>
                  <a:gd name="connsiteX26" fmla="*/ 491320 w 805218"/>
                  <a:gd name="connsiteY26" fmla="*/ 3316406 h 3330085"/>
                  <a:gd name="connsiteX27" fmla="*/ 627797 w 805218"/>
                  <a:gd name="connsiteY27" fmla="*/ 3330054 h 3330085"/>
                  <a:gd name="connsiteX28" fmla="*/ 682388 w 805218"/>
                  <a:gd name="connsiteY28" fmla="*/ 3316406 h 3330085"/>
                  <a:gd name="connsiteX29" fmla="*/ 668741 w 805218"/>
                  <a:gd name="connsiteY29" fmla="*/ 3275463 h 3330085"/>
                  <a:gd name="connsiteX30" fmla="*/ 627797 w 805218"/>
                  <a:gd name="connsiteY30" fmla="*/ 3220872 h 3330085"/>
                  <a:gd name="connsiteX31" fmla="*/ 491320 w 805218"/>
                  <a:gd name="connsiteY31" fmla="*/ 3138986 h 3330085"/>
                  <a:gd name="connsiteX32" fmla="*/ 423081 w 805218"/>
                  <a:gd name="connsiteY32" fmla="*/ 3111690 h 3330085"/>
                  <a:gd name="connsiteX33" fmla="*/ 368490 w 805218"/>
                  <a:gd name="connsiteY33" fmla="*/ 3070747 h 3330085"/>
                  <a:gd name="connsiteX34" fmla="*/ 327546 w 805218"/>
                  <a:gd name="connsiteY34" fmla="*/ 3029803 h 3330085"/>
                  <a:gd name="connsiteX35" fmla="*/ 272955 w 805218"/>
                  <a:gd name="connsiteY35" fmla="*/ 3016156 h 3330085"/>
                  <a:gd name="connsiteX36" fmla="*/ 177421 w 805218"/>
                  <a:gd name="connsiteY36" fmla="*/ 2961565 h 3330085"/>
                  <a:gd name="connsiteX37" fmla="*/ 81887 w 805218"/>
                  <a:gd name="connsiteY37" fmla="*/ 2934269 h 3330085"/>
                  <a:gd name="connsiteX38" fmla="*/ 0 w 805218"/>
                  <a:gd name="connsiteY38" fmla="*/ 2906974 h 3330085"/>
                  <a:gd name="connsiteX39" fmla="*/ 13648 w 805218"/>
                  <a:gd name="connsiteY39" fmla="*/ 2947917 h 3330085"/>
                  <a:gd name="connsiteX40" fmla="*/ 27296 w 805218"/>
                  <a:gd name="connsiteY40" fmla="*/ 3002508 h 3330085"/>
                  <a:gd name="connsiteX41" fmla="*/ 54591 w 805218"/>
                  <a:gd name="connsiteY41" fmla="*/ 3043451 h 3330085"/>
                  <a:gd name="connsiteX42" fmla="*/ 81887 w 805218"/>
                  <a:gd name="connsiteY42" fmla="*/ 3125338 h 3330085"/>
                  <a:gd name="connsiteX43" fmla="*/ 95535 w 805218"/>
                  <a:gd name="connsiteY43" fmla="*/ 3166281 h 3330085"/>
                  <a:gd name="connsiteX44" fmla="*/ 122830 w 805218"/>
                  <a:gd name="connsiteY44" fmla="*/ 3111690 h 3330085"/>
                  <a:gd name="connsiteX45" fmla="*/ 109182 w 805218"/>
                  <a:gd name="connsiteY45" fmla="*/ 3152633 h 3330085"/>
                  <a:gd name="connsiteX46" fmla="*/ 163773 w 805218"/>
                  <a:gd name="connsiteY46" fmla="*/ 2975212 h 3330085"/>
                  <a:gd name="connsiteX47" fmla="*/ 191069 w 805218"/>
                  <a:gd name="connsiteY47" fmla="*/ 3111690 h 3330085"/>
                  <a:gd name="connsiteX48" fmla="*/ 232012 w 805218"/>
                  <a:gd name="connsiteY48" fmla="*/ 3220872 h 3330085"/>
                  <a:gd name="connsiteX49" fmla="*/ 245660 w 805218"/>
                  <a:gd name="connsiteY49" fmla="*/ 3302759 h 3330085"/>
                  <a:gd name="connsiteX50" fmla="*/ 272955 w 805218"/>
                  <a:gd name="connsiteY50" fmla="*/ 3261815 h 3330085"/>
                  <a:gd name="connsiteX51" fmla="*/ 272955 w 805218"/>
                  <a:gd name="connsiteY51" fmla="*/ 3193577 h 3330085"/>
                  <a:gd name="connsiteX52" fmla="*/ 204717 w 805218"/>
                  <a:gd name="connsiteY52" fmla="*/ 3207224 h 3330085"/>
                  <a:gd name="connsiteX53" fmla="*/ 122830 w 805218"/>
                  <a:gd name="connsiteY53" fmla="*/ 3166281 h 3330085"/>
                  <a:gd name="connsiteX54" fmla="*/ 81887 w 805218"/>
                  <a:gd name="connsiteY54" fmla="*/ 3193577 h 3330085"/>
                  <a:gd name="connsiteX55" fmla="*/ 122830 w 805218"/>
                  <a:gd name="connsiteY55" fmla="*/ 3207224 h 3330085"/>
                  <a:gd name="connsiteX56" fmla="*/ 368490 w 805218"/>
                  <a:gd name="connsiteY56" fmla="*/ 3234520 h 3330085"/>
                  <a:gd name="connsiteX57" fmla="*/ 423081 w 805218"/>
                  <a:gd name="connsiteY57" fmla="*/ 3248168 h 3330085"/>
                  <a:gd name="connsiteX58" fmla="*/ 464024 w 805218"/>
                  <a:gd name="connsiteY58" fmla="*/ 3261815 h 3330085"/>
                  <a:gd name="connsiteX59" fmla="*/ 218364 w 805218"/>
                  <a:gd name="connsiteY59" fmla="*/ 3248168 h 3330085"/>
                  <a:gd name="connsiteX60" fmla="*/ 177421 w 805218"/>
                  <a:gd name="connsiteY60" fmla="*/ 3220872 h 3330085"/>
                  <a:gd name="connsiteX61" fmla="*/ 122830 w 805218"/>
                  <a:gd name="connsiteY61" fmla="*/ 3193577 h 3330085"/>
                  <a:gd name="connsiteX62" fmla="*/ 136478 w 805218"/>
                  <a:gd name="connsiteY62" fmla="*/ 3152633 h 3330085"/>
                  <a:gd name="connsiteX63" fmla="*/ 395785 w 805218"/>
                  <a:gd name="connsiteY63" fmla="*/ 3166281 h 3330085"/>
                  <a:gd name="connsiteX64" fmla="*/ 477672 w 805218"/>
                  <a:gd name="connsiteY64" fmla="*/ 3193577 h 3330085"/>
                  <a:gd name="connsiteX65" fmla="*/ 395785 w 805218"/>
                  <a:gd name="connsiteY65" fmla="*/ 3125338 h 3330085"/>
                  <a:gd name="connsiteX66" fmla="*/ 341194 w 805218"/>
                  <a:gd name="connsiteY66" fmla="*/ 3084394 h 3330085"/>
                  <a:gd name="connsiteX67" fmla="*/ 286603 w 805218"/>
                  <a:gd name="connsiteY67" fmla="*/ 3070747 h 3330085"/>
                  <a:gd name="connsiteX68" fmla="*/ 204717 w 805218"/>
                  <a:gd name="connsiteY68" fmla="*/ 3016156 h 3330085"/>
                  <a:gd name="connsiteX69" fmla="*/ 122830 w 805218"/>
                  <a:gd name="connsiteY69" fmla="*/ 2988860 h 3330085"/>
                  <a:gd name="connsiteX70" fmla="*/ 163773 w 805218"/>
                  <a:gd name="connsiteY70" fmla="*/ 3084394 h 3330085"/>
                  <a:gd name="connsiteX71" fmla="*/ 204717 w 805218"/>
                  <a:gd name="connsiteY71" fmla="*/ 3111690 h 3330085"/>
                  <a:gd name="connsiteX72" fmla="*/ 245660 w 805218"/>
                  <a:gd name="connsiteY72" fmla="*/ 3152633 h 3330085"/>
                  <a:gd name="connsiteX73" fmla="*/ 286603 w 805218"/>
                  <a:gd name="connsiteY73" fmla="*/ 3179929 h 3330085"/>
                  <a:gd name="connsiteX74" fmla="*/ 382138 w 805218"/>
                  <a:gd name="connsiteY74" fmla="*/ 3220872 h 3330085"/>
                  <a:gd name="connsiteX75" fmla="*/ 491320 w 805218"/>
                  <a:gd name="connsiteY75" fmla="*/ 3248168 h 3330085"/>
                  <a:gd name="connsiteX76" fmla="*/ 532263 w 805218"/>
                  <a:gd name="connsiteY76" fmla="*/ 3261815 h 3330085"/>
                  <a:gd name="connsiteX77" fmla="*/ 286603 w 805218"/>
                  <a:gd name="connsiteY77" fmla="*/ 3261815 h 333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805218" h="3330085">
                    <a:moveTo>
                      <a:pt x="805218" y="0"/>
                    </a:moveTo>
                    <a:cubicBezTo>
                      <a:pt x="791570" y="436729"/>
                      <a:pt x="781566" y="873586"/>
                      <a:pt x="764275" y="1310186"/>
                    </a:cubicBezTo>
                    <a:cubicBezTo>
                      <a:pt x="763357" y="1333364"/>
                      <a:pt x="754154" y="1355497"/>
                      <a:pt x="750627" y="1378424"/>
                    </a:cubicBezTo>
                    <a:cubicBezTo>
                      <a:pt x="745050" y="1414675"/>
                      <a:pt x="744935" y="1451802"/>
                      <a:pt x="736979" y="1487606"/>
                    </a:cubicBezTo>
                    <a:cubicBezTo>
                      <a:pt x="726676" y="1533971"/>
                      <a:pt x="709684" y="1578591"/>
                      <a:pt x="696036" y="1624084"/>
                    </a:cubicBezTo>
                    <a:cubicBezTo>
                      <a:pt x="671380" y="1796669"/>
                      <a:pt x="701959" y="1644682"/>
                      <a:pt x="627797" y="1842448"/>
                    </a:cubicBezTo>
                    <a:cubicBezTo>
                      <a:pt x="548530" y="2053828"/>
                      <a:pt x="647082" y="1822721"/>
                      <a:pt x="586854" y="2033517"/>
                    </a:cubicBezTo>
                    <a:cubicBezTo>
                      <a:pt x="577336" y="2066830"/>
                      <a:pt x="559559" y="2097206"/>
                      <a:pt x="545911" y="2129051"/>
                    </a:cubicBezTo>
                    <a:cubicBezTo>
                      <a:pt x="522892" y="2267162"/>
                      <a:pt x="544563" y="2163392"/>
                      <a:pt x="491320" y="2333768"/>
                    </a:cubicBezTo>
                    <a:cubicBezTo>
                      <a:pt x="481441" y="2365379"/>
                      <a:pt x="472738" y="2397350"/>
                      <a:pt x="464024" y="2429302"/>
                    </a:cubicBezTo>
                    <a:cubicBezTo>
                      <a:pt x="459089" y="2447398"/>
                      <a:pt x="458764" y="2467116"/>
                      <a:pt x="450376" y="2483893"/>
                    </a:cubicBezTo>
                    <a:cubicBezTo>
                      <a:pt x="435705" y="2513235"/>
                      <a:pt x="411338" y="2536896"/>
                      <a:pt x="395785" y="2565780"/>
                    </a:cubicBezTo>
                    <a:cubicBezTo>
                      <a:pt x="285183" y="2771185"/>
                      <a:pt x="403981" y="2587608"/>
                      <a:pt x="327546" y="2702257"/>
                    </a:cubicBezTo>
                    <a:cubicBezTo>
                      <a:pt x="322997" y="2715905"/>
                      <a:pt x="318950" y="2729730"/>
                      <a:pt x="313899" y="2743200"/>
                    </a:cubicBezTo>
                    <a:cubicBezTo>
                      <a:pt x="296383" y="2789911"/>
                      <a:pt x="283163" y="2823092"/>
                      <a:pt x="259308" y="2866030"/>
                    </a:cubicBezTo>
                    <a:cubicBezTo>
                      <a:pt x="246426" y="2889218"/>
                      <a:pt x="230227" y="2910543"/>
                      <a:pt x="218364" y="2934269"/>
                    </a:cubicBezTo>
                    <a:cubicBezTo>
                      <a:pt x="211930" y="2947136"/>
                      <a:pt x="211854" y="2962722"/>
                      <a:pt x="204717" y="2975212"/>
                    </a:cubicBezTo>
                    <a:cubicBezTo>
                      <a:pt x="193432" y="2994961"/>
                      <a:pt x="174820" y="3009919"/>
                      <a:pt x="163773" y="3029803"/>
                    </a:cubicBezTo>
                    <a:cubicBezTo>
                      <a:pt x="151875" y="3051219"/>
                      <a:pt x="149082" y="3077035"/>
                      <a:pt x="136478" y="3098042"/>
                    </a:cubicBezTo>
                    <a:cubicBezTo>
                      <a:pt x="121491" y="3123020"/>
                      <a:pt x="99365" y="3142977"/>
                      <a:pt x="81887" y="3166281"/>
                    </a:cubicBezTo>
                    <a:cubicBezTo>
                      <a:pt x="72045" y="3179403"/>
                      <a:pt x="63690" y="3193576"/>
                      <a:pt x="54591" y="3207224"/>
                    </a:cubicBezTo>
                    <a:cubicBezTo>
                      <a:pt x="50042" y="3116239"/>
                      <a:pt x="63038" y="3022648"/>
                      <a:pt x="40943" y="2934269"/>
                    </a:cubicBezTo>
                    <a:cubicBezTo>
                      <a:pt x="31845" y="2897875"/>
                      <a:pt x="18301" y="3006227"/>
                      <a:pt x="13648" y="3043451"/>
                    </a:cubicBezTo>
                    <a:lnTo>
                      <a:pt x="0" y="3152633"/>
                    </a:lnTo>
                    <a:cubicBezTo>
                      <a:pt x="22746" y="3193576"/>
                      <a:pt x="40691" y="3237584"/>
                      <a:pt x="68239" y="3275463"/>
                    </a:cubicBezTo>
                    <a:cubicBezTo>
                      <a:pt x="77887" y="3288728"/>
                      <a:pt x="92856" y="3301179"/>
                      <a:pt x="109182" y="3302759"/>
                    </a:cubicBezTo>
                    <a:cubicBezTo>
                      <a:pt x="236050" y="3315036"/>
                      <a:pt x="363941" y="3311857"/>
                      <a:pt x="491320" y="3316406"/>
                    </a:cubicBezTo>
                    <a:cubicBezTo>
                      <a:pt x="536812" y="3320955"/>
                      <a:pt x="582078" y="3330054"/>
                      <a:pt x="627797" y="3330054"/>
                    </a:cubicBezTo>
                    <a:cubicBezTo>
                      <a:pt x="646554" y="3330054"/>
                      <a:pt x="671134" y="3331412"/>
                      <a:pt x="682388" y="3316406"/>
                    </a:cubicBezTo>
                    <a:cubicBezTo>
                      <a:pt x="691020" y="3304897"/>
                      <a:pt x="675878" y="3287953"/>
                      <a:pt x="668741" y="3275463"/>
                    </a:cubicBezTo>
                    <a:cubicBezTo>
                      <a:pt x="657456" y="3255714"/>
                      <a:pt x="644798" y="3235984"/>
                      <a:pt x="627797" y="3220872"/>
                    </a:cubicBezTo>
                    <a:cubicBezTo>
                      <a:pt x="595304" y="3191989"/>
                      <a:pt x="534123" y="3158009"/>
                      <a:pt x="491320" y="3138986"/>
                    </a:cubicBezTo>
                    <a:cubicBezTo>
                      <a:pt x="468933" y="3129036"/>
                      <a:pt x="444497" y="3123588"/>
                      <a:pt x="423081" y="3111690"/>
                    </a:cubicBezTo>
                    <a:cubicBezTo>
                      <a:pt x="403197" y="3100643"/>
                      <a:pt x="385760" y="3085550"/>
                      <a:pt x="368490" y="3070747"/>
                    </a:cubicBezTo>
                    <a:cubicBezTo>
                      <a:pt x="353835" y="3058186"/>
                      <a:pt x="344304" y="3039379"/>
                      <a:pt x="327546" y="3029803"/>
                    </a:cubicBezTo>
                    <a:cubicBezTo>
                      <a:pt x="311260" y="3020497"/>
                      <a:pt x="291152" y="3020705"/>
                      <a:pt x="272955" y="3016156"/>
                    </a:cubicBezTo>
                    <a:cubicBezTo>
                      <a:pt x="240210" y="2994325"/>
                      <a:pt x="215519" y="2975419"/>
                      <a:pt x="177421" y="2961565"/>
                    </a:cubicBezTo>
                    <a:cubicBezTo>
                      <a:pt x="146296" y="2950247"/>
                      <a:pt x="113541" y="2944009"/>
                      <a:pt x="81887" y="2934269"/>
                    </a:cubicBezTo>
                    <a:cubicBezTo>
                      <a:pt x="54387" y="2925808"/>
                      <a:pt x="0" y="2906974"/>
                      <a:pt x="0" y="2906974"/>
                    </a:cubicBezTo>
                    <a:cubicBezTo>
                      <a:pt x="4549" y="2920622"/>
                      <a:pt x="9696" y="2934085"/>
                      <a:pt x="13648" y="2947917"/>
                    </a:cubicBezTo>
                    <a:cubicBezTo>
                      <a:pt x="18801" y="2965952"/>
                      <a:pt x="19907" y="2985268"/>
                      <a:pt x="27296" y="3002508"/>
                    </a:cubicBezTo>
                    <a:cubicBezTo>
                      <a:pt x="33757" y="3017584"/>
                      <a:pt x="47929" y="3028462"/>
                      <a:pt x="54591" y="3043451"/>
                    </a:cubicBezTo>
                    <a:cubicBezTo>
                      <a:pt x="66276" y="3069743"/>
                      <a:pt x="72788" y="3098042"/>
                      <a:pt x="81887" y="3125338"/>
                    </a:cubicBezTo>
                    <a:lnTo>
                      <a:pt x="95535" y="3166281"/>
                    </a:lnTo>
                    <a:cubicBezTo>
                      <a:pt x="104633" y="3148084"/>
                      <a:pt x="108445" y="3126076"/>
                      <a:pt x="122830" y="3111690"/>
                    </a:cubicBezTo>
                    <a:cubicBezTo>
                      <a:pt x="133002" y="3101517"/>
                      <a:pt x="109182" y="3167019"/>
                      <a:pt x="109182" y="3152633"/>
                    </a:cubicBezTo>
                    <a:cubicBezTo>
                      <a:pt x="109182" y="2979471"/>
                      <a:pt x="74759" y="3004884"/>
                      <a:pt x="163773" y="2975212"/>
                    </a:cubicBezTo>
                    <a:cubicBezTo>
                      <a:pt x="170493" y="3015532"/>
                      <a:pt x="177496" y="3070970"/>
                      <a:pt x="191069" y="3111690"/>
                    </a:cubicBezTo>
                    <a:cubicBezTo>
                      <a:pt x="203360" y="3148564"/>
                      <a:pt x="218364" y="3184478"/>
                      <a:pt x="232012" y="3220872"/>
                    </a:cubicBezTo>
                    <a:cubicBezTo>
                      <a:pt x="236561" y="3248168"/>
                      <a:pt x="226093" y="3283192"/>
                      <a:pt x="245660" y="3302759"/>
                    </a:cubicBezTo>
                    <a:cubicBezTo>
                      <a:pt x="257258" y="3314357"/>
                      <a:pt x="271697" y="3278169"/>
                      <a:pt x="272955" y="3261815"/>
                    </a:cubicBezTo>
                    <a:cubicBezTo>
                      <a:pt x="277387" y="3204198"/>
                      <a:pt x="239998" y="3028784"/>
                      <a:pt x="272955" y="3193577"/>
                    </a:cubicBezTo>
                    <a:cubicBezTo>
                      <a:pt x="250209" y="3198126"/>
                      <a:pt x="227913" y="3207224"/>
                      <a:pt x="204717" y="3207224"/>
                    </a:cubicBezTo>
                    <a:cubicBezTo>
                      <a:pt x="176462" y="3207224"/>
                      <a:pt x="143534" y="3180084"/>
                      <a:pt x="122830" y="3166281"/>
                    </a:cubicBezTo>
                    <a:cubicBezTo>
                      <a:pt x="109182" y="3175380"/>
                      <a:pt x="81887" y="3177174"/>
                      <a:pt x="81887" y="3193577"/>
                    </a:cubicBezTo>
                    <a:cubicBezTo>
                      <a:pt x="81887" y="3207963"/>
                      <a:pt x="108589" y="3205190"/>
                      <a:pt x="122830" y="3207224"/>
                    </a:cubicBezTo>
                    <a:cubicBezTo>
                      <a:pt x="320917" y="3235522"/>
                      <a:pt x="213016" y="3206252"/>
                      <a:pt x="368490" y="3234520"/>
                    </a:cubicBezTo>
                    <a:cubicBezTo>
                      <a:pt x="386944" y="3237875"/>
                      <a:pt x="405046" y="3243015"/>
                      <a:pt x="423081" y="3248168"/>
                    </a:cubicBezTo>
                    <a:cubicBezTo>
                      <a:pt x="436913" y="3252120"/>
                      <a:pt x="478410" y="3261815"/>
                      <a:pt x="464024" y="3261815"/>
                    </a:cubicBezTo>
                    <a:cubicBezTo>
                      <a:pt x="382011" y="3261815"/>
                      <a:pt x="300251" y="3252717"/>
                      <a:pt x="218364" y="3248168"/>
                    </a:cubicBezTo>
                    <a:cubicBezTo>
                      <a:pt x="204716" y="3239069"/>
                      <a:pt x="191662" y="3229010"/>
                      <a:pt x="177421" y="3220872"/>
                    </a:cubicBezTo>
                    <a:cubicBezTo>
                      <a:pt x="159757" y="3210778"/>
                      <a:pt x="133297" y="3211023"/>
                      <a:pt x="122830" y="3193577"/>
                    </a:cubicBezTo>
                    <a:cubicBezTo>
                      <a:pt x="115428" y="3181241"/>
                      <a:pt x="131929" y="3166281"/>
                      <a:pt x="136478" y="3152633"/>
                    </a:cubicBezTo>
                    <a:cubicBezTo>
                      <a:pt x="222914" y="3157182"/>
                      <a:pt x="309846" y="3155968"/>
                      <a:pt x="395785" y="3166281"/>
                    </a:cubicBezTo>
                    <a:cubicBezTo>
                      <a:pt x="424352" y="3169709"/>
                      <a:pt x="477672" y="3193577"/>
                      <a:pt x="477672" y="3193577"/>
                    </a:cubicBezTo>
                    <a:cubicBezTo>
                      <a:pt x="413947" y="3129851"/>
                      <a:pt x="462292" y="3172843"/>
                      <a:pt x="395785" y="3125338"/>
                    </a:cubicBezTo>
                    <a:cubicBezTo>
                      <a:pt x="377275" y="3112117"/>
                      <a:pt x="361539" y="3094566"/>
                      <a:pt x="341194" y="3084394"/>
                    </a:cubicBezTo>
                    <a:cubicBezTo>
                      <a:pt x="324417" y="3076006"/>
                      <a:pt x="304800" y="3075296"/>
                      <a:pt x="286603" y="3070747"/>
                    </a:cubicBezTo>
                    <a:cubicBezTo>
                      <a:pt x="259308" y="3052550"/>
                      <a:pt x="235838" y="3026530"/>
                      <a:pt x="204717" y="3016156"/>
                    </a:cubicBezTo>
                    <a:lnTo>
                      <a:pt x="122830" y="2988860"/>
                    </a:lnTo>
                    <a:cubicBezTo>
                      <a:pt x="133271" y="3030621"/>
                      <a:pt x="132357" y="3052978"/>
                      <a:pt x="163773" y="3084394"/>
                    </a:cubicBezTo>
                    <a:cubicBezTo>
                      <a:pt x="175372" y="3095993"/>
                      <a:pt x="192116" y="3101189"/>
                      <a:pt x="204717" y="3111690"/>
                    </a:cubicBezTo>
                    <a:cubicBezTo>
                      <a:pt x="219544" y="3124046"/>
                      <a:pt x="230833" y="3140277"/>
                      <a:pt x="245660" y="3152633"/>
                    </a:cubicBezTo>
                    <a:cubicBezTo>
                      <a:pt x="258261" y="3163134"/>
                      <a:pt x="272362" y="3171791"/>
                      <a:pt x="286603" y="3179929"/>
                    </a:cubicBezTo>
                    <a:cubicBezTo>
                      <a:pt x="320642" y="3199380"/>
                      <a:pt x="345525" y="3210886"/>
                      <a:pt x="382138" y="3220872"/>
                    </a:cubicBezTo>
                    <a:cubicBezTo>
                      <a:pt x="418330" y="3230743"/>
                      <a:pt x="455731" y="3236306"/>
                      <a:pt x="491320" y="3248168"/>
                    </a:cubicBezTo>
                    <a:cubicBezTo>
                      <a:pt x="504968" y="3252717"/>
                      <a:pt x="546617" y="3260858"/>
                      <a:pt x="532263" y="3261815"/>
                    </a:cubicBezTo>
                    <a:cubicBezTo>
                      <a:pt x="450558" y="3267262"/>
                      <a:pt x="368490" y="3261815"/>
                      <a:pt x="286603" y="3261815"/>
                    </a:cubicBezTo>
                  </a:path>
                </a:pathLst>
              </a:custGeom>
              <a:noFill/>
              <a:ln>
                <a:solidFill>
                  <a:srgbClr val="FF0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57200" y="6103067"/>
              <a:ext cx="3365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80"/>
                  </a:solidFill>
                </a:rPr>
                <a:t>Used to be called – </a:t>
              </a:r>
              <a:r>
                <a:rPr lang="en-US" dirty="0" err="1" smtClean="0">
                  <a:solidFill>
                    <a:srgbClr val="FF0080"/>
                  </a:solidFill>
                </a:rPr>
                <a:t>Monera</a:t>
              </a:r>
              <a:r>
                <a:rPr lang="en-US" dirty="0" smtClean="0">
                  <a:solidFill>
                    <a:srgbClr val="FF0080"/>
                  </a:solidFill>
                </a:rPr>
                <a:t>…. </a:t>
              </a:r>
              <a:endParaRPr lang="en-US" dirty="0">
                <a:solidFill>
                  <a:srgbClr val="FF0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82378" y="1230725"/>
            <a:ext cx="4189622" cy="4249438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Kingdom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Phylum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Genus</a:t>
            </a:r>
          </a:p>
          <a:p>
            <a:pPr>
              <a:lnSpc>
                <a:spcPct val="80000"/>
              </a:lnSpc>
            </a:pP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</a:t>
            </a:r>
          </a:p>
          <a:p>
            <a:pPr lvl="1"/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unit</a:t>
            </a:r>
          </a:p>
          <a:p>
            <a:pPr lvl="1"/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of genetically similar, interbreeding individuals</a:t>
            </a: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7252" y="17591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Taxonomy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088" y="1143000"/>
            <a:ext cx="4746912" cy="497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5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" y="2216944"/>
            <a:ext cx="9092702" cy="2424112"/>
          </a:xfrm>
          <a:prstGeom prst="rect">
            <a:avLst/>
          </a:prstGeom>
          <a:noFill/>
          <a:ln w="9525">
            <a:solidFill>
              <a:srgbClr val="FF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7252" y="17591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classification examples…</a:t>
            </a:r>
          </a:p>
        </p:txBody>
      </p:sp>
    </p:spTree>
    <p:extLst>
      <p:ext uri="{BB962C8B-B14F-4D97-AF65-F5344CB8AC3E}">
        <p14:creationId xmlns:p14="http://schemas.microsoft.com/office/powerpoint/2010/main" val="37512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8287" y="17591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I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of Marine Organisms </a:t>
            </a:r>
            <a:r>
              <a:rPr lang="en-I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IN" altLang="en-US" sz="2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mobility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8600" y="1600200"/>
            <a:ext cx="7848600" cy="3962400"/>
          </a:xfrm>
          <a:prstGeom prst="rect">
            <a:avLst/>
          </a:prstGeom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0066"/>
                </a:solidFill>
                <a:cs typeface="Arial" panose="020B0604020202020204" pitchFamily="34" charset="0"/>
              </a:rPr>
              <a:t>Plankton (floaters</a:t>
            </a:r>
            <a:r>
              <a:rPr lang="en-US" sz="2400" dirty="0" smtClean="0">
                <a:solidFill>
                  <a:srgbClr val="FF0066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FF0066"/>
              </a:solidFill>
              <a:cs typeface="Arial" panose="020B0604020202020204" pitchFamily="34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FFFF"/>
                </a:solidFill>
                <a:cs typeface="Arial" panose="020B0604020202020204" pitchFamily="34" charset="0"/>
              </a:rPr>
              <a:t>Nekton (swimmers</a:t>
            </a:r>
            <a:r>
              <a:rPr lang="en-US" sz="2400" dirty="0" smtClean="0">
                <a:solidFill>
                  <a:srgbClr val="00FFFF"/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00FFFF"/>
              </a:solidFill>
              <a:cs typeface="Arial" panose="020B0604020202020204" pitchFamily="34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bg2">
                    <a:lumMod val="75000"/>
                  </a:schemeClr>
                </a:solidFill>
                <a:cs typeface="Arial" panose="020B0604020202020204" pitchFamily="34" charset="0"/>
              </a:rPr>
              <a:t>Benthos (bottom dwellers)</a:t>
            </a:r>
          </a:p>
        </p:txBody>
      </p:sp>
    </p:spTree>
    <p:extLst>
      <p:ext uri="{BB962C8B-B14F-4D97-AF65-F5344CB8AC3E}">
        <p14:creationId xmlns:p14="http://schemas.microsoft.com/office/powerpoint/2010/main" val="27960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638800"/>
            <a:ext cx="1752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204px-Wfm_pelagic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8194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28600" y="0"/>
            <a:ext cx="2664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C000"/>
                </a:solidFill>
              </a:rPr>
              <a:t>PELAGIC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6400800" y="0"/>
            <a:ext cx="2664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C000"/>
                </a:solidFill>
              </a:rPr>
              <a:t>PELAGIC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533400"/>
            <a:ext cx="1868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80"/>
                </a:solidFill>
              </a:rPr>
              <a:t>Plankton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0" y="1066800"/>
            <a:ext cx="33385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 dirty="0">
                <a:solidFill>
                  <a:srgbClr val="00FF00"/>
                </a:solidFill>
              </a:rPr>
              <a:t>“</a:t>
            </a:r>
            <a:r>
              <a:rPr lang="en-US" altLang="en-US" b="1" i="1" u="sng" dirty="0">
                <a:solidFill>
                  <a:srgbClr val="00FF00"/>
                </a:solidFill>
              </a:rPr>
              <a:t>wandering” or “drifting”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400" b="1" dirty="0">
                <a:solidFill>
                  <a:srgbClr val="00FF00"/>
                </a:solidFill>
              </a:rPr>
              <a:t>(incapable of sustained, directed horizontal movement)</a:t>
            </a:r>
            <a:endParaRPr lang="en-US" altLang="en-US" sz="1400" b="1" i="1" dirty="0">
              <a:solidFill>
                <a:srgbClr val="00FF00"/>
              </a:solidFill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553200" y="1066800"/>
            <a:ext cx="1936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8000"/>
                </a:solidFill>
              </a:rPr>
              <a:t>Active swimmers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7010400" y="685800"/>
            <a:ext cx="15382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</a:rPr>
              <a:t>Nekton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52400" y="2667000"/>
            <a:ext cx="2971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/>
            <a:r>
              <a:rPr lang="en-US" altLang="en-US" sz="1600" u="sng">
                <a:solidFill>
                  <a:srgbClr val="FFC000"/>
                </a:solidFill>
              </a:rPr>
              <a:t>functional groups</a:t>
            </a:r>
            <a:r>
              <a:rPr lang="en-US" altLang="en-US" sz="1600">
                <a:solidFill>
                  <a:srgbClr val="FFC000"/>
                </a:solidFill>
              </a:rPr>
              <a:t>: </a:t>
            </a:r>
          </a:p>
          <a:p>
            <a:pPr algn="ctr" eaLnBrk="1" hangingPunct="1"/>
            <a:r>
              <a:rPr lang="en-US" altLang="en-US" sz="1600">
                <a:solidFill>
                  <a:srgbClr val="FFC000"/>
                </a:solidFill>
              </a:rPr>
              <a:t>Viruses, </a:t>
            </a:r>
          </a:p>
          <a:p>
            <a:pPr algn="ctr" eaLnBrk="1" hangingPunct="1"/>
            <a:r>
              <a:rPr lang="en-US" altLang="en-US" sz="1600">
                <a:solidFill>
                  <a:srgbClr val="FFC000"/>
                </a:solidFill>
              </a:rPr>
              <a:t>Bacteria, </a:t>
            </a:r>
          </a:p>
          <a:p>
            <a:pPr algn="ctr" eaLnBrk="1" hangingPunct="1"/>
            <a:r>
              <a:rPr lang="en-US" altLang="en-US" sz="1600">
                <a:solidFill>
                  <a:srgbClr val="FFC000"/>
                </a:solidFill>
              </a:rPr>
              <a:t>Phytoplankton, </a:t>
            </a:r>
          </a:p>
          <a:p>
            <a:pPr algn="ctr" eaLnBrk="1" hangingPunct="1"/>
            <a:r>
              <a:rPr lang="en-US" altLang="en-US" sz="1600">
                <a:solidFill>
                  <a:srgbClr val="FFC000"/>
                </a:solidFill>
              </a:rPr>
              <a:t>Zooplankton, 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3048000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>
            <a:fillRect/>
          </a:stretch>
        </p:blipFill>
        <p:spPr bwMode="auto">
          <a:xfrm>
            <a:off x="6324600" y="42672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286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5150"/>
            <a:ext cx="18288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87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7173" grpId="0"/>
      <p:bldP spid="7174" grpId="0"/>
      <p:bldP spid="7175" grpId="0"/>
      <p:bldP spid="7176" grpId="0"/>
      <p:bldP spid="7177" grpId="0"/>
      <p:bldP spid="71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2645392" y="76200"/>
            <a:ext cx="3852530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dirty="0" smtClean="0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Plankton</a:t>
            </a:r>
            <a:endParaRPr lang="en-US" altLang="en-US" sz="3600" dirty="0">
              <a:solidFill>
                <a:srgbClr val="FF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676400" y="762000"/>
            <a:ext cx="1905000" cy="3352800"/>
          </a:xfrm>
          <a:prstGeom prst="downArrow">
            <a:avLst/>
          </a:prstGeom>
          <a:solidFill>
            <a:srgbClr val="00CC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5562600" y="762000"/>
            <a:ext cx="1905000" cy="3352800"/>
          </a:xfrm>
          <a:prstGeom prst="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5181600" y="4284663"/>
            <a:ext cx="3676650" cy="2308225"/>
            <a:chOff x="4724400" y="4267200"/>
            <a:chExt cx="3676006" cy="2308411"/>
          </a:xfrm>
        </p:grpSpPr>
        <p:sp>
          <p:nvSpPr>
            <p:cNvPr id="4113" name="TextBox 5"/>
            <p:cNvSpPr txBox="1">
              <a:spLocks noChangeArrowheads="1"/>
            </p:cNvSpPr>
            <p:nvPr/>
          </p:nvSpPr>
          <p:spPr bwMode="auto">
            <a:xfrm>
              <a:off x="4724400" y="4267200"/>
              <a:ext cx="36760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eaLnBrk="1" hangingPunct="1"/>
              <a:r>
                <a:rPr lang="en-US" altLang="en-US" dirty="0">
                  <a:solidFill>
                    <a:srgbClr val="FFC000"/>
                  </a:solidFill>
                </a:rPr>
                <a:t>Animals…. = zooplankton</a:t>
              </a:r>
            </a:p>
          </p:txBody>
        </p:sp>
        <p:pic>
          <p:nvPicPr>
            <p:cNvPr id="4114" name="Picture 2" descr="http://www.foundation.uconn.edu/cmsimages/legacy-2007-02-zooplankto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235" y="4975410"/>
              <a:ext cx="1600200" cy="1600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58838" y="4267200"/>
            <a:ext cx="4405373" cy="2325688"/>
            <a:chOff x="859124" y="4267200"/>
            <a:chExt cx="4405033" cy="2326340"/>
          </a:xfrm>
        </p:grpSpPr>
        <p:sp>
          <p:nvSpPr>
            <p:cNvPr id="4111" name="TextBox 4"/>
            <p:cNvSpPr txBox="1">
              <a:spLocks noChangeArrowheads="1"/>
            </p:cNvSpPr>
            <p:nvPr/>
          </p:nvSpPr>
          <p:spPr bwMode="auto">
            <a:xfrm>
              <a:off x="859124" y="4267200"/>
              <a:ext cx="4405033" cy="461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eaLnBrk="1" hangingPunct="1"/>
              <a:r>
                <a:rPr lang="en-US" altLang="en-US" dirty="0" smtClean="0">
                  <a:solidFill>
                    <a:srgbClr val="FFC000"/>
                  </a:solidFill>
                </a:rPr>
                <a:t>Autotrophs…. </a:t>
              </a:r>
              <a:r>
                <a:rPr lang="en-US" altLang="en-US" dirty="0">
                  <a:solidFill>
                    <a:srgbClr val="FFC000"/>
                  </a:solidFill>
                </a:rPr>
                <a:t>= phytoplankton</a:t>
              </a:r>
            </a:p>
          </p:txBody>
        </p:sp>
        <p:pic>
          <p:nvPicPr>
            <p:cNvPr id="4112" name="Picture 4" descr="http://upload.wikimedia.org/wikipedia/commons/8/81/Phytoplankton_Lake_Chuzenj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460" y="4993340"/>
              <a:ext cx="200025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4" name="Picture 6" descr="http://www.cfi.lsu.edu/images/cfi_ichthy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57400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019800" y="2209800"/>
            <a:ext cx="2846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lvl="1" eaLnBrk="1" hangingPunct="1">
              <a:lnSpc>
                <a:spcPct val="90000"/>
              </a:lnSpc>
            </a:pPr>
            <a:r>
              <a:rPr lang="en-US" altLang="en-US" sz="2000" b="1">
                <a:solidFill>
                  <a:srgbClr val="002060"/>
                </a:solidFill>
              </a:rPr>
              <a:t>Ichthyoplankton</a:t>
            </a:r>
          </a:p>
        </p:txBody>
      </p: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838200" y="1817688"/>
            <a:ext cx="7772400" cy="3581400"/>
            <a:chOff x="590797" y="2103891"/>
            <a:chExt cx="7772400" cy="3581400"/>
          </a:xfrm>
        </p:grpSpPr>
        <p:sp>
          <p:nvSpPr>
            <p:cNvPr id="14" name="Rectangle 13"/>
            <p:cNvSpPr/>
            <p:nvPr/>
          </p:nvSpPr>
          <p:spPr>
            <a:xfrm>
              <a:off x="590797" y="2103891"/>
              <a:ext cx="7772400" cy="3581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10" name="TextBox 14"/>
            <p:cNvSpPr txBox="1">
              <a:spLocks noChangeArrowheads="1"/>
            </p:cNvSpPr>
            <p:nvPr/>
          </p:nvSpPr>
          <p:spPr bwMode="auto">
            <a:xfrm>
              <a:off x="2280172" y="2214265"/>
              <a:ext cx="47644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orgia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orgia" pitchFamily="18" charset="0"/>
                </a:defRPr>
              </a:lvl9pPr>
            </a:lstStyle>
            <a:p>
              <a:pPr eaLnBrk="1" hangingPunct="1"/>
              <a:r>
                <a:rPr lang="en-US" altLang="en-US" b="1" dirty="0">
                  <a:solidFill>
                    <a:srgbClr val="FFFF00"/>
                  </a:solidFill>
                </a:rPr>
                <a:t>Nekton – active swimmers….</a:t>
              </a:r>
            </a:p>
          </p:txBody>
        </p:sp>
      </p:grpSp>
      <p:pic>
        <p:nvPicPr>
          <p:cNvPr id="2058" name="Picture 10" descr="http://e-fishingnews.com/wp-content/uploads/2010/08/How-to-Catch-Big-Fis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29" y="2947987"/>
            <a:ext cx="25908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www.pluspets.net/wp-content/uploads/2010/05/Sea-Turtles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294" y="2897832"/>
            <a:ext cx="26844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http://tepapa.files.wordpress.com/2008/04/colossal_squid_batson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057" y="2802559"/>
            <a:ext cx="2151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82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65126" y="914400"/>
            <a:ext cx="4189622" cy="371765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Earth consists of plankton</a:t>
            </a:r>
          </a:p>
          <a:p>
            <a:endParaRPr lang="en-US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Phytoplankton</a:t>
            </a:r>
          </a:p>
          <a:p>
            <a:pPr lvl="1"/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Autotrophic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can photosynthesize and produce own food</a:t>
            </a:r>
          </a:p>
          <a:p>
            <a:pPr lvl="1"/>
            <a:endParaRPr lang="en-US" alt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Zooplankton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Heterotrophic</a:t>
            </a:r>
            <a:r>
              <a:rPr lang="en-US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relies on food produced by others</a:t>
            </a: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17252" y="17591"/>
            <a:ext cx="9144000" cy="5794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IN" altLang="en-US" sz="3600" dirty="0" smtClean="0">
                <a:solidFill>
                  <a:srgbClr val="FF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Plankton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69" y="136311"/>
            <a:ext cx="3657831" cy="658537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997037">
            <a:off x="3476669" y="1976918"/>
            <a:ext cx="1143000" cy="563427"/>
          </a:xfrm>
          <a:prstGeom prst="rightArrow">
            <a:avLst/>
          </a:prstGeom>
          <a:solidFill>
            <a:srgbClr val="0099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989442">
            <a:off x="4000500" y="5295905"/>
            <a:ext cx="1143000" cy="563427"/>
          </a:xfrm>
          <a:prstGeom prst="right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456</Words>
  <Application>Microsoft Office PowerPoint</Application>
  <PresentationFormat>On-screen Show (4:3)</PresentationFormat>
  <Paragraphs>132</Paragraphs>
  <Slides>24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Robinson Fulweiler</dc:creator>
  <cp:lastModifiedBy>Fulweiler, Robinson W</cp:lastModifiedBy>
  <cp:revision>59</cp:revision>
  <dcterms:created xsi:type="dcterms:W3CDTF">2008-10-24T12:02:11Z</dcterms:created>
  <dcterms:modified xsi:type="dcterms:W3CDTF">2016-11-02T19:06:12Z</dcterms:modified>
</cp:coreProperties>
</file>