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6" r:id="rId2"/>
  </p:sldMasterIdLst>
  <p:notesMasterIdLst>
    <p:notesMasterId r:id="rId40"/>
  </p:notesMasterIdLst>
  <p:sldIdLst>
    <p:sldId id="256" r:id="rId3"/>
    <p:sldId id="332" r:id="rId4"/>
    <p:sldId id="333" r:id="rId5"/>
    <p:sldId id="257" r:id="rId6"/>
    <p:sldId id="334" r:id="rId7"/>
    <p:sldId id="306" r:id="rId8"/>
    <p:sldId id="335" r:id="rId9"/>
    <p:sldId id="278" r:id="rId10"/>
    <p:sldId id="317" r:id="rId11"/>
    <p:sldId id="316" r:id="rId12"/>
    <p:sldId id="315" r:id="rId13"/>
    <p:sldId id="318" r:id="rId14"/>
    <p:sldId id="319" r:id="rId15"/>
    <p:sldId id="279" r:id="rId16"/>
    <p:sldId id="268" r:id="rId17"/>
    <p:sldId id="284" r:id="rId18"/>
    <p:sldId id="286" r:id="rId19"/>
    <p:sldId id="287" r:id="rId20"/>
    <p:sldId id="288" r:id="rId21"/>
    <p:sldId id="289" r:id="rId22"/>
    <p:sldId id="313" r:id="rId23"/>
    <p:sldId id="338" r:id="rId24"/>
    <p:sldId id="314" r:id="rId25"/>
    <p:sldId id="337" r:id="rId26"/>
    <p:sldId id="336" r:id="rId27"/>
    <p:sldId id="322" r:id="rId28"/>
    <p:sldId id="295" r:id="rId29"/>
    <p:sldId id="296" r:id="rId30"/>
    <p:sldId id="297" r:id="rId31"/>
    <p:sldId id="310" r:id="rId32"/>
    <p:sldId id="275" r:id="rId33"/>
    <p:sldId id="311" r:id="rId34"/>
    <p:sldId id="312" r:id="rId35"/>
    <p:sldId id="307" r:id="rId36"/>
    <p:sldId id="308" r:id="rId37"/>
    <p:sldId id="309" r:id="rId38"/>
    <p:sldId id="320"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4ECEC"/>
    <a:srgbClr val="9AF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autoAdjust="0"/>
    <p:restoredTop sz="70574" autoAdjust="0"/>
  </p:normalViewPr>
  <p:slideViewPr>
    <p:cSldViewPr showGuides="1">
      <p:cViewPr>
        <p:scale>
          <a:sx n="50" d="100"/>
          <a:sy n="50" d="100"/>
        </p:scale>
        <p:origin x="-2448" y="-7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1B58B70-EB84-4693-BDD7-A759BDD4D77D}" type="datetimeFigureOut">
              <a:rPr lang="en-US"/>
              <a:pPr>
                <a:defRPr/>
              </a:pPr>
              <a:t>10/26/2016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9BCCDEE-3A98-44C8-AC19-45AB6AC5E9D4}" type="slidenum">
              <a:rPr lang="en-US"/>
              <a:pPr>
                <a:defRPr/>
              </a:pPr>
              <a:t>‹#›</a:t>
            </a:fld>
            <a:endParaRPr lang="en-US"/>
          </a:p>
        </p:txBody>
      </p:sp>
    </p:spTree>
    <p:extLst>
      <p:ext uri="{BB962C8B-B14F-4D97-AF65-F5344CB8AC3E}">
        <p14:creationId xmlns:p14="http://schemas.microsoft.com/office/powerpoint/2010/main" val="2377273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Significant_wave_height" TargetMode="External"/><Relationship Id="rId3" Type="http://schemas.openxmlformats.org/officeDocument/2006/relationships/hyperlink" Target="https://en.wikipedia.org/wiki/Rogue_wave_(oceanography)" TargetMode="External"/><Relationship Id="rId7" Type="http://schemas.openxmlformats.org/officeDocument/2006/relationships/hyperlink" Target="https://en.wikipedia.org/wiki/Norway"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North_Sea" TargetMode="External"/><Relationship Id="rId5" Type="http://schemas.openxmlformats.org/officeDocument/2006/relationships/hyperlink" Target="https://en.wikipedia.org/wiki/Draupner_platform" TargetMode="External"/><Relationship Id="rId4" Type="http://schemas.openxmlformats.org/officeDocument/2006/relationships/hyperlink" Target="https://en.wikipedia.org/wiki/Measuring_instrument" TargetMode="External"/><Relationship Id="rId9" Type="http://schemas.openxmlformats.org/officeDocument/2006/relationships/hyperlink" Target="https://en.wikipedia.org/wiki/Wave_heigh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pedia.org/wiki/Pittsfield,_Massachusett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17534A-45FE-4541-AAC1-954AC91D65A5}"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200" b="0" i="0" kern="1200" dirty="0" smtClean="0">
                <a:solidFill>
                  <a:schemeClr val="tx1"/>
                </a:solidFill>
                <a:effectLst/>
                <a:latin typeface="+mn-lt"/>
                <a:ea typeface="+mn-ea"/>
                <a:cs typeface="+mn-cs"/>
              </a:rPr>
              <a:t>The </a:t>
            </a:r>
            <a:r>
              <a:rPr lang="en-US" sz="1200" b="1" i="0" kern="1200" dirty="0" err="1" smtClean="0">
                <a:solidFill>
                  <a:schemeClr val="tx1"/>
                </a:solidFill>
                <a:effectLst/>
                <a:latin typeface="+mn-lt"/>
                <a:ea typeface="+mn-ea"/>
                <a:cs typeface="+mn-cs"/>
              </a:rPr>
              <a:t>Draupner</a:t>
            </a:r>
            <a:r>
              <a:rPr lang="en-US" sz="1200" b="1" i="0" kern="1200" dirty="0" smtClean="0">
                <a:solidFill>
                  <a:schemeClr val="tx1"/>
                </a:solidFill>
                <a:effectLst/>
                <a:latin typeface="+mn-lt"/>
                <a:ea typeface="+mn-ea"/>
                <a:cs typeface="+mn-cs"/>
              </a:rPr>
              <a:t> wave</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New Year's wave</a:t>
            </a:r>
            <a:r>
              <a:rPr lang="en-US" sz="1200" b="0" i="0" kern="1200" dirty="0" smtClean="0">
                <a:solidFill>
                  <a:schemeClr val="tx1"/>
                </a:solidFill>
                <a:effectLst/>
                <a:latin typeface="+mn-lt"/>
                <a:ea typeface="+mn-ea"/>
                <a:cs typeface="+mn-cs"/>
              </a:rPr>
              <a:t> was the first </a:t>
            </a:r>
            <a:r>
              <a:rPr lang="en-US" sz="1200" b="0" i="0" u="none" strike="noStrike" kern="1200" dirty="0" smtClean="0">
                <a:solidFill>
                  <a:schemeClr val="tx1"/>
                </a:solidFill>
                <a:effectLst/>
                <a:latin typeface="+mn-lt"/>
                <a:ea typeface="+mn-ea"/>
                <a:cs typeface="+mn-cs"/>
                <a:hlinkClick r:id="rId3" tooltip="Rogue wave (oceanography)"/>
              </a:rPr>
              <a:t>rogue wave</a:t>
            </a:r>
            <a:r>
              <a:rPr lang="en-US" sz="1200" b="0" i="0" kern="1200" dirty="0" smtClean="0">
                <a:solidFill>
                  <a:schemeClr val="tx1"/>
                </a:solidFill>
                <a:effectLst/>
                <a:latin typeface="+mn-lt"/>
                <a:ea typeface="+mn-ea"/>
                <a:cs typeface="+mn-cs"/>
              </a:rPr>
              <a:t> to be detected by a </a:t>
            </a:r>
            <a:r>
              <a:rPr lang="en-US" sz="1200" b="0" i="0" u="none" strike="noStrike" kern="1200" dirty="0" smtClean="0">
                <a:solidFill>
                  <a:schemeClr val="tx1"/>
                </a:solidFill>
                <a:effectLst/>
                <a:latin typeface="+mn-lt"/>
                <a:ea typeface="+mn-ea"/>
                <a:cs typeface="+mn-cs"/>
                <a:hlinkClick r:id="rId4" tooltip="Measuring instrument"/>
              </a:rPr>
              <a:t>measuring instrument</a:t>
            </a:r>
            <a:r>
              <a:rPr lang="en-US" sz="1200" b="0" i="0" kern="1200" dirty="0" smtClean="0">
                <a:solidFill>
                  <a:schemeClr val="tx1"/>
                </a:solidFill>
                <a:effectLst/>
                <a:latin typeface="+mn-lt"/>
                <a:ea typeface="+mn-ea"/>
                <a:cs typeface="+mn-cs"/>
              </a:rPr>
              <a:t>, occurring at the </a:t>
            </a:r>
            <a:r>
              <a:rPr lang="en-US" sz="1200" b="0" i="0" u="none" strike="noStrike" kern="1200" dirty="0" err="1" smtClean="0">
                <a:solidFill>
                  <a:schemeClr val="tx1"/>
                </a:solidFill>
                <a:effectLst/>
                <a:latin typeface="+mn-lt"/>
                <a:ea typeface="+mn-ea"/>
                <a:cs typeface="+mn-cs"/>
                <a:hlinkClick r:id="rId5" tooltip="Draupner platform"/>
              </a:rPr>
              <a:t>Draupner</a:t>
            </a:r>
            <a:r>
              <a:rPr lang="en-US" sz="1200" b="0" i="0" u="none" strike="noStrike" kern="1200" dirty="0" smtClean="0">
                <a:solidFill>
                  <a:schemeClr val="tx1"/>
                </a:solidFill>
                <a:effectLst/>
                <a:latin typeface="+mn-lt"/>
                <a:ea typeface="+mn-ea"/>
                <a:cs typeface="+mn-cs"/>
                <a:hlinkClick r:id="rId5" tooltip="Draupner platform"/>
              </a:rPr>
              <a:t> platform</a:t>
            </a:r>
            <a:r>
              <a:rPr lang="en-US" sz="1200" b="0" i="0" kern="1200" dirty="0" smtClean="0">
                <a:solidFill>
                  <a:schemeClr val="tx1"/>
                </a:solidFill>
                <a:effectLst/>
                <a:latin typeface="+mn-lt"/>
                <a:ea typeface="+mn-ea"/>
                <a:cs typeface="+mn-cs"/>
              </a:rPr>
              <a:t> in the </a:t>
            </a:r>
            <a:r>
              <a:rPr lang="en-US" sz="1200" b="0" i="0" u="none" strike="noStrike" kern="1200" dirty="0" smtClean="0">
                <a:solidFill>
                  <a:schemeClr val="tx1"/>
                </a:solidFill>
                <a:effectLst/>
                <a:latin typeface="+mn-lt"/>
                <a:ea typeface="+mn-ea"/>
                <a:cs typeface="+mn-cs"/>
                <a:hlinkClick r:id="rId6" tooltip="North Sea"/>
              </a:rPr>
              <a:t>North Sea</a:t>
            </a:r>
            <a:r>
              <a:rPr lang="en-US" sz="1200" b="0" i="0" kern="1200" dirty="0" smtClean="0">
                <a:solidFill>
                  <a:schemeClr val="tx1"/>
                </a:solidFill>
                <a:effectLst/>
                <a:latin typeface="+mn-lt"/>
                <a:ea typeface="+mn-ea"/>
                <a:cs typeface="+mn-cs"/>
              </a:rPr>
              <a:t> off the coast of </a:t>
            </a:r>
            <a:r>
              <a:rPr lang="en-US" sz="1200" b="0" i="0" u="none" strike="noStrike" kern="1200" dirty="0" smtClean="0">
                <a:solidFill>
                  <a:schemeClr val="tx1"/>
                </a:solidFill>
                <a:effectLst/>
                <a:latin typeface="+mn-lt"/>
                <a:ea typeface="+mn-ea"/>
                <a:cs typeface="+mn-cs"/>
                <a:hlinkClick r:id="rId7" tooltip="Norway"/>
              </a:rPr>
              <a:t>Norway</a:t>
            </a:r>
            <a:r>
              <a:rPr lang="en-US" sz="1200" b="0" i="0" kern="1200" dirty="0" smtClean="0">
                <a:solidFill>
                  <a:schemeClr val="tx1"/>
                </a:solidFill>
                <a:effectLst/>
                <a:latin typeface="+mn-lt"/>
                <a:ea typeface="+mn-ea"/>
                <a:cs typeface="+mn-cs"/>
              </a:rPr>
              <a:t> on 1 January 1995. In an area with </a:t>
            </a:r>
            <a:r>
              <a:rPr lang="en-US" sz="1200" b="0" i="0" u="none" strike="noStrike" kern="1200" dirty="0" smtClean="0">
                <a:solidFill>
                  <a:schemeClr val="tx1"/>
                </a:solidFill>
                <a:effectLst/>
                <a:latin typeface="+mn-lt"/>
                <a:ea typeface="+mn-ea"/>
                <a:cs typeface="+mn-cs"/>
                <a:hlinkClick r:id="rId8" tooltip="Significant wave height"/>
              </a:rPr>
              <a:t>significant wave height</a:t>
            </a:r>
            <a:r>
              <a:rPr lang="en-US" sz="1200" b="0" i="0" kern="1200" dirty="0" smtClean="0">
                <a:solidFill>
                  <a:schemeClr val="tx1"/>
                </a:solidFill>
                <a:effectLst/>
                <a:latin typeface="+mn-lt"/>
                <a:ea typeface="+mn-ea"/>
                <a:cs typeface="+mn-cs"/>
              </a:rPr>
              <a:t> of approximately 12 </a:t>
            </a:r>
            <a:r>
              <a:rPr lang="en-US" sz="1200" b="0" i="0" kern="1200" dirty="0" err="1" smtClean="0">
                <a:solidFill>
                  <a:schemeClr val="tx1"/>
                </a:solidFill>
                <a:effectLst/>
                <a:latin typeface="+mn-lt"/>
                <a:ea typeface="+mn-ea"/>
                <a:cs typeface="+mn-cs"/>
              </a:rPr>
              <a:t>metres</a:t>
            </a:r>
            <a:r>
              <a:rPr lang="en-US" sz="1200" b="0" i="0" kern="1200" dirty="0" smtClean="0">
                <a:solidFill>
                  <a:schemeClr val="tx1"/>
                </a:solidFill>
                <a:effectLst/>
                <a:latin typeface="+mn-lt"/>
                <a:ea typeface="+mn-ea"/>
                <a:cs typeface="+mn-cs"/>
              </a:rPr>
              <a:t> (39 </a:t>
            </a:r>
            <a:r>
              <a:rPr lang="en-US" sz="1200" b="0" i="0" kern="1200" dirty="0" err="1" smtClean="0">
                <a:solidFill>
                  <a:schemeClr val="tx1"/>
                </a:solidFill>
                <a:effectLst/>
                <a:latin typeface="+mn-lt"/>
                <a:ea typeface="+mn-ea"/>
                <a:cs typeface="+mn-cs"/>
              </a:rPr>
              <a:t>ft</a:t>
            </a:r>
            <a:r>
              <a:rPr lang="en-US" sz="1200" b="0" i="0" kern="1200" dirty="0" smtClean="0">
                <a:solidFill>
                  <a:schemeClr val="tx1"/>
                </a:solidFill>
                <a:effectLst/>
                <a:latin typeface="+mn-lt"/>
                <a:ea typeface="+mn-ea"/>
                <a:cs typeface="+mn-cs"/>
              </a:rPr>
              <a:t>), a freak wave with a maximum </a:t>
            </a:r>
            <a:r>
              <a:rPr lang="en-US" sz="1200" b="0" i="0" u="none" strike="noStrike" kern="1200" dirty="0" smtClean="0">
                <a:solidFill>
                  <a:schemeClr val="tx1"/>
                </a:solidFill>
                <a:effectLst/>
                <a:latin typeface="+mn-lt"/>
                <a:ea typeface="+mn-ea"/>
                <a:cs typeface="+mn-cs"/>
                <a:hlinkClick r:id="rId9" tooltip="Wave height"/>
              </a:rPr>
              <a:t>wave height</a:t>
            </a:r>
            <a:r>
              <a:rPr lang="en-US" sz="1200" b="0" i="0" kern="1200" dirty="0" smtClean="0">
                <a:solidFill>
                  <a:schemeClr val="tx1"/>
                </a:solidFill>
                <a:effectLst/>
                <a:latin typeface="+mn-lt"/>
                <a:ea typeface="+mn-ea"/>
                <a:cs typeface="+mn-cs"/>
              </a:rPr>
              <a:t> of 25.6 </a:t>
            </a:r>
            <a:r>
              <a:rPr lang="en-US" sz="1200" b="0" i="0" kern="1200" dirty="0" err="1" smtClean="0">
                <a:solidFill>
                  <a:schemeClr val="tx1"/>
                </a:solidFill>
                <a:effectLst/>
                <a:latin typeface="+mn-lt"/>
                <a:ea typeface="+mn-ea"/>
                <a:cs typeface="+mn-cs"/>
              </a:rPr>
              <a:t>metres</a:t>
            </a:r>
            <a:r>
              <a:rPr lang="en-US" sz="1200" b="0" i="0" kern="1200" dirty="0" smtClean="0">
                <a:solidFill>
                  <a:schemeClr val="tx1"/>
                </a:solidFill>
                <a:effectLst/>
                <a:latin typeface="+mn-lt"/>
                <a:ea typeface="+mn-ea"/>
                <a:cs typeface="+mn-cs"/>
              </a:rPr>
              <a:t> (84 </a:t>
            </a:r>
            <a:r>
              <a:rPr lang="en-US" sz="1200" b="0" i="0" kern="1200" dirty="0" err="1" smtClean="0">
                <a:solidFill>
                  <a:schemeClr val="tx1"/>
                </a:solidFill>
                <a:effectLst/>
                <a:latin typeface="+mn-lt"/>
                <a:ea typeface="+mn-ea"/>
                <a:cs typeface="+mn-cs"/>
              </a:rPr>
              <a:t>ft</a:t>
            </a:r>
            <a:r>
              <a:rPr lang="en-US" sz="1200" b="0" i="0" kern="1200" dirty="0" smtClean="0">
                <a:solidFill>
                  <a:schemeClr val="tx1"/>
                </a:solidFill>
                <a:effectLst/>
                <a:latin typeface="+mn-lt"/>
                <a:ea typeface="+mn-ea"/>
                <a:cs typeface="+mn-cs"/>
              </a:rPr>
              <a:t>) occurred (peak elevation was 18.5 </a:t>
            </a:r>
            <a:r>
              <a:rPr lang="en-US" sz="1200" b="0" i="0" kern="1200" dirty="0" err="1" smtClean="0">
                <a:solidFill>
                  <a:schemeClr val="tx1"/>
                </a:solidFill>
                <a:effectLst/>
                <a:latin typeface="+mn-lt"/>
                <a:ea typeface="+mn-ea"/>
                <a:cs typeface="+mn-cs"/>
              </a:rPr>
              <a:t>metres</a:t>
            </a:r>
            <a:r>
              <a:rPr lang="en-US" sz="1200" b="0" i="0" kern="1200" dirty="0" smtClean="0">
                <a:solidFill>
                  <a:schemeClr val="tx1"/>
                </a:solidFill>
                <a:effectLst/>
                <a:latin typeface="+mn-lt"/>
                <a:ea typeface="+mn-ea"/>
                <a:cs typeface="+mn-cs"/>
              </a:rPr>
              <a:t> (61 </a:t>
            </a:r>
            <a:r>
              <a:rPr lang="en-US" sz="1200" b="0" i="0" kern="1200" dirty="0" err="1" smtClean="0">
                <a:solidFill>
                  <a:schemeClr val="tx1"/>
                </a:solidFill>
                <a:effectLst/>
                <a:latin typeface="+mn-lt"/>
                <a:ea typeface="+mn-ea"/>
                <a:cs typeface="+mn-cs"/>
              </a:rPr>
              <a:t>ft</a:t>
            </a:r>
            <a:r>
              <a:rPr lang="en-US" sz="1200" b="0" i="0" kern="1200" dirty="0" smtClean="0">
                <a:solidFill>
                  <a:schemeClr val="tx1"/>
                </a:solidFill>
                <a:effectLst/>
                <a:latin typeface="+mn-lt"/>
                <a:ea typeface="+mn-ea"/>
                <a:cs typeface="+mn-cs"/>
              </a:rPr>
              <a:t>)). </a:t>
            </a:r>
            <a:endParaRPr lang="en-US" altLang="en-US" dirty="0" smtClean="0"/>
          </a:p>
        </p:txBody>
      </p:sp>
      <p:sp>
        <p:nvSpPr>
          <p:cNvPr id="4" name="Slide Number Placeholder 3"/>
          <p:cNvSpPr>
            <a:spLocks noGrp="1"/>
          </p:cNvSpPr>
          <p:nvPr>
            <p:ph type="sldNum" sz="quarter" idx="5"/>
          </p:nvPr>
        </p:nvSpPr>
        <p:spPr/>
        <p:txBody>
          <a:bodyPr/>
          <a:lstStyle/>
          <a:p>
            <a:pPr>
              <a:defRPr/>
            </a:pPr>
            <a:fld id="{E5CDD416-69E0-470D-8CD6-BCDBB82F5BB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1946E795-93A4-4344-83E2-7DD2F3932BB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C62F7291-BF1D-492C-AAD2-45CD7C426B0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6676CA1C-5CFA-4865-8364-8BE2CAD12807}"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B7EDF8-6A26-441E-8EAA-7848D8BDBC38}" type="slidenum">
              <a:rPr lang="en-US" smtClean="0"/>
              <a:pPr fontAlgn="base">
                <a:spcBef>
                  <a:spcPct val="0"/>
                </a:spcBef>
                <a:spcAft>
                  <a:spcPct val="0"/>
                </a:spcAft>
                <a:defRPr/>
              </a:pPr>
              <a:t>14</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00510549-AED4-46D6-B0E7-218146D609F3}"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842884-4D9A-488E-A028-5D3595EBA596}" type="slidenum">
              <a:rPr lang="en-US" smtClean="0"/>
              <a:pPr fontAlgn="base">
                <a:spcBef>
                  <a:spcPct val="0"/>
                </a:spcBef>
                <a:spcAft>
                  <a:spcPct val="0"/>
                </a:spcAft>
                <a:defRPr/>
              </a:pPr>
              <a:t>16</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67F56B-FCD1-4F8F-93D2-5F408DBEBAD4}" type="slidenum">
              <a:rPr lang="en-US" smtClean="0"/>
              <a:pPr fontAlgn="base">
                <a:spcBef>
                  <a:spcPct val="0"/>
                </a:spcBef>
                <a:spcAft>
                  <a:spcPct val="0"/>
                </a:spcAft>
                <a:defRPr/>
              </a:pPr>
              <a:t>17</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F92600-4FFB-4B28-AD05-369FB2D2FF36}" type="slidenum">
              <a:rPr lang="en-US" smtClean="0"/>
              <a:pPr fontAlgn="base">
                <a:spcBef>
                  <a:spcPct val="0"/>
                </a:spcBef>
                <a:spcAft>
                  <a:spcPct val="0"/>
                </a:spcAft>
                <a:defRPr/>
              </a:pPr>
              <a:t>18</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2F3875-F525-4512-A7F4-401E75B5F584}" type="slidenum">
              <a:rPr lang="en-US" smtClean="0"/>
              <a:pPr fontAlgn="base">
                <a:spcBef>
                  <a:spcPct val="0"/>
                </a:spcBef>
                <a:spcAft>
                  <a:spcPct val="0"/>
                </a:spcAft>
                <a:defRPr/>
              </a:pPr>
              <a:t>19</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941999F-DBD1-4458-8FAD-8ECFB26E5B3D}"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D79A10-9AF7-4448-A086-C82666257919}" type="slidenum">
              <a:rPr lang="en-US" smtClean="0"/>
              <a:pPr fontAlgn="base">
                <a:spcBef>
                  <a:spcPct val="0"/>
                </a:spcBef>
                <a:spcAft>
                  <a:spcPct val="0"/>
                </a:spcAft>
                <a:defRPr/>
              </a:pPr>
              <a:t>20</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B567B8A0-8F89-415C-801A-37B632707D96}"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AD095DA2-482A-4D15-B1AD-E854C9A16B25}"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100 </a:t>
            </a:r>
            <a:r>
              <a:rPr lang="en-US" altLang="en-US" dirty="0" err="1" smtClean="0"/>
              <a:t>ft</a:t>
            </a:r>
            <a:r>
              <a:rPr lang="en-US" altLang="en-US" dirty="0" smtClean="0"/>
              <a:t> wave</a:t>
            </a:r>
          </a:p>
          <a:p>
            <a:pPr eaLnBrk="1" hangingPunct="1">
              <a:spcBef>
                <a:spcPct val="0"/>
              </a:spcBef>
            </a:pPr>
            <a:r>
              <a:rPr lang="en-US" sz="1200" b="0" i="0" kern="1200" dirty="0" smtClean="0">
                <a:solidFill>
                  <a:schemeClr val="tx1"/>
                </a:solidFill>
                <a:effectLst/>
                <a:latin typeface="+mn-lt"/>
                <a:ea typeface="+mn-ea"/>
                <a:cs typeface="+mn-cs"/>
              </a:rPr>
              <a:t>McNamara was born on August 10, 1967 in </a:t>
            </a:r>
            <a:r>
              <a:rPr lang="en-US" sz="1200" b="0" i="0" u="none" strike="noStrike" kern="1200" dirty="0" smtClean="0">
                <a:solidFill>
                  <a:schemeClr val="tx1"/>
                </a:solidFill>
                <a:effectLst/>
                <a:latin typeface="+mn-lt"/>
                <a:ea typeface="+mn-ea"/>
                <a:cs typeface="+mn-cs"/>
                <a:hlinkClick r:id="rId3" tooltip="Pittsfield, Massachusetts"/>
              </a:rPr>
              <a:t>Pittsfield, Massachusetts</a:t>
            </a:r>
            <a:endParaRPr lang="en-US" alt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BC8356F-D825-47FA-823D-9B0ECC94F590}" type="slidenum">
              <a:rPr lang="en-US">
                <a:solidFill>
                  <a:prstClr val="black"/>
                </a:solidFill>
              </a:rPr>
              <a:pPr>
                <a:defRPr/>
              </a:pPr>
              <a:t>24</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3DBFE58-E043-4EC0-8663-C5006187681D}"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4D1A665C-C930-4E29-82A0-CD408EAB02C6}"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57D50B-58A6-4A47-9307-76FA84575B52}" type="slidenum">
              <a:rPr lang="en-US" smtClean="0"/>
              <a:pPr fontAlgn="base">
                <a:spcBef>
                  <a:spcPct val="0"/>
                </a:spcBef>
                <a:spcAft>
                  <a:spcPct val="0"/>
                </a:spcAft>
                <a:defRPr/>
              </a:pPr>
              <a:t>27</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F082A2-2C8E-475B-8035-E3EDD62838AE}" type="slidenum">
              <a:rPr lang="en-US" smtClean="0"/>
              <a:pPr fontAlgn="base">
                <a:spcBef>
                  <a:spcPct val="0"/>
                </a:spcBef>
                <a:spcAft>
                  <a:spcPct val="0"/>
                </a:spcAft>
                <a:defRPr/>
              </a:pPr>
              <a:t>28</a:t>
            </a:fld>
            <a:endParaRPr lang="en-US" smtClean="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0C313D-7A31-4DB7-AC28-146EE12D7E3C}" type="slidenum">
              <a:rPr lang="en-US" smtClean="0"/>
              <a:pPr fontAlgn="base">
                <a:spcBef>
                  <a:spcPct val="0"/>
                </a:spcBef>
                <a:spcAft>
                  <a:spcPct val="0"/>
                </a:spcAft>
                <a:defRPr/>
              </a:pPr>
              <a:t>29</a:t>
            </a:fld>
            <a:endParaRPr lang="en-US" smtClean="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04A8B48A-3EAC-430D-9EA6-2A12FA3417FC}"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4E7C112-D657-4381-855A-71E5569B0E7D}"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4BF051-9BCB-44E9-9486-BCF658E6FA92}" type="slidenum">
              <a:rPr lang="en-US" smtClean="0"/>
              <a:pPr fontAlgn="base">
                <a:spcBef>
                  <a:spcPct val="0"/>
                </a:spcBef>
                <a:spcAft>
                  <a:spcPct val="0"/>
                </a:spcAft>
                <a:defRPr/>
              </a:pPr>
              <a:t>31</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33EFA41A-604B-4333-8AF2-E03B4640658B}"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2AFB03D7-08C1-4122-96C1-5AFD3833D96B}"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F86ED80D-9201-4E84-ACE0-E189D05D0174}"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0B0FD971-0149-421F-A356-6721C08FAD26}"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EFE48F7A-EF6C-482E-B9A4-084738521E8D}"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37B0BCBB-89B2-446F-9D5C-59DF69742EC2}" type="slidenum">
              <a:rPr lang="en-US" smtClean="0"/>
              <a:pPr>
                <a:defRPr/>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2CF4B1-B0F2-4AF3-8683-31F9415EA12C}"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0E00CA25-3B04-41D8-B40A-D0DE00690E2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22CDFAA1-65C3-4F5B-A783-96BBEA4B66B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8BD61B18-CC56-420A-8591-D5EFC85803B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A9DE98-6D09-4D7C-95AA-D17CA29A42EB}" type="slidenum">
              <a:rPr lang="en-US" smtClean="0"/>
              <a:pPr fontAlgn="base">
                <a:spcBef>
                  <a:spcPct val="0"/>
                </a:spcBef>
                <a:spcAft>
                  <a:spcPct val="0"/>
                </a:spcAft>
                <a:defRPr/>
              </a:pPr>
              <a:t>8</a:t>
            </a:fld>
            <a:endParaRPr lang="en-US"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BB516E61-5AC9-452D-A7A6-1A9CA449B16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146B7FB-A53C-4FEE-949F-0DC3FDD66948}" type="datetimeFigureOut">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72D1E1-BAC6-44E5-9BD0-3CD780F26E0A}" type="slidenum">
              <a:rPr lang="en-US"/>
              <a:pPr>
                <a:defRPr/>
              </a:pPr>
              <a:t>‹#›</a:t>
            </a:fld>
            <a:endParaRPr lang="en-US"/>
          </a:p>
        </p:txBody>
      </p:sp>
    </p:spTree>
    <p:extLst>
      <p:ext uri="{BB962C8B-B14F-4D97-AF65-F5344CB8AC3E}">
        <p14:creationId xmlns:p14="http://schemas.microsoft.com/office/powerpoint/2010/main" val="3921372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2314E8-7BFC-4F35-A7CF-C008F14B00AD}" type="datetimeFigureOut">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65EFE2-CF6B-47BE-8C30-3E44E82E8CBF}" type="slidenum">
              <a:rPr lang="en-US"/>
              <a:pPr>
                <a:defRPr/>
              </a:pPr>
              <a:t>‹#›</a:t>
            </a:fld>
            <a:endParaRPr lang="en-US"/>
          </a:p>
        </p:txBody>
      </p:sp>
    </p:spTree>
    <p:extLst>
      <p:ext uri="{BB962C8B-B14F-4D97-AF65-F5344CB8AC3E}">
        <p14:creationId xmlns:p14="http://schemas.microsoft.com/office/powerpoint/2010/main" val="144733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A62B50-6BD2-44F6-B7BE-5EA32C386DAF}" type="datetimeFigureOut">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8E4A09-1442-47C0-93F4-1CB59CDE350B}" type="slidenum">
              <a:rPr lang="en-US"/>
              <a:pPr>
                <a:defRPr/>
              </a:pPr>
              <a:t>‹#›</a:t>
            </a:fld>
            <a:endParaRPr lang="en-US"/>
          </a:p>
        </p:txBody>
      </p:sp>
    </p:spTree>
    <p:extLst>
      <p:ext uri="{BB962C8B-B14F-4D97-AF65-F5344CB8AC3E}">
        <p14:creationId xmlns:p14="http://schemas.microsoft.com/office/powerpoint/2010/main" val="945024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7295048-6E9A-4C50-B22E-02BE9C165077}" type="slidenum">
              <a:rPr lang="en-US"/>
              <a:pPr>
                <a:defRPr/>
              </a:pPr>
              <a:t>‹#›</a:t>
            </a:fld>
            <a:endParaRPr lang="en-US"/>
          </a:p>
        </p:txBody>
      </p:sp>
    </p:spTree>
    <p:extLst>
      <p:ext uri="{BB962C8B-B14F-4D97-AF65-F5344CB8AC3E}">
        <p14:creationId xmlns:p14="http://schemas.microsoft.com/office/powerpoint/2010/main" val="3559192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523669E9-FBC2-4259-8A2C-6A89FC5D8530}" type="slidenum">
              <a:rPr lang="en-US"/>
              <a:pPr>
                <a:defRPr/>
              </a:pPr>
              <a:t>‹#›</a:t>
            </a:fld>
            <a:endParaRPr lang="en-US"/>
          </a:p>
        </p:txBody>
      </p:sp>
    </p:spTree>
    <p:extLst>
      <p:ext uri="{BB962C8B-B14F-4D97-AF65-F5344CB8AC3E}">
        <p14:creationId xmlns:p14="http://schemas.microsoft.com/office/powerpoint/2010/main" val="2098379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3DC297A3-6A75-4CC2-8D18-489C9199323B}" type="slidenum">
              <a:rPr lang="en-US"/>
              <a:pPr>
                <a:defRPr/>
              </a:pPr>
              <a:t>‹#›</a:t>
            </a:fld>
            <a:endParaRPr lang="en-US"/>
          </a:p>
        </p:txBody>
      </p:sp>
    </p:spTree>
    <p:extLst>
      <p:ext uri="{BB962C8B-B14F-4D97-AF65-F5344CB8AC3E}">
        <p14:creationId xmlns:p14="http://schemas.microsoft.com/office/powerpoint/2010/main" val="3294995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0D6E647F-A76F-4B14-9592-7E75DFF35EE3}" type="slidenum">
              <a:rPr lang="en-US"/>
              <a:pPr>
                <a:defRPr/>
              </a:pPr>
              <a:t>‹#›</a:t>
            </a:fld>
            <a:endParaRPr lang="en-US"/>
          </a:p>
        </p:txBody>
      </p:sp>
    </p:spTree>
    <p:extLst>
      <p:ext uri="{BB962C8B-B14F-4D97-AF65-F5344CB8AC3E}">
        <p14:creationId xmlns:p14="http://schemas.microsoft.com/office/powerpoint/2010/main" val="1022084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FCB158-C697-426C-BFD2-89FEE7E2A90A}" type="datetimeFigureOut">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AACE53-2DE0-4984-B034-123A8566A8E3}" type="slidenum">
              <a:rPr lang="en-US"/>
              <a:pPr>
                <a:defRPr/>
              </a:pPr>
              <a:t>‹#›</a:t>
            </a:fld>
            <a:endParaRPr lang="en-US"/>
          </a:p>
        </p:txBody>
      </p:sp>
    </p:spTree>
    <p:extLst>
      <p:ext uri="{BB962C8B-B14F-4D97-AF65-F5344CB8AC3E}">
        <p14:creationId xmlns:p14="http://schemas.microsoft.com/office/powerpoint/2010/main" val="1785444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D9B4C6-3C31-4E6E-AE56-A5C61989438D}" type="datetimeFigureOut">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1F5EEA-3CB4-4934-8623-F85E3186C7B8}" type="slidenum">
              <a:rPr lang="en-US"/>
              <a:pPr>
                <a:defRPr/>
              </a:pPr>
              <a:t>‹#›</a:t>
            </a:fld>
            <a:endParaRPr lang="en-US"/>
          </a:p>
        </p:txBody>
      </p:sp>
    </p:spTree>
    <p:extLst>
      <p:ext uri="{BB962C8B-B14F-4D97-AF65-F5344CB8AC3E}">
        <p14:creationId xmlns:p14="http://schemas.microsoft.com/office/powerpoint/2010/main" val="2787088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DCD425-5FA4-4297-A268-AA03E043DB3B}" type="datetimeFigureOut">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40E177-A5DA-4AB3-94A3-A2A169EE1D85}" type="slidenum">
              <a:rPr lang="en-US"/>
              <a:pPr>
                <a:defRPr/>
              </a:pPr>
              <a:t>‹#›</a:t>
            </a:fld>
            <a:endParaRPr lang="en-US"/>
          </a:p>
        </p:txBody>
      </p:sp>
    </p:spTree>
    <p:extLst>
      <p:ext uri="{BB962C8B-B14F-4D97-AF65-F5344CB8AC3E}">
        <p14:creationId xmlns:p14="http://schemas.microsoft.com/office/powerpoint/2010/main" val="2355716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BBFC5E-3DF1-43E7-9EF8-2AFAC030F517}" type="datetimeFigureOut">
              <a:rPr lang="en-US"/>
              <a:pPr>
                <a:defRPr/>
              </a:pPr>
              <a:t>10/26/2016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AB768B-C7CC-48CD-A7D9-F0C0846264A8}" type="slidenum">
              <a:rPr lang="en-US"/>
              <a:pPr>
                <a:defRPr/>
              </a:pPr>
              <a:t>‹#›</a:t>
            </a:fld>
            <a:endParaRPr lang="en-US"/>
          </a:p>
        </p:txBody>
      </p:sp>
    </p:spTree>
    <p:extLst>
      <p:ext uri="{BB962C8B-B14F-4D97-AF65-F5344CB8AC3E}">
        <p14:creationId xmlns:p14="http://schemas.microsoft.com/office/powerpoint/2010/main" val="168488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6D3F31-A935-44B2-A779-EE265EA49FA5}" type="datetimeFigureOut">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E1788E-1A5F-4739-A5B4-F00FB811700D}" type="slidenum">
              <a:rPr lang="en-US"/>
              <a:pPr>
                <a:defRPr/>
              </a:pPr>
              <a:t>‹#›</a:t>
            </a:fld>
            <a:endParaRPr lang="en-US"/>
          </a:p>
        </p:txBody>
      </p:sp>
    </p:spTree>
    <p:extLst>
      <p:ext uri="{BB962C8B-B14F-4D97-AF65-F5344CB8AC3E}">
        <p14:creationId xmlns:p14="http://schemas.microsoft.com/office/powerpoint/2010/main" val="3255370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F8ECCF5-9AE1-4769-A89B-7581E91024F7}" type="datetimeFigureOut">
              <a:rPr lang="en-US"/>
              <a:pPr>
                <a:defRPr/>
              </a:pPr>
              <a:t>10/26/2016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60D1414-3EE7-4AD3-A3C8-77C7787ABC23}" type="slidenum">
              <a:rPr lang="en-US"/>
              <a:pPr>
                <a:defRPr/>
              </a:pPr>
              <a:t>‹#›</a:t>
            </a:fld>
            <a:endParaRPr lang="en-US"/>
          </a:p>
        </p:txBody>
      </p:sp>
    </p:spTree>
    <p:extLst>
      <p:ext uri="{BB962C8B-B14F-4D97-AF65-F5344CB8AC3E}">
        <p14:creationId xmlns:p14="http://schemas.microsoft.com/office/powerpoint/2010/main" val="2373941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F71C561-BEEC-46D4-8B55-65E36D83BEE2}" type="datetimeFigureOut">
              <a:rPr lang="en-US"/>
              <a:pPr>
                <a:defRPr/>
              </a:pPr>
              <a:t>10/26/2016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70AA3A2-75D0-47F3-8FC3-0B3CDE8CC686}" type="slidenum">
              <a:rPr lang="en-US"/>
              <a:pPr>
                <a:defRPr/>
              </a:pPr>
              <a:t>‹#›</a:t>
            </a:fld>
            <a:endParaRPr lang="en-US"/>
          </a:p>
        </p:txBody>
      </p:sp>
    </p:spTree>
    <p:extLst>
      <p:ext uri="{BB962C8B-B14F-4D97-AF65-F5344CB8AC3E}">
        <p14:creationId xmlns:p14="http://schemas.microsoft.com/office/powerpoint/2010/main" val="3482335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F076EA-1E4A-45F8-81F8-8E564BF2185C}"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A02DB98-E146-4CB8-AB29-CD3B9B7BB915}" type="slidenum">
              <a:rPr lang="en-US"/>
              <a:pPr>
                <a:defRPr/>
              </a:pPr>
              <a:t>‹#›</a:t>
            </a:fld>
            <a:endParaRPr lang="en-US"/>
          </a:p>
        </p:txBody>
      </p:sp>
    </p:spTree>
    <p:extLst>
      <p:ext uri="{BB962C8B-B14F-4D97-AF65-F5344CB8AC3E}">
        <p14:creationId xmlns:p14="http://schemas.microsoft.com/office/powerpoint/2010/main" val="230820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B489BD-3DB8-495F-8BFC-87D841952E25}" type="datetimeFigureOut">
              <a:rPr lang="en-US"/>
              <a:pPr>
                <a:defRPr/>
              </a:pPr>
              <a:t>10/26/2016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CB5B4C-0A22-4366-A90F-D6D6846DE246}" type="slidenum">
              <a:rPr lang="en-US"/>
              <a:pPr>
                <a:defRPr/>
              </a:pPr>
              <a:t>‹#›</a:t>
            </a:fld>
            <a:endParaRPr lang="en-US"/>
          </a:p>
        </p:txBody>
      </p:sp>
    </p:spTree>
    <p:extLst>
      <p:ext uri="{BB962C8B-B14F-4D97-AF65-F5344CB8AC3E}">
        <p14:creationId xmlns:p14="http://schemas.microsoft.com/office/powerpoint/2010/main" val="4090671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F8AE62-26DE-42EF-9262-7D33D8C47B04}" type="datetimeFigureOut">
              <a:rPr lang="en-US"/>
              <a:pPr>
                <a:defRPr/>
              </a:pPr>
              <a:t>10/26/2016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C48554-8B67-4994-AC5E-8583CC3D743A}" type="slidenum">
              <a:rPr lang="en-US"/>
              <a:pPr>
                <a:defRPr/>
              </a:pPr>
              <a:t>‹#›</a:t>
            </a:fld>
            <a:endParaRPr lang="en-US"/>
          </a:p>
        </p:txBody>
      </p:sp>
    </p:spTree>
    <p:extLst>
      <p:ext uri="{BB962C8B-B14F-4D97-AF65-F5344CB8AC3E}">
        <p14:creationId xmlns:p14="http://schemas.microsoft.com/office/powerpoint/2010/main" val="2297333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AFB0C8-0512-413A-A238-F157051AB0CD}" type="datetimeFigureOut">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7A4F51-88D5-41AC-A7CB-075B412BE6F1}" type="slidenum">
              <a:rPr lang="en-US"/>
              <a:pPr>
                <a:defRPr/>
              </a:pPr>
              <a:t>‹#›</a:t>
            </a:fld>
            <a:endParaRPr lang="en-US"/>
          </a:p>
        </p:txBody>
      </p:sp>
    </p:spTree>
    <p:extLst>
      <p:ext uri="{BB962C8B-B14F-4D97-AF65-F5344CB8AC3E}">
        <p14:creationId xmlns:p14="http://schemas.microsoft.com/office/powerpoint/2010/main" val="2897131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797728-C8CB-4FD0-9E87-768D957B5C8C}" type="datetimeFigureOut">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12A984-6B02-4AFC-BA45-F4E083B3EF4A}" type="slidenum">
              <a:rPr lang="en-US"/>
              <a:pPr>
                <a:defRPr/>
              </a:pPr>
              <a:t>‹#›</a:t>
            </a:fld>
            <a:endParaRPr lang="en-US"/>
          </a:p>
        </p:txBody>
      </p:sp>
    </p:spTree>
    <p:extLst>
      <p:ext uri="{BB962C8B-B14F-4D97-AF65-F5344CB8AC3E}">
        <p14:creationId xmlns:p14="http://schemas.microsoft.com/office/powerpoint/2010/main" val="1982452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407E3518-407F-41C3-9F11-31F3B84B165E}" type="slidenum">
              <a:rPr lang="en-US"/>
              <a:pPr>
                <a:defRPr/>
              </a:pPr>
              <a:t>‹#›</a:t>
            </a:fld>
            <a:endParaRPr lang="en-US"/>
          </a:p>
        </p:txBody>
      </p:sp>
    </p:spTree>
    <p:extLst>
      <p:ext uri="{BB962C8B-B14F-4D97-AF65-F5344CB8AC3E}">
        <p14:creationId xmlns:p14="http://schemas.microsoft.com/office/powerpoint/2010/main" val="652058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2D2AB723-A9AF-441A-85F9-266B14493BD3}" type="slidenum">
              <a:rPr lang="en-US"/>
              <a:pPr>
                <a:defRPr/>
              </a:pPr>
              <a:t>‹#›</a:t>
            </a:fld>
            <a:endParaRPr lang="en-US"/>
          </a:p>
        </p:txBody>
      </p:sp>
    </p:spTree>
    <p:extLst>
      <p:ext uri="{BB962C8B-B14F-4D97-AF65-F5344CB8AC3E}">
        <p14:creationId xmlns:p14="http://schemas.microsoft.com/office/powerpoint/2010/main" val="3257247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3CD955FA-1B61-4EC8-A9E2-94BF90345F7F}" type="slidenum">
              <a:rPr lang="en-US"/>
              <a:pPr>
                <a:defRPr/>
              </a:pPr>
              <a:t>‹#›</a:t>
            </a:fld>
            <a:endParaRPr lang="en-US"/>
          </a:p>
        </p:txBody>
      </p:sp>
    </p:spTree>
    <p:extLst>
      <p:ext uri="{BB962C8B-B14F-4D97-AF65-F5344CB8AC3E}">
        <p14:creationId xmlns:p14="http://schemas.microsoft.com/office/powerpoint/2010/main" val="128526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AAA158F-D946-4894-9C4B-2484405CA25B}" type="datetimeFigureOut">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F13372-D99D-4D27-B9E2-BA57000EBE02}" type="slidenum">
              <a:rPr lang="en-US"/>
              <a:pPr>
                <a:defRPr/>
              </a:pPr>
              <a:t>‹#›</a:t>
            </a:fld>
            <a:endParaRPr lang="en-US"/>
          </a:p>
        </p:txBody>
      </p:sp>
    </p:spTree>
    <p:extLst>
      <p:ext uri="{BB962C8B-B14F-4D97-AF65-F5344CB8AC3E}">
        <p14:creationId xmlns:p14="http://schemas.microsoft.com/office/powerpoint/2010/main" val="2531313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EDF2DFEB-9CA9-412D-9D0B-3AC3E720254A}" type="slidenum">
              <a:rPr lang="en-US"/>
              <a:pPr>
                <a:defRPr/>
              </a:pPr>
              <a:t>‹#›</a:t>
            </a:fld>
            <a:endParaRPr lang="en-US"/>
          </a:p>
        </p:txBody>
      </p:sp>
    </p:spTree>
    <p:extLst>
      <p:ext uri="{BB962C8B-B14F-4D97-AF65-F5344CB8AC3E}">
        <p14:creationId xmlns:p14="http://schemas.microsoft.com/office/powerpoint/2010/main" val="1640295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A63EC53-382C-49A4-9491-4628D250F816}" type="slidenum">
              <a:rPr lang="en-US"/>
              <a:pPr>
                <a:defRPr/>
              </a:pPr>
              <a:t>‹#›</a:t>
            </a:fld>
            <a:endParaRPr lang="en-US"/>
          </a:p>
        </p:txBody>
      </p:sp>
    </p:spTree>
    <p:extLst>
      <p:ext uri="{BB962C8B-B14F-4D97-AF65-F5344CB8AC3E}">
        <p14:creationId xmlns:p14="http://schemas.microsoft.com/office/powerpoint/2010/main" val="88477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CF4EE3-41BF-4FCA-B36D-BBA5CD7A5CD4}" type="datetimeFigureOut">
              <a:rPr lang="en-US"/>
              <a:pPr>
                <a:defRPr/>
              </a:pPr>
              <a:t>10/26/2016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721048-7452-46C0-B464-EB51FE22A810}" type="slidenum">
              <a:rPr lang="en-US"/>
              <a:pPr>
                <a:defRPr/>
              </a:pPr>
              <a:t>‹#›</a:t>
            </a:fld>
            <a:endParaRPr lang="en-US"/>
          </a:p>
        </p:txBody>
      </p:sp>
    </p:spTree>
    <p:extLst>
      <p:ext uri="{BB962C8B-B14F-4D97-AF65-F5344CB8AC3E}">
        <p14:creationId xmlns:p14="http://schemas.microsoft.com/office/powerpoint/2010/main" val="216461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2066E14-CA5C-48BF-A33A-DD95B791B4CC}" type="datetimeFigureOut">
              <a:rPr lang="en-US"/>
              <a:pPr>
                <a:defRPr/>
              </a:pPr>
              <a:t>10/26/2016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4CFB1B-32EC-4DAE-AA30-4DAA9F3C7C68}" type="slidenum">
              <a:rPr lang="en-US"/>
              <a:pPr>
                <a:defRPr/>
              </a:pPr>
              <a:t>‹#›</a:t>
            </a:fld>
            <a:endParaRPr lang="en-US"/>
          </a:p>
        </p:txBody>
      </p:sp>
    </p:spTree>
    <p:extLst>
      <p:ext uri="{BB962C8B-B14F-4D97-AF65-F5344CB8AC3E}">
        <p14:creationId xmlns:p14="http://schemas.microsoft.com/office/powerpoint/2010/main" val="66030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A3EAE3-2E9B-4C44-89FF-533537CC636E}" type="datetimeFigureOut">
              <a:rPr lang="en-US"/>
              <a:pPr>
                <a:defRPr/>
              </a:pPr>
              <a:t>10/26/2016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CA98FF-DA07-43B9-B6A9-A37B0D04511F}" type="slidenum">
              <a:rPr lang="en-US"/>
              <a:pPr>
                <a:defRPr/>
              </a:pPr>
              <a:t>‹#›</a:t>
            </a:fld>
            <a:endParaRPr lang="en-US"/>
          </a:p>
        </p:txBody>
      </p:sp>
    </p:spTree>
    <p:extLst>
      <p:ext uri="{BB962C8B-B14F-4D97-AF65-F5344CB8AC3E}">
        <p14:creationId xmlns:p14="http://schemas.microsoft.com/office/powerpoint/2010/main" val="24358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B82985-216B-416C-8DE9-F31AAF3494CF}"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D15186-38D1-42C9-A43C-DC25AEFB0081}" type="slidenum">
              <a:rPr lang="en-US"/>
              <a:pPr>
                <a:defRPr/>
              </a:pPr>
              <a:t>‹#›</a:t>
            </a:fld>
            <a:endParaRPr lang="en-US"/>
          </a:p>
        </p:txBody>
      </p:sp>
    </p:spTree>
    <p:extLst>
      <p:ext uri="{BB962C8B-B14F-4D97-AF65-F5344CB8AC3E}">
        <p14:creationId xmlns:p14="http://schemas.microsoft.com/office/powerpoint/2010/main" val="285237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9C89CA-6D5A-4D4E-901B-890679744FFB}" type="datetimeFigureOut">
              <a:rPr lang="en-US"/>
              <a:pPr>
                <a:defRPr/>
              </a:pPr>
              <a:t>10/26/2016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182096-F1D4-4576-A8E7-9FE218F362B5}" type="slidenum">
              <a:rPr lang="en-US"/>
              <a:pPr>
                <a:defRPr/>
              </a:pPr>
              <a:t>‹#›</a:t>
            </a:fld>
            <a:endParaRPr lang="en-US"/>
          </a:p>
        </p:txBody>
      </p:sp>
    </p:spTree>
    <p:extLst>
      <p:ext uri="{BB962C8B-B14F-4D97-AF65-F5344CB8AC3E}">
        <p14:creationId xmlns:p14="http://schemas.microsoft.com/office/powerpoint/2010/main" val="147244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F56366-0014-4F1C-9415-235F1B33C693}" type="datetimeFigureOut">
              <a:rPr lang="en-US"/>
              <a:pPr>
                <a:defRPr/>
              </a:pPr>
              <a:t>10/26/2016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4F592D-A2D8-436D-AD2A-900D3AC26BE4}" type="slidenum">
              <a:rPr lang="en-US"/>
              <a:pPr>
                <a:defRPr/>
              </a:pPr>
              <a:t>‹#›</a:t>
            </a:fld>
            <a:endParaRPr lang="en-US"/>
          </a:p>
        </p:txBody>
      </p:sp>
    </p:spTree>
    <p:extLst>
      <p:ext uri="{BB962C8B-B14F-4D97-AF65-F5344CB8AC3E}">
        <p14:creationId xmlns:p14="http://schemas.microsoft.com/office/powerpoint/2010/main" val="402003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35E0010-C8BE-46B9-8E33-1229741CB104}"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13A65B1-9BBD-4BDD-9AB7-CCA2790529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38" r:id="rId12"/>
    <p:sldLayoutId id="2147483839" r:id="rId13"/>
    <p:sldLayoutId id="2147483840" r:id="rId14"/>
    <p:sldLayoutId id="2147483841"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3BAB919-F038-43BB-9D61-45FC12ABDDD6}"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779A236-B943-4710-A4BD-B8ECAF1FA1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42" r:id="rId12"/>
    <p:sldLayoutId id="2147483843" r:id="rId13"/>
    <p:sldLayoutId id="2147483844" r:id="rId14"/>
    <p:sldLayoutId id="2147483845" r:id="rId15"/>
    <p:sldLayoutId id="2147483846"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l_8hOai9hGQ"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time.com/time/health/article/0,8599,2022481,00.html#ixzz11834Xml1"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2305050" y="5372100"/>
            <a:ext cx="4502150" cy="1200150"/>
          </a:xfrm>
          <a:prstGeom prst="rect">
            <a:avLst/>
          </a:prstGeom>
          <a:solidFill>
            <a:schemeClr val="bg1">
              <a:alpha val="5803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latin typeface="Arial" pitchFamily="34" charset="0"/>
                <a:cs typeface="Arial" pitchFamily="34" charset="0"/>
              </a:rPr>
              <a:t>Waves Continued…</a:t>
            </a:r>
          </a:p>
          <a:p>
            <a:pPr algn="ctr" eaLnBrk="1" hangingPunct="1">
              <a:spcBef>
                <a:spcPct val="0"/>
              </a:spcBef>
              <a:buFontTx/>
              <a:buNone/>
            </a:pPr>
            <a:r>
              <a:rPr lang="en-US" altLang="en-US" sz="3600" b="1" dirty="0">
                <a:latin typeface="Arial" pitchFamily="34" charset="0"/>
                <a:cs typeface="Arial" pitchFamily="34" charset="0"/>
              </a:rPr>
              <a:t>October </a:t>
            </a:r>
            <a:r>
              <a:rPr lang="en-US" altLang="en-US" sz="3600" b="1" dirty="0" smtClean="0">
                <a:latin typeface="Arial" pitchFamily="34" charset="0"/>
                <a:cs typeface="Arial" pitchFamily="34" charset="0"/>
              </a:rPr>
              <a:t>26</a:t>
            </a:r>
            <a:r>
              <a:rPr lang="en-US" altLang="en-US" sz="3600" b="1" baseline="30000" dirty="0" smtClean="0">
                <a:latin typeface="Arial" pitchFamily="34" charset="0"/>
                <a:cs typeface="Arial" pitchFamily="34" charset="0"/>
              </a:rPr>
              <a:t>th</a:t>
            </a:r>
            <a:r>
              <a:rPr lang="en-US" altLang="en-US" sz="3600" b="1" dirty="0">
                <a:latin typeface="Arial" pitchFamily="34" charset="0"/>
                <a:cs typeface="Arial" pitchFamily="34" charset="0"/>
              </a:rPr>
              <a:t>, </a:t>
            </a:r>
            <a:r>
              <a:rPr lang="en-US" altLang="en-US" sz="3600" b="1" dirty="0" smtClean="0">
                <a:latin typeface="Arial" pitchFamily="34" charset="0"/>
                <a:cs typeface="Arial" pitchFamily="34" charset="0"/>
              </a:rPr>
              <a:t>2016</a:t>
            </a:r>
            <a:endParaRPr lang="en-US" altLang="en-US" sz="3600" b="1" dirty="0">
              <a:latin typeface="Arial" pitchFamily="34" charset="0"/>
              <a:cs typeface="Arial" pitchFamily="34" charset="0"/>
            </a:endParaRPr>
          </a:p>
        </p:txBody>
      </p:sp>
      <p:pic>
        <p:nvPicPr>
          <p:cNvPr id="1229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457200"/>
            <a:ext cx="6573837"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6807200" y="5715000"/>
            <a:ext cx="233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a:solidFill>
                  <a:srgbClr val="FFFF00"/>
                </a:solidFill>
              </a:rPr>
              <a:t>Trigger Warning –</a:t>
            </a:r>
          </a:p>
          <a:p>
            <a:pPr algn="ctr" eaLnBrk="1" hangingPunct="1"/>
            <a:r>
              <a:rPr lang="en-US" altLang="en-US" b="1">
                <a:solidFill>
                  <a:srgbClr val="FFFF00"/>
                </a:solidFill>
              </a:rPr>
              <a:t>We’ll talk about tsunamis today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le:Drauper freak wa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7924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ChangeArrowheads="1"/>
          </p:cNvSpPr>
          <p:nvPr/>
        </p:nvSpPr>
        <p:spPr bwMode="auto">
          <a:xfrm>
            <a:off x="1371600" y="4495800"/>
            <a:ext cx="6400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FFFF00"/>
                </a:solidFill>
                <a:latin typeface="Arial" pitchFamily="34" charset="0"/>
              </a:rPr>
              <a:t>The Draupner wave, a single giant wave measured on New Year's Day 1995, finally confirmed the existence of freak waves, which had previously been considered near-mythical</a:t>
            </a:r>
          </a:p>
        </p:txBody>
      </p:sp>
      <p:grpSp>
        <p:nvGrpSpPr>
          <p:cNvPr id="4" name="Group 3"/>
          <p:cNvGrpSpPr>
            <a:grpSpLocks/>
          </p:cNvGrpSpPr>
          <p:nvPr/>
        </p:nvGrpSpPr>
        <p:grpSpPr bwMode="auto">
          <a:xfrm>
            <a:off x="2286000" y="533400"/>
            <a:ext cx="1828800" cy="685800"/>
            <a:chOff x="2286000" y="533400"/>
            <a:chExt cx="1828800" cy="685800"/>
          </a:xfrm>
        </p:grpSpPr>
        <p:sp>
          <p:nvSpPr>
            <p:cNvPr id="2" name="Right Arrow 1"/>
            <p:cNvSpPr/>
            <p:nvPr/>
          </p:nvSpPr>
          <p:spPr>
            <a:xfrm>
              <a:off x="2286000" y="533400"/>
              <a:ext cx="1828800" cy="685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1510" name="TextBox 2"/>
            <p:cNvSpPr txBox="1">
              <a:spLocks noChangeArrowheads="1"/>
            </p:cNvSpPr>
            <p:nvPr/>
          </p:nvSpPr>
          <p:spPr bwMode="auto">
            <a:xfrm>
              <a:off x="2667000" y="6858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olidFill>
                    <a:schemeClr val="bg1"/>
                  </a:solidFill>
                </a:rPr>
                <a:t>60 ft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50875" y="304800"/>
            <a:ext cx="784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a:solidFill>
                  <a:srgbClr val="FFFF00"/>
                </a:solidFill>
                <a:latin typeface="Arial" pitchFamily="34" charset="0"/>
              </a:rPr>
              <a:t>Freak waves, rogue waves, extreme waves</a:t>
            </a:r>
          </a:p>
        </p:txBody>
      </p:sp>
      <p:pic>
        <p:nvPicPr>
          <p:cNvPr id="22531" name="Picture 4" descr="vague-lijour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371600"/>
            <a:ext cx="47529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descr="http://www.theartofdredging.com/bigwavethree0722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762000"/>
            <a:ext cx="39528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descr="http://gcaptain.com/maritime/blog/wp-content/uploads/2007/10/norweigian-dream-bo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581400"/>
            <a:ext cx="44577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371600" y="2362200"/>
            <a:ext cx="4648200" cy="2743200"/>
          </a:xfrm>
          <a:prstGeom prst="rect">
            <a:avLst/>
          </a:prstGeom>
          <a:solidFill>
            <a:srgbClr val="FFFF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Arial" pitchFamily="34" charset="0"/>
                <a:cs typeface="Arial" pitchFamily="34" charset="0"/>
              </a:rPr>
              <a:t>In the open ocean:</a:t>
            </a:r>
          </a:p>
          <a:p>
            <a:pPr algn="ctr">
              <a:defRPr/>
            </a:pPr>
            <a:r>
              <a:rPr lang="en-US" sz="2400" b="1" dirty="0">
                <a:solidFill>
                  <a:schemeClr val="tx1"/>
                </a:solidFill>
                <a:latin typeface="Arial" pitchFamily="34" charset="0"/>
                <a:cs typeface="Arial" pitchFamily="34" charset="0"/>
              </a:rPr>
              <a:t>1 in 23 will 2X as high</a:t>
            </a:r>
          </a:p>
          <a:p>
            <a:pPr algn="ctr">
              <a:defRPr/>
            </a:pPr>
            <a:r>
              <a:rPr lang="en-US" sz="2400" b="1" dirty="0">
                <a:solidFill>
                  <a:schemeClr val="tx1"/>
                </a:solidFill>
                <a:latin typeface="Arial" pitchFamily="34" charset="0"/>
                <a:cs typeface="Arial" pitchFamily="34" charset="0"/>
              </a:rPr>
              <a:t>1 in 1175 will be 3X as high</a:t>
            </a:r>
          </a:p>
          <a:p>
            <a:pPr algn="ctr">
              <a:defRPr/>
            </a:pPr>
            <a:r>
              <a:rPr lang="en-US" sz="2400" b="1" dirty="0">
                <a:solidFill>
                  <a:schemeClr val="tx1"/>
                </a:solidFill>
                <a:latin typeface="Arial" pitchFamily="34" charset="0"/>
                <a:cs typeface="Arial" pitchFamily="34" charset="0"/>
              </a:rPr>
              <a:t>1 in 300,000 will be 4X as high</a:t>
            </a:r>
          </a:p>
          <a:p>
            <a:pPr algn="ctr">
              <a:defRPr/>
            </a:pPr>
            <a:r>
              <a:rPr lang="en-US" sz="2400" b="1" dirty="0">
                <a:solidFill>
                  <a:schemeClr val="tx1"/>
                </a:solidFill>
                <a:latin typeface="Arial" pitchFamily="34" charset="0"/>
                <a:cs typeface="Arial" pitchFamily="34" charset="0"/>
              </a:rPr>
              <a:t>TRULY BIG – 1 in several billion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304800" y="2286000"/>
            <a:ext cx="85344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chemeClr val="bg1"/>
                </a:solidFill>
                <a:latin typeface="Arial" pitchFamily="34" charset="0"/>
              </a:rPr>
              <a:t>U.S. Naval Research Laboratory ocean-floor pressure sensors detected a freak wave caused by Hurricane Ivan in the Gulf of Mexico, 2004. The wave was around </a:t>
            </a:r>
            <a:r>
              <a:rPr lang="en-US" altLang="en-US" sz="1800" u="sng">
                <a:solidFill>
                  <a:schemeClr val="bg1"/>
                </a:solidFill>
                <a:latin typeface="Arial" pitchFamily="34" charset="0"/>
              </a:rPr>
              <a:t>27.7 meters (91 ft) high from peak to trough</a:t>
            </a:r>
            <a:r>
              <a:rPr lang="en-US" altLang="en-US" sz="1800">
                <a:solidFill>
                  <a:schemeClr val="bg1"/>
                </a:solidFill>
                <a:latin typeface="Arial" pitchFamily="34" charset="0"/>
              </a:rPr>
              <a:t>, and around 200 meters (660 ft) long.[26]</a:t>
            </a:r>
          </a:p>
          <a:p>
            <a:pPr eaLnBrk="1" hangingPunct="1">
              <a:spcBef>
                <a:spcPct val="0"/>
              </a:spcBef>
              <a:buFontTx/>
              <a:buNone/>
            </a:pPr>
            <a:endParaRPr lang="en-US" altLang="en-US" sz="1800">
              <a:solidFill>
                <a:schemeClr val="bg1"/>
              </a:solidFill>
              <a:latin typeface="Arial" pitchFamily="34" charset="0"/>
            </a:endParaRPr>
          </a:p>
          <a:p>
            <a:pPr eaLnBrk="1" hangingPunct="1">
              <a:spcBef>
                <a:spcPct val="0"/>
              </a:spcBef>
              <a:buFontTx/>
              <a:buNone/>
            </a:pPr>
            <a:r>
              <a:rPr lang="en-US" altLang="en-US" sz="1800">
                <a:solidFill>
                  <a:schemeClr val="bg1"/>
                </a:solidFill>
                <a:latin typeface="Arial" pitchFamily="34" charset="0"/>
              </a:rPr>
              <a:t>Aleutian Ballad, (Bering Sea, 2005)</a:t>
            </a:r>
          </a:p>
        </p:txBody>
      </p:sp>
      <p:sp>
        <p:nvSpPr>
          <p:cNvPr id="23555" name="Rectangle 2"/>
          <p:cNvSpPr>
            <a:spLocks noChangeArrowheads="1"/>
          </p:cNvSpPr>
          <p:nvPr/>
        </p:nvSpPr>
        <p:spPr bwMode="auto">
          <a:xfrm>
            <a:off x="381000" y="6858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chemeClr val="bg1"/>
                </a:solidFill>
                <a:latin typeface="Arial" pitchFamily="34" charset="0"/>
              </a:rPr>
              <a:t>RMS Queen Elizabeth 2 – North Atlantic, September 1995, 29 meters (95 ft), during Hurricane Luis: The Master said it "came out of the darkness" and "looked like the White Cliffs of Dover." [25] Newspaper reports at the time described the cruise liner as attempting to "surf" the near-vertical wave in order not to be sunk.</a:t>
            </a:r>
          </a:p>
        </p:txBody>
      </p:sp>
      <p:sp>
        <p:nvSpPr>
          <p:cNvPr id="23556" name="Rectangle 3"/>
          <p:cNvSpPr>
            <a:spLocks noChangeArrowheads="1"/>
          </p:cNvSpPr>
          <p:nvPr/>
        </p:nvSpPr>
        <p:spPr bwMode="auto">
          <a:xfrm>
            <a:off x="1600200" y="510540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hlinkClick r:id="rId3"/>
              </a:rPr>
              <a:t>http://www.youtube.com/watch?v=l_8hOai9hGQ</a:t>
            </a:r>
            <a:endParaRPr lang="en-US" altLang="en-US" sz="1800">
              <a:latin typeface="Arial" pitchFamily="34" charset="0"/>
            </a:endParaRPr>
          </a:p>
        </p:txBody>
      </p:sp>
      <p:pic>
        <p:nvPicPr>
          <p:cNvPr id="23557" name="Picture 6" descr="http://upload.wikimedia.org/wikipedia/commons/7/7e/White_cliffs_of_dover_09_2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232275"/>
            <a:ext cx="62865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l="24167" t="18668" r="52499" b="54666"/>
          <a:stretch>
            <a:fillRect/>
          </a:stretch>
        </p:blipFill>
        <p:spPr bwMode="auto">
          <a:xfrm>
            <a:off x="76200" y="1905000"/>
            <a:ext cx="4267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ChangeArrowheads="1"/>
          </p:cNvSpPr>
          <p:nvPr/>
        </p:nvSpPr>
        <p:spPr bwMode="auto">
          <a:xfrm>
            <a:off x="4343400" y="58738"/>
            <a:ext cx="4572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FFC000"/>
                </a:solidFill>
                <a:latin typeface="Arial" pitchFamily="34" charset="0"/>
              </a:rPr>
              <a:t>Now one of the quotes you got from one scientist was mind boggling to me — "Two large ships disappear every week on average worldwide." How is that possible? Are there hundreds of people a year disappearing into the sea and we just don't hear about it?</a:t>
            </a:r>
            <a:r>
              <a:rPr lang="en-US" altLang="en-US" sz="1800" b="1">
                <a:solidFill>
                  <a:schemeClr val="bg1"/>
                </a:solidFill>
                <a:latin typeface="Arial" pitchFamily="34" charset="0"/>
              </a:rPr>
              <a:t> </a:t>
            </a:r>
            <a:r>
              <a:rPr lang="en-US" altLang="en-US" sz="1800">
                <a:solidFill>
                  <a:schemeClr val="bg1"/>
                </a:solidFill>
                <a:latin typeface="Arial" pitchFamily="34" charset="0"/>
              </a:rPr>
              <a:t/>
            </a:r>
            <a:br>
              <a:rPr lang="en-US" altLang="en-US" sz="1800">
                <a:solidFill>
                  <a:schemeClr val="bg1"/>
                </a:solidFill>
                <a:latin typeface="Arial" pitchFamily="34" charset="0"/>
              </a:rPr>
            </a:br>
            <a:r>
              <a:rPr lang="en-US" altLang="en-US" sz="1800">
                <a:solidFill>
                  <a:schemeClr val="bg1"/>
                </a:solidFill>
                <a:latin typeface="Arial" pitchFamily="34" charset="0"/>
              </a:rPr>
              <a:t>Well, it's not that nobody hears about it. It's that it's not going to be on page one of the New York </a:t>
            </a:r>
            <a:r>
              <a:rPr lang="en-US" altLang="en-US" sz="1800" i="1">
                <a:solidFill>
                  <a:schemeClr val="bg1"/>
                </a:solidFill>
                <a:latin typeface="Arial" pitchFamily="34" charset="0"/>
              </a:rPr>
              <a:t>Times</a:t>
            </a:r>
            <a:r>
              <a:rPr lang="en-US" altLang="en-US" sz="1800">
                <a:solidFill>
                  <a:schemeClr val="bg1"/>
                </a:solidFill>
                <a:latin typeface="Arial" pitchFamily="34" charset="0"/>
              </a:rPr>
              <a:t> if a Lithuanian crew in a Liberian flagship goes down in the Andaman Sea. I went to the insurance firm Lloyds of London and their notion was "We don't know how many ships are going down, because between when they go down and when they're missing we don't know what happened to them." So I did a lot of work in the archives. The figure that I felt confident with is two a month. But that's still a lot.</a:t>
            </a:r>
            <a:br>
              <a:rPr lang="en-US" altLang="en-US" sz="1800">
                <a:solidFill>
                  <a:schemeClr val="bg1"/>
                </a:solidFill>
                <a:latin typeface="Arial" pitchFamily="34" charset="0"/>
              </a:rPr>
            </a:br>
            <a:r>
              <a:rPr lang="en-US" altLang="en-US" sz="1800">
                <a:solidFill>
                  <a:schemeClr val="bg1"/>
                </a:solidFill>
                <a:latin typeface="Arial" pitchFamily="34" charset="0"/>
              </a:rPr>
              <a:t/>
            </a:r>
            <a:br>
              <a:rPr lang="en-US" altLang="en-US" sz="1800">
                <a:solidFill>
                  <a:schemeClr val="bg1"/>
                </a:solidFill>
                <a:latin typeface="Arial" pitchFamily="34" charset="0"/>
              </a:rPr>
            </a:br>
            <a:r>
              <a:rPr lang="en-US" altLang="en-US" sz="1800">
                <a:solidFill>
                  <a:schemeClr val="bg1"/>
                </a:solidFill>
                <a:latin typeface="Arial" pitchFamily="34" charset="0"/>
              </a:rPr>
              <a:t>Read more: </a:t>
            </a:r>
            <a:r>
              <a:rPr lang="en-US" altLang="en-US" sz="1800">
                <a:solidFill>
                  <a:schemeClr val="bg1"/>
                </a:solidFill>
                <a:latin typeface="Arial" pitchFamily="34" charset="0"/>
                <a:hlinkClick r:id="rId4"/>
              </a:rPr>
              <a:t>http://www.time.com/time/health/article/0,8599,2022481,00.html#ixzz11834Xml1</a:t>
            </a:r>
            <a:endParaRPr lang="en-US" altLang="en-US" sz="180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8229600" cy="914400"/>
          </a:xfrm>
        </p:spPr>
        <p:txBody>
          <a:bodyPr/>
          <a:lstStyle/>
          <a:p>
            <a:pPr algn="l" eaLnBrk="1" hangingPunct="1"/>
            <a:r>
              <a:rPr lang="en-US" altLang="en-US" b="1" i="1" u="sng" smtClean="0">
                <a:solidFill>
                  <a:srgbClr val="04ECEC"/>
                </a:solidFill>
                <a:latin typeface="Arial" pitchFamily="34" charset="0"/>
                <a:cs typeface="Arial" pitchFamily="34" charset="0"/>
              </a:rPr>
              <a:t>Wave energy</a:t>
            </a:r>
          </a:p>
        </p:txBody>
      </p:sp>
      <p:sp>
        <p:nvSpPr>
          <p:cNvPr id="34819" name="Rectangle 3"/>
          <p:cNvSpPr>
            <a:spLocks noGrp="1" noChangeArrowheads="1"/>
          </p:cNvSpPr>
          <p:nvPr>
            <p:ph type="body" idx="1"/>
          </p:nvPr>
        </p:nvSpPr>
        <p:spPr>
          <a:xfrm>
            <a:off x="457200" y="1143000"/>
            <a:ext cx="8229600" cy="5486400"/>
          </a:xfrm>
        </p:spPr>
        <p:txBody>
          <a:bodyPr rtlCol="0">
            <a:normAutofit fontScale="92500" lnSpcReduction="10000"/>
          </a:bodyPr>
          <a:lstStyle/>
          <a:p>
            <a:pPr eaLnBrk="1" fontAlgn="auto" hangingPunct="1">
              <a:spcAft>
                <a:spcPts val="0"/>
              </a:spcAft>
              <a:defRPr/>
            </a:pPr>
            <a:r>
              <a:rPr lang="en-US" sz="3600" b="1" dirty="0" smtClean="0">
                <a:solidFill>
                  <a:srgbClr val="FF0000"/>
                </a:solidFill>
                <a:effectLst>
                  <a:outerShdw blurRad="38100" dist="38100" dir="2700000" algn="tl">
                    <a:srgbClr val="000000"/>
                  </a:outerShdw>
                </a:effectLst>
                <a:latin typeface="Arial" pitchFamily="34" charset="0"/>
                <a:cs typeface="Arial" pitchFamily="34" charset="0"/>
              </a:rPr>
              <a:t>Fully developed sea</a:t>
            </a:r>
          </a:p>
          <a:p>
            <a:pPr lvl="1" eaLnBrk="1" fontAlgn="auto" hangingPunct="1">
              <a:spcAft>
                <a:spcPts val="0"/>
              </a:spcAft>
              <a:defRPr/>
            </a:pPr>
            <a:r>
              <a:rPr lang="en-US" sz="3200" b="1" dirty="0" smtClean="0">
                <a:solidFill>
                  <a:srgbClr val="04ECEC"/>
                </a:solidFill>
                <a:latin typeface="Arial" pitchFamily="34" charset="0"/>
                <a:cs typeface="Arial" pitchFamily="34" charset="0"/>
              </a:rPr>
              <a:t>Maximum wave height, wavelength for particular fetch, speed, and duration of winds at equilibrium conditions </a:t>
            </a:r>
            <a:r>
              <a:rPr lang="en-US" sz="3200" b="1" dirty="0" smtClean="0">
                <a:solidFill>
                  <a:srgbClr val="04ECEC"/>
                </a:solidFill>
                <a:latin typeface="Arial" pitchFamily="34" charset="0"/>
                <a:cs typeface="Arial" pitchFamily="34" charset="0"/>
                <a:sym typeface="Wingdings" panose="05000000000000000000" pitchFamily="2" charset="2"/>
              </a:rPr>
              <a:t>they lose energy through breaking as fast as they gain energy from the wind</a:t>
            </a:r>
            <a:endParaRPr lang="en-US" sz="3200" b="1" dirty="0" smtClean="0">
              <a:solidFill>
                <a:srgbClr val="04ECEC"/>
              </a:solidFill>
              <a:latin typeface="Arial" pitchFamily="34" charset="0"/>
              <a:cs typeface="Arial" pitchFamily="34" charset="0"/>
            </a:endParaRPr>
          </a:p>
          <a:p>
            <a:pPr eaLnBrk="1" fontAlgn="auto" hangingPunct="1">
              <a:spcAft>
                <a:spcPts val="0"/>
              </a:spcAft>
              <a:defRPr/>
            </a:pPr>
            <a:r>
              <a:rPr lang="en-US" sz="3600" b="1" dirty="0" smtClean="0">
                <a:solidFill>
                  <a:srgbClr val="FF0000"/>
                </a:solidFill>
                <a:effectLst>
                  <a:outerShdw blurRad="38100" dist="38100" dir="2700000" algn="tl">
                    <a:srgbClr val="000000"/>
                  </a:outerShdw>
                </a:effectLst>
                <a:latin typeface="Arial" pitchFamily="34" charset="0"/>
                <a:cs typeface="Arial" pitchFamily="34" charset="0"/>
              </a:rPr>
              <a:t>Swell</a:t>
            </a:r>
          </a:p>
          <a:p>
            <a:pPr lvl="1" eaLnBrk="1" fontAlgn="auto" hangingPunct="1">
              <a:spcAft>
                <a:spcPts val="0"/>
              </a:spcAft>
              <a:defRPr/>
            </a:pPr>
            <a:r>
              <a:rPr lang="en-US" sz="3200" b="1" dirty="0" smtClean="0">
                <a:solidFill>
                  <a:srgbClr val="04ECEC"/>
                </a:solidFill>
                <a:latin typeface="Arial" pitchFamily="34" charset="0"/>
                <a:cs typeface="Arial" pitchFamily="34" charset="0"/>
              </a:rPr>
              <a:t>Uniform, symmetrical waves that travel outward from storm area</a:t>
            </a:r>
          </a:p>
          <a:p>
            <a:pPr lvl="1" eaLnBrk="1" fontAlgn="auto" hangingPunct="1">
              <a:spcAft>
                <a:spcPts val="0"/>
              </a:spcAft>
              <a:defRPr/>
            </a:pPr>
            <a:r>
              <a:rPr lang="en-US" sz="3200" b="1" dirty="0" smtClean="0">
                <a:solidFill>
                  <a:srgbClr val="04ECEC"/>
                </a:solidFill>
                <a:latin typeface="Arial" pitchFamily="34" charset="0"/>
                <a:cs typeface="Arial" pitchFamily="34" charset="0"/>
              </a:rPr>
              <a:t>Long crests</a:t>
            </a:r>
          </a:p>
          <a:p>
            <a:pPr lvl="1" eaLnBrk="1" fontAlgn="auto" hangingPunct="1">
              <a:spcAft>
                <a:spcPts val="0"/>
              </a:spcAft>
              <a:defRPr/>
            </a:pPr>
            <a:r>
              <a:rPr lang="en-US" sz="3200" b="1" dirty="0" smtClean="0">
                <a:solidFill>
                  <a:srgbClr val="04ECEC"/>
                </a:solidFill>
                <a:latin typeface="Arial" pitchFamily="34" charset="0"/>
                <a:cs typeface="Arial" pitchFamily="34" charset="0"/>
              </a:rPr>
              <a:t>Transport energy long distances</a:t>
            </a:r>
          </a:p>
          <a:p>
            <a:pPr eaLnBrk="1" fontAlgn="auto" hangingPunct="1">
              <a:spcAft>
                <a:spcPts val="0"/>
              </a:spcAft>
              <a:buFont typeface="Wingdings" pitchFamily="2" charset="2"/>
              <a:buNone/>
              <a:defRPr/>
            </a:pPr>
            <a:endParaRPr lang="en-US" b="1" dirty="0" smtClean="0">
              <a:solidFill>
                <a:srgbClr val="04ECE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TextBox 4"/>
          <p:cNvSpPr txBox="1">
            <a:spLocks noChangeArrowheads="1"/>
          </p:cNvSpPr>
          <p:nvPr/>
        </p:nvSpPr>
        <p:spPr bwMode="auto">
          <a:xfrm>
            <a:off x="2514600" y="-76200"/>
            <a:ext cx="6489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b="1">
                <a:solidFill>
                  <a:srgbClr val="9AFB25"/>
                </a:solidFill>
                <a:latin typeface="Arial" pitchFamily="34" charset="0"/>
                <a:cs typeface="Arial" pitchFamily="34" charset="0"/>
              </a:rPr>
              <a:t>Ground Swell vs. Wind Swell</a:t>
            </a:r>
          </a:p>
        </p:txBody>
      </p:sp>
      <p:sp>
        <p:nvSpPr>
          <p:cNvPr id="26627" name="TextBox 5"/>
          <p:cNvSpPr txBox="1">
            <a:spLocks noChangeArrowheads="1"/>
          </p:cNvSpPr>
          <p:nvPr/>
        </p:nvSpPr>
        <p:spPr bwMode="auto">
          <a:xfrm>
            <a:off x="76200" y="3886200"/>
            <a:ext cx="8915400" cy="1938338"/>
          </a:xfrm>
          <a:prstGeom prst="rect">
            <a:avLst/>
          </a:prstGeom>
          <a:solidFill>
            <a:schemeClr val="bg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b="1">
                <a:latin typeface="Arial" pitchFamily="34" charset="0"/>
                <a:cs typeface="Arial" pitchFamily="34" charset="0"/>
              </a:rPr>
              <a:t>Ground – deep ocean swell , one that might be generated by a distant storm or earthquake. Originally –meant to describe waves that were so big their troughs bared “the ground” of the  sea floor.</a:t>
            </a:r>
          </a:p>
          <a:p>
            <a:pPr eaLnBrk="1" hangingPunct="1">
              <a:spcBef>
                <a:spcPct val="0"/>
              </a:spcBef>
              <a:buFontTx/>
              <a:buNone/>
            </a:pPr>
            <a:endParaRPr lang="en-US" altLang="en-US" sz="2000" b="1">
              <a:latin typeface="Arial" pitchFamily="34" charset="0"/>
              <a:cs typeface="Arial" pitchFamily="34" charset="0"/>
            </a:endParaRPr>
          </a:p>
          <a:p>
            <a:pPr eaLnBrk="1" hangingPunct="1">
              <a:spcBef>
                <a:spcPct val="0"/>
              </a:spcBef>
              <a:buFontTx/>
              <a:buNone/>
            </a:pPr>
            <a:r>
              <a:rPr lang="en-US" altLang="en-US" sz="2000" b="1">
                <a:latin typeface="Arial" pitchFamily="34" charset="0"/>
                <a:cs typeface="Arial" pitchFamily="34" charset="0"/>
              </a:rPr>
              <a:t>Generally – ground swell is  larger and from farther away; wind swell is smaller locally-produced waves.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81000"/>
            <a:ext cx="8229600" cy="685800"/>
          </a:xfrm>
        </p:spPr>
        <p:txBody>
          <a:bodyPr rtlCol="0">
            <a:normAutofit fontScale="90000"/>
          </a:bodyPr>
          <a:lstStyle/>
          <a:p>
            <a:pPr algn="l" eaLnBrk="1" fontAlgn="auto" hangingPunct="1">
              <a:spcAft>
                <a:spcPts val="0"/>
              </a:spcAft>
              <a:defRPr/>
            </a:pPr>
            <a:r>
              <a:rPr lang="en-US" sz="4000" b="1" i="1" u="sng" dirty="0" smtClean="0">
                <a:solidFill>
                  <a:schemeClr val="bg1"/>
                </a:solidFill>
                <a:latin typeface="Arial" panose="020B0604020202020204" pitchFamily="34" charset="0"/>
                <a:cs typeface="Arial" panose="020B0604020202020204" pitchFamily="34" charset="0"/>
              </a:rPr>
              <a:t>As Waves approach shore</a:t>
            </a:r>
          </a:p>
        </p:txBody>
      </p:sp>
      <p:sp>
        <p:nvSpPr>
          <p:cNvPr id="28675" name="Rectangle 3"/>
          <p:cNvSpPr>
            <a:spLocks noGrp="1" noChangeArrowheads="1"/>
          </p:cNvSpPr>
          <p:nvPr>
            <p:ph type="body" idx="1"/>
          </p:nvPr>
        </p:nvSpPr>
        <p:spPr>
          <a:xfrm>
            <a:off x="533400" y="1371600"/>
            <a:ext cx="8229600" cy="5029200"/>
          </a:xfrm>
        </p:spPr>
        <p:txBody>
          <a:bodyPr/>
          <a:lstStyle/>
          <a:p>
            <a:pPr eaLnBrk="1" hangingPunct="1">
              <a:lnSpc>
                <a:spcPct val="90000"/>
              </a:lnSpc>
            </a:pPr>
            <a:r>
              <a:rPr lang="en-US" altLang="en-US" b="1" smtClean="0">
                <a:solidFill>
                  <a:srgbClr val="9AFB25"/>
                </a:solidFill>
                <a:latin typeface="Arial" pitchFamily="34" charset="0"/>
                <a:cs typeface="Arial" pitchFamily="34" charset="0"/>
              </a:rPr>
              <a:t>Wave speed decreases</a:t>
            </a:r>
          </a:p>
          <a:p>
            <a:pPr eaLnBrk="1" hangingPunct="1">
              <a:lnSpc>
                <a:spcPct val="90000"/>
              </a:lnSpc>
            </a:pPr>
            <a:r>
              <a:rPr lang="en-US" altLang="en-US" b="1" smtClean="0">
                <a:solidFill>
                  <a:srgbClr val="9AFB25"/>
                </a:solidFill>
                <a:latin typeface="Arial" pitchFamily="34" charset="0"/>
                <a:cs typeface="Arial" pitchFamily="34" charset="0"/>
              </a:rPr>
              <a:t>Wavelength decreases</a:t>
            </a:r>
          </a:p>
          <a:p>
            <a:pPr eaLnBrk="1" hangingPunct="1">
              <a:lnSpc>
                <a:spcPct val="90000"/>
              </a:lnSpc>
            </a:pPr>
            <a:r>
              <a:rPr lang="en-US" altLang="en-US" b="1" smtClean="0">
                <a:solidFill>
                  <a:srgbClr val="9AFB25"/>
                </a:solidFill>
                <a:latin typeface="Arial" pitchFamily="34" charset="0"/>
                <a:cs typeface="Arial" pitchFamily="34" charset="0"/>
              </a:rPr>
              <a:t>Wave height increases</a:t>
            </a:r>
          </a:p>
          <a:p>
            <a:pPr eaLnBrk="1" hangingPunct="1">
              <a:lnSpc>
                <a:spcPct val="90000"/>
              </a:lnSpc>
            </a:pPr>
            <a:r>
              <a:rPr lang="en-US" altLang="en-US" b="1" smtClean="0">
                <a:solidFill>
                  <a:srgbClr val="9AFB25"/>
                </a:solidFill>
                <a:latin typeface="Arial" pitchFamily="34" charset="0"/>
                <a:cs typeface="Arial" pitchFamily="34" charset="0"/>
              </a:rPr>
              <a:t>Wave steepness increases</a:t>
            </a:r>
          </a:p>
          <a:p>
            <a:pPr eaLnBrk="1" hangingPunct="1">
              <a:lnSpc>
                <a:spcPct val="90000"/>
              </a:lnSpc>
            </a:pPr>
            <a:r>
              <a:rPr lang="en-US" altLang="en-US" b="1" smtClean="0">
                <a:solidFill>
                  <a:srgbClr val="9AFB25"/>
                </a:solidFill>
                <a:latin typeface="Arial" pitchFamily="34" charset="0"/>
                <a:cs typeface="Arial" pitchFamily="34" charset="0"/>
              </a:rPr>
              <a:t>Waves break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81000"/>
            <a:ext cx="8229600" cy="914400"/>
          </a:xfrm>
        </p:spPr>
        <p:txBody>
          <a:bodyPr/>
          <a:lstStyle/>
          <a:p>
            <a:pPr algn="l" eaLnBrk="1" hangingPunct="1"/>
            <a:r>
              <a:rPr lang="en-US" altLang="en-US" b="1" u="sng" smtClean="0">
                <a:solidFill>
                  <a:srgbClr val="FFC000"/>
                </a:solidFill>
                <a:latin typeface="Arial" pitchFamily="34" charset="0"/>
                <a:cs typeface="Arial" pitchFamily="34" charset="0"/>
              </a:rPr>
              <a:t>Breakers in surf zone</a:t>
            </a:r>
          </a:p>
        </p:txBody>
      </p:sp>
      <p:sp>
        <p:nvSpPr>
          <p:cNvPr id="29699" name="Rectangle 3"/>
          <p:cNvSpPr>
            <a:spLocks noGrp="1" noChangeArrowheads="1"/>
          </p:cNvSpPr>
          <p:nvPr>
            <p:ph type="body" idx="1"/>
          </p:nvPr>
        </p:nvSpPr>
        <p:spPr>
          <a:xfrm>
            <a:off x="457200" y="1371600"/>
            <a:ext cx="8229600" cy="4953000"/>
          </a:xfrm>
        </p:spPr>
        <p:txBody>
          <a:bodyPr/>
          <a:lstStyle/>
          <a:p>
            <a:pPr eaLnBrk="1" hangingPunct="1"/>
            <a:r>
              <a:rPr lang="en-US" altLang="en-US" sz="3600" b="1" smtClean="0">
                <a:solidFill>
                  <a:srgbClr val="FFC000"/>
                </a:solidFill>
                <a:latin typeface="Arial" pitchFamily="34" charset="0"/>
                <a:cs typeface="Arial" pitchFamily="34" charset="0"/>
              </a:rPr>
              <a:t>Top of wave topples over base because of decrease in wave speed due to friction with sea floor</a:t>
            </a:r>
          </a:p>
          <a:p>
            <a:pPr eaLnBrk="1" hangingPunct="1"/>
            <a:endParaRPr lang="en-US" altLang="en-US" sz="3600" b="1" smtClean="0">
              <a:solidFill>
                <a:srgbClr val="FFC000"/>
              </a:solidFill>
              <a:latin typeface="Arial" pitchFamily="34" charset="0"/>
              <a:cs typeface="Arial" pitchFamily="34" charset="0"/>
            </a:endParaRPr>
          </a:p>
          <a:p>
            <a:pPr eaLnBrk="1" hangingPunct="1"/>
            <a:r>
              <a:rPr lang="en-US" altLang="en-US" sz="3600" b="1" smtClean="0">
                <a:solidFill>
                  <a:srgbClr val="FFC000"/>
                </a:solidFill>
                <a:latin typeface="Arial" pitchFamily="34" charset="0"/>
                <a:cs typeface="Arial" pitchFamily="34" charset="0"/>
              </a:rPr>
              <a:t>Wave form not sustained</a:t>
            </a:r>
          </a:p>
          <a:p>
            <a:pPr eaLnBrk="1" hangingPunct="1"/>
            <a:endParaRPr lang="en-US" altLang="en-US" sz="3600" b="1" smtClean="0">
              <a:solidFill>
                <a:srgbClr val="FFC000"/>
              </a:solidFill>
              <a:latin typeface="Arial" pitchFamily="34" charset="0"/>
              <a:cs typeface="Arial" pitchFamily="34" charset="0"/>
            </a:endParaRPr>
          </a:p>
          <a:p>
            <a:pPr eaLnBrk="1" hangingPunct="1"/>
            <a:r>
              <a:rPr lang="en-US" altLang="en-US" sz="3600" b="1" smtClean="0">
                <a:solidFill>
                  <a:srgbClr val="FFC000"/>
                </a:solidFill>
                <a:latin typeface="Arial" pitchFamily="34" charset="0"/>
                <a:cs typeface="Arial" pitchFamily="34" charset="0"/>
              </a:rPr>
              <a:t>Different types of breakers associated with different slope of sea floor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457200" y="381000"/>
            <a:ext cx="8229600" cy="838200"/>
          </a:xfrm>
        </p:spPr>
        <p:txBody>
          <a:bodyPr/>
          <a:lstStyle/>
          <a:p>
            <a:pPr algn="l" eaLnBrk="1" hangingPunct="1"/>
            <a:r>
              <a:rPr lang="en-US" altLang="en-US" b="1" smtClean="0">
                <a:solidFill>
                  <a:srgbClr val="FF0000"/>
                </a:solidFill>
                <a:latin typeface="Arial" pitchFamily="34" charset="0"/>
                <a:cs typeface="Arial" pitchFamily="34" charset="0"/>
              </a:rPr>
              <a:t>Spilling breaker</a:t>
            </a:r>
          </a:p>
        </p:txBody>
      </p:sp>
      <p:sp>
        <p:nvSpPr>
          <p:cNvPr id="50181" name="Rectangle 5"/>
          <p:cNvSpPr>
            <a:spLocks noGrp="1" noChangeArrowheads="1"/>
          </p:cNvSpPr>
          <p:nvPr>
            <p:ph type="body" sz="half" idx="1"/>
          </p:nvPr>
        </p:nvSpPr>
        <p:spPr>
          <a:xfrm>
            <a:off x="457200" y="1371600"/>
            <a:ext cx="7543800" cy="4724400"/>
          </a:xfrm>
        </p:spPr>
        <p:txBody>
          <a:bodyPr rtlCol="0">
            <a:normAutofit fontScale="77500" lnSpcReduction="20000"/>
          </a:bodyPr>
          <a:lstStyle/>
          <a:p>
            <a:pPr eaLnBrk="1" fontAlgn="auto" hangingPunct="1">
              <a:spcAft>
                <a:spcPts val="0"/>
              </a:spcAft>
              <a:defRPr/>
            </a:pPr>
            <a:r>
              <a:rPr lang="en-US" b="1" dirty="0" smtClean="0">
                <a:solidFill>
                  <a:srgbClr val="FFC000"/>
                </a:solidFill>
                <a:latin typeface="Arial" pitchFamily="34" charset="0"/>
                <a:cs typeface="Arial" pitchFamily="34" charset="0"/>
              </a:rPr>
              <a:t>Water slides down front slope of wave</a:t>
            </a:r>
          </a:p>
          <a:p>
            <a:pPr eaLnBrk="1" fontAlgn="auto" hangingPunct="1">
              <a:spcAft>
                <a:spcPts val="0"/>
              </a:spcAft>
              <a:defRPr/>
            </a:pPr>
            <a:endParaRPr lang="en-US" b="1" dirty="0" smtClean="0">
              <a:solidFill>
                <a:srgbClr val="FFC000"/>
              </a:solidFill>
              <a:latin typeface="Arial" pitchFamily="34" charset="0"/>
              <a:cs typeface="Arial" pitchFamily="34" charset="0"/>
            </a:endParaRPr>
          </a:p>
          <a:p>
            <a:pPr eaLnBrk="1" fontAlgn="auto" hangingPunct="1">
              <a:spcAft>
                <a:spcPts val="0"/>
              </a:spcAft>
              <a:defRPr/>
            </a:pPr>
            <a:endParaRPr lang="en-US" b="1" dirty="0" smtClean="0">
              <a:solidFill>
                <a:srgbClr val="FFC000"/>
              </a:solidFill>
              <a:latin typeface="Arial" pitchFamily="34" charset="0"/>
              <a:cs typeface="Arial" pitchFamily="34" charset="0"/>
            </a:endParaRPr>
          </a:p>
          <a:p>
            <a:pPr eaLnBrk="1" fontAlgn="auto" hangingPunct="1">
              <a:spcAft>
                <a:spcPts val="0"/>
              </a:spcAft>
              <a:defRPr/>
            </a:pPr>
            <a:endParaRPr lang="en-US" b="1" dirty="0" smtClean="0">
              <a:solidFill>
                <a:srgbClr val="FFC000"/>
              </a:solidFill>
              <a:latin typeface="Arial" pitchFamily="34" charset="0"/>
              <a:cs typeface="Arial" pitchFamily="34" charset="0"/>
            </a:endParaRPr>
          </a:p>
          <a:p>
            <a:pPr eaLnBrk="1" fontAlgn="auto" hangingPunct="1">
              <a:spcAft>
                <a:spcPts val="0"/>
              </a:spcAft>
              <a:defRPr/>
            </a:pPr>
            <a:r>
              <a:rPr lang="en-US" b="1" dirty="0" smtClean="0">
                <a:solidFill>
                  <a:srgbClr val="FFC000"/>
                </a:solidFill>
                <a:latin typeface="Arial" pitchFamily="34" charset="0"/>
                <a:cs typeface="Arial" pitchFamily="34" charset="0"/>
              </a:rPr>
              <a:t>Gently sloping sea floor</a:t>
            </a:r>
          </a:p>
          <a:p>
            <a:pPr eaLnBrk="1" fontAlgn="auto" hangingPunct="1">
              <a:spcAft>
                <a:spcPts val="0"/>
              </a:spcAft>
              <a:defRPr/>
            </a:pPr>
            <a:endParaRPr lang="en-US" b="1" dirty="0" smtClean="0">
              <a:solidFill>
                <a:srgbClr val="FFC000"/>
              </a:solidFill>
              <a:latin typeface="Arial" pitchFamily="34" charset="0"/>
              <a:cs typeface="Arial" pitchFamily="34" charset="0"/>
            </a:endParaRPr>
          </a:p>
          <a:p>
            <a:pPr eaLnBrk="1" fontAlgn="auto" hangingPunct="1">
              <a:spcAft>
                <a:spcPts val="0"/>
              </a:spcAft>
              <a:defRPr/>
            </a:pPr>
            <a:endParaRPr lang="en-US" b="1" dirty="0" smtClean="0">
              <a:solidFill>
                <a:srgbClr val="FFC000"/>
              </a:solidFill>
              <a:latin typeface="Arial" pitchFamily="34" charset="0"/>
              <a:cs typeface="Arial" pitchFamily="34" charset="0"/>
            </a:endParaRPr>
          </a:p>
          <a:p>
            <a:pPr eaLnBrk="1" fontAlgn="auto" hangingPunct="1">
              <a:spcAft>
                <a:spcPts val="0"/>
              </a:spcAft>
              <a:defRPr/>
            </a:pPr>
            <a:endParaRPr lang="en-US" b="1" dirty="0" smtClean="0">
              <a:solidFill>
                <a:srgbClr val="FFC000"/>
              </a:solidFill>
              <a:latin typeface="Arial" pitchFamily="34" charset="0"/>
              <a:cs typeface="Arial" pitchFamily="34" charset="0"/>
            </a:endParaRPr>
          </a:p>
          <a:p>
            <a:pPr eaLnBrk="1" fontAlgn="auto" hangingPunct="1">
              <a:spcAft>
                <a:spcPts val="0"/>
              </a:spcAft>
              <a:defRPr/>
            </a:pPr>
            <a:endParaRPr lang="en-US" b="1" dirty="0" smtClean="0">
              <a:solidFill>
                <a:srgbClr val="FFC000"/>
              </a:solidFill>
              <a:latin typeface="Arial" pitchFamily="34" charset="0"/>
              <a:cs typeface="Arial" pitchFamily="34" charset="0"/>
            </a:endParaRPr>
          </a:p>
          <a:p>
            <a:pPr eaLnBrk="1" fontAlgn="auto" hangingPunct="1">
              <a:spcAft>
                <a:spcPts val="0"/>
              </a:spcAft>
              <a:defRPr/>
            </a:pPr>
            <a:endParaRPr lang="en-US" b="1" dirty="0" smtClean="0">
              <a:solidFill>
                <a:srgbClr val="FFC000"/>
              </a:solidFill>
              <a:latin typeface="Arial" pitchFamily="34" charset="0"/>
              <a:cs typeface="Arial" pitchFamily="34" charset="0"/>
            </a:endParaRPr>
          </a:p>
          <a:p>
            <a:pPr eaLnBrk="1" fontAlgn="auto" hangingPunct="1">
              <a:spcAft>
                <a:spcPts val="0"/>
              </a:spcAft>
              <a:defRPr/>
            </a:pPr>
            <a:r>
              <a:rPr lang="en-US" b="1" dirty="0" smtClean="0">
                <a:solidFill>
                  <a:srgbClr val="FFC000"/>
                </a:solidFill>
                <a:latin typeface="Arial" pitchFamily="34" charset="0"/>
                <a:cs typeface="Arial" pitchFamily="34" charset="0"/>
              </a:rPr>
              <a:t>Wave energy expended over longer distance</a:t>
            </a:r>
          </a:p>
        </p:txBody>
      </p:sp>
      <p:pic>
        <p:nvPicPr>
          <p:cNvPr id="30724" name="Picture 3" descr="E:\Chapter_08\Present\Images\08_1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05000"/>
            <a:ext cx="37973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81000"/>
            <a:ext cx="8229600" cy="762000"/>
          </a:xfrm>
        </p:spPr>
        <p:txBody>
          <a:bodyPr/>
          <a:lstStyle/>
          <a:p>
            <a:pPr algn="l" eaLnBrk="1" hangingPunct="1"/>
            <a:r>
              <a:rPr lang="en-US" altLang="en-US" b="1" smtClean="0">
                <a:solidFill>
                  <a:srgbClr val="9AFB25"/>
                </a:solidFill>
                <a:latin typeface="Arial" pitchFamily="34" charset="0"/>
                <a:cs typeface="Arial" pitchFamily="34" charset="0"/>
              </a:rPr>
              <a:t>Plunging breaker</a:t>
            </a:r>
          </a:p>
        </p:txBody>
      </p:sp>
      <p:sp>
        <p:nvSpPr>
          <p:cNvPr id="31747" name="Rectangle 5"/>
          <p:cNvSpPr>
            <a:spLocks noGrp="1" noChangeArrowheads="1"/>
          </p:cNvSpPr>
          <p:nvPr>
            <p:ph type="body" sz="half" idx="2"/>
          </p:nvPr>
        </p:nvSpPr>
        <p:spPr>
          <a:xfrm>
            <a:off x="609600" y="1524000"/>
            <a:ext cx="8077200" cy="4572000"/>
          </a:xfrm>
        </p:spPr>
        <p:txBody>
          <a:bodyPr/>
          <a:lstStyle/>
          <a:p>
            <a:pPr eaLnBrk="1" hangingPunct="1"/>
            <a:r>
              <a:rPr lang="en-US" altLang="en-US" b="1" smtClean="0">
                <a:solidFill>
                  <a:srgbClr val="FFFF00"/>
                </a:solidFill>
                <a:latin typeface="Arial" pitchFamily="34" charset="0"/>
                <a:cs typeface="Arial" pitchFamily="34" charset="0"/>
              </a:rPr>
              <a:t>Curling crest</a:t>
            </a:r>
          </a:p>
          <a:p>
            <a:pPr eaLnBrk="1" hangingPunct="1"/>
            <a:endParaRPr lang="en-US" altLang="en-US" b="1" smtClean="0">
              <a:solidFill>
                <a:srgbClr val="FFFF00"/>
              </a:solidFill>
              <a:latin typeface="Arial" pitchFamily="34" charset="0"/>
              <a:cs typeface="Arial" pitchFamily="34" charset="0"/>
            </a:endParaRPr>
          </a:p>
          <a:p>
            <a:pPr eaLnBrk="1" hangingPunct="1"/>
            <a:r>
              <a:rPr lang="en-US" altLang="en-US" b="1" smtClean="0">
                <a:solidFill>
                  <a:srgbClr val="FFFF00"/>
                </a:solidFill>
                <a:latin typeface="Arial" pitchFamily="34" charset="0"/>
                <a:cs typeface="Arial" pitchFamily="34" charset="0"/>
              </a:rPr>
              <a:t>Moderately steep sea floor</a:t>
            </a:r>
          </a:p>
          <a:p>
            <a:pPr eaLnBrk="1" hangingPunct="1"/>
            <a:endParaRPr lang="en-US" altLang="en-US" b="1" smtClean="0">
              <a:solidFill>
                <a:srgbClr val="FFFF00"/>
              </a:solidFill>
              <a:latin typeface="Arial" pitchFamily="34" charset="0"/>
              <a:cs typeface="Arial" pitchFamily="34" charset="0"/>
            </a:endParaRPr>
          </a:p>
          <a:p>
            <a:pPr eaLnBrk="1" hangingPunct="1"/>
            <a:r>
              <a:rPr lang="en-US" altLang="en-US" b="1" smtClean="0">
                <a:solidFill>
                  <a:srgbClr val="FFFF00"/>
                </a:solidFill>
                <a:latin typeface="Arial" pitchFamily="34" charset="0"/>
                <a:cs typeface="Arial" pitchFamily="34" charset="0"/>
              </a:rPr>
              <a:t>Wave energy expended over shorter distance</a:t>
            </a:r>
          </a:p>
          <a:p>
            <a:pPr eaLnBrk="1" hangingPunct="1"/>
            <a:endParaRPr lang="en-US" altLang="en-US" b="1" smtClean="0">
              <a:solidFill>
                <a:srgbClr val="FFFF00"/>
              </a:solidFill>
              <a:latin typeface="Arial" pitchFamily="34" charset="0"/>
              <a:cs typeface="Arial" pitchFamily="34" charset="0"/>
            </a:endParaRPr>
          </a:p>
          <a:p>
            <a:pPr eaLnBrk="1" hangingPunct="1"/>
            <a:r>
              <a:rPr lang="en-US" altLang="en-US" b="1" smtClean="0">
                <a:solidFill>
                  <a:srgbClr val="FFFF00"/>
                </a:solidFill>
                <a:latin typeface="Arial" pitchFamily="34" charset="0"/>
                <a:cs typeface="Arial" pitchFamily="34" charset="0"/>
              </a:rPr>
              <a:t>Best for board surfers</a:t>
            </a:r>
          </a:p>
          <a:p>
            <a:pPr eaLnBrk="1" hangingPunct="1"/>
            <a:endParaRPr lang="en-US" altLang="en-US" sz="2800" b="1" smtClean="0">
              <a:solidFill>
                <a:srgbClr val="FFFF00"/>
              </a:solidFill>
              <a:latin typeface="Arial" pitchFamily="34" charset="0"/>
              <a:cs typeface="Arial" pitchFamily="34" charset="0"/>
            </a:endParaRP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4800"/>
            <a:ext cx="33528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2247900" y="296863"/>
            <a:ext cx="45894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400">
                <a:solidFill>
                  <a:srgbClr val="FFC000"/>
                </a:solidFill>
                <a:latin typeface="Arial" pitchFamily="34" charset="0"/>
              </a:rPr>
              <a:t>Wave Steepness </a:t>
            </a:r>
          </a:p>
        </p:txBody>
      </p:sp>
      <p:sp>
        <p:nvSpPr>
          <p:cNvPr id="13315" name="TextBox 4"/>
          <p:cNvSpPr txBox="1">
            <a:spLocks noChangeArrowheads="1"/>
          </p:cNvSpPr>
          <p:nvPr/>
        </p:nvSpPr>
        <p:spPr bwMode="auto">
          <a:xfrm>
            <a:off x="1755775" y="1852613"/>
            <a:ext cx="5573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FFC000"/>
                </a:solidFill>
                <a:latin typeface="Arial" pitchFamily="34" charset="0"/>
              </a:rPr>
              <a:t>= wave height (H)/ wavelength (L)</a:t>
            </a:r>
          </a:p>
        </p:txBody>
      </p:sp>
      <p:sp>
        <p:nvSpPr>
          <p:cNvPr id="7" name="TextBox 6"/>
          <p:cNvSpPr txBox="1">
            <a:spLocks noChangeArrowheads="1"/>
          </p:cNvSpPr>
          <p:nvPr/>
        </p:nvSpPr>
        <p:spPr bwMode="auto">
          <a:xfrm>
            <a:off x="133350" y="3057525"/>
            <a:ext cx="8818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FFC000"/>
                </a:solidFill>
                <a:latin typeface="Arial" pitchFamily="34" charset="0"/>
              </a:rPr>
              <a:t>If the wave steepness exceeds 1/7 – the wave breaks!</a:t>
            </a:r>
          </a:p>
        </p:txBody>
      </p:sp>
      <p:sp>
        <p:nvSpPr>
          <p:cNvPr id="8" name="TextBox 7"/>
          <p:cNvSpPr txBox="1">
            <a:spLocks noChangeArrowheads="1"/>
          </p:cNvSpPr>
          <p:nvPr/>
        </p:nvSpPr>
        <p:spPr bwMode="auto">
          <a:xfrm>
            <a:off x="696913" y="4392613"/>
            <a:ext cx="7750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i="1">
                <a:solidFill>
                  <a:srgbClr val="FFC000"/>
                </a:solidFill>
                <a:latin typeface="Arial" pitchFamily="34" charset="0"/>
              </a:rPr>
              <a:t>So….anytime a wave exceed the 1:7 ratio – it breaks! At shore or at sea….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28600"/>
            <a:ext cx="6477000" cy="1905000"/>
          </a:xfrm>
        </p:spPr>
        <p:txBody>
          <a:bodyPr/>
          <a:lstStyle/>
          <a:p>
            <a:pPr algn="l" eaLnBrk="1" hangingPunct="1"/>
            <a:r>
              <a:rPr lang="en-US" altLang="en-US" b="1" smtClean="0">
                <a:solidFill>
                  <a:schemeClr val="bg1"/>
                </a:solidFill>
                <a:latin typeface="Arial" pitchFamily="34" charset="0"/>
                <a:cs typeface="Arial" pitchFamily="34" charset="0"/>
              </a:rPr>
              <a:t>Surging breaker</a:t>
            </a:r>
          </a:p>
        </p:txBody>
      </p:sp>
      <p:sp>
        <p:nvSpPr>
          <p:cNvPr id="32771" name="Rectangle 5"/>
          <p:cNvSpPr>
            <a:spLocks noGrp="1" noChangeArrowheads="1"/>
          </p:cNvSpPr>
          <p:nvPr>
            <p:ph type="body" sz="half" idx="2"/>
          </p:nvPr>
        </p:nvSpPr>
        <p:spPr>
          <a:xfrm>
            <a:off x="304800" y="2209800"/>
            <a:ext cx="8305800" cy="4114800"/>
          </a:xfrm>
        </p:spPr>
        <p:txBody>
          <a:bodyPr/>
          <a:lstStyle/>
          <a:p>
            <a:pPr eaLnBrk="1" hangingPunct="1"/>
            <a:r>
              <a:rPr lang="en-US" altLang="en-US" b="1" smtClean="0">
                <a:solidFill>
                  <a:srgbClr val="FFFF00"/>
                </a:solidFill>
                <a:latin typeface="Arial" pitchFamily="34" charset="0"/>
                <a:cs typeface="Arial" pitchFamily="34" charset="0"/>
              </a:rPr>
              <a:t>Breakers on shore</a:t>
            </a:r>
          </a:p>
          <a:p>
            <a:pPr eaLnBrk="1" hangingPunct="1"/>
            <a:endParaRPr lang="en-US" altLang="en-US" b="1" smtClean="0">
              <a:solidFill>
                <a:srgbClr val="FFFF00"/>
              </a:solidFill>
              <a:latin typeface="Arial" pitchFamily="34" charset="0"/>
              <a:cs typeface="Arial" pitchFamily="34" charset="0"/>
            </a:endParaRPr>
          </a:p>
          <a:p>
            <a:pPr eaLnBrk="1" hangingPunct="1"/>
            <a:r>
              <a:rPr lang="en-US" altLang="en-US" b="1" smtClean="0">
                <a:solidFill>
                  <a:srgbClr val="FFFF00"/>
                </a:solidFill>
                <a:latin typeface="Arial" pitchFamily="34" charset="0"/>
                <a:cs typeface="Arial" pitchFamily="34" charset="0"/>
              </a:rPr>
              <a:t>Steepest sea floor</a:t>
            </a:r>
          </a:p>
          <a:p>
            <a:pPr eaLnBrk="1" hangingPunct="1"/>
            <a:endParaRPr lang="en-US" altLang="en-US" b="1" smtClean="0">
              <a:solidFill>
                <a:srgbClr val="FFFF00"/>
              </a:solidFill>
              <a:latin typeface="Arial" pitchFamily="34" charset="0"/>
              <a:cs typeface="Arial" pitchFamily="34" charset="0"/>
            </a:endParaRPr>
          </a:p>
          <a:p>
            <a:pPr eaLnBrk="1" hangingPunct="1"/>
            <a:r>
              <a:rPr lang="en-US" altLang="en-US" b="1" smtClean="0">
                <a:solidFill>
                  <a:srgbClr val="FFFF00"/>
                </a:solidFill>
                <a:latin typeface="Arial" pitchFamily="34" charset="0"/>
                <a:cs typeface="Arial" pitchFamily="34" charset="0"/>
              </a:rPr>
              <a:t>Energy spread over shortest distance</a:t>
            </a:r>
          </a:p>
          <a:p>
            <a:pPr eaLnBrk="1" hangingPunct="1"/>
            <a:endParaRPr lang="en-US" altLang="en-US" b="1" smtClean="0">
              <a:solidFill>
                <a:srgbClr val="FFFF00"/>
              </a:solidFill>
              <a:latin typeface="Arial" pitchFamily="34" charset="0"/>
              <a:cs typeface="Arial" pitchFamily="34" charset="0"/>
            </a:endParaRPr>
          </a:p>
          <a:p>
            <a:pPr eaLnBrk="1" hangingPunct="1"/>
            <a:r>
              <a:rPr lang="en-US" altLang="en-US" b="1" smtClean="0">
                <a:solidFill>
                  <a:srgbClr val="FFFF00"/>
                </a:solidFill>
                <a:latin typeface="Arial" pitchFamily="34" charset="0"/>
                <a:cs typeface="Arial" pitchFamily="34" charset="0"/>
              </a:rPr>
              <a:t>Best for body surfing</a:t>
            </a:r>
          </a:p>
        </p:txBody>
      </p:sp>
      <p:pic>
        <p:nvPicPr>
          <p:cNvPr id="32772" name="Picture 2" descr="E:\Chapter_08\Present\Images\08_16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925" y="0"/>
            <a:ext cx="46640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838200"/>
            <a:ext cx="8458200" cy="476885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33795" name="Rectangle 2"/>
          <p:cNvSpPr>
            <a:spLocks noChangeArrowheads="1"/>
          </p:cNvSpPr>
          <p:nvPr/>
        </p:nvSpPr>
        <p:spPr bwMode="auto">
          <a:xfrm>
            <a:off x="76200" y="228600"/>
            <a:ext cx="899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FFFF00"/>
                </a:solidFill>
                <a:latin typeface="Arial" pitchFamily="34" charset="0"/>
              </a:rPr>
              <a:t>Shawn Dollar -  61 </a:t>
            </a:r>
            <a:r>
              <a:rPr lang="en-US" altLang="en-US" sz="1800" dirty="0">
                <a:solidFill>
                  <a:schemeClr val="bg1"/>
                </a:solidFill>
                <a:latin typeface="Arial" pitchFamily="34" charset="0"/>
              </a:rPr>
              <a:t>foot wave off of San Diego</a:t>
            </a:r>
          </a:p>
        </p:txBody>
      </p:sp>
      <p:sp>
        <p:nvSpPr>
          <p:cNvPr id="33796" name="Rectangle 2"/>
          <p:cNvSpPr>
            <a:spLocks noChangeArrowheads="1"/>
          </p:cNvSpPr>
          <p:nvPr/>
        </p:nvSpPr>
        <p:spPr bwMode="auto">
          <a:xfrm>
            <a:off x="76200" y="5867400"/>
            <a:ext cx="899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FFFF00"/>
                </a:solidFill>
                <a:latin typeface="Arial" pitchFamily="34" charset="0"/>
              </a:rPr>
              <a:t>** Paddle In</a:t>
            </a:r>
            <a:endParaRPr lang="en-US" altLang="en-US" sz="180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85385"/>
            <a:ext cx="8534400" cy="5687230"/>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76200" y="228600"/>
            <a:ext cx="899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smtClean="0">
                <a:solidFill>
                  <a:srgbClr val="FFFF00"/>
                </a:solidFill>
                <a:latin typeface="Arial" pitchFamily="34" charset="0"/>
              </a:rPr>
              <a:t>AARON GOLD-  &gt; 50 </a:t>
            </a:r>
            <a:r>
              <a:rPr lang="en-US" altLang="en-US" sz="1800" b="1" dirty="0" err="1" smtClean="0">
                <a:solidFill>
                  <a:srgbClr val="FFFF00"/>
                </a:solidFill>
                <a:latin typeface="Arial" pitchFamily="34" charset="0"/>
              </a:rPr>
              <a:t>ft</a:t>
            </a:r>
            <a:r>
              <a:rPr lang="en-US" altLang="en-US" sz="1800" b="1" dirty="0" smtClean="0">
                <a:solidFill>
                  <a:srgbClr val="FFFF00"/>
                </a:solidFill>
                <a:latin typeface="Arial" pitchFamily="34" charset="0"/>
              </a:rPr>
              <a:t> </a:t>
            </a:r>
            <a:r>
              <a:rPr lang="en-US" altLang="en-US" sz="1800" b="1" dirty="0" err="1" smtClean="0">
                <a:solidFill>
                  <a:srgbClr val="FFFF00"/>
                </a:solidFill>
                <a:latin typeface="Arial" pitchFamily="34" charset="0"/>
              </a:rPr>
              <a:t>Pe’ahi</a:t>
            </a:r>
            <a:r>
              <a:rPr lang="en-US" altLang="en-US" sz="1800" b="1" dirty="0" smtClean="0">
                <a:solidFill>
                  <a:srgbClr val="FFFF00"/>
                </a:solidFill>
                <a:latin typeface="Arial" pitchFamily="34" charset="0"/>
              </a:rPr>
              <a:t> (Jaws)</a:t>
            </a:r>
            <a:endParaRPr lang="en-US" altLang="en-US" sz="1800" dirty="0">
              <a:solidFill>
                <a:schemeClr val="bg1"/>
              </a:solidFill>
              <a:latin typeface="Arial" pitchFamily="34" charset="0"/>
            </a:endParaRPr>
          </a:p>
        </p:txBody>
      </p:sp>
      <p:sp>
        <p:nvSpPr>
          <p:cNvPr id="4" name="Rectangle 2"/>
          <p:cNvSpPr>
            <a:spLocks noChangeArrowheads="1"/>
          </p:cNvSpPr>
          <p:nvPr/>
        </p:nvSpPr>
        <p:spPr bwMode="auto">
          <a:xfrm>
            <a:off x="76200" y="6348815"/>
            <a:ext cx="899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FFFF00"/>
                </a:solidFill>
                <a:latin typeface="Arial" pitchFamily="34" charset="0"/>
              </a:rPr>
              <a:t>** Paddle In</a:t>
            </a:r>
            <a:endParaRPr lang="en-US" altLang="en-US" sz="1800" dirty="0">
              <a:solidFill>
                <a:schemeClr val="bg1"/>
              </a:solidFill>
              <a:latin typeface="Arial" pitchFamily="34" charset="0"/>
            </a:endParaRPr>
          </a:p>
        </p:txBody>
      </p:sp>
    </p:spTree>
    <p:extLst>
      <p:ext uri="{BB962C8B-B14F-4D97-AF65-F5344CB8AC3E}">
        <p14:creationId xmlns:p14="http://schemas.microsoft.com/office/powerpoint/2010/main" val="2459218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76200" y="228600"/>
            <a:ext cx="899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FFFF00"/>
                </a:solidFill>
                <a:latin typeface="Arial" pitchFamily="34" charset="0"/>
              </a:rPr>
              <a:t>Maya Gabeira:  </a:t>
            </a:r>
            <a:r>
              <a:rPr lang="en-US" altLang="en-US" sz="1800">
                <a:solidFill>
                  <a:schemeClr val="bg1"/>
                </a:solidFill>
                <a:latin typeface="Arial" pitchFamily="34" charset="0"/>
              </a:rPr>
              <a:t>45-foot wave at Dungeons Beach, a big wave beach in South Africa</a:t>
            </a:r>
          </a:p>
        </p:txBody>
      </p:sp>
      <p:pic>
        <p:nvPicPr>
          <p:cNvPr id="34819" name="Picture 4" descr="Maya Gabeira Biggest Wave Ever By A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823913"/>
            <a:ext cx="899795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76200" y="6107113"/>
            <a:ext cx="899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FFFF00"/>
                </a:solidFill>
                <a:latin typeface="Arial" pitchFamily="34" charset="0"/>
              </a:rPr>
              <a:t>** Paddle In</a:t>
            </a:r>
            <a:endParaRPr lang="en-US" altLang="en-US" sz="180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5" name="Group 4"/>
          <p:cNvGrpSpPr>
            <a:grpSpLocks/>
          </p:cNvGrpSpPr>
          <p:nvPr/>
        </p:nvGrpSpPr>
        <p:grpSpPr bwMode="auto">
          <a:xfrm>
            <a:off x="4111625" y="1543050"/>
            <a:ext cx="4860925" cy="1638300"/>
            <a:chOff x="4112087" y="1543050"/>
            <a:chExt cx="4860463" cy="1638300"/>
          </a:xfrm>
        </p:grpSpPr>
        <p:sp>
          <p:nvSpPr>
            <p:cNvPr id="35844" name="Rectangle 2"/>
            <p:cNvSpPr>
              <a:spLocks noChangeArrowheads="1"/>
            </p:cNvSpPr>
            <p:nvPr/>
          </p:nvSpPr>
          <p:spPr bwMode="auto">
            <a:xfrm>
              <a:off x="6019800" y="2133600"/>
              <a:ext cx="217239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Garret McNamara </a:t>
              </a:r>
            </a:p>
          </p:txBody>
        </p:sp>
        <p:sp>
          <p:nvSpPr>
            <p:cNvPr id="4" name="Freeform 3"/>
            <p:cNvSpPr/>
            <p:nvPr/>
          </p:nvSpPr>
          <p:spPr>
            <a:xfrm>
              <a:off x="4112087" y="1543050"/>
              <a:ext cx="4860463" cy="1638300"/>
            </a:xfrm>
            <a:custGeom>
              <a:avLst/>
              <a:gdLst>
                <a:gd name="connsiteX0" fmla="*/ 2212513 w 4860463"/>
                <a:gd name="connsiteY0" fmla="*/ 1447800 h 1638300"/>
                <a:gd name="connsiteX1" fmla="*/ 2345863 w 4860463"/>
                <a:gd name="connsiteY1" fmla="*/ 1428750 h 1638300"/>
                <a:gd name="connsiteX2" fmla="*/ 2536363 w 4860463"/>
                <a:gd name="connsiteY2" fmla="*/ 1485900 h 1638300"/>
                <a:gd name="connsiteX3" fmla="*/ 2803063 w 4860463"/>
                <a:gd name="connsiteY3" fmla="*/ 1562100 h 1638300"/>
                <a:gd name="connsiteX4" fmla="*/ 2936413 w 4860463"/>
                <a:gd name="connsiteY4" fmla="*/ 1581150 h 1638300"/>
                <a:gd name="connsiteX5" fmla="*/ 3126913 w 4860463"/>
                <a:gd name="connsiteY5" fmla="*/ 1600200 h 1638300"/>
                <a:gd name="connsiteX6" fmla="*/ 3317413 w 4860463"/>
                <a:gd name="connsiteY6" fmla="*/ 1638300 h 1638300"/>
                <a:gd name="connsiteX7" fmla="*/ 4441363 w 4860463"/>
                <a:gd name="connsiteY7" fmla="*/ 1619250 h 1638300"/>
                <a:gd name="connsiteX8" fmla="*/ 4689013 w 4860463"/>
                <a:gd name="connsiteY8" fmla="*/ 1524000 h 1638300"/>
                <a:gd name="connsiteX9" fmla="*/ 4784263 w 4860463"/>
                <a:gd name="connsiteY9" fmla="*/ 1371600 h 1638300"/>
                <a:gd name="connsiteX10" fmla="*/ 4860463 w 4860463"/>
                <a:gd name="connsiteY10" fmla="*/ 1085850 h 1638300"/>
                <a:gd name="connsiteX11" fmla="*/ 4822363 w 4860463"/>
                <a:gd name="connsiteY11" fmla="*/ 685800 h 1638300"/>
                <a:gd name="connsiteX12" fmla="*/ 4727113 w 4860463"/>
                <a:gd name="connsiteY12" fmla="*/ 533400 h 1638300"/>
                <a:gd name="connsiteX13" fmla="*/ 4650913 w 4860463"/>
                <a:gd name="connsiteY13" fmla="*/ 476250 h 1638300"/>
                <a:gd name="connsiteX14" fmla="*/ 4612813 w 4860463"/>
                <a:gd name="connsiteY14" fmla="*/ 419100 h 1638300"/>
                <a:gd name="connsiteX15" fmla="*/ 4403263 w 4860463"/>
                <a:gd name="connsiteY15" fmla="*/ 304800 h 1638300"/>
                <a:gd name="connsiteX16" fmla="*/ 4288963 w 4860463"/>
                <a:gd name="connsiteY16" fmla="*/ 285750 h 1638300"/>
                <a:gd name="connsiteX17" fmla="*/ 4022263 w 4860463"/>
                <a:gd name="connsiteY17" fmla="*/ 190500 h 1638300"/>
                <a:gd name="connsiteX18" fmla="*/ 3717463 w 4860463"/>
                <a:gd name="connsiteY18" fmla="*/ 114300 h 1638300"/>
                <a:gd name="connsiteX19" fmla="*/ 3336463 w 4860463"/>
                <a:gd name="connsiteY19" fmla="*/ 38100 h 1638300"/>
                <a:gd name="connsiteX20" fmla="*/ 3050713 w 4860463"/>
                <a:gd name="connsiteY20" fmla="*/ 0 h 1638300"/>
                <a:gd name="connsiteX21" fmla="*/ 2403013 w 4860463"/>
                <a:gd name="connsiteY21" fmla="*/ 19050 h 1638300"/>
                <a:gd name="connsiteX22" fmla="*/ 2288713 w 4860463"/>
                <a:gd name="connsiteY22" fmla="*/ 38100 h 1638300"/>
                <a:gd name="connsiteX23" fmla="*/ 2174413 w 4860463"/>
                <a:gd name="connsiteY23" fmla="*/ 76200 h 1638300"/>
                <a:gd name="connsiteX24" fmla="*/ 2041063 w 4860463"/>
                <a:gd name="connsiteY24" fmla="*/ 152400 h 1638300"/>
                <a:gd name="connsiteX25" fmla="*/ 1926763 w 4860463"/>
                <a:gd name="connsiteY25" fmla="*/ 209550 h 1638300"/>
                <a:gd name="connsiteX26" fmla="*/ 1660063 w 4860463"/>
                <a:gd name="connsiteY26" fmla="*/ 323850 h 1638300"/>
                <a:gd name="connsiteX27" fmla="*/ 1583863 w 4860463"/>
                <a:gd name="connsiteY27" fmla="*/ 342900 h 1638300"/>
                <a:gd name="connsiteX28" fmla="*/ 1393363 w 4860463"/>
                <a:gd name="connsiteY28" fmla="*/ 438150 h 1638300"/>
                <a:gd name="connsiteX29" fmla="*/ 1221913 w 4860463"/>
                <a:gd name="connsiteY29" fmla="*/ 552450 h 1638300"/>
                <a:gd name="connsiteX30" fmla="*/ 1126663 w 4860463"/>
                <a:gd name="connsiteY30" fmla="*/ 685800 h 1638300"/>
                <a:gd name="connsiteX31" fmla="*/ 1069513 w 4860463"/>
                <a:gd name="connsiteY31" fmla="*/ 819150 h 1638300"/>
                <a:gd name="connsiteX32" fmla="*/ 993313 w 4860463"/>
                <a:gd name="connsiteY32" fmla="*/ 971550 h 1638300"/>
                <a:gd name="connsiteX33" fmla="*/ 974263 w 4860463"/>
                <a:gd name="connsiteY33" fmla="*/ 1181100 h 1638300"/>
                <a:gd name="connsiteX34" fmla="*/ 821863 w 4860463"/>
                <a:gd name="connsiteY34" fmla="*/ 1276350 h 1638300"/>
                <a:gd name="connsiteX35" fmla="*/ 745663 w 4860463"/>
                <a:gd name="connsiteY35" fmla="*/ 1314450 h 1638300"/>
                <a:gd name="connsiteX36" fmla="*/ 555163 w 4860463"/>
                <a:gd name="connsiteY36" fmla="*/ 1371600 h 1638300"/>
                <a:gd name="connsiteX37" fmla="*/ 364663 w 4860463"/>
                <a:gd name="connsiteY37" fmla="*/ 1428750 h 1638300"/>
                <a:gd name="connsiteX38" fmla="*/ 117013 w 4860463"/>
                <a:gd name="connsiteY38" fmla="*/ 1409700 h 1638300"/>
                <a:gd name="connsiteX39" fmla="*/ 97963 w 4860463"/>
                <a:gd name="connsiteY39" fmla="*/ 1333500 h 1638300"/>
                <a:gd name="connsiteX40" fmla="*/ 59863 w 4860463"/>
                <a:gd name="connsiteY40" fmla="*/ 1104900 h 1638300"/>
                <a:gd name="connsiteX41" fmla="*/ 40813 w 4860463"/>
                <a:gd name="connsiteY41" fmla="*/ 1028700 h 1638300"/>
                <a:gd name="connsiteX42" fmla="*/ 117013 w 4860463"/>
                <a:gd name="connsiteY42" fmla="*/ 419100 h 1638300"/>
                <a:gd name="connsiteX43" fmla="*/ 174163 w 4860463"/>
                <a:gd name="connsiteY43" fmla="*/ 400050 h 1638300"/>
                <a:gd name="connsiteX44" fmla="*/ 650413 w 4860463"/>
                <a:gd name="connsiteY44" fmla="*/ 419100 h 1638300"/>
                <a:gd name="connsiteX45" fmla="*/ 745663 w 4860463"/>
                <a:gd name="connsiteY45" fmla="*/ 514350 h 1638300"/>
                <a:gd name="connsiteX46" fmla="*/ 879013 w 4860463"/>
                <a:gd name="connsiteY46" fmla="*/ 685800 h 1638300"/>
                <a:gd name="connsiteX47" fmla="*/ 898063 w 4860463"/>
                <a:gd name="connsiteY47" fmla="*/ 762000 h 1638300"/>
                <a:gd name="connsiteX48" fmla="*/ 993313 w 4860463"/>
                <a:gd name="connsiteY48" fmla="*/ 89535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860463" h="1638300">
                  <a:moveTo>
                    <a:pt x="2212513" y="1447800"/>
                  </a:moveTo>
                  <a:cubicBezTo>
                    <a:pt x="2256963" y="1441450"/>
                    <a:pt x="2300962" y="1428750"/>
                    <a:pt x="2345863" y="1428750"/>
                  </a:cubicBezTo>
                  <a:cubicBezTo>
                    <a:pt x="2375135" y="1428750"/>
                    <a:pt x="2528974" y="1483683"/>
                    <a:pt x="2536363" y="1485900"/>
                  </a:cubicBezTo>
                  <a:cubicBezTo>
                    <a:pt x="2624921" y="1512467"/>
                    <a:pt x="2711535" y="1549025"/>
                    <a:pt x="2803063" y="1562100"/>
                  </a:cubicBezTo>
                  <a:cubicBezTo>
                    <a:pt x="2847513" y="1568450"/>
                    <a:pt x="2891819" y="1575904"/>
                    <a:pt x="2936413" y="1581150"/>
                  </a:cubicBezTo>
                  <a:cubicBezTo>
                    <a:pt x="2999793" y="1588606"/>
                    <a:pt x="3063802" y="1590733"/>
                    <a:pt x="3126913" y="1600200"/>
                  </a:cubicBezTo>
                  <a:cubicBezTo>
                    <a:pt x="3190954" y="1609806"/>
                    <a:pt x="3253913" y="1625600"/>
                    <a:pt x="3317413" y="1638300"/>
                  </a:cubicBezTo>
                  <a:lnTo>
                    <a:pt x="4441363" y="1619250"/>
                  </a:lnTo>
                  <a:cubicBezTo>
                    <a:pt x="4529503" y="1611905"/>
                    <a:pt x="4689013" y="1524000"/>
                    <a:pt x="4689013" y="1524000"/>
                  </a:cubicBezTo>
                  <a:cubicBezTo>
                    <a:pt x="4713554" y="1487189"/>
                    <a:pt x="4770477" y="1403767"/>
                    <a:pt x="4784263" y="1371600"/>
                  </a:cubicBezTo>
                  <a:cubicBezTo>
                    <a:pt x="4841016" y="1239177"/>
                    <a:pt x="4839596" y="1211053"/>
                    <a:pt x="4860463" y="1085850"/>
                  </a:cubicBezTo>
                  <a:cubicBezTo>
                    <a:pt x="4847763" y="952500"/>
                    <a:pt x="4842732" y="818196"/>
                    <a:pt x="4822363" y="685800"/>
                  </a:cubicBezTo>
                  <a:cubicBezTo>
                    <a:pt x="4810971" y="611752"/>
                    <a:pt x="4779519" y="578319"/>
                    <a:pt x="4727113" y="533400"/>
                  </a:cubicBezTo>
                  <a:cubicBezTo>
                    <a:pt x="4703007" y="512737"/>
                    <a:pt x="4673364" y="498701"/>
                    <a:pt x="4650913" y="476250"/>
                  </a:cubicBezTo>
                  <a:cubicBezTo>
                    <a:pt x="4634724" y="460061"/>
                    <a:pt x="4630196" y="434000"/>
                    <a:pt x="4612813" y="419100"/>
                  </a:cubicBezTo>
                  <a:cubicBezTo>
                    <a:pt x="4586498" y="396545"/>
                    <a:pt x="4429352" y="313496"/>
                    <a:pt x="4403263" y="304800"/>
                  </a:cubicBezTo>
                  <a:cubicBezTo>
                    <a:pt x="4366620" y="292586"/>
                    <a:pt x="4327063" y="292100"/>
                    <a:pt x="4288963" y="285750"/>
                  </a:cubicBezTo>
                  <a:cubicBezTo>
                    <a:pt x="4069396" y="139372"/>
                    <a:pt x="4290167" y="261941"/>
                    <a:pt x="4022263" y="190500"/>
                  </a:cubicBezTo>
                  <a:cubicBezTo>
                    <a:pt x="3642258" y="89165"/>
                    <a:pt x="4167414" y="164295"/>
                    <a:pt x="3717463" y="114300"/>
                  </a:cubicBezTo>
                  <a:cubicBezTo>
                    <a:pt x="3506222" y="43886"/>
                    <a:pt x="3669188" y="90636"/>
                    <a:pt x="3336463" y="38100"/>
                  </a:cubicBezTo>
                  <a:cubicBezTo>
                    <a:pt x="3063852" y="-4944"/>
                    <a:pt x="3499663" y="44895"/>
                    <a:pt x="3050713" y="0"/>
                  </a:cubicBezTo>
                  <a:cubicBezTo>
                    <a:pt x="2834813" y="6350"/>
                    <a:pt x="2618737" y="8264"/>
                    <a:pt x="2403013" y="19050"/>
                  </a:cubicBezTo>
                  <a:cubicBezTo>
                    <a:pt x="2364436" y="20979"/>
                    <a:pt x="2326185" y="28732"/>
                    <a:pt x="2288713" y="38100"/>
                  </a:cubicBezTo>
                  <a:cubicBezTo>
                    <a:pt x="2249751" y="47840"/>
                    <a:pt x="2210877" y="59370"/>
                    <a:pt x="2174413" y="76200"/>
                  </a:cubicBezTo>
                  <a:cubicBezTo>
                    <a:pt x="2127930" y="97654"/>
                    <a:pt x="2086139" y="128128"/>
                    <a:pt x="2041063" y="152400"/>
                  </a:cubicBezTo>
                  <a:cubicBezTo>
                    <a:pt x="2003557" y="172595"/>
                    <a:pt x="1965608" y="192070"/>
                    <a:pt x="1926763" y="209550"/>
                  </a:cubicBezTo>
                  <a:cubicBezTo>
                    <a:pt x="1838562" y="249241"/>
                    <a:pt x="1753895" y="300392"/>
                    <a:pt x="1660063" y="323850"/>
                  </a:cubicBezTo>
                  <a:cubicBezTo>
                    <a:pt x="1634663" y="330200"/>
                    <a:pt x="1607928" y="332587"/>
                    <a:pt x="1583863" y="342900"/>
                  </a:cubicBezTo>
                  <a:cubicBezTo>
                    <a:pt x="1518608" y="370866"/>
                    <a:pt x="1448801" y="393800"/>
                    <a:pt x="1393363" y="438150"/>
                  </a:cubicBezTo>
                  <a:cubicBezTo>
                    <a:pt x="1275938" y="532090"/>
                    <a:pt x="1334480" y="496166"/>
                    <a:pt x="1221913" y="552450"/>
                  </a:cubicBezTo>
                  <a:cubicBezTo>
                    <a:pt x="1208970" y="569708"/>
                    <a:pt x="1140591" y="657944"/>
                    <a:pt x="1126663" y="685800"/>
                  </a:cubicBezTo>
                  <a:cubicBezTo>
                    <a:pt x="1105036" y="729055"/>
                    <a:pt x="1091140" y="775895"/>
                    <a:pt x="1069513" y="819150"/>
                  </a:cubicBezTo>
                  <a:cubicBezTo>
                    <a:pt x="979538" y="999100"/>
                    <a:pt x="1036271" y="842677"/>
                    <a:pt x="993313" y="971550"/>
                  </a:cubicBezTo>
                  <a:cubicBezTo>
                    <a:pt x="986963" y="1041400"/>
                    <a:pt x="993531" y="1113661"/>
                    <a:pt x="974263" y="1181100"/>
                  </a:cubicBezTo>
                  <a:cubicBezTo>
                    <a:pt x="958098" y="1237679"/>
                    <a:pt x="859414" y="1259661"/>
                    <a:pt x="821863" y="1276350"/>
                  </a:cubicBezTo>
                  <a:cubicBezTo>
                    <a:pt x="795913" y="1287884"/>
                    <a:pt x="772030" y="1303903"/>
                    <a:pt x="745663" y="1314450"/>
                  </a:cubicBezTo>
                  <a:cubicBezTo>
                    <a:pt x="610959" y="1368332"/>
                    <a:pt x="667434" y="1337919"/>
                    <a:pt x="555163" y="1371600"/>
                  </a:cubicBezTo>
                  <a:cubicBezTo>
                    <a:pt x="323266" y="1441169"/>
                    <a:pt x="540296" y="1384842"/>
                    <a:pt x="364663" y="1428750"/>
                  </a:cubicBezTo>
                  <a:cubicBezTo>
                    <a:pt x="282113" y="1422400"/>
                    <a:pt x="194983" y="1437547"/>
                    <a:pt x="117013" y="1409700"/>
                  </a:cubicBezTo>
                  <a:cubicBezTo>
                    <a:pt x="92357" y="1400894"/>
                    <a:pt x="103643" y="1359058"/>
                    <a:pt x="97963" y="1333500"/>
                  </a:cubicBezTo>
                  <a:cubicBezTo>
                    <a:pt x="58476" y="1155810"/>
                    <a:pt x="99621" y="1323569"/>
                    <a:pt x="59863" y="1104900"/>
                  </a:cubicBezTo>
                  <a:cubicBezTo>
                    <a:pt x="55179" y="1079141"/>
                    <a:pt x="47163" y="1054100"/>
                    <a:pt x="40813" y="1028700"/>
                  </a:cubicBezTo>
                  <a:cubicBezTo>
                    <a:pt x="50478" y="738740"/>
                    <a:pt x="-97512" y="526362"/>
                    <a:pt x="117013" y="419100"/>
                  </a:cubicBezTo>
                  <a:cubicBezTo>
                    <a:pt x="134974" y="410120"/>
                    <a:pt x="155113" y="406400"/>
                    <a:pt x="174163" y="400050"/>
                  </a:cubicBezTo>
                  <a:lnTo>
                    <a:pt x="650413" y="419100"/>
                  </a:lnTo>
                  <a:cubicBezTo>
                    <a:pt x="694442" y="427906"/>
                    <a:pt x="717230" y="479598"/>
                    <a:pt x="745663" y="514350"/>
                  </a:cubicBezTo>
                  <a:cubicBezTo>
                    <a:pt x="950737" y="764996"/>
                    <a:pt x="722454" y="529241"/>
                    <a:pt x="879013" y="685800"/>
                  </a:cubicBezTo>
                  <a:cubicBezTo>
                    <a:pt x="885363" y="711200"/>
                    <a:pt x="886354" y="738582"/>
                    <a:pt x="898063" y="762000"/>
                  </a:cubicBezTo>
                  <a:cubicBezTo>
                    <a:pt x="938654" y="843181"/>
                    <a:pt x="949845" y="851882"/>
                    <a:pt x="993313" y="895350"/>
                  </a:cubicBezTo>
                </a:path>
              </a:pathLst>
            </a:cu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5843" name="Rectangle 1"/>
          <p:cNvSpPr>
            <a:spLocks noChangeArrowheads="1"/>
          </p:cNvSpPr>
          <p:nvPr/>
        </p:nvSpPr>
        <p:spPr bwMode="auto">
          <a:xfrm>
            <a:off x="228600" y="6324600"/>
            <a:ext cx="579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olidFill>
                  <a:schemeClr val="bg1"/>
                </a:solidFill>
              </a:rPr>
              <a:t>https://www.youtube.com/watch?v=LM2u3NknU4Q</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28700"/>
            <a:ext cx="8534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425450" y="609600"/>
            <a:ext cx="826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a:solidFill>
                  <a:schemeClr val="bg1"/>
                </a:solidFill>
                <a:latin typeface="Arial" pitchFamily="34" charset="0"/>
              </a:rPr>
              <a:t>Why is it better surfing on the West Coast vs. the East?</a:t>
            </a:r>
          </a:p>
        </p:txBody>
      </p:sp>
      <p:sp>
        <p:nvSpPr>
          <p:cNvPr id="3" name="TextBox 2"/>
          <p:cNvSpPr txBox="1">
            <a:spLocks noChangeArrowheads="1"/>
          </p:cNvSpPr>
          <p:nvPr/>
        </p:nvSpPr>
        <p:spPr bwMode="auto">
          <a:xfrm>
            <a:off x="312738" y="1936750"/>
            <a:ext cx="8488362"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solidFill>
                  <a:schemeClr val="bg1"/>
                </a:solidFill>
                <a:latin typeface="Arial" pitchFamily="34" charset="0"/>
              </a:rPr>
              <a:t>Pacific waves are bigger</a:t>
            </a:r>
          </a:p>
          <a:p>
            <a:pPr eaLnBrk="1" hangingPunct="1">
              <a:spcBef>
                <a:spcPct val="0"/>
              </a:spcBef>
              <a:buFontTx/>
              <a:buNone/>
            </a:pPr>
            <a:endParaRPr lang="en-US" altLang="en-US">
              <a:solidFill>
                <a:schemeClr val="bg1"/>
              </a:solidFill>
              <a:latin typeface="Arial" pitchFamily="34" charset="0"/>
            </a:endParaRPr>
          </a:p>
          <a:p>
            <a:pPr eaLnBrk="1" hangingPunct="1">
              <a:spcBef>
                <a:spcPct val="0"/>
              </a:spcBef>
              <a:buFontTx/>
              <a:buNone/>
            </a:pPr>
            <a:r>
              <a:rPr lang="en-US" altLang="en-US">
                <a:solidFill>
                  <a:schemeClr val="bg1"/>
                </a:solidFill>
                <a:latin typeface="Arial" pitchFamily="34" charset="0"/>
              </a:rPr>
              <a:t>Steeper beach slopes </a:t>
            </a:r>
            <a:r>
              <a:rPr lang="en-US" altLang="en-US">
                <a:solidFill>
                  <a:schemeClr val="bg1"/>
                </a:solidFill>
                <a:latin typeface="Arial" pitchFamily="34" charset="0"/>
                <a:sym typeface="Wingdings" pitchFamily="2" charset="2"/>
              </a:rPr>
              <a:t>  plunging breakers –</a:t>
            </a:r>
          </a:p>
          <a:p>
            <a:pPr eaLnBrk="1" hangingPunct="1">
              <a:spcBef>
                <a:spcPct val="0"/>
              </a:spcBef>
              <a:buFontTx/>
              <a:buNone/>
            </a:pPr>
            <a:endParaRPr lang="en-US" altLang="en-US">
              <a:solidFill>
                <a:schemeClr val="bg1"/>
              </a:solidFill>
              <a:latin typeface="Arial" pitchFamily="34" charset="0"/>
              <a:sym typeface="Wingdings" pitchFamily="2" charset="2"/>
            </a:endParaRPr>
          </a:p>
          <a:p>
            <a:pPr eaLnBrk="1" hangingPunct="1">
              <a:spcBef>
                <a:spcPct val="0"/>
              </a:spcBef>
              <a:buFontTx/>
              <a:buNone/>
            </a:pPr>
            <a:r>
              <a:rPr lang="en-US" altLang="en-US">
                <a:solidFill>
                  <a:schemeClr val="bg1"/>
                </a:solidFill>
                <a:latin typeface="Arial" pitchFamily="34" charset="0"/>
                <a:sym typeface="Wingdings" pitchFamily="2" charset="2"/>
              </a:rPr>
              <a:t>Wind blows toward shore </a:t>
            </a:r>
          </a:p>
          <a:p>
            <a:pPr eaLnBrk="1" hangingPunct="1">
              <a:spcBef>
                <a:spcPct val="0"/>
              </a:spcBef>
              <a:buFontTx/>
              <a:buNone/>
            </a:pPr>
            <a:r>
              <a:rPr lang="en-US" altLang="en-US" sz="2800">
                <a:solidFill>
                  <a:schemeClr val="bg1"/>
                </a:solidFill>
                <a:latin typeface="Arial" pitchFamily="34" charset="0"/>
                <a:sym typeface="Wingdings" pitchFamily="2" charset="2"/>
              </a:rPr>
              <a:t>(east coast  - wind typically blows away from shore)</a:t>
            </a:r>
            <a:endParaRPr lang="en-US" altLang="en-US" sz="2800">
              <a:solidFill>
                <a:schemeClr val="bg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81000"/>
            <a:ext cx="8229600" cy="838200"/>
          </a:xfrm>
        </p:spPr>
        <p:txBody>
          <a:bodyPr/>
          <a:lstStyle/>
          <a:p>
            <a:pPr algn="l" eaLnBrk="1" hangingPunct="1"/>
            <a:r>
              <a:rPr lang="en-US" altLang="en-US" b="1" i="1" u="sng" smtClean="0">
                <a:solidFill>
                  <a:srgbClr val="04ECEC"/>
                </a:solidFill>
                <a:latin typeface="Arial" pitchFamily="34" charset="0"/>
                <a:cs typeface="Arial" pitchFamily="34" charset="0"/>
              </a:rPr>
              <a:t>Tsunami or seismic sea wave</a:t>
            </a:r>
          </a:p>
        </p:txBody>
      </p:sp>
      <p:sp>
        <p:nvSpPr>
          <p:cNvPr id="38915" name="Rectangle 3"/>
          <p:cNvSpPr>
            <a:spLocks noGrp="1" noChangeArrowheads="1"/>
          </p:cNvSpPr>
          <p:nvPr>
            <p:ph type="body" idx="1"/>
          </p:nvPr>
        </p:nvSpPr>
        <p:spPr>
          <a:xfrm>
            <a:off x="457200" y="1219200"/>
            <a:ext cx="8229600" cy="5334000"/>
          </a:xfrm>
        </p:spPr>
        <p:txBody>
          <a:bodyPr/>
          <a:lstStyle/>
          <a:p>
            <a:pPr eaLnBrk="1" hangingPunct="1"/>
            <a:r>
              <a:rPr lang="en-US" altLang="en-US" b="1" smtClean="0">
                <a:solidFill>
                  <a:srgbClr val="FFC000"/>
                </a:solidFill>
                <a:latin typeface="Arial" pitchFamily="34" charset="0"/>
                <a:cs typeface="Arial" pitchFamily="34" charset="0"/>
              </a:rPr>
              <a:t>Sudden changes in sea floor caused by</a:t>
            </a:r>
          </a:p>
          <a:p>
            <a:pPr lvl="1" eaLnBrk="1" hangingPunct="1"/>
            <a:r>
              <a:rPr lang="en-US" altLang="en-US" b="1" smtClean="0">
                <a:solidFill>
                  <a:srgbClr val="FFC000"/>
                </a:solidFill>
                <a:latin typeface="Arial" pitchFamily="34" charset="0"/>
                <a:cs typeface="Arial" pitchFamily="34" charset="0"/>
              </a:rPr>
              <a:t>Earthquakes, submarine landslides, volcanic eruptions</a:t>
            </a:r>
          </a:p>
          <a:p>
            <a:pPr eaLnBrk="1" hangingPunct="1"/>
            <a:r>
              <a:rPr lang="en-US" altLang="en-US" b="1" smtClean="0">
                <a:solidFill>
                  <a:srgbClr val="FFC000"/>
                </a:solidFill>
                <a:latin typeface="Arial" pitchFamily="34" charset="0"/>
                <a:cs typeface="Arial" pitchFamily="34" charset="0"/>
              </a:rPr>
              <a:t>Long wavelengths (&gt; 200 km or 125 m)</a:t>
            </a:r>
          </a:p>
          <a:p>
            <a:pPr eaLnBrk="1" hangingPunct="1"/>
            <a:r>
              <a:rPr lang="en-US" altLang="en-US" b="1" smtClean="0">
                <a:solidFill>
                  <a:srgbClr val="FFC000"/>
                </a:solidFill>
                <a:latin typeface="Arial" pitchFamily="34" charset="0"/>
                <a:cs typeface="Arial" pitchFamily="34" charset="0"/>
              </a:rPr>
              <a:t>Shallow-water wave</a:t>
            </a:r>
          </a:p>
          <a:p>
            <a:pPr eaLnBrk="1" hangingPunct="1"/>
            <a:r>
              <a:rPr lang="en-US" altLang="en-US" b="1" smtClean="0">
                <a:solidFill>
                  <a:srgbClr val="FFC000"/>
                </a:solidFill>
                <a:latin typeface="Arial" pitchFamily="34" charset="0"/>
                <a:cs typeface="Arial" pitchFamily="34" charset="0"/>
              </a:rPr>
              <a:t>Speed proportional to water depth so very fast in open ocean</a:t>
            </a:r>
          </a:p>
          <a:p>
            <a:pPr eaLnBrk="1" hangingPunct="1"/>
            <a:r>
              <a:rPr lang="en-US" altLang="en-US" b="1" smtClean="0">
                <a:solidFill>
                  <a:srgbClr val="FFC000"/>
                </a:solidFill>
                <a:latin typeface="Arial" pitchFamily="34" charset="0"/>
                <a:cs typeface="Arial" pitchFamily="34" charset="0"/>
              </a:rPr>
              <a:t>Sea level can rise up to 40 m (131 ft) when tsunami reaches shore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a:xfrm>
            <a:off x="457200" y="381000"/>
            <a:ext cx="8229600" cy="609600"/>
          </a:xfrm>
        </p:spPr>
        <p:txBody>
          <a:bodyPr rtlCol="0">
            <a:normAutofit fontScale="90000"/>
          </a:bodyPr>
          <a:lstStyle/>
          <a:p>
            <a:pPr algn="l" eaLnBrk="1" fontAlgn="auto" hangingPunct="1">
              <a:spcAft>
                <a:spcPts val="0"/>
              </a:spcAft>
              <a:defRPr/>
            </a:pPr>
            <a:r>
              <a:rPr lang="en-US" sz="4000" b="1" i="1" u="sng" dirty="0" smtClean="0">
                <a:solidFill>
                  <a:srgbClr val="9AFB25"/>
                </a:solidFill>
                <a:latin typeface="Arial" pitchFamily="34" charset="0"/>
                <a:cs typeface="Arial" pitchFamily="34" charset="0"/>
              </a:rPr>
              <a:t>Tsunami or seismic sea wave</a:t>
            </a:r>
          </a:p>
        </p:txBody>
      </p:sp>
      <p:sp>
        <p:nvSpPr>
          <p:cNvPr id="39939" name="Text Box 6"/>
          <p:cNvSpPr txBox="1">
            <a:spLocks noChangeArrowheads="1"/>
          </p:cNvSpPr>
          <p:nvPr/>
        </p:nvSpPr>
        <p:spPr bwMode="auto">
          <a:xfrm>
            <a:off x="0" y="6248400"/>
            <a:ext cx="1190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Fig. 8.20a</a:t>
            </a:r>
          </a:p>
        </p:txBody>
      </p:sp>
      <p:pic>
        <p:nvPicPr>
          <p:cNvPr id="39940" name="Picture 9" descr="08_2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81000"/>
            <a:ext cx="8229600" cy="838200"/>
          </a:xfrm>
        </p:spPr>
        <p:txBody>
          <a:bodyPr/>
          <a:lstStyle/>
          <a:p>
            <a:pPr algn="l" eaLnBrk="1" hangingPunct="1"/>
            <a:r>
              <a:rPr lang="en-US" altLang="en-US" b="1" i="1" u="sng" smtClean="0">
                <a:solidFill>
                  <a:srgbClr val="04ECEC"/>
                </a:solidFill>
                <a:latin typeface="Arial" pitchFamily="34" charset="0"/>
                <a:cs typeface="Arial" pitchFamily="34" charset="0"/>
              </a:rPr>
              <a:t>Tsunami or seismic sea wave</a:t>
            </a:r>
          </a:p>
        </p:txBody>
      </p:sp>
      <p:sp>
        <p:nvSpPr>
          <p:cNvPr id="40963" name="Rectangle 3"/>
          <p:cNvSpPr>
            <a:spLocks noGrp="1" noChangeArrowheads="1"/>
          </p:cNvSpPr>
          <p:nvPr>
            <p:ph type="body" idx="1"/>
          </p:nvPr>
        </p:nvSpPr>
        <p:spPr>
          <a:xfrm>
            <a:off x="457200" y="1371600"/>
            <a:ext cx="8229600" cy="5105400"/>
          </a:xfrm>
        </p:spPr>
        <p:txBody>
          <a:bodyPr/>
          <a:lstStyle/>
          <a:p>
            <a:pPr eaLnBrk="1" hangingPunct="1">
              <a:lnSpc>
                <a:spcPct val="90000"/>
              </a:lnSpc>
            </a:pPr>
            <a:r>
              <a:rPr lang="en-US" altLang="en-US" sz="3600" b="1" smtClean="0">
                <a:solidFill>
                  <a:srgbClr val="FFC000"/>
                </a:solidFill>
                <a:latin typeface="Arial" pitchFamily="34" charset="0"/>
                <a:cs typeface="Arial" pitchFamily="34" charset="0"/>
              </a:rPr>
              <a:t>Most occur in Pacific Ocean (more earthquakes and volcanic eruptions)</a:t>
            </a:r>
          </a:p>
          <a:p>
            <a:pPr eaLnBrk="1" hangingPunct="1">
              <a:lnSpc>
                <a:spcPct val="90000"/>
              </a:lnSpc>
            </a:pPr>
            <a:r>
              <a:rPr lang="en-US" altLang="en-US" sz="3600" b="1" smtClean="0">
                <a:solidFill>
                  <a:srgbClr val="FFC000"/>
                </a:solidFill>
                <a:latin typeface="Arial" pitchFamily="34" charset="0"/>
                <a:cs typeface="Arial" pitchFamily="34" charset="0"/>
              </a:rPr>
              <a:t>Damaging to coastal areas</a:t>
            </a:r>
          </a:p>
          <a:p>
            <a:pPr eaLnBrk="1" hangingPunct="1">
              <a:lnSpc>
                <a:spcPct val="90000"/>
              </a:lnSpc>
            </a:pPr>
            <a:r>
              <a:rPr lang="en-US" altLang="en-US" sz="3600" b="1" smtClean="0">
                <a:solidFill>
                  <a:srgbClr val="FFC000"/>
                </a:solidFill>
                <a:latin typeface="Arial" pitchFamily="34" charset="0"/>
                <a:cs typeface="Arial" pitchFamily="34" charset="0"/>
              </a:rPr>
              <a:t>Loss of human lives</a:t>
            </a:r>
          </a:p>
          <a:p>
            <a:pPr lvl="1" eaLnBrk="1" hangingPunct="1">
              <a:lnSpc>
                <a:spcPct val="90000"/>
              </a:lnSpc>
            </a:pPr>
            <a:r>
              <a:rPr lang="en-US" altLang="en-US" sz="3200" b="1" smtClean="0">
                <a:solidFill>
                  <a:srgbClr val="FFC000"/>
                </a:solidFill>
                <a:latin typeface="Arial" pitchFamily="34" charset="0"/>
                <a:cs typeface="Arial" pitchFamily="34" charset="0"/>
              </a:rPr>
              <a:t>Example, Krakatau eruption (1883) in Indonesia created tsunami that killed more than 36,000 people</a:t>
            </a:r>
          </a:p>
          <a:p>
            <a:pPr lvl="1" eaLnBrk="1" hangingPunct="1">
              <a:lnSpc>
                <a:spcPct val="90000"/>
              </a:lnSpc>
            </a:pPr>
            <a:r>
              <a:rPr lang="en-US" altLang="en-US" sz="3200" b="1" smtClean="0">
                <a:solidFill>
                  <a:srgbClr val="FFC000"/>
                </a:solidFill>
                <a:latin typeface="Arial" pitchFamily="34" charset="0"/>
                <a:cs typeface="Arial" pitchFamily="34" charset="0"/>
              </a:rPr>
              <a:t>Example, Aura, Japan (1703) tsunami killed 100,000 people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98450" y="0"/>
            <a:ext cx="8547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rgbClr val="FFC000"/>
                </a:solidFill>
                <a:latin typeface="Arial" pitchFamily="34" charset="0"/>
              </a:rPr>
              <a:t>Why do we care about the steepness???</a:t>
            </a:r>
          </a:p>
        </p:txBody>
      </p:sp>
      <p:grpSp>
        <p:nvGrpSpPr>
          <p:cNvPr id="6" name="Group 5"/>
          <p:cNvGrpSpPr>
            <a:grpSpLocks/>
          </p:cNvGrpSpPr>
          <p:nvPr/>
        </p:nvGrpSpPr>
        <p:grpSpPr bwMode="auto">
          <a:xfrm>
            <a:off x="1104900" y="720725"/>
            <a:ext cx="7702550" cy="3622675"/>
            <a:chOff x="1104900" y="720173"/>
            <a:chExt cx="7701964" cy="3623227"/>
          </a:xfrm>
        </p:grpSpPr>
        <p:sp>
          <p:nvSpPr>
            <p:cNvPr id="3" name="Freeform 2"/>
            <p:cNvSpPr/>
            <p:nvPr/>
          </p:nvSpPr>
          <p:spPr>
            <a:xfrm>
              <a:off x="1104900" y="720173"/>
              <a:ext cx="6990818" cy="3623227"/>
            </a:xfrm>
            <a:custGeom>
              <a:avLst/>
              <a:gdLst>
                <a:gd name="connsiteX0" fmla="*/ 6991350 w 6991350"/>
                <a:gd name="connsiteY0" fmla="*/ 228600 h 3623227"/>
                <a:gd name="connsiteX1" fmla="*/ 6457950 w 6991350"/>
                <a:gd name="connsiteY1" fmla="*/ 133350 h 3623227"/>
                <a:gd name="connsiteX2" fmla="*/ 6286500 w 6991350"/>
                <a:gd name="connsiteY2" fmla="*/ 114300 h 3623227"/>
                <a:gd name="connsiteX3" fmla="*/ 5143500 w 6991350"/>
                <a:gd name="connsiteY3" fmla="*/ 0 h 3623227"/>
                <a:gd name="connsiteX4" fmla="*/ 2286000 w 6991350"/>
                <a:gd name="connsiteY4" fmla="*/ 38100 h 3623227"/>
                <a:gd name="connsiteX5" fmla="*/ 2057400 w 6991350"/>
                <a:gd name="connsiteY5" fmla="*/ 76200 h 3623227"/>
                <a:gd name="connsiteX6" fmla="*/ 1828800 w 6991350"/>
                <a:gd name="connsiteY6" fmla="*/ 152400 h 3623227"/>
                <a:gd name="connsiteX7" fmla="*/ 1581150 w 6991350"/>
                <a:gd name="connsiteY7" fmla="*/ 190500 h 3623227"/>
                <a:gd name="connsiteX8" fmla="*/ 1200150 w 6991350"/>
                <a:gd name="connsiteY8" fmla="*/ 342900 h 3623227"/>
                <a:gd name="connsiteX9" fmla="*/ 1066800 w 6991350"/>
                <a:gd name="connsiteY9" fmla="*/ 400050 h 3623227"/>
                <a:gd name="connsiteX10" fmla="*/ 952500 w 6991350"/>
                <a:gd name="connsiteY10" fmla="*/ 495300 h 3623227"/>
                <a:gd name="connsiteX11" fmla="*/ 571500 w 6991350"/>
                <a:gd name="connsiteY11" fmla="*/ 876300 h 3623227"/>
                <a:gd name="connsiteX12" fmla="*/ 457200 w 6991350"/>
                <a:gd name="connsiteY12" fmla="*/ 1085850 h 3623227"/>
                <a:gd name="connsiteX13" fmla="*/ 419100 w 6991350"/>
                <a:gd name="connsiteY13" fmla="*/ 2076450 h 3623227"/>
                <a:gd name="connsiteX14" fmla="*/ 476250 w 6991350"/>
                <a:gd name="connsiteY14" fmla="*/ 2133600 h 3623227"/>
                <a:gd name="connsiteX15" fmla="*/ 628650 w 6991350"/>
                <a:gd name="connsiteY15" fmla="*/ 2343150 h 3623227"/>
                <a:gd name="connsiteX16" fmla="*/ 742950 w 6991350"/>
                <a:gd name="connsiteY16" fmla="*/ 2438400 h 3623227"/>
                <a:gd name="connsiteX17" fmla="*/ 838200 w 6991350"/>
                <a:gd name="connsiteY17" fmla="*/ 2476500 h 3623227"/>
                <a:gd name="connsiteX18" fmla="*/ 971550 w 6991350"/>
                <a:gd name="connsiteY18" fmla="*/ 2533650 h 3623227"/>
                <a:gd name="connsiteX19" fmla="*/ 1028700 w 6991350"/>
                <a:gd name="connsiteY19" fmla="*/ 2571750 h 3623227"/>
                <a:gd name="connsiteX20" fmla="*/ 1162050 w 6991350"/>
                <a:gd name="connsiteY20" fmla="*/ 2514600 h 3623227"/>
                <a:gd name="connsiteX21" fmla="*/ 1200150 w 6991350"/>
                <a:gd name="connsiteY21" fmla="*/ 2286000 h 3623227"/>
                <a:gd name="connsiteX22" fmla="*/ 1219200 w 6991350"/>
                <a:gd name="connsiteY22" fmla="*/ 2190750 h 3623227"/>
                <a:gd name="connsiteX23" fmla="*/ 1352550 w 6991350"/>
                <a:gd name="connsiteY23" fmla="*/ 2305050 h 3623227"/>
                <a:gd name="connsiteX24" fmla="*/ 1466850 w 6991350"/>
                <a:gd name="connsiteY24" fmla="*/ 2457450 h 3623227"/>
                <a:gd name="connsiteX25" fmla="*/ 1524000 w 6991350"/>
                <a:gd name="connsiteY25" fmla="*/ 2495550 h 3623227"/>
                <a:gd name="connsiteX26" fmla="*/ 1562100 w 6991350"/>
                <a:gd name="connsiteY26" fmla="*/ 2552700 h 3623227"/>
                <a:gd name="connsiteX27" fmla="*/ 1733550 w 6991350"/>
                <a:gd name="connsiteY27" fmla="*/ 2667000 h 3623227"/>
                <a:gd name="connsiteX28" fmla="*/ 1885950 w 6991350"/>
                <a:gd name="connsiteY28" fmla="*/ 2800350 h 3623227"/>
                <a:gd name="connsiteX29" fmla="*/ 1943100 w 6991350"/>
                <a:gd name="connsiteY29" fmla="*/ 2819400 h 3623227"/>
                <a:gd name="connsiteX30" fmla="*/ 2019300 w 6991350"/>
                <a:gd name="connsiteY30" fmla="*/ 2876550 h 3623227"/>
                <a:gd name="connsiteX31" fmla="*/ 2171700 w 6991350"/>
                <a:gd name="connsiteY31" fmla="*/ 3009900 h 3623227"/>
                <a:gd name="connsiteX32" fmla="*/ 2362200 w 6991350"/>
                <a:gd name="connsiteY32" fmla="*/ 3105150 h 3623227"/>
                <a:gd name="connsiteX33" fmla="*/ 2419350 w 6991350"/>
                <a:gd name="connsiteY33" fmla="*/ 3162300 h 3623227"/>
                <a:gd name="connsiteX34" fmla="*/ 2533650 w 6991350"/>
                <a:gd name="connsiteY34" fmla="*/ 3200400 h 3623227"/>
                <a:gd name="connsiteX35" fmla="*/ 2286000 w 6991350"/>
                <a:gd name="connsiteY35" fmla="*/ 3295650 h 3623227"/>
                <a:gd name="connsiteX36" fmla="*/ 2209800 w 6991350"/>
                <a:gd name="connsiteY36" fmla="*/ 3333750 h 3623227"/>
                <a:gd name="connsiteX37" fmla="*/ 2152650 w 6991350"/>
                <a:gd name="connsiteY37" fmla="*/ 3352800 h 3623227"/>
                <a:gd name="connsiteX38" fmla="*/ 2095500 w 6991350"/>
                <a:gd name="connsiteY38" fmla="*/ 3390900 h 3623227"/>
                <a:gd name="connsiteX39" fmla="*/ 1943100 w 6991350"/>
                <a:gd name="connsiteY39" fmla="*/ 3429000 h 3623227"/>
                <a:gd name="connsiteX40" fmla="*/ 1885950 w 6991350"/>
                <a:gd name="connsiteY40" fmla="*/ 3448050 h 3623227"/>
                <a:gd name="connsiteX41" fmla="*/ 1809750 w 6991350"/>
                <a:gd name="connsiteY41" fmla="*/ 3467100 h 3623227"/>
                <a:gd name="connsiteX42" fmla="*/ 1600200 w 6991350"/>
                <a:gd name="connsiteY42" fmla="*/ 3524250 h 3623227"/>
                <a:gd name="connsiteX43" fmla="*/ 1524000 w 6991350"/>
                <a:gd name="connsiteY43" fmla="*/ 3581400 h 3623227"/>
                <a:gd name="connsiteX44" fmla="*/ 1466850 w 6991350"/>
                <a:gd name="connsiteY44" fmla="*/ 3619500 h 3623227"/>
                <a:gd name="connsiteX45" fmla="*/ 1409700 w 6991350"/>
                <a:gd name="connsiteY45" fmla="*/ 3467100 h 3623227"/>
                <a:gd name="connsiteX46" fmla="*/ 1390650 w 6991350"/>
                <a:gd name="connsiteY46" fmla="*/ 3314700 h 3623227"/>
                <a:gd name="connsiteX47" fmla="*/ 1371600 w 6991350"/>
                <a:gd name="connsiteY47" fmla="*/ 3219450 h 3623227"/>
                <a:gd name="connsiteX48" fmla="*/ 1333500 w 6991350"/>
                <a:gd name="connsiteY48" fmla="*/ 2686050 h 3623227"/>
                <a:gd name="connsiteX49" fmla="*/ 1162050 w 6991350"/>
                <a:gd name="connsiteY49" fmla="*/ 2743200 h 3623227"/>
                <a:gd name="connsiteX50" fmla="*/ 1047750 w 6991350"/>
                <a:gd name="connsiteY50" fmla="*/ 2800350 h 3623227"/>
                <a:gd name="connsiteX51" fmla="*/ 742950 w 6991350"/>
                <a:gd name="connsiteY51" fmla="*/ 2781300 h 3623227"/>
                <a:gd name="connsiteX52" fmla="*/ 666750 w 6991350"/>
                <a:gd name="connsiteY52" fmla="*/ 2724150 h 3623227"/>
                <a:gd name="connsiteX53" fmla="*/ 533400 w 6991350"/>
                <a:gd name="connsiteY53" fmla="*/ 2628900 h 3623227"/>
                <a:gd name="connsiteX54" fmla="*/ 457200 w 6991350"/>
                <a:gd name="connsiteY54" fmla="*/ 2552700 h 3623227"/>
                <a:gd name="connsiteX55" fmla="*/ 400050 w 6991350"/>
                <a:gd name="connsiteY55" fmla="*/ 2495550 h 3623227"/>
                <a:gd name="connsiteX56" fmla="*/ 323850 w 6991350"/>
                <a:gd name="connsiteY56" fmla="*/ 2438400 h 3623227"/>
                <a:gd name="connsiteX57" fmla="*/ 266700 w 6991350"/>
                <a:gd name="connsiteY57" fmla="*/ 2324100 h 3623227"/>
                <a:gd name="connsiteX58" fmla="*/ 209550 w 6991350"/>
                <a:gd name="connsiteY58" fmla="*/ 2266950 h 3623227"/>
                <a:gd name="connsiteX59" fmla="*/ 152400 w 6991350"/>
                <a:gd name="connsiteY59" fmla="*/ 2057400 h 3623227"/>
                <a:gd name="connsiteX60" fmla="*/ 133350 w 6991350"/>
                <a:gd name="connsiteY60" fmla="*/ 1962150 h 3623227"/>
                <a:gd name="connsiteX61" fmla="*/ 114300 w 6991350"/>
                <a:gd name="connsiteY61" fmla="*/ 1885950 h 3623227"/>
                <a:gd name="connsiteX62" fmla="*/ 57150 w 6991350"/>
                <a:gd name="connsiteY62" fmla="*/ 1657350 h 3623227"/>
                <a:gd name="connsiteX63" fmla="*/ 19050 w 6991350"/>
                <a:gd name="connsiteY63" fmla="*/ 1238250 h 3623227"/>
                <a:gd name="connsiteX64" fmla="*/ 0 w 6991350"/>
                <a:gd name="connsiteY64" fmla="*/ 1181100 h 3623227"/>
                <a:gd name="connsiteX65" fmla="*/ 19050 w 6991350"/>
                <a:gd name="connsiteY65" fmla="*/ 857250 h 3623227"/>
                <a:gd name="connsiteX66" fmla="*/ 38100 w 6991350"/>
                <a:gd name="connsiteY66" fmla="*/ 781050 h 362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991350" h="3623227">
                  <a:moveTo>
                    <a:pt x="6991350" y="228600"/>
                  </a:moveTo>
                  <a:cubicBezTo>
                    <a:pt x="6230803" y="127194"/>
                    <a:pt x="7143796" y="258049"/>
                    <a:pt x="6457950" y="133350"/>
                  </a:cubicBezTo>
                  <a:cubicBezTo>
                    <a:pt x="6401376" y="123064"/>
                    <a:pt x="6343484" y="122001"/>
                    <a:pt x="6286500" y="114300"/>
                  </a:cubicBezTo>
                  <a:cubicBezTo>
                    <a:pt x="5473416" y="4424"/>
                    <a:pt x="6020927" y="54839"/>
                    <a:pt x="5143500" y="0"/>
                  </a:cubicBezTo>
                  <a:lnTo>
                    <a:pt x="2286000" y="38100"/>
                  </a:lnTo>
                  <a:cubicBezTo>
                    <a:pt x="2208772" y="40007"/>
                    <a:pt x="2132345" y="57464"/>
                    <a:pt x="2057400" y="76200"/>
                  </a:cubicBezTo>
                  <a:cubicBezTo>
                    <a:pt x="1979476" y="95681"/>
                    <a:pt x="1906904" y="133655"/>
                    <a:pt x="1828800" y="152400"/>
                  </a:cubicBezTo>
                  <a:cubicBezTo>
                    <a:pt x="1747585" y="171892"/>
                    <a:pt x="1662765" y="172758"/>
                    <a:pt x="1581150" y="190500"/>
                  </a:cubicBezTo>
                  <a:cubicBezTo>
                    <a:pt x="1379892" y="234252"/>
                    <a:pt x="1388646" y="254196"/>
                    <a:pt x="1200150" y="342900"/>
                  </a:cubicBezTo>
                  <a:cubicBezTo>
                    <a:pt x="1156393" y="363492"/>
                    <a:pt x="1107986" y="374705"/>
                    <a:pt x="1066800" y="400050"/>
                  </a:cubicBezTo>
                  <a:cubicBezTo>
                    <a:pt x="1024562" y="426043"/>
                    <a:pt x="991648" y="464852"/>
                    <a:pt x="952500" y="495300"/>
                  </a:cubicBezTo>
                  <a:cubicBezTo>
                    <a:pt x="807606" y="607995"/>
                    <a:pt x="641368" y="689985"/>
                    <a:pt x="571500" y="876300"/>
                  </a:cubicBezTo>
                  <a:cubicBezTo>
                    <a:pt x="504890" y="1053925"/>
                    <a:pt x="552714" y="990336"/>
                    <a:pt x="457200" y="1085850"/>
                  </a:cubicBezTo>
                  <a:cubicBezTo>
                    <a:pt x="384094" y="1524489"/>
                    <a:pt x="360197" y="1531600"/>
                    <a:pt x="419100" y="2076450"/>
                  </a:cubicBezTo>
                  <a:cubicBezTo>
                    <a:pt x="421996" y="2103235"/>
                    <a:pt x="457200" y="2114550"/>
                    <a:pt x="476250" y="2133600"/>
                  </a:cubicBezTo>
                  <a:cubicBezTo>
                    <a:pt x="510546" y="2270785"/>
                    <a:pt x="476787" y="2191287"/>
                    <a:pt x="628650" y="2343150"/>
                  </a:cubicBezTo>
                  <a:cubicBezTo>
                    <a:pt x="670781" y="2385281"/>
                    <a:pt x="689906" y="2411878"/>
                    <a:pt x="742950" y="2438400"/>
                  </a:cubicBezTo>
                  <a:cubicBezTo>
                    <a:pt x="773536" y="2453693"/>
                    <a:pt x="807614" y="2461207"/>
                    <a:pt x="838200" y="2476500"/>
                  </a:cubicBezTo>
                  <a:cubicBezTo>
                    <a:pt x="969758" y="2542279"/>
                    <a:pt x="812962" y="2494003"/>
                    <a:pt x="971550" y="2533650"/>
                  </a:cubicBezTo>
                  <a:cubicBezTo>
                    <a:pt x="990600" y="2546350"/>
                    <a:pt x="1005918" y="2574028"/>
                    <a:pt x="1028700" y="2571750"/>
                  </a:cubicBezTo>
                  <a:cubicBezTo>
                    <a:pt x="1076820" y="2566938"/>
                    <a:pt x="1137169" y="2556068"/>
                    <a:pt x="1162050" y="2514600"/>
                  </a:cubicBezTo>
                  <a:cubicBezTo>
                    <a:pt x="1201795" y="2448358"/>
                    <a:pt x="1185000" y="2361751"/>
                    <a:pt x="1200150" y="2286000"/>
                  </a:cubicBezTo>
                  <a:lnTo>
                    <a:pt x="1219200" y="2190750"/>
                  </a:lnTo>
                  <a:cubicBezTo>
                    <a:pt x="1286609" y="2235689"/>
                    <a:pt x="1290957" y="2233192"/>
                    <a:pt x="1352550" y="2305050"/>
                  </a:cubicBezTo>
                  <a:cubicBezTo>
                    <a:pt x="1458070" y="2428157"/>
                    <a:pt x="1296669" y="2287269"/>
                    <a:pt x="1466850" y="2457450"/>
                  </a:cubicBezTo>
                  <a:cubicBezTo>
                    <a:pt x="1483039" y="2473639"/>
                    <a:pt x="1504950" y="2482850"/>
                    <a:pt x="1524000" y="2495550"/>
                  </a:cubicBezTo>
                  <a:cubicBezTo>
                    <a:pt x="1536700" y="2514600"/>
                    <a:pt x="1544380" y="2538202"/>
                    <a:pt x="1562100" y="2552700"/>
                  </a:cubicBezTo>
                  <a:cubicBezTo>
                    <a:pt x="1615260" y="2596194"/>
                    <a:pt x="1684982" y="2618432"/>
                    <a:pt x="1733550" y="2667000"/>
                  </a:cubicBezTo>
                  <a:cubicBezTo>
                    <a:pt x="1783494" y="2716944"/>
                    <a:pt x="1823930" y="2761588"/>
                    <a:pt x="1885950" y="2800350"/>
                  </a:cubicBezTo>
                  <a:cubicBezTo>
                    <a:pt x="1902978" y="2810993"/>
                    <a:pt x="1924050" y="2813050"/>
                    <a:pt x="1943100" y="2819400"/>
                  </a:cubicBezTo>
                  <a:cubicBezTo>
                    <a:pt x="1968500" y="2838450"/>
                    <a:pt x="1995194" y="2855887"/>
                    <a:pt x="2019300" y="2876550"/>
                  </a:cubicBezTo>
                  <a:cubicBezTo>
                    <a:pt x="2092995" y="2939717"/>
                    <a:pt x="2073834" y="2951180"/>
                    <a:pt x="2171700" y="3009900"/>
                  </a:cubicBezTo>
                  <a:cubicBezTo>
                    <a:pt x="2359117" y="3122350"/>
                    <a:pt x="2175055" y="2964791"/>
                    <a:pt x="2362200" y="3105150"/>
                  </a:cubicBezTo>
                  <a:cubicBezTo>
                    <a:pt x="2383753" y="3121314"/>
                    <a:pt x="2395800" y="3149216"/>
                    <a:pt x="2419350" y="3162300"/>
                  </a:cubicBezTo>
                  <a:cubicBezTo>
                    <a:pt x="2454457" y="3181804"/>
                    <a:pt x="2533650" y="3200400"/>
                    <a:pt x="2533650" y="3200400"/>
                  </a:cubicBezTo>
                  <a:cubicBezTo>
                    <a:pt x="2321918" y="3341555"/>
                    <a:pt x="2523586" y="3230854"/>
                    <a:pt x="2286000" y="3295650"/>
                  </a:cubicBezTo>
                  <a:cubicBezTo>
                    <a:pt x="2258603" y="3303122"/>
                    <a:pt x="2235902" y="3322563"/>
                    <a:pt x="2209800" y="3333750"/>
                  </a:cubicBezTo>
                  <a:cubicBezTo>
                    <a:pt x="2191343" y="3341660"/>
                    <a:pt x="2170611" y="3343820"/>
                    <a:pt x="2152650" y="3352800"/>
                  </a:cubicBezTo>
                  <a:cubicBezTo>
                    <a:pt x="2132172" y="3363039"/>
                    <a:pt x="2115978" y="3380661"/>
                    <a:pt x="2095500" y="3390900"/>
                  </a:cubicBezTo>
                  <a:cubicBezTo>
                    <a:pt x="2051954" y="3412673"/>
                    <a:pt x="1986574" y="3418131"/>
                    <a:pt x="1943100" y="3429000"/>
                  </a:cubicBezTo>
                  <a:cubicBezTo>
                    <a:pt x="1923619" y="3433870"/>
                    <a:pt x="1905258" y="3442533"/>
                    <a:pt x="1885950" y="3448050"/>
                  </a:cubicBezTo>
                  <a:cubicBezTo>
                    <a:pt x="1860776" y="3455243"/>
                    <a:pt x="1835009" y="3460211"/>
                    <a:pt x="1809750" y="3467100"/>
                  </a:cubicBezTo>
                  <a:cubicBezTo>
                    <a:pt x="1560640" y="3535039"/>
                    <a:pt x="1772552" y="3481162"/>
                    <a:pt x="1600200" y="3524250"/>
                  </a:cubicBezTo>
                  <a:cubicBezTo>
                    <a:pt x="1574800" y="3543300"/>
                    <a:pt x="1549836" y="3562946"/>
                    <a:pt x="1524000" y="3581400"/>
                  </a:cubicBezTo>
                  <a:cubicBezTo>
                    <a:pt x="1505369" y="3594708"/>
                    <a:pt x="1483039" y="3635689"/>
                    <a:pt x="1466850" y="3619500"/>
                  </a:cubicBezTo>
                  <a:cubicBezTo>
                    <a:pt x="1428486" y="3581136"/>
                    <a:pt x="1428750" y="3517900"/>
                    <a:pt x="1409700" y="3467100"/>
                  </a:cubicBezTo>
                  <a:cubicBezTo>
                    <a:pt x="1403350" y="3416300"/>
                    <a:pt x="1398435" y="3365300"/>
                    <a:pt x="1390650" y="3314700"/>
                  </a:cubicBezTo>
                  <a:cubicBezTo>
                    <a:pt x="1385727" y="3282698"/>
                    <a:pt x="1373907" y="3251746"/>
                    <a:pt x="1371600" y="3219450"/>
                  </a:cubicBezTo>
                  <a:cubicBezTo>
                    <a:pt x="1330687" y="2646670"/>
                    <a:pt x="1385751" y="2947303"/>
                    <a:pt x="1333500" y="2686050"/>
                  </a:cubicBezTo>
                  <a:cubicBezTo>
                    <a:pt x="1276350" y="2705100"/>
                    <a:pt x="1212174" y="2709784"/>
                    <a:pt x="1162050" y="2743200"/>
                  </a:cubicBezTo>
                  <a:cubicBezTo>
                    <a:pt x="1088192" y="2792439"/>
                    <a:pt x="1126620" y="2774060"/>
                    <a:pt x="1047750" y="2800350"/>
                  </a:cubicBezTo>
                  <a:cubicBezTo>
                    <a:pt x="946150" y="2794000"/>
                    <a:pt x="842771" y="2801264"/>
                    <a:pt x="742950" y="2781300"/>
                  </a:cubicBezTo>
                  <a:cubicBezTo>
                    <a:pt x="711817" y="2775073"/>
                    <a:pt x="692586" y="2742604"/>
                    <a:pt x="666750" y="2724150"/>
                  </a:cubicBezTo>
                  <a:cubicBezTo>
                    <a:pt x="471759" y="2584871"/>
                    <a:pt x="782433" y="2815675"/>
                    <a:pt x="533400" y="2628900"/>
                  </a:cubicBezTo>
                  <a:cubicBezTo>
                    <a:pt x="497114" y="2520043"/>
                    <a:pt x="544286" y="2610757"/>
                    <a:pt x="457200" y="2552700"/>
                  </a:cubicBezTo>
                  <a:cubicBezTo>
                    <a:pt x="434784" y="2537756"/>
                    <a:pt x="420505" y="2513083"/>
                    <a:pt x="400050" y="2495550"/>
                  </a:cubicBezTo>
                  <a:cubicBezTo>
                    <a:pt x="375944" y="2474887"/>
                    <a:pt x="346301" y="2460851"/>
                    <a:pt x="323850" y="2438400"/>
                  </a:cubicBezTo>
                  <a:cubicBezTo>
                    <a:pt x="233924" y="2348474"/>
                    <a:pt x="328675" y="2417063"/>
                    <a:pt x="266700" y="2324100"/>
                  </a:cubicBezTo>
                  <a:cubicBezTo>
                    <a:pt x="251756" y="2301684"/>
                    <a:pt x="228600" y="2286000"/>
                    <a:pt x="209550" y="2266950"/>
                  </a:cubicBezTo>
                  <a:cubicBezTo>
                    <a:pt x="163486" y="1944502"/>
                    <a:pt x="225126" y="2275577"/>
                    <a:pt x="152400" y="2057400"/>
                  </a:cubicBezTo>
                  <a:cubicBezTo>
                    <a:pt x="142161" y="2026683"/>
                    <a:pt x="140374" y="1993758"/>
                    <a:pt x="133350" y="1962150"/>
                  </a:cubicBezTo>
                  <a:cubicBezTo>
                    <a:pt x="127670" y="1936592"/>
                    <a:pt x="121189" y="1911209"/>
                    <a:pt x="114300" y="1885950"/>
                  </a:cubicBezTo>
                  <a:cubicBezTo>
                    <a:pt x="61430" y="1692095"/>
                    <a:pt x="89381" y="1818503"/>
                    <a:pt x="57150" y="1657350"/>
                  </a:cubicBezTo>
                  <a:cubicBezTo>
                    <a:pt x="48954" y="1534407"/>
                    <a:pt x="45090" y="1368451"/>
                    <a:pt x="19050" y="1238250"/>
                  </a:cubicBezTo>
                  <a:cubicBezTo>
                    <a:pt x="15112" y="1218559"/>
                    <a:pt x="6350" y="1200150"/>
                    <a:pt x="0" y="1181100"/>
                  </a:cubicBezTo>
                  <a:cubicBezTo>
                    <a:pt x="6350" y="1073150"/>
                    <a:pt x="8798" y="964899"/>
                    <a:pt x="19050" y="857250"/>
                  </a:cubicBezTo>
                  <a:cubicBezTo>
                    <a:pt x="21532" y="831186"/>
                    <a:pt x="38100" y="781050"/>
                    <a:pt x="38100" y="781050"/>
                  </a:cubicBezTo>
                </a:path>
              </a:pathLst>
            </a:custGeom>
            <a:noFill/>
            <a:ln w="508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2" name="TextBox 3"/>
            <p:cNvSpPr txBox="1">
              <a:spLocks noChangeArrowheads="1"/>
            </p:cNvSpPr>
            <p:nvPr/>
          </p:nvSpPr>
          <p:spPr bwMode="auto">
            <a:xfrm>
              <a:off x="3715406" y="3657600"/>
              <a:ext cx="5091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a:solidFill>
                    <a:srgbClr val="04ECEC"/>
                  </a:solidFill>
                  <a:latin typeface="Arial" pitchFamily="34" charset="0"/>
                </a:rPr>
                <a:t>It dictates maximum wave height!</a:t>
              </a:r>
            </a:p>
          </p:txBody>
        </p:sp>
      </p:grpSp>
      <p:sp>
        <p:nvSpPr>
          <p:cNvPr id="5" name="TextBox 4"/>
          <p:cNvSpPr txBox="1">
            <a:spLocks noChangeArrowheads="1"/>
          </p:cNvSpPr>
          <p:nvPr/>
        </p:nvSpPr>
        <p:spPr bwMode="auto">
          <a:xfrm>
            <a:off x="542925" y="4953000"/>
            <a:ext cx="80200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FFC000"/>
                </a:solidFill>
                <a:latin typeface="Arial" pitchFamily="34" charset="0"/>
              </a:rPr>
              <a:t>Example: </a:t>
            </a:r>
          </a:p>
          <a:p>
            <a:pPr eaLnBrk="1" hangingPunct="1">
              <a:spcBef>
                <a:spcPct val="0"/>
              </a:spcBef>
              <a:buFontTx/>
              <a:buNone/>
            </a:pPr>
            <a:endParaRPr lang="en-US" altLang="en-US" sz="2800">
              <a:solidFill>
                <a:srgbClr val="FFC000"/>
              </a:solidFill>
              <a:latin typeface="Arial" pitchFamily="34" charset="0"/>
            </a:endParaRPr>
          </a:p>
          <a:p>
            <a:pPr eaLnBrk="1" hangingPunct="1">
              <a:spcBef>
                <a:spcPct val="0"/>
              </a:spcBef>
              <a:buFontTx/>
              <a:buNone/>
            </a:pPr>
            <a:r>
              <a:rPr lang="en-US" altLang="en-US" sz="2800">
                <a:solidFill>
                  <a:srgbClr val="FFC000"/>
                </a:solidFill>
                <a:latin typeface="Arial" pitchFamily="34" charset="0"/>
              </a:rPr>
              <a:t>A wave 7 meters long can only be 1 meter high…</a:t>
            </a:r>
          </a:p>
          <a:p>
            <a:pPr eaLnBrk="1" hangingPunct="1">
              <a:spcBef>
                <a:spcPct val="0"/>
              </a:spcBef>
              <a:buFontTx/>
              <a:buNone/>
            </a:pPr>
            <a:endParaRPr lang="en-US" altLang="en-US" sz="2800">
              <a:solidFill>
                <a:srgbClr val="FFC0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647700" y="457200"/>
            <a:ext cx="78486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a:solidFill>
                  <a:srgbClr val="9AFB25"/>
                </a:solidFill>
                <a:latin typeface="Arial" pitchFamily="34" charset="0"/>
              </a:rPr>
              <a:t>Typical wavelength for a tsunami  -</a:t>
            </a:r>
          </a:p>
          <a:p>
            <a:pPr lvl="1" algn="ctr" eaLnBrk="1" hangingPunct="1">
              <a:spcBef>
                <a:spcPct val="0"/>
              </a:spcBef>
              <a:buFontTx/>
              <a:buNone/>
            </a:pPr>
            <a:r>
              <a:rPr lang="en-US" altLang="en-US" sz="2500">
                <a:solidFill>
                  <a:srgbClr val="9AFB25"/>
                </a:solidFill>
                <a:latin typeface="Arial" pitchFamily="34" charset="0"/>
              </a:rPr>
              <a:t>Can be in excess of 300 miles (~500 km) </a:t>
            </a:r>
          </a:p>
        </p:txBody>
      </p:sp>
      <p:sp>
        <p:nvSpPr>
          <p:cNvPr id="3" name="TextBox 2"/>
          <p:cNvSpPr txBox="1">
            <a:spLocks noChangeArrowheads="1"/>
          </p:cNvSpPr>
          <p:nvPr/>
        </p:nvSpPr>
        <p:spPr bwMode="auto">
          <a:xfrm>
            <a:off x="2209800" y="2133600"/>
            <a:ext cx="4694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solidFill>
                  <a:srgbClr val="FFFF00"/>
                </a:solidFill>
                <a:latin typeface="Arial" pitchFamily="34" charset="0"/>
              </a:rPr>
              <a:t>How fast do they travel? </a:t>
            </a:r>
          </a:p>
        </p:txBody>
      </p:sp>
      <p:sp>
        <p:nvSpPr>
          <p:cNvPr id="4" name="TextBox 3"/>
          <p:cNvSpPr txBox="1">
            <a:spLocks noChangeArrowheads="1"/>
          </p:cNvSpPr>
          <p:nvPr/>
        </p:nvSpPr>
        <p:spPr bwMode="auto">
          <a:xfrm>
            <a:off x="1087438" y="3244850"/>
            <a:ext cx="6275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chemeClr val="bg1"/>
                </a:solidFill>
                <a:latin typeface="Arial" pitchFamily="34" charset="0"/>
              </a:rPr>
              <a:t>Tsunami Wave Speed = square root of gravity x depth</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763" y="719138"/>
            <a:ext cx="55626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6" name="Picture 2" descr="http://www.bradreese.com/images/john-chambers-private-j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357188"/>
            <a:ext cx="89154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34146"/>
                                        </p:tgtEl>
                                        <p:attrNameLst>
                                          <p:attrName>style.visibility</p:attrName>
                                        </p:attrNameLst>
                                      </p:cBhvr>
                                      <p:to>
                                        <p:strVal val="visible"/>
                                      </p:to>
                                    </p:set>
                                    <p:animEffect transition="in" filter="box(in)">
                                      <p:cBhvr>
                                        <p:cTn id="22" dur="500"/>
                                        <p:tgtEl>
                                          <p:spTgt spid="134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File:USCGscotchcap19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381000"/>
            <a:ext cx="24955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447800"/>
            <a:ext cx="36671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8"/>
          <p:cNvSpPr>
            <a:spLocks noChangeArrowheads="1"/>
          </p:cNvSpPr>
          <p:nvPr/>
        </p:nvSpPr>
        <p:spPr bwMode="auto">
          <a:xfrm>
            <a:off x="1295400" y="4800600"/>
            <a:ext cx="6553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chemeClr val="bg1"/>
                </a:solidFill>
                <a:latin typeface="TimesNewRoman"/>
              </a:rPr>
              <a:t>Scotch Cap lighthouse, Aleutian Islands was completely</a:t>
            </a:r>
          </a:p>
          <a:p>
            <a:pPr eaLnBrk="1" hangingPunct="1">
              <a:spcBef>
                <a:spcPct val="0"/>
              </a:spcBef>
              <a:buFontTx/>
              <a:buNone/>
            </a:pPr>
            <a:r>
              <a:rPr lang="en-US" altLang="en-US" sz="1800">
                <a:solidFill>
                  <a:schemeClr val="bg1"/>
                </a:solidFill>
                <a:latin typeface="TimesNewRoman"/>
              </a:rPr>
              <a:t>destroyed by a tsunami following an earthquake in the</a:t>
            </a:r>
          </a:p>
          <a:p>
            <a:pPr eaLnBrk="1" hangingPunct="1">
              <a:spcBef>
                <a:spcPct val="0"/>
              </a:spcBef>
              <a:buFontTx/>
              <a:buNone/>
            </a:pPr>
            <a:r>
              <a:rPr lang="en-US" altLang="en-US" sz="1800">
                <a:solidFill>
                  <a:schemeClr val="bg1"/>
                </a:solidFill>
                <a:latin typeface="TimesNewRoman"/>
              </a:rPr>
              <a:t>Aleutian islands in 1946.</a:t>
            </a:r>
          </a:p>
          <a:p>
            <a:pPr eaLnBrk="1" hangingPunct="1">
              <a:spcBef>
                <a:spcPct val="0"/>
              </a:spcBef>
              <a:buFontTx/>
              <a:buNone/>
            </a:pPr>
            <a:r>
              <a:rPr lang="en-US" altLang="en-US" sz="1800">
                <a:solidFill>
                  <a:schemeClr val="bg1"/>
                </a:solidFill>
                <a:latin typeface="TimesNewRoman"/>
              </a:rPr>
              <a:t>The lighthouse was 40 ft above the water, but the tsunami</a:t>
            </a:r>
          </a:p>
          <a:p>
            <a:pPr eaLnBrk="1" hangingPunct="1">
              <a:spcBef>
                <a:spcPct val="0"/>
              </a:spcBef>
              <a:buFontTx/>
              <a:buNone/>
            </a:pPr>
            <a:r>
              <a:rPr lang="en-US" altLang="en-US" sz="1800">
                <a:solidFill>
                  <a:schemeClr val="bg1"/>
                </a:solidFill>
                <a:latin typeface="TimesNewRoman"/>
              </a:rPr>
              <a:t>produced 100 ft waves!</a:t>
            </a:r>
            <a:endParaRPr lang="en-US" altLang="en-US" sz="180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914400" y="1641475"/>
            <a:ext cx="7315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chemeClr val="bg1"/>
                </a:solidFill>
                <a:latin typeface="Arial" pitchFamily="34" charset="0"/>
                <a:cs typeface="Arial" pitchFamily="34" charset="0"/>
              </a:rPr>
              <a:t> Tsunamis may reach a maximum vertical height onshore above sea level, called a run-up height, of 30 meters (98 ft). </a:t>
            </a:r>
          </a:p>
          <a:p>
            <a:pPr eaLnBrk="1" hangingPunct="1">
              <a:spcBef>
                <a:spcPct val="0"/>
              </a:spcBef>
              <a:buFontTx/>
              <a:buNone/>
            </a:pPr>
            <a:endParaRPr lang="en-US" altLang="en-US" sz="280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drgeorgepc.com/tsu1958LituyaBa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81100"/>
            <a:ext cx="30003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ChangeArrowheads="1"/>
          </p:cNvSpPr>
          <p:nvPr/>
        </p:nvSpPr>
        <p:spPr bwMode="auto">
          <a:xfrm>
            <a:off x="1447800" y="228600"/>
            <a:ext cx="624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chemeClr val="bg1"/>
                </a:solidFill>
                <a:latin typeface="Arial" pitchFamily="34" charset="0"/>
                <a:cs typeface="Arial" pitchFamily="34" charset="0"/>
              </a:rPr>
              <a:t>A notable exception is the landslide generated tsunami in Lituya Bay, Alaska in 1958 which produced a 525 meter (1722 ft) wave.</a:t>
            </a:r>
          </a:p>
        </p:txBody>
      </p:sp>
      <p:pic>
        <p:nvPicPr>
          <p:cNvPr id="45060" name="Picture 6" descr="http://www.drgeorgepc.com/tsu1958Lituy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14400"/>
            <a:ext cx="38671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4" name="Picture 8" descr="http://www.drgeorgepc.com/tsu1958LituyaIn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828800"/>
            <a:ext cx="5886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4" descr="http://www.drgeorgepc.com/tsu1958Lituya1Sout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0150" y="3581400"/>
            <a:ext cx="413385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23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2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sunamiTimeline.jpg                                            0017FD0CMacintosh HD                   BC93BD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130175"/>
            <a:ext cx="8580437"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descr="deaths.tiff                                                    0017FD0CMacintosh HD                   BC93BDEC:"/>
          <p:cNvPicPr>
            <a:picLocks noChangeAspect="1" noChangeArrowheads="1"/>
          </p:cNvPicPr>
          <p:nvPr/>
        </p:nvPicPr>
        <p:blipFill>
          <a:blip r:embed="rId4">
            <a:extLst>
              <a:ext uri="{28A0092B-C50C-407E-A947-70E740481C1C}">
                <a14:useLocalDpi xmlns:a14="http://schemas.microsoft.com/office/drawing/2010/main" val="0"/>
              </a:ext>
            </a:extLst>
          </a:blip>
          <a:srcRect t="27249" b="5556"/>
          <a:stretch>
            <a:fillRect/>
          </a:stretch>
        </p:blipFill>
        <p:spPr bwMode="auto">
          <a:xfrm>
            <a:off x="1295400" y="2895600"/>
            <a:ext cx="6807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5"/>
          <p:cNvSpPr txBox="1">
            <a:spLocks noChangeArrowheads="1"/>
          </p:cNvSpPr>
          <p:nvPr/>
        </p:nvSpPr>
        <p:spPr bwMode="auto">
          <a:xfrm>
            <a:off x="8305800" y="28194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400">
                <a:solidFill>
                  <a:schemeClr val="bg1"/>
                </a:solidFill>
                <a:latin typeface="Arial" pitchFamily="34" charset="0"/>
              </a:rPr>
              <a:t>NOAA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762000" y="669925"/>
            <a:ext cx="7924800" cy="19208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b="1" kern="0" dirty="0">
                <a:solidFill>
                  <a:srgbClr val="FFFF33"/>
                </a:solidFill>
                <a:latin typeface="Arial" charset="0"/>
              </a:rPr>
              <a:t>IN DEEP OCEAN </a:t>
            </a:r>
            <a:r>
              <a:rPr lang="en-US" sz="2000" b="1" kern="0" dirty="0">
                <a:solidFill>
                  <a:srgbClr val="99CC00"/>
                </a:solidFill>
                <a:latin typeface="Arial" charset="0"/>
              </a:rPr>
              <a:t>tsunami has long wavelength, travels fast, small amplitude - </a:t>
            </a:r>
            <a:r>
              <a:rPr lang="en-US" sz="2000" b="1" kern="0" dirty="0">
                <a:solidFill>
                  <a:srgbClr val="FFFFFF"/>
                </a:solidFill>
                <a:latin typeface="Arial" charset="0"/>
              </a:rPr>
              <a:t>doesn’t affect ships</a:t>
            </a:r>
            <a:endParaRPr lang="en-US" sz="2000" b="1" kern="0" dirty="0">
              <a:solidFill>
                <a:srgbClr val="FFFF33"/>
              </a:solidFill>
              <a:latin typeface="Arial" charset="0"/>
            </a:endParaRPr>
          </a:p>
          <a:p>
            <a:pPr fontAlgn="auto">
              <a:spcBef>
                <a:spcPct val="50000"/>
              </a:spcBef>
              <a:spcAft>
                <a:spcPts val="0"/>
              </a:spcAft>
              <a:defRPr/>
            </a:pPr>
            <a:endParaRPr lang="en-US" sz="2000" b="1" kern="0" dirty="0">
              <a:solidFill>
                <a:srgbClr val="FFFF33"/>
              </a:solidFill>
              <a:latin typeface="Arial" charset="0"/>
            </a:endParaRPr>
          </a:p>
          <a:p>
            <a:pPr fontAlgn="auto">
              <a:spcBef>
                <a:spcPct val="50000"/>
              </a:spcBef>
              <a:spcAft>
                <a:spcPts val="0"/>
              </a:spcAft>
              <a:defRPr/>
            </a:pPr>
            <a:r>
              <a:rPr lang="en-US" sz="2000" b="1" kern="0" dirty="0">
                <a:solidFill>
                  <a:srgbClr val="FFFF33"/>
                </a:solidFill>
                <a:latin typeface="Arial" charset="0"/>
              </a:rPr>
              <a:t>AS IT APPROACHES SHORE, </a:t>
            </a:r>
            <a:r>
              <a:rPr lang="en-US" sz="2000" b="1" kern="0" dirty="0">
                <a:solidFill>
                  <a:srgbClr val="99CC00"/>
                </a:solidFill>
                <a:latin typeface="Arial" charset="0"/>
              </a:rPr>
              <a:t>it slows. Since energy is conserved,  amplitude builds up - </a:t>
            </a:r>
            <a:r>
              <a:rPr lang="en-US" sz="2000" b="1" kern="0" dirty="0">
                <a:solidFill>
                  <a:srgbClr val="FFFFFF"/>
                </a:solidFill>
                <a:latin typeface="Arial" charset="0"/>
              </a:rPr>
              <a:t>very damaging</a:t>
            </a:r>
            <a:r>
              <a:rPr lang="en-US" b="1" kern="0" dirty="0">
                <a:solidFill>
                  <a:srgbClr val="99CC00"/>
                </a:solidFill>
                <a:latin typeface="Arial" charset="0"/>
              </a:rPr>
              <a:t> </a:t>
            </a:r>
          </a:p>
        </p:txBody>
      </p:sp>
      <p:pic>
        <p:nvPicPr>
          <p:cNvPr id="47107" name="Picture 5" descr="bus.jpg                                                        0017FD0CMacintosh HD                   BC93BD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276600"/>
            <a:ext cx="4191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7" descr="&#10;flooding2.jpg                                                  0017FD0CMacintosh HD                   BC93BD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89300"/>
            <a:ext cx="43434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pacwarningsys.gif                                              0017FD0CMacintosh HD                   BC93BD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76200"/>
            <a:ext cx="405765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5"/>
          <p:cNvSpPr txBox="1">
            <a:spLocks noChangeArrowheads="1"/>
          </p:cNvSpPr>
          <p:nvPr/>
        </p:nvSpPr>
        <p:spPr bwMode="auto">
          <a:xfrm>
            <a:off x="4572000" y="4965700"/>
            <a:ext cx="4343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FF33"/>
                </a:solidFill>
                <a:latin typeface="Arial" pitchFamily="34" charset="0"/>
              </a:rPr>
              <a:t>Because seismic waves travel much faster (km/s) than tsunamis, rapid analysis of seismograms can identify earthquakes likely to cause major tsunamis and predict when waves will arrive</a:t>
            </a:r>
          </a:p>
        </p:txBody>
      </p:sp>
      <p:sp>
        <p:nvSpPr>
          <p:cNvPr id="48132" name="Text Box 6"/>
          <p:cNvSpPr txBox="1">
            <a:spLocks noChangeArrowheads="1"/>
          </p:cNvSpPr>
          <p:nvPr/>
        </p:nvSpPr>
        <p:spPr bwMode="auto">
          <a:xfrm>
            <a:off x="609600" y="1524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FF33"/>
                </a:solidFill>
                <a:latin typeface="Arial" pitchFamily="34" charset="0"/>
              </a:rPr>
              <a:t>TSUNAMI WARNING</a:t>
            </a:r>
            <a:endParaRPr lang="en-US" altLang="en-US" sz="1800">
              <a:latin typeface="Times" charset="0"/>
            </a:endParaRPr>
          </a:p>
        </p:txBody>
      </p:sp>
      <p:pic>
        <p:nvPicPr>
          <p:cNvPr id="48133" name="Picture 7" descr="dart_mooring.jpg                                               00042852Macintosh HD                   BC93BD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762000"/>
            <a:ext cx="35671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9"/>
          <p:cNvSpPr txBox="1">
            <a:spLocks noChangeArrowheads="1"/>
          </p:cNvSpPr>
          <p:nvPr/>
        </p:nvSpPr>
        <p:spPr bwMode="auto">
          <a:xfrm>
            <a:off x="457200" y="5638800"/>
            <a:ext cx="3733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chemeClr val="bg1"/>
                </a:solidFill>
                <a:latin typeface="Arial" pitchFamily="34" charset="0"/>
              </a:rPr>
              <a:t>Deep ocean buoys can measure wave heights, verify tsunami and reduce false alarms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758825" y="2243138"/>
            <a:ext cx="7626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a:solidFill>
                  <a:schemeClr val="bg1"/>
                </a:solidFill>
                <a:latin typeface="Arial" pitchFamily="34" charset="0"/>
              </a:rPr>
              <a:t>Quiz</a:t>
            </a:r>
          </a:p>
          <a:p>
            <a:pPr algn="ctr" eaLnBrk="1" hangingPunct="1">
              <a:spcBef>
                <a:spcPct val="0"/>
              </a:spcBef>
              <a:buFontTx/>
              <a:buNone/>
            </a:pPr>
            <a:endParaRPr lang="en-US" altLang="en-US" sz="2400" b="1">
              <a:solidFill>
                <a:schemeClr val="bg1"/>
              </a:solidFill>
              <a:latin typeface="Arial" pitchFamily="34" charset="0"/>
            </a:endParaRPr>
          </a:p>
          <a:p>
            <a:pPr algn="ctr" eaLnBrk="1" hangingPunct="1">
              <a:spcBef>
                <a:spcPct val="0"/>
              </a:spcBef>
              <a:buFontTx/>
              <a:buNone/>
            </a:pPr>
            <a:r>
              <a:rPr lang="en-US" altLang="en-US" sz="2400" b="1">
                <a:solidFill>
                  <a:schemeClr val="bg1"/>
                </a:solidFill>
                <a:latin typeface="Arial" pitchFamily="34" charset="0"/>
              </a:rPr>
              <a:t>What’s the ratio that describes when waves break?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08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704850"/>
            <a:ext cx="83058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txBox="1">
            <a:spLocks noChangeArrowheads="1"/>
          </p:cNvSpPr>
          <p:nvPr/>
        </p:nvSpPr>
        <p:spPr bwMode="auto">
          <a:xfrm>
            <a:off x="457200" y="76200"/>
            <a:ext cx="822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pPr>
            <a:r>
              <a:rPr lang="en-US" altLang="en-US" sz="3600" b="1">
                <a:solidFill>
                  <a:srgbClr val="FFC000"/>
                </a:solidFill>
                <a:latin typeface="Times New Roman" pitchFamily="18" charset="0"/>
                <a:cs typeface="Times New Roman" pitchFamily="18" charset="0"/>
              </a:rPr>
              <a:t>Most waves wind-driven</a:t>
            </a:r>
          </a:p>
          <a:p>
            <a:pPr eaLnBrk="1" hangingPunct="1">
              <a:lnSpc>
                <a:spcPct val="90000"/>
              </a:lnSpc>
            </a:pPr>
            <a:endParaRPr lang="en-US" altLang="en-US" sz="3600" b="1">
              <a:solidFill>
                <a:srgbClr val="FFC000"/>
              </a:solidFill>
              <a:latin typeface="Times New Roman" pitchFamily="18" charset="0"/>
              <a:cs typeface="Times New Roman" pitchFamily="18" charset="0"/>
            </a:endParaRPr>
          </a:p>
          <a:p>
            <a:pPr lvl="1" eaLnBrk="1" hangingPunct="1">
              <a:lnSpc>
                <a:spcPct val="90000"/>
              </a:lnSpc>
            </a:pPr>
            <a:endParaRPr lang="en-US" altLang="en-US" sz="3200" b="1">
              <a:solidFill>
                <a:srgbClr val="FFC000"/>
              </a:solidFill>
              <a:latin typeface="Times New Roman" pitchFamily="18" charset="0"/>
              <a:cs typeface="Times New Roman" pitchFamily="18" charset="0"/>
            </a:endParaRPr>
          </a:p>
        </p:txBody>
      </p:sp>
      <p:sp>
        <p:nvSpPr>
          <p:cNvPr id="4" name="Rectangle 2"/>
          <p:cNvSpPr>
            <a:spLocks noChangeArrowheads="1"/>
          </p:cNvSpPr>
          <p:nvPr/>
        </p:nvSpPr>
        <p:spPr bwMode="auto">
          <a:xfrm>
            <a:off x="817563" y="5943600"/>
            <a:ext cx="7564437" cy="52387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800" b="1" dirty="0">
                <a:solidFill>
                  <a:srgbClr val="04ECEC"/>
                </a:solidFill>
                <a:effectLst>
                  <a:outerShdw blurRad="38100" dist="38100" dir="2700000" algn="tl">
                    <a:srgbClr val="000000"/>
                  </a:outerShdw>
                </a:effectLst>
                <a:cs typeface="Arial" pitchFamily="34" charset="0"/>
              </a:rPr>
              <a:t>Wave development – speed, duration, fetch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3" y="457200"/>
            <a:ext cx="7788275" cy="4938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a:grpSpLocks/>
          </p:cNvGrpSpPr>
          <p:nvPr/>
        </p:nvGrpSpPr>
        <p:grpSpPr bwMode="auto">
          <a:xfrm>
            <a:off x="1257300" y="2800350"/>
            <a:ext cx="7886700" cy="3986213"/>
            <a:chOff x="1257300" y="2800350"/>
            <a:chExt cx="7886700" cy="3985647"/>
          </a:xfrm>
        </p:grpSpPr>
        <p:sp>
          <p:nvSpPr>
            <p:cNvPr id="16388" name="TextBox 2"/>
            <p:cNvSpPr txBox="1">
              <a:spLocks noChangeArrowheads="1"/>
            </p:cNvSpPr>
            <p:nvPr/>
          </p:nvSpPr>
          <p:spPr bwMode="auto">
            <a:xfrm>
              <a:off x="5722871" y="5401002"/>
              <a:ext cx="34211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FFC000"/>
                  </a:solidFill>
                  <a:latin typeface="Arial" pitchFamily="34" charset="0"/>
                </a:rPr>
                <a:t>Roaring 40s</a:t>
              </a:r>
            </a:p>
            <a:p>
              <a:pPr eaLnBrk="1" hangingPunct="1">
                <a:spcBef>
                  <a:spcPct val="0"/>
                </a:spcBef>
                <a:buFontTx/>
                <a:buNone/>
              </a:pPr>
              <a:r>
                <a:rPr lang="en-US" altLang="en-US" sz="2800">
                  <a:solidFill>
                    <a:srgbClr val="FFC000"/>
                  </a:solidFill>
                  <a:latin typeface="Arial" pitchFamily="34" charset="0"/>
                </a:rPr>
                <a:t>Furious Fifties</a:t>
              </a:r>
            </a:p>
            <a:p>
              <a:pPr eaLnBrk="1" hangingPunct="1">
                <a:spcBef>
                  <a:spcPct val="0"/>
                </a:spcBef>
                <a:buFontTx/>
                <a:buNone/>
              </a:pPr>
              <a:r>
                <a:rPr lang="en-US" altLang="en-US" sz="2800">
                  <a:solidFill>
                    <a:srgbClr val="FFC000"/>
                  </a:solidFill>
                  <a:latin typeface="Arial" pitchFamily="34" charset="0"/>
                </a:rPr>
                <a:t>Screaming Sixties…</a:t>
              </a:r>
            </a:p>
          </p:txBody>
        </p:sp>
        <p:sp>
          <p:nvSpPr>
            <p:cNvPr id="4" name="Freeform 3"/>
            <p:cNvSpPr/>
            <p:nvPr/>
          </p:nvSpPr>
          <p:spPr>
            <a:xfrm>
              <a:off x="1257300" y="2800350"/>
              <a:ext cx="7067550" cy="3218993"/>
            </a:xfrm>
            <a:custGeom>
              <a:avLst/>
              <a:gdLst>
                <a:gd name="connsiteX0" fmla="*/ 5086350 w 7067550"/>
                <a:gd name="connsiteY0" fmla="*/ 95250 h 3219717"/>
                <a:gd name="connsiteX1" fmla="*/ 4914900 w 7067550"/>
                <a:gd name="connsiteY1" fmla="*/ 0 h 3219717"/>
                <a:gd name="connsiteX2" fmla="*/ 1200150 w 7067550"/>
                <a:gd name="connsiteY2" fmla="*/ 38100 h 3219717"/>
                <a:gd name="connsiteX3" fmla="*/ 1047750 w 7067550"/>
                <a:gd name="connsiteY3" fmla="*/ 57150 h 3219717"/>
                <a:gd name="connsiteX4" fmla="*/ 781050 w 7067550"/>
                <a:gd name="connsiteY4" fmla="*/ 76200 h 3219717"/>
                <a:gd name="connsiteX5" fmla="*/ 666750 w 7067550"/>
                <a:gd name="connsiteY5" fmla="*/ 114300 h 3219717"/>
                <a:gd name="connsiteX6" fmla="*/ 533400 w 7067550"/>
                <a:gd name="connsiteY6" fmla="*/ 152400 h 3219717"/>
                <a:gd name="connsiteX7" fmla="*/ 476250 w 7067550"/>
                <a:gd name="connsiteY7" fmla="*/ 190500 h 3219717"/>
                <a:gd name="connsiteX8" fmla="*/ 361950 w 7067550"/>
                <a:gd name="connsiteY8" fmla="*/ 228600 h 3219717"/>
                <a:gd name="connsiteX9" fmla="*/ 247650 w 7067550"/>
                <a:gd name="connsiteY9" fmla="*/ 285750 h 3219717"/>
                <a:gd name="connsiteX10" fmla="*/ 95250 w 7067550"/>
                <a:gd name="connsiteY10" fmla="*/ 361950 h 3219717"/>
                <a:gd name="connsiteX11" fmla="*/ 19050 w 7067550"/>
                <a:gd name="connsiteY11" fmla="*/ 400050 h 3219717"/>
                <a:gd name="connsiteX12" fmla="*/ 0 w 7067550"/>
                <a:gd name="connsiteY12" fmla="*/ 457200 h 3219717"/>
                <a:gd name="connsiteX13" fmla="*/ 19050 w 7067550"/>
                <a:gd name="connsiteY13" fmla="*/ 666750 h 3219717"/>
                <a:gd name="connsiteX14" fmla="*/ 171450 w 7067550"/>
                <a:gd name="connsiteY14" fmla="*/ 857250 h 3219717"/>
                <a:gd name="connsiteX15" fmla="*/ 228600 w 7067550"/>
                <a:gd name="connsiteY15" fmla="*/ 895350 h 3219717"/>
                <a:gd name="connsiteX16" fmla="*/ 342900 w 7067550"/>
                <a:gd name="connsiteY16" fmla="*/ 933450 h 3219717"/>
                <a:gd name="connsiteX17" fmla="*/ 438150 w 7067550"/>
                <a:gd name="connsiteY17" fmla="*/ 990600 h 3219717"/>
                <a:gd name="connsiteX18" fmla="*/ 552450 w 7067550"/>
                <a:gd name="connsiteY18" fmla="*/ 1009650 h 3219717"/>
                <a:gd name="connsiteX19" fmla="*/ 628650 w 7067550"/>
                <a:gd name="connsiteY19" fmla="*/ 1028700 h 3219717"/>
                <a:gd name="connsiteX20" fmla="*/ 800100 w 7067550"/>
                <a:gd name="connsiteY20" fmla="*/ 1066800 h 3219717"/>
                <a:gd name="connsiteX21" fmla="*/ 933450 w 7067550"/>
                <a:gd name="connsiteY21" fmla="*/ 1104900 h 3219717"/>
                <a:gd name="connsiteX22" fmla="*/ 1276350 w 7067550"/>
                <a:gd name="connsiteY22" fmla="*/ 1181100 h 3219717"/>
                <a:gd name="connsiteX23" fmla="*/ 1600200 w 7067550"/>
                <a:gd name="connsiteY23" fmla="*/ 1219200 h 3219717"/>
                <a:gd name="connsiteX24" fmla="*/ 2057400 w 7067550"/>
                <a:gd name="connsiteY24" fmla="*/ 1295400 h 3219717"/>
                <a:gd name="connsiteX25" fmla="*/ 4953000 w 7067550"/>
                <a:gd name="connsiteY25" fmla="*/ 1276350 h 3219717"/>
                <a:gd name="connsiteX26" fmla="*/ 5143500 w 7067550"/>
                <a:gd name="connsiteY26" fmla="*/ 1257300 h 3219717"/>
                <a:gd name="connsiteX27" fmla="*/ 5238750 w 7067550"/>
                <a:gd name="connsiteY27" fmla="*/ 1219200 h 3219717"/>
                <a:gd name="connsiteX28" fmla="*/ 5353050 w 7067550"/>
                <a:gd name="connsiteY28" fmla="*/ 1181100 h 3219717"/>
                <a:gd name="connsiteX29" fmla="*/ 5410200 w 7067550"/>
                <a:gd name="connsiteY29" fmla="*/ 1143000 h 3219717"/>
                <a:gd name="connsiteX30" fmla="*/ 5524500 w 7067550"/>
                <a:gd name="connsiteY30" fmla="*/ 1123950 h 3219717"/>
                <a:gd name="connsiteX31" fmla="*/ 5619750 w 7067550"/>
                <a:gd name="connsiteY31" fmla="*/ 1009650 h 3219717"/>
                <a:gd name="connsiteX32" fmla="*/ 5676900 w 7067550"/>
                <a:gd name="connsiteY32" fmla="*/ 952500 h 3219717"/>
                <a:gd name="connsiteX33" fmla="*/ 5734050 w 7067550"/>
                <a:gd name="connsiteY33" fmla="*/ 876300 h 3219717"/>
                <a:gd name="connsiteX34" fmla="*/ 5772150 w 7067550"/>
                <a:gd name="connsiteY34" fmla="*/ 762000 h 3219717"/>
                <a:gd name="connsiteX35" fmla="*/ 5791200 w 7067550"/>
                <a:gd name="connsiteY35" fmla="*/ 704850 h 3219717"/>
                <a:gd name="connsiteX36" fmla="*/ 5772150 w 7067550"/>
                <a:gd name="connsiteY36" fmla="*/ 342900 h 3219717"/>
                <a:gd name="connsiteX37" fmla="*/ 5715000 w 7067550"/>
                <a:gd name="connsiteY37" fmla="*/ 228600 h 3219717"/>
                <a:gd name="connsiteX38" fmla="*/ 5657850 w 7067550"/>
                <a:gd name="connsiteY38" fmla="*/ 190500 h 3219717"/>
                <a:gd name="connsiteX39" fmla="*/ 5448300 w 7067550"/>
                <a:gd name="connsiteY39" fmla="*/ 95250 h 3219717"/>
                <a:gd name="connsiteX40" fmla="*/ 5372100 w 7067550"/>
                <a:gd name="connsiteY40" fmla="*/ 76200 h 3219717"/>
                <a:gd name="connsiteX41" fmla="*/ 5314950 w 7067550"/>
                <a:gd name="connsiteY41" fmla="*/ 38100 h 3219717"/>
                <a:gd name="connsiteX42" fmla="*/ 5238750 w 7067550"/>
                <a:gd name="connsiteY42" fmla="*/ 57150 h 3219717"/>
                <a:gd name="connsiteX43" fmla="*/ 5295900 w 7067550"/>
                <a:gd name="connsiteY43" fmla="*/ 76200 h 3219717"/>
                <a:gd name="connsiteX44" fmla="*/ 5314950 w 7067550"/>
                <a:gd name="connsiteY44" fmla="*/ 133350 h 3219717"/>
                <a:gd name="connsiteX45" fmla="*/ 5372100 w 7067550"/>
                <a:gd name="connsiteY45" fmla="*/ 171450 h 3219717"/>
                <a:gd name="connsiteX46" fmla="*/ 5429250 w 7067550"/>
                <a:gd name="connsiteY46" fmla="*/ 228600 h 3219717"/>
                <a:gd name="connsiteX47" fmla="*/ 5486400 w 7067550"/>
                <a:gd name="connsiteY47" fmla="*/ 266700 h 3219717"/>
                <a:gd name="connsiteX48" fmla="*/ 5562600 w 7067550"/>
                <a:gd name="connsiteY48" fmla="*/ 342900 h 3219717"/>
                <a:gd name="connsiteX49" fmla="*/ 5753100 w 7067550"/>
                <a:gd name="connsiteY49" fmla="*/ 476250 h 3219717"/>
                <a:gd name="connsiteX50" fmla="*/ 5867400 w 7067550"/>
                <a:gd name="connsiteY50" fmla="*/ 552450 h 3219717"/>
                <a:gd name="connsiteX51" fmla="*/ 5924550 w 7067550"/>
                <a:gd name="connsiteY51" fmla="*/ 590550 h 3219717"/>
                <a:gd name="connsiteX52" fmla="*/ 6038850 w 7067550"/>
                <a:gd name="connsiteY52" fmla="*/ 685800 h 3219717"/>
                <a:gd name="connsiteX53" fmla="*/ 6076950 w 7067550"/>
                <a:gd name="connsiteY53" fmla="*/ 762000 h 3219717"/>
                <a:gd name="connsiteX54" fmla="*/ 6191250 w 7067550"/>
                <a:gd name="connsiteY54" fmla="*/ 876300 h 3219717"/>
                <a:gd name="connsiteX55" fmla="*/ 6267450 w 7067550"/>
                <a:gd name="connsiteY55" fmla="*/ 990600 h 3219717"/>
                <a:gd name="connsiteX56" fmla="*/ 6343650 w 7067550"/>
                <a:gd name="connsiteY56" fmla="*/ 1104900 h 3219717"/>
                <a:gd name="connsiteX57" fmla="*/ 6381750 w 7067550"/>
                <a:gd name="connsiteY57" fmla="*/ 1181100 h 3219717"/>
                <a:gd name="connsiteX58" fmla="*/ 6438900 w 7067550"/>
                <a:gd name="connsiteY58" fmla="*/ 1219200 h 3219717"/>
                <a:gd name="connsiteX59" fmla="*/ 6534150 w 7067550"/>
                <a:gd name="connsiteY59" fmla="*/ 1333500 h 3219717"/>
                <a:gd name="connsiteX60" fmla="*/ 6648450 w 7067550"/>
                <a:gd name="connsiteY60" fmla="*/ 1428750 h 3219717"/>
                <a:gd name="connsiteX61" fmla="*/ 6781800 w 7067550"/>
                <a:gd name="connsiteY61" fmla="*/ 1524000 h 3219717"/>
                <a:gd name="connsiteX62" fmla="*/ 6819900 w 7067550"/>
                <a:gd name="connsiteY62" fmla="*/ 1581150 h 3219717"/>
                <a:gd name="connsiteX63" fmla="*/ 6877050 w 7067550"/>
                <a:gd name="connsiteY63" fmla="*/ 1657350 h 3219717"/>
                <a:gd name="connsiteX64" fmla="*/ 6896100 w 7067550"/>
                <a:gd name="connsiteY64" fmla="*/ 1752600 h 3219717"/>
                <a:gd name="connsiteX65" fmla="*/ 6934200 w 7067550"/>
                <a:gd name="connsiteY65" fmla="*/ 1924050 h 3219717"/>
                <a:gd name="connsiteX66" fmla="*/ 6915150 w 7067550"/>
                <a:gd name="connsiteY66" fmla="*/ 2800350 h 3219717"/>
                <a:gd name="connsiteX67" fmla="*/ 6800850 w 7067550"/>
                <a:gd name="connsiteY67" fmla="*/ 3028950 h 3219717"/>
                <a:gd name="connsiteX68" fmla="*/ 6686550 w 7067550"/>
                <a:gd name="connsiteY68" fmla="*/ 3086100 h 3219717"/>
                <a:gd name="connsiteX69" fmla="*/ 6629400 w 7067550"/>
                <a:gd name="connsiteY69" fmla="*/ 3105150 h 3219717"/>
                <a:gd name="connsiteX70" fmla="*/ 6591300 w 7067550"/>
                <a:gd name="connsiteY70" fmla="*/ 3048000 h 3219717"/>
                <a:gd name="connsiteX71" fmla="*/ 6610350 w 7067550"/>
                <a:gd name="connsiteY71" fmla="*/ 3162300 h 3219717"/>
                <a:gd name="connsiteX72" fmla="*/ 6762750 w 7067550"/>
                <a:gd name="connsiteY72" fmla="*/ 3181350 h 3219717"/>
                <a:gd name="connsiteX73" fmla="*/ 6972300 w 7067550"/>
                <a:gd name="connsiteY73" fmla="*/ 3200400 h 3219717"/>
                <a:gd name="connsiteX74" fmla="*/ 7067550 w 7067550"/>
                <a:gd name="connsiteY74" fmla="*/ 3219450 h 321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067550" h="3219717">
                  <a:moveTo>
                    <a:pt x="5086350" y="95250"/>
                  </a:moveTo>
                  <a:cubicBezTo>
                    <a:pt x="5029200" y="63500"/>
                    <a:pt x="4980270" y="961"/>
                    <a:pt x="4914900" y="0"/>
                  </a:cubicBezTo>
                  <a:lnTo>
                    <a:pt x="1200150" y="38100"/>
                  </a:lnTo>
                  <a:cubicBezTo>
                    <a:pt x="1148960" y="38856"/>
                    <a:pt x="1098735" y="52515"/>
                    <a:pt x="1047750" y="57150"/>
                  </a:cubicBezTo>
                  <a:cubicBezTo>
                    <a:pt x="958990" y="65219"/>
                    <a:pt x="869950" y="69850"/>
                    <a:pt x="781050" y="76200"/>
                  </a:cubicBezTo>
                  <a:cubicBezTo>
                    <a:pt x="742950" y="88900"/>
                    <a:pt x="705217" y="102760"/>
                    <a:pt x="666750" y="114300"/>
                  </a:cubicBezTo>
                  <a:cubicBezTo>
                    <a:pt x="636232" y="123455"/>
                    <a:pt x="565411" y="136395"/>
                    <a:pt x="533400" y="152400"/>
                  </a:cubicBezTo>
                  <a:cubicBezTo>
                    <a:pt x="512922" y="162639"/>
                    <a:pt x="497172" y="181201"/>
                    <a:pt x="476250" y="190500"/>
                  </a:cubicBezTo>
                  <a:cubicBezTo>
                    <a:pt x="439550" y="206811"/>
                    <a:pt x="395366" y="206323"/>
                    <a:pt x="361950" y="228600"/>
                  </a:cubicBezTo>
                  <a:cubicBezTo>
                    <a:pt x="236706" y="312096"/>
                    <a:pt x="371589" y="229414"/>
                    <a:pt x="247650" y="285750"/>
                  </a:cubicBezTo>
                  <a:cubicBezTo>
                    <a:pt x="195945" y="309252"/>
                    <a:pt x="146050" y="336550"/>
                    <a:pt x="95250" y="361950"/>
                  </a:cubicBezTo>
                  <a:lnTo>
                    <a:pt x="19050" y="400050"/>
                  </a:lnTo>
                  <a:cubicBezTo>
                    <a:pt x="12700" y="419100"/>
                    <a:pt x="0" y="437120"/>
                    <a:pt x="0" y="457200"/>
                  </a:cubicBezTo>
                  <a:cubicBezTo>
                    <a:pt x="0" y="527338"/>
                    <a:pt x="5295" y="597974"/>
                    <a:pt x="19050" y="666750"/>
                  </a:cubicBezTo>
                  <a:cubicBezTo>
                    <a:pt x="32739" y="735197"/>
                    <a:pt x="129105" y="829020"/>
                    <a:pt x="171450" y="857250"/>
                  </a:cubicBezTo>
                  <a:cubicBezTo>
                    <a:pt x="190500" y="869950"/>
                    <a:pt x="207678" y="886051"/>
                    <a:pt x="228600" y="895350"/>
                  </a:cubicBezTo>
                  <a:cubicBezTo>
                    <a:pt x="265300" y="911661"/>
                    <a:pt x="306339" y="916831"/>
                    <a:pt x="342900" y="933450"/>
                  </a:cubicBezTo>
                  <a:cubicBezTo>
                    <a:pt x="376608" y="948772"/>
                    <a:pt x="403353" y="977946"/>
                    <a:pt x="438150" y="990600"/>
                  </a:cubicBezTo>
                  <a:cubicBezTo>
                    <a:pt x="474450" y="1003800"/>
                    <a:pt x="514575" y="1002075"/>
                    <a:pt x="552450" y="1009650"/>
                  </a:cubicBezTo>
                  <a:cubicBezTo>
                    <a:pt x="578123" y="1014785"/>
                    <a:pt x="603139" y="1022813"/>
                    <a:pt x="628650" y="1028700"/>
                  </a:cubicBezTo>
                  <a:cubicBezTo>
                    <a:pt x="685695" y="1041864"/>
                    <a:pt x="743304" y="1052601"/>
                    <a:pt x="800100" y="1066800"/>
                  </a:cubicBezTo>
                  <a:cubicBezTo>
                    <a:pt x="844948" y="1078012"/>
                    <a:pt x="888498" y="1094111"/>
                    <a:pt x="933450" y="1104900"/>
                  </a:cubicBezTo>
                  <a:cubicBezTo>
                    <a:pt x="1047305" y="1132225"/>
                    <a:pt x="1161369" y="1158988"/>
                    <a:pt x="1276350" y="1181100"/>
                  </a:cubicBezTo>
                  <a:cubicBezTo>
                    <a:pt x="1317197" y="1188955"/>
                    <a:pt x="1567249" y="1215081"/>
                    <a:pt x="1600200" y="1219200"/>
                  </a:cubicBezTo>
                  <a:cubicBezTo>
                    <a:pt x="1758153" y="1238944"/>
                    <a:pt x="1894189" y="1266598"/>
                    <a:pt x="2057400" y="1295400"/>
                  </a:cubicBezTo>
                  <a:lnTo>
                    <a:pt x="4953000" y="1276350"/>
                  </a:lnTo>
                  <a:cubicBezTo>
                    <a:pt x="5016812" y="1275562"/>
                    <a:pt x="5080923" y="1269815"/>
                    <a:pt x="5143500" y="1257300"/>
                  </a:cubicBezTo>
                  <a:cubicBezTo>
                    <a:pt x="5177032" y="1250594"/>
                    <a:pt x="5206613" y="1230886"/>
                    <a:pt x="5238750" y="1219200"/>
                  </a:cubicBezTo>
                  <a:cubicBezTo>
                    <a:pt x="5276493" y="1205475"/>
                    <a:pt x="5319634" y="1203377"/>
                    <a:pt x="5353050" y="1181100"/>
                  </a:cubicBezTo>
                  <a:cubicBezTo>
                    <a:pt x="5372100" y="1168400"/>
                    <a:pt x="5388480" y="1150240"/>
                    <a:pt x="5410200" y="1143000"/>
                  </a:cubicBezTo>
                  <a:cubicBezTo>
                    <a:pt x="5446843" y="1130786"/>
                    <a:pt x="5486400" y="1130300"/>
                    <a:pt x="5524500" y="1123950"/>
                  </a:cubicBezTo>
                  <a:cubicBezTo>
                    <a:pt x="5637165" y="1048840"/>
                    <a:pt x="5531861" y="1132695"/>
                    <a:pt x="5619750" y="1009650"/>
                  </a:cubicBezTo>
                  <a:cubicBezTo>
                    <a:pt x="5635409" y="987727"/>
                    <a:pt x="5659367" y="972955"/>
                    <a:pt x="5676900" y="952500"/>
                  </a:cubicBezTo>
                  <a:cubicBezTo>
                    <a:pt x="5697563" y="928394"/>
                    <a:pt x="5715000" y="901700"/>
                    <a:pt x="5734050" y="876300"/>
                  </a:cubicBezTo>
                  <a:lnTo>
                    <a:pt x="5772150" y="762000"/>
                  </a:lnTo>
                  <a:lnTo>
                    <a:pt x="5791200" y="704850"/>
                  </a:lnTo>
                  <a:cubicBezTo>
                    <a:pt x="5784850" y="584200"/>
                    <a:pt x="5783088" y="463221"/>
                    <a:pt x="5772150" y="342900"/>
                  </a:cubicBezTo>
                  <a:cubicBezTo>
                    <a:pt x="5769051" y="308814"/>
                    <a:pt x="5737796" y="251396"/>
                    <a:pt x="5715000" y="228600"/>
                  </a:cubicBezTo>
                  <a:cubicBezTo>
                    <a:pt x="5698811" y="212411"/>
                    <a:pt x="5677950" y="201463"/>
                    <a:pt x="5657850" y="190500"/>
                  </a:cubicBezTo>
                  <a:cubicBezTo>
                    <a:pt x="5574877" y="145242"/>
                    <a:pt x="5528435" y="118146"/>
                    <a:pt x="5448300" y="95250"/>
                  </a:cubicBezTo>
                  <a:cubicBezTo>
                    <a:pt x="5423126" y="88057"/>
                    <a:pt x="5397500" y="82550"/>
                    <a:pt x="5372100" y="76200"/>
                  </a:cubicBezTo>
                  <a:cubicBezTo>
                    <a:pt x="5353050" y="63500"/>
                    <a:pt x="5337615" y="41338"/>
                    <a:pt x="5314950" y="38100"/>
                  </a:cubicBezTo>
                  <a:cubicBezTo>
                    <a:pt x="5289031" y="34397"/>
                    <a:pt x="5250459" y="33732"/>
                    <a:pt x="5238750" y="57150"/>
                  </a:cubicBezTo>
                  <a:cubicBezTo>
                    <a:pt x="5229770" y="75111"/>
                    <a:pt x="5276850" y="69850"/>
                    <a:pt x="5295900" y="76200"/>
                  </a:cubicBezTo>
                  <a:cubicBezTo>
                    <a:pt x="5302250" y="95250"/>
                    <a:pt x="5302406" y="117670"/>
                    <a:pt x="5314950" y="133350"/>
                  </a:cubicBezTo>
                  <a:cubicBezTo>
                    <a:pt x="5329253" y="151228"/>
                    <a:pt x="5354511" y="156793"/>
                    <a:pt x="5372100" y="171450"/>
                  </a:cubicBezTo>
                  <a:cubicBezTo>
                    <a:pt x="5392796" y="188697"/>
                    <a:pt x="5408554" y="211353"/>
                    <a:pt x="5429250" y="228600"/>
                  </a:cubicBezTo>
                  <a:cubicBezTo>
                    <a:pt x="5446839" y="243257"/>
                    <a:pt x="5469017" y="251800"/>
                    <a:pt x="5486400" y="266700"/>
                  </a:cubicBezTo>
                  <a:cubicBezTo>
                    <a:pt x="5513673" y="290077"/>
                    <a:pt x="5535567" y="319246"/>
                    <a:pt x="5562600" y="342900"/>
                  </a:cubicBezTo>
                  <a:cubicBezTo>
                    <a:pt x="5607733" y="382391"/>
                    <a:pt x="5710020" y="447530"/>
                    <a:pt x="5753100" y="476250"/>
                  </a:cubicBezTo>
                  <a:lnTo>
                    <a:pt x="5867400" y="552450"/>
                  </a:lnTo>
                  <a:cubicBezTo>
                    <a:pt x="5886450" y="565150"/>
                    <a:pt x="5908361" y="574361"/>
                    <a:pt x="5924550" y="590550"/>
                  </a:cubicBezTo>
                  <a:cubicBezTo>
                    <a:pt x="5997889" y="663889"/>
                    <a:pt x="5959284" y="632756"/>
                    <a:pt x="6038850" y="685800"/>
                  </a:cubicBezTo>
                  <a:cubicBezTo>
                    <a:pt x="6051550" y="711200"/>
                    <a:pt x="6059210" y="739825"/>
                    <a:pt x="6076950" y="762000"/>
                  </a:cubicBezTo>
                  <a:cubicBezTo>
                    <a:pt x="6110610" y="804074"/>
                    <a:pt x="6191250" y="876300"/>
                    <a:pt x="6191250" y="876300"/>
                  </a:cubicBezTo>
                  <a:cubicBezTo>
                    <a:pt x="6227683" y="985598"/>
                    <a:pt x="6184209" y="883576"/>
                    <a:pt x="6267450" y="990600"/>
                  </a:cubicBezTo>
                  <a:cubicBezTo>
                    <a:pt x="6295563" y="1026745"/>
                    <a:pt x="6323172" y="1063944"/>
                    <a:pt x="6343650" y="1104900"/>
                  </a:cubicBezTo>
                  <a:cubicBezTo>
                    <a:pt x="6356350" y="1130300"/>
                    <a:pt x="6363570" y="1159284"/>
                    <a:pt x="6381750" y="1181100"/>
                  </a:cubicBezTo>
                  <a:cubicBezTo>
                    <a:pt x="6396407" y="1198689"/>
                    <a:pt x="6422711" y="1203011"/>
                    <a:pt x="6438900" y="1219200"/>
                  </a:cubicBezTo>
                  <a:cubicBezTo>
                    <a:pt x="6473969" y="1254269"/>
                    <a:pt x="6499081" y="1298431"/>
                    <a:pt x="6534150" y="1333500"/>
                  </a:cubicBezTo>
                  <a:cubicBezTo>
                    <a:pt x="6569219" y="1368569"/>
                    <a:pt x="6611586" y="1395573"/>
                    <a:pt x="6648450" y="1428750"/>
                  </a:cubicBezTo>
                  <a:cubicBezTo>
                    <a:pt x="6754802" y="1524467"/>
                    <a:pt x="6681654" y="1490618"/>
                    <a:pt x="6781800" y="1524000"/>
                  </a:cubicBezTo>
                  <a:cubicBezTo>
                    <a:pt x="6794500" y="1543050"/>
                    <a:pt x="6806592" y="1562519"/>
                    <a:pt x="6819900" y="1581150"/>
                  </a:cubicBezTo>
                  <a:cubicBezTo>
                    <a:pt x="6838354" y="1606986"/>
                    <a:pt x="6864155" y="1628336"/>
                    <a:pt x="6877050" y="1657350"/>
                  </a:cubicBezTo>
                  <a:cubicBezTo>
                    <a:pt x="6890200" y="1686938"/>
                    <a:pt x="6888247" y="1721188"/>
                    <a:pt x="6896100" y="1752600"/>
                  </a:cubicBezTo>
                  <a:cubicBezTo>
                    <a:pt x="6942997" y="1940187"/>
                    <a:pt x="6881780" y="1609528"/>
                    <a:pt x="6934200" y="1924050"/>
                  </a:cubicBezTo>
                  <a:cubicBezTo>
                    <a:pt x="6927850" y="2216150"/>
                    <a:pt x="6931978" y="2508666"/>
                    <a:pt x="6915150" y="2800350"/>
                  </a:cubicBezTo>
                  <a:cubicBezTo>
                    <a:pt x="6912829" y="2840572"/>
                    <a:pt x="6842022" y="3015226"/>
                    <a:pt x="6800850" y="3028950"/>
                  </a:cubicBezTo>
                  <a:cubicBezTo>
                    <a:pt x="6657202" y="3076833"/>
                    <a:pt x="6834266" y="3012242"/>
                    <a:pt x="6686550" y="3086100"/>
                  </a:cubicBezTo>
                  <a:cubicBezTo>
                    <a:pt x="6668589" y="3095080"/>
                    <a:pt x="6648450" y="3098800"/>
                    <a:pt x="6629400" y="3105150"/>
                  </a:cubicBezTo>
                  <a:cubicBezTo>
                    <a:pt x="6616700" y="3086100"/>
                    <a:pt x="6598540" y="3026280"/>
                    <a:pt x="6591300" y="3048000"/>
                  </a:cubicBezTo>
                  <a:cubicBezTo>
                    <a:pt x="6579086" y="3084643"/>
                    <a:pt x="6579861" y="3138586"/>
                    <a:pt x="6610350" y="3162300"/>
                  </a:cubicBezTo>
                  <a:cubicBezTo>
                    <a:pt x="6650761" y="3193731"/>
                    <a:pt x="6711836" y="3175991"/>
                    <a:pt x="6762750" y="3181350"/>
                  </a:cubicBezTo>
                  <a:cubicBezTo>
                    <a:pt x="6832503" y="3188692"/>
                    <a:pt x="6902450" y="3194050"/>
                    <a:pt x="6972300" y="3200400"/>
                  </a:cubicBezTo>
                  <a:cubicBezTo>
                    <a:pt x="7041498" y="3223466"/>
                    <a:pt x="7009370" y="3219450"/>
                    <a:pt x="7067550" y="3219450"/>
                  </a:cubicBezTo>
                </a:path>
              </a:pathLst>
            </a:custGeom>
            <a:noFill/>
            <a:ln w="508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delta-s.org/weer/wind-at-s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1438"/>
            <a:ext cx="8686800" cy="671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
          <p:cNvSpPr txBox="1">
            <a:spLocks noChangeArrowheads="1"/>
          </p:cNvSpPr>
          <p:nvPr/>
        </p:nvSpPr>
        <p:spPr bwMode="auto">
          <a:xfrm>
            <a:off x="2005013" y="0"/>
            <a:ext cx="5106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FFFF00"/>
                </a:solidFill>
                <a:latin typeface="Arial" pitchFamily="34" charset="0"/>
              </a:rPr>
              <a:t>Beaufort Wind Scale and the State of the Sea</a:t>
            </a:r>
          </a:p>
        </p:txBody>
      </p:sp>
      <p:pic>
        <p:nvPicPr>
          <p:cNvPr id="106500" name="Picture 4" descr="http://upload.wikimedia.org/wikipedia/commons/c/ce/Beaufort_scale_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6670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6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666750" y="201613"/>
            <a:ext cx="77819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400">
                <a:solidFill>
                  <a:srgbClr val="FFC000"/>
                </a:solidFill>
                <a:latin typeface="Arial" pitchFamily="34" charset="0"/>
              </a:rPr>
              <a:t>How big can a wind generated</a:t>
            </a:r>
          </a:p>
          <a:p>
            <a:pPr algn="ctr" eaLnBrk="1" hangingPunct="1">
              <a:spcBef>
                <a:spcPct val="0"/>
              </a:spcBef>
              <a:buFontTx/>
              <a:buNone/>
            </a:pPr>
            <a:r>
              <a:rPr lang="en-US" altLang="en-US" sz="4400">
                <a:solidFill>
                  <a:srgbClr val="FFC000"/>
                </a:solidFill>
                <a:latin typeface="Arial" pitchFamily="34" charset="0"/>
              </a:rPr>
              <a:t>wave be?</a:t>
            </a:r>
          </a:p>
        </p:txBody>
      </p:sp>
      <p:sp>
        <p:nvSpPr>
          <p:cNvPr id="3" name="TextBox 2"/>
          <p:cNvSpPr txBox="1">
            <a:spLocks noChangeArrowheads="1"/>
          </p:cNvSpPr>
          <p:nvPr/>
        </p:nvSpPr>
        <p:spPr bwMode="auto">
          <a:xfrm>
            <a:off x="209550" y="1649413"/>
            <a:ext cx="55483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FFC000"/>
                </a:solidFill>
                <a:latin typeface="Arial" pitchFamily="34" charset="0"/>
                <a:sym typeface="Wingdings" pitchFamily="2" charset="2"/>
              </a:rPr>
              <a:t> 60 ft. (18.3 m) rule…. US Navy</a:t>
            </a:r>
            <a:endParaRPr lang="en-US" altLang="en-US" sz="2800">
              <a:solidFill>
                <a:srgbClr val="FFC000"/>
              </a:solidFill>
              <a:latin typeface="Arial" pitchFamily="34" charset="0"/>
            </a:endParaRPr>
          </a:p>
        </p:txBody>
      </p:sp>
      <p:pic>
        <p:nvPicPr>
          <p:cNvPr id="148482" name="Picture 2" descr="http://www.ibiblio.org/phha/Ramap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2419350"/>
            <a:ext cx="71437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66750" y="6096000"/>
            <a:ext cx="7415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C000"/>
                </a:solidFill>
                <a:latin typeface="Arial" pitchFamily="34" charset="0"/>
              </a:rPr>
              <a:t>USS Ramapo   </a:t>
            </a:r>
            <a:r>
              <a:rPr lang="en-US" altLang="en-US" sz="1800">
                <a:solidFill>
                  <a:srgbClr val="FFC000"/>
                </a:solidFill>
                <a:latin typeface="Arial" pitchFamily="34" charset="0"/>
                <a:sym typeface="Wingdings" pitchFamily="2" charset="2"/>
              </a:rPr>
              <a:t> Typhoon in Pacific Ocean, 108 km winds (~70 mph)</a:t>
            </a:r>
            <a:r>
              <a:rPr lang="en-US" altLang="en-US" sz="1800">
                <a:solidFill>
                  <a:srgbClr val="FFC000"/>
                </a:solidFill>
                <a:latin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8482"/>
                                        </p:tgtEl>
                                        <p:attrNameLst>
                                          <p:attrName>style.visibility</p:attrName>
                                        </p:attrNameLst>
                                      </p:cBhvr>
                                      <p:to>
                                        <p:strVal val="visible"/>
                                      </p:to>
                                    </p:set>
                                    <p:animEffect transition="in" filter="fade">
                                      <p:cBhvr>
                                        <p:cTn id="12" dur="500"/>
                                        <p:tgtEl>
                                          <p:spTgt spid="14848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304800" y="228600"/>
            <a:ext cx="5867400" cy="838200"/>
          </a:xfrm>
        </p:spPr>
        <p:txBody>
          <a:bodyPr/>
          <a:lstStyle/>
          <a:p>
            <a:pPr algn="l" eaLnBrk="1" hangingPunct="1"/>
            <a:r>
              <a:rPr lang="en-US" altLang="en-US" b="1" smtClean="0">
                <a:solidFill>
                  <a:srgbClr val="9AFB25"/>
                </a:solidFill>
                <a:latin typeface="Arial" pitchFamily="34" charset="0"/>
                <a:cs typeface="Arial" pitchFamily="34" charset="0"/>
              </a:rPr>
              <a:t>Maximum wave height</a:t>
            </a:r>
          </a:p>
        </p:txBody>
      </p:sp>
      <p:sp>
        <p:nvSpPr>
          <p:cNvPr id="19459" name="Rectangle 5"/>
          <p:cNvSpPr>
            <a:spLocks noGrp="1" noChangeArrowheads="1"/>
          </p:cNvSpPr>
          <p:nvPr>
            <p:ph type="body" sz="half" idx="1"/>
          </p:nvPr>
        </p:nvSpPr>
        <p:spPr>
          <a:xfrm>
            <a:off x="304800" y="1371600"/>
            <a:ext cx="6172200" cy="1828800"/>
          </a:xfrm>
        </p:spPr>
        <p:txBody>
          <a:bodyPr/>
          <a:lstStyle/>
          <a:p>
            <a:pPr eaLnBrk="1" hangingPunct="1"/>
            <a:r>
              <a:rPr lang="en-US" altLang="en-US" sz="2800" b="1" smtClean="0">
                <a:solidFill>
                  <a:srgbClr val="9AFB25"/>
                </a:solidFill>
                <a:latin typeface="Arial" pitchFamily="34" charset="0"/>
                <a:cs typeface="Arial" pitchFamily="34" charset="0"/>
              </a:rPr>
              <a:t>Reliable measurement</a:t>
            </a:r>
          </a:p>
          <a:p>
            <a:pPr eaLnBrk="1" hangingPunct="1"/>
            <a:r>
              <a:rPr lang="en-US" altLang="en-US" sz="2800" b="1" smtClean="0">
                <a:solidFill>
                  <a:srgbClr val="9AFB25"/>
                </a:solidFill>
                <a:latin typeface="Arial" pitchFamily="34" charset="0"/>
                <a:cs typeface="Arial" pitchFamily="34" charset="0"/>
              </a:rPr>
              <a:t>Wave height 34 m or 112 ft</a:t>
            </a:r>
          </a:p>
        </p:txBody>
      </p:sp>
      <p:pic>
        <p:nvPicPr>
          <p:cNvPr id="19460" name="Picture 13" descr="08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20975"/>
            <a:ext cx="91440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33400"/>
            <a:ext cx="8991600" cy="4400550"/>
          </a:xfrm>
          <a:prstGeom prst="rect">
            <a:avLst/>
          </a:prstGeom>
        </p:spPr>
        <p:txBody>
          <a:bodyPr>
            <a:spAutoFit/>
          </a:bodyPr>
          <a:lstStyle/>
          <a:p>
            <a:pPr>
              <a:defRPr/>
            </a:pPr>
            <a:r>
              <a:rPr lang="en-US" sz="2800" dirty="0">
                <a:solidFill>
                  <a:schemeClr val="bg1"/>
                </a:solidFill>
                <a:latin typeface="Arial" charset="0"/>
              </a:rPr>
              <a:t>Three categories of freak waves:</a:t>
            </a:r>
          </a:p>
          <a:p>
            <a:pPr>
              <a:defRPr/>
            </a:pPr>
            <a:endParaRPr lang="en-US" sz="2800" dirty="0">
              <a:solidFill>
                <a:schemeClr val="bg1"/>
              </a:solidFill>
              <a:latin typeface="Arial" charset="0"/>
            </a:endParaRPr>
          </a:p>
          <a:p>
            <a:pPr marL="514350" indent="-514350">
              <a:buFontTx/>
              <a:buAutoNum type="arabicPeriod"/>
              <a:defRPr/>
            </a:pPr>
            <a:r>
              <a:rPr lang="en-US" sz="2800" dirty="0">
                <a:solidFill>
                  <a:schemeClr val="bg1"/>
                </a:solidFill>
                <a:latin typeface="Arial" charset="0"/>
              </a:rPr>
              <a:t>"</a:t>
            </a:r>
            <a:r>
              <a:rPr lang="en-US" sz="2800" b="1" dirty="0">
                <a:solidFill>
                  <a:schemeClr val="bg1"/>
                </a:solidFill>
                <a:latin typeface="Arial" charset="0"/>
              </a:rPr>
              <a:t>Walls of water" </a:t>
            </a:r>
            <a:r>
              <a:rPr lang="en-US" sz="2800" dirty="0">
                <a:solidFill>
                  <a:schemeClr val="bg1"/>
                </a:solidFill>
                <a:latin typeface="Arial" charset="0"/>
              </a:rPr>
              <a:t>travelling up to 10 km (6.2 mi) through the ocean</a:t>
            </a:r>
          </a:p>
          <a:p>
            <a:pPr marL="514350" indent="-514350">
              <a:buFontTx/>
              <a:buAutoNum type="arabicPeriod"/>
              <a:defRPr/>
            </a:pPr>
            <a:endParaRPr lang="en-US" sz="2800" dirty="0">
              <a:solidFill>
                <a:schemeClr val="bg1"/>
              </a:solidFill>
              <a:latin typeface="Arial" charset="0"/>
            </a:endParaRPr>
          </a:p>
          <a:p>
            <a:pPr marL="514350" indent="-514350">
              <a:buFontTx/>
              <a:buAutoNum type="arabicPeriod" startAt="2"/>
              <a:defRPr/>
            </a:pPr>
            <a:r>
              <a:rPr lang="en-US" sz="2800" dirty="0">
                <a:solidFill>
                  <a:schemeClr val="bg1"/>
                </a:solidFill>
                <a:latin typeface="Arial" charset="0"/>
              </a:rPr>
              <a:t>"</a:t>
            </a:r>
            <a:r>
              <a:rPr lang="en-US" sz="2800" b="1" dirty="0">
                <a:solidFill>
                  <a:schemeClr val="bg1"/>
                </a:solidFill>
                <a:latin typeface="Arial" charset="0"/>
              </a:rPr>
              <a:t>Three Sisters</a:t>
            </a:r>
            <a:r>
              <a:rPr lang="en-US" sz="2800" dirty="0">
                <a:solidFill>
                  <a:schemeClr val="bg1"/>
                </a:solidFill>
                <a:latin typeface="Arial" charset="0"/>
              </a:rPr>
              <a:t>", groups of three waves</a:t>
            </a:r>
          </a:p>
          <a:p>
            <a:pPr marL="514350" indent="-514350">
              <a:buFontTx/>
              <a:buAutoNum type="arabicPeriod" startAt="2"/>
              <a:defRPr/>
            </a:pPr>
            <a:endParaRPr lang="en-US" sz="2800" dirty="0">
              <a:solidFill>
                <a:schemeClr val="bg1"/>
              </a:solidFill>
              <a:latin typeface="Arial" charset="0"/>
            </a:endParaRPr>
          </a:p>
          <a:p>
            <a:pPr>
              <a:defRPr/>
            </a:pPr>
            <a:r>
              <a:rPr lang="en-US" sz="2800" dirty="0">
                <a:solidFill>
                  <a:schemeClr val="bg1"/>
                </a:solidFill>
                <a:latin typeface="Arial" charset="0"/>
              </a:rPr>
              <a:t>3.  </a:t>
            </a:r>
            <a:r>
              <a:rPr lang="en-US" sz="2800" b="1" dirty="0">
                <a:solidFill>
                  <a:schemeClr val="bg1"/>
                </a:solidFill>
                <a:latin typeface="Arial" charset="0"/>
              </a:rPr>
              <a:t>Single, giant storm </a:t>
            </a:r>
            <a:r>
              <a:rPr lang="en-US" sz="2800" dirty="0">
                <a:solidFill>
                  <a:schemeClr val="bg1"/>
                </a:solidFill>
                <a:latin typeface="Arial" charset="0"/>
              </a:rPr>
              <a:t>waves, building up to fourfold the storm's waves height and collapsing after some seconds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943</Words>
  <Application>Microsoft Office PowerPoint</Application>
  <PresentationFormat>On-screen Show (4:3)</PresentationFormat>
  <Paragraphs>188</Paragraphs>
  <Slides>37</Slides>
  <Notes>36</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Maximum wave height</vt:lpstr>
      <vt:lpstr>PowerPoint Presentation</vt:lpstr>
      <vt:lpstr>PowerPoint Presentation</vt:lpstr>
      <vt:lpstr>PowerPoint Presentation</vt:lpstr>
      <vt:lpstr>PowerPoint Presentation</vt:lpstr>
      <vt:lpstr>PowerPoint Presentation</vt:lpstr>
      <vt:lpstr>Wave energy</vt:lpstr>
      <vt:lpstr>PowerPoint Presentation</vt:lpstr>
      <vt:lpstr>As Waves approach shore</vt:lpstr>
      <vt:lpstr>Breakers in surf zone</vt:lpstr>
      <vt:lpstr>Spilling breaker</vt:lpstr>
      <vt:lpstr>Plunging breaker</vt:lpstr>
      <vt:lpstr>Surging breaker</vt:lpstr>
      <vt:lpstr>PowerPoint Presentation</vt:lpstr>
      <vt:lpstr>PowerPoint Presentation</vt:lpstr>
      <vt:lpstr>PowerPoint Presentation</vt:lpstr>
      <vt:lpstr>PowerPoint Presentation</vt:lpstr>
      <vt:lpstr>PowerPoint Presentation</vt:lpstr>
      <vt:lpstr>PowerPoint Presentation</vt:lpstr>
      <vt:lpstr>Tsunami or seismic sea wave</vt:lpstr>
      <vt:lpstr>Tsunami or seismic sea wave</vt:lpstr>
      <vt:lpstr>Tsunami or seismic sea wave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Robinson Fulweiler</dc:creator>
  <cp:lastModifiedBy>Fulweiler, Robinson W</cp:lastModifiedBy>
  <cp:revision>27</cp:revision>
  <dcterms:created xsi:type="dcterms:W3CDTF">2008-09-26T15:41:28Z</dcterms:created>
  <dcterms:modified xsi:type="dcterms:W3CDTF">2016-10-26T20:01:34Z</dcterms:modified>
</cp:coreProperties>
</file>