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1" r:id="rId2"/>
    <p:sldId id="320" r:id="rId3"/>
    <p:sldId id="307" r:id="rId4"/>
    <p:sldId id="280" r:id="rId5"/>
    <p:sldId id="284" r:id="rId6"/>
    <p:sldId id="286" r:id="rId7"/>
    <p:sldId id="287" r:id="rId8"/>
    <p:sldId id="285" r:id="rId9"/>
    <p:sldId id="289" r:id="rId10"/>
    <p:sldId id="288" r:id="rId11"/>
    <p:sldId id="290" r:id="rId12"/>
    <p:sldId id="293" r:id="rId13"/>
    <p:sldId id="294" r:id="rId14"/>
    <p:sldId id="292" r:id="rId15"/>
    <p:sldId id="295" r:id="rId16"/>
    <p:sldId id="281" r:id="rId17"/>
    <p:sldId id="283" r:id="rId18"/>
    <p:sldId id="296" r:id="rId19"/>
    <p:sldId id="322" r:id="rId20"/>
    <p:sldId id="297" r:id="rId21"/>
    <p:sldId id="298" r:id="rId22"/>
    <p:sldId id="299" r:id="rId23"/>
    <p:sldId id="301" r:id="rId24"/>
    <p:sldId id="302" r:id="rId25"/>
    <p:sldId id="300" r:id="rId26"/>
    <p:sldId id="303" r:id="rId27"/>
    <p:sldId id="304" r:id="rId28"/>
    <p:sldId id="30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FF"/>
    <a:srgbClr val="00FF00"/>
    <a:srgbClr val="000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2654" autoAdjust="0"/>
  </p:normalViewPr>
  <p:slideViewPr>
    <p:cSldViewPr>
      <p:cViewPr>
        <p:scale>
          <a:sx n="100" d="100"/>
          <a:sy n="100" d="100"/>
        </p:scale>
        <p:origin x="-1056" y="-4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71ABE-E92F-41D3-BB03-D690221810EB}" type="datetimeFigureOut">
              <a:rPr lang="en-US" smtClean="0"/>
              <a:t>10/17/2016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17091-78E2-4058-B22C-743845895AF3}" type="slidenum">
              <a:rPr lang="en-US" smtClean="0"/>
              <a:t>‹#›</a:t>
            </a:fld>
            <a:endParaRPr lang="en-US"/>
          </a:p>
        </p:txBody>
      </p:sp>
    </p:spTree>
    <p:extLst>
      <p:ext uri="{BB962C8B-B14F-4D97-AF65-F5344CB8AC3E}">
        <p14:creationId xmlns:p14="http://schemas.microsoft.com/office/powerpoint/2010/main" val="419345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5B66F-D9D0-454E-A6BF-17B3ACE12DF6}"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64154-20B0-4914-A3F9-BB96142E8687}"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6964E-C36C-4020-8910-0BA64291CA35}"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6686AD-7EB9-4C85-9816-3E2DAEF06141}"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769C03-39B2-4206-A308-C60A19FB05B2}"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0BDD02-2C52-4460-89A0-E416A9B1521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16930-D239-4E29-B040-261E0326B968}"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257236-FD3B-4B4D-A7DD-C1DB1A06BBC2}"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254193-AE7B-4F4B-986D-E8A2C27E8166}" type="slidenum">
              <a:rPr lang="en-US" smtClean="0"/>
              <a:pPr fontAlgn="base">
                <a:spcBef>
                  <a:spcPct val="0"/>
                </a:spcBef>
                <a:spcAft>
                  <a:spcPct val="0"/>
                </a:spcAft>
                <a:defRPr/>
              </a:pPr>
              <a:t>20</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5EBF5-054B-476C-A846-33F9686A21CB}" type="slidenum">
              <a:rPr lang="en-US" smtClean="0"/>
              <a:pPr fontAlgn="base">
                <a:spcBef>
                  <a:spcPct val="0"/>
                </a:spcBef>
                <a:spcAft>
                  <a:spcPct val="0"/>
                </a:spcAft>
                <a:defRPr/>
              </a:pPr>
              <a:t>21</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A2417-084F-4B9F-9461-58C4E1F0D63E}"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820711-5784-4330-8345-2DD189AB619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51ABA-B6C2-413B-97C6-7325C2693809}" type="slidenum">
              <a:rPr lang="en-US" smtClean="0"/>
              <a:pPr fontAlgn="base">
                <a:spcBef>
                  <a:spcPct val="0"/>
                </a:spcBef>
                <a:spcAft>
                  <a:spcPct val="0"/>
                </a:spcAft>
                <a:defRPr/>
              </a:pPr>
              <a:t>23</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CEF1E3-3A06-4526-9C51-4B0263EC10E5}" type="slidenum">
              <a:rPr lang="en-US" smtClean="0"/>
              <a:pPr fontAlgn="base">
                <a:spcBef>
                  <a:spcPct val="0"/>
                </a:spcBef>
                <a:spcAft>
                  <a:spcPct val="0"/>
                </a:spcAft>
                <a:defRPr/>
              </a:pPr>
              <a:t>24</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FC487-C97A-46E0-803E-238D9C0C801C}" type="slidenum">
              <a:rPr lang="en-US" smtClean="0"/>
              <a:pPr fontAlgn="base">
                <a:spcBef>
                  <a:spcPct val="0"/>
                </a:spcBef>
                <a:spcAft>
                  <a:spcPct val="0"/>
                </a:spcAft>
                <a:defRPr/>
              </a:pPr>
              <a:t>25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A3B52D-17D1-4737-8EBF-2F8B2FA044F4}" type="slidenum">
              <a:rPr lang="en-US" smtClean="0"/>
              <a:pPr fontAlgn="base">
                <a:spcBef>
                  <a:spcPct val="0"/>
                </a:spcBef>
                <a:spcAft>
                  <a:spcPct val="0"/>
                </a:spcAft>
                <a:defRPr/>
              </a:pPr>
              <a:t>26</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05B889-289B-4A82-A83F-84B4CF59C13C}"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5776C5-94E5-4F63-9A7D-240C7C79606C}"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1AA51-A436-46D8-9635-5A3B018500A6}" type="slidenum">
              <a:rPr lang="en-US" smtClean="0"/>
              <a:pPr fontAlgn="base">
                <a:spcBef>
                  <a:spcPct val="0"/>
                </a:spcBef>
                <a:spcAft>
                  <a:spcPct val="0"/>
                </a:spcAft>
                <a:defRPr/>
              </a:pPr>
              <a:t>5</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025E0-9B2F-4172-A9D7-9659F628D6B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15261B-B383-4E24-8AA5-A7D5FFE0678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57DC34-566C-472F-9195-16D2744773B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EFB061-B0F2-4514-A637-4C82434F190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BF00DD-6B80-47DA-B200-8C753883098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91CDF8-6531-4876-AEE5-3B1EB398C748}"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23717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3475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0686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94285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54FBE-1605-484C-B318-91186338B5FB}"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7214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54FBE-1605-484C-B318-91186338B5FB}"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2026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54FBE-1605-484C-B318-91186338B5FB}"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19544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54FBE-1605-484C-B318-91186338B5FB}"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343778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54FBE-1605-484C-B318-91186338B5FB}"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32857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54FBE-1605-484C-B318-91186338B5FB}"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42588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54FBE-1605-484C-B318-91186338B5FB}"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669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54FBE-1605-484C-B318-91186338B5FB}" type="datetimeFigureOut">
              <a:rPr lang="en-US" smtClean="0"/>
              <a:t>10/17/2016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F3EE9-FADE-4CAD-94A1-4FCDD078CAA7}" type="slidenum">
              <a:rPr lang="en-US" smtClean="0"/>
              <a:t>‹#›</a:t>
            </a:fld>
            <a:endParaRPr lang="en-US"/>
          </a:p>
        </p:txBody>
      </p:sp>
    </p:spTree>
    <p:extLst>
      <p:ext uri="{BB962C8B-B14F-4D97-AF65-F5344CB8AC3E}">
        <p14:creationId xmlns:p14="http://schemas.microsoft.com/office/powerpoint/2010/main" val="61992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13" b="6068"/>
          <a:stretch/>
        </p:blipFill>
        <p:spPr bwMode="auto">
          <a:xfrm>
            <a:off x="165538" y="427727"/>
            <a:ext cx="8769680" cy="59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434" y="685800"/>
            <a:ext cx="8229600" cy="1969770"/>
          </a:xfrm>
          <a:prstGeom prst="rect">
            <a:avLst/>
          </a:prstGeom>
          <a:noFill/>
        </p:spPr>
        <p:txBody>
          <a:bodyPr wrap="squar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Deep Ocean Circulation</a:t>
            </a:r>
          </a:p>
          <a:p>
            <a:pPr algn="ctr"/>
            <a:endParaRPr lang="en-US" sz="3600" b="1" dirty="0">
              <a:solidFill>
                <a:schemeClr val="bg1"/>
              </a:solidFill>
              <a:latin typeface="Times New Roman" panose="02020603050405020304" pitchFamily="18" charset="0"/>
              <a:cs typeface="Times New Roman" panose="02020603050405020304" pitchFamily="18" charset="0"/>
            </a:endParaRPr>
          </a:p>
          <a:p>
            <a:pPr algn="ctr"/>
            <a:endParaRPr lang="en-US" sz="3600" b="1" dirty="0" smtClean="0">
              <a:solidFill>
                <a:schemeClr val="bg1"/>
              </a:solidFill>
              <a:latin typeface="Times New Roman" panose="02020603050405020304" pitchFamily="18" charset="0"/>
              <a:cs typeface="Times New Roman" panose="02020603050405020304" pitchFamily="18" charset="0"/>
            </a:endParaRPr>
          </a:p>
          <a:p>
            <a:pPr algn="ctr"/>
            <a:r>
              <a:rPr lang="en-US" sz="1400" b="1" dirty="0" smtClean="0">
                <a:solidFill>
                  <a:schemeClr val="bg1"/>
                </a:solidFill>
                <a:latin typeface="Times New Roman" panose="02020603050405020304" pitchFamily="18" charset="0"/>
                <a:cs typeface="Times New Roman" panose="02020603050405020304" pitchFamily="18" charset="0"/>
              </a:rPr>
              <a:t>October 17</a:t>
            </a:r>
            <a:r>
              <a:rPr lang="en-US" sz="1400" b="1" baseline="30000" dirty="0" smtClean="0">
                <a:solidFill>
                  <a:schemeClr val="bg1"/>
                </a:solidFill>
                <a:latin typeface="Times New Roman" panose="02020603050405020304" pitchFamily="18" charset="0"/>
                <a:cs typeface="Times New Roman" panose="02020603050405020304" pitchFamily="18" charset="0"/>
              </a:rPr>
              <a:t>th</a:t>
            </a:r>
            <a:r>
              <a:rPr lang="en-US" sz="1400" b="1" dirty="0" smtClean="0">
                <a:solidFill>
                  <a:schemeClr val="bg1"/>
                </a:solidFill>
                <a:latin typeface="Times New Roman" panose="02020603050405020304" pitchFamily="18" charset="0"/>
                <a:cs typeface="Times New Roman" panose="02020603050405020304" pitchFamily="18" charset="0"/>
              </a:rPr>
              <a:t>, 2016 </a:t>
            </a:r>
            <a:endParaRPr lang="en-US"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42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57200" y="1219200"/>
          <a:ext cx="8229600" cy="5486400"/>
        </p:xfrm>
        <a:graphic>
          <a:graphicData uri="http://schemas.openxmlformats.org/presentationml/2006/ole">
            <mc:AlternateContent xmlns:mc="http://schemas.openxmlformats.org/markup-compatibility/2006">
              <mc:Choice xmlns:v="urn:schemas-microsoft-com:vml" Requires="v">
                <p:oleObj spid="_x0000_s29719" name="Image" r:id="rId4" imgW="7980233" imgH="6455348" progId="Photoshop.Image.5">
                  <p:embed/>
                </p:oleObj>
              </mc:Choice>
              <mc:Fallback>
                <p:oleObj name="Image" r:id="rId4" imgW="7980233" imgH="6455348"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3709" r="632" b="14403"/>
                      <a:stretch>
                        <a:fillRect/>
                      </a:stretch>
                    </p:blipFill>
                    <p:spPr bwMode="auto">
                      <a:xfrm>
                        <a:off x="457200" y="1219200"/>
                        <a:ext cx="8229600" cy="5486400"/>
                      </a:xfrm>
                      <a:prstGeom prst="rect">
                        <a:avLst/>
                      </a:prstGeom>
                      <a:noFill/>
                      <a:ln>
                        <a:noFill/>
                      </a:ln>
                      <a:effectLst/>
                      <a:extLst/>
                    </p:spPr>
                  </p:pic>
                </p:oleObj>
              </mc:Fallback>
            </mc:AlternateContent>
          </a:graphicData>
        </a:graphic>
      </p:graphicFrame>
      <p:sp>
        <p:nvSpPr>
          <p:cNvPr id="1027" name="Text Box 2"/>
          <p:cNvSpPr txBox="1">
            <a:spLocks noChangeArrowheads="1"/>
          </p:cNvSpPr>
          <p:nvPr/>
        </p:nvSpPr>
        <p:spPr bwMode="auto">
          <a:xfrm>
            <a:off x="3304381" y="0"/>
            <a:ext cx="2535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dirty="0">
                <a:solidFill>
                  <a:schemeClr val="bg1"/>
                </a:solidFill>
                <a:latin typeface="Calibri" pitchFamily="34" charset="0"/>
              </a:rPr>
              <a:t>Water Masses</a:t>
            </a:r>
          </a:p>
        </p:txBody>
      </p:sp>
      <p:sp>
        <p:nvSpPr>
          <p:cNvPr id="1028" name="Text Box 3"/>
          <p:cNvSpPr txBox="1">
            <a:spLocks noChangeArrowheads="1"/>
          </p:cNvSpPr>
          <p:nvPr/>
        </p:nvSpPr>
        <p:spPr bwMode="auto">
          <a:xfrm>
            <a:off x="304800" y="4572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b="1" dirty="0">
                <a:solidFill>
                  <a:srgbClr val="FFFF00"/>
                </a:solidFill>
                <a:latin typeface="Times New Roman" pitchFamily="18" charset="0"/>
                <a:cs typeface="Times New Roman" pitchFamily="18" charset="0"/>
              </a:rPr>
              <a:t>Water masses: </a:t>
            </a:r>
            <a:r>
              <a:rPr lang="en-US" sz="2400" b="1" dirty="0">
                <a:solidFill>
                  <a:srgbClr val="66FFFF"/>
                </a:solidFill>
                <a:latin typeface="Times New Roman" pitchFamily="18" charset="0"/>
                <a:cs typeface="Times New Roman" pitchFamily="18" charset="0"/>
              </a:rPr>
              <a:t>Parcels of water exhibiting somewhat narrow range of T &amp; S.</a:t>
            </a:r>
          </a:p>
        </p:txBody>
      </p:sp>
      <p:sp>
        <p:nvSpPr>
          <p:cNvPr id="1029" name="Oval 5"/>
          <p:cNvSpPr>
            <a:spLocks noChangeArrowheads="1"/>
          </p:cNvSpPr>
          <p:nvPr/>
        </p:nvSpPr>
        <p:spPr bwMode="auto">
          <a:xfrm>
            <a:off x="2133600" y="4864100"/>
            <a:ext cx="14478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030" name="Oval 6"/>
          <p:cNvSpPr>
            <a:spLocks noChangeArrowheads="1"/>
          </p:cNvSpPr>
          <p:nvPr/>
        </p:nvSpPr>
        <p:spPr bwMode="auto">
          <a:xfrm>
            <a:off x="5562600" y="5638800"/>
            <a:ext cx="14478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extLst>
      <p:ext uri="{BB962C8B-B14F-4D97-AF65-F5344CB8AC3E}">
        <p14:creationId xmlns:p14="http://schemas.microsoft.com/office/powerpoint/2010/main" val="36148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09_0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0" y="838200"/>
            <a:ext cx="5954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Calibri" pitchFamily="34" charset="0"/>
              </a:rPr>
              <a:t>NADW = “Start” of thermohaline circulation</a:t>
            </a:r>
          </a:p>
        </p:txBody>
      </p:sp>
      <p:sp>
        <p:nvSpPr>
          <p:cNvPr id="24580" name="Line 4"/>
          <p:cNvSpPr>
            <a:spLocks noChangeShapeType="1"/>
          </p:cNvSpPr>
          <p:nvPr/>
        </p:nvSpPr>
        <p:spPr bwMode="auto">
          <a:xfrm flipH="1">
            <a:off x="762000" y="1219200"/>
            <a:ext cx="762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Text Box 5"/>
          <p:cNvSpPr txBox="1">
            <a:spLocks noChangeArrowheads="1"/>
          </p:cNvSpPr>
          <p:nvPr/>
        </p:nvSpPr>
        <p:spPr bwMode="auto">
          <a:xfrm>
            <a:off x="6477000" y="838200"/>
            <a:ext cx="247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Calibri" pitchFamily="34" charset="0"/>
              </a:rPr>
              <a:t>Joined by AABW</a:t>
            </a:r>
          </a:p>
        </p:txBody>
      </p:sp>
      <p:sp>
        <p:nvSpPr>
          <p:cNvPr id="24582" name="Line 6"/>
          <p:cNvSpPr>
            <a:spLocks noChangeShapeType="1"/>
          </p:cNvSpPr>
          <p:nvPr/>
        </p:nvSpPr>
        <p:spPr bwMode="auto">
          <a:xfrm flipH="1">
            <a:off x="8077200" y="1295400"/>
            <a:ext cx="762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3" name="Text Box 7"/>
          <p:cNvSpPr txBox="1">
            <a:spLocks noChangeArrowheads="1"/>
          </p:cNvSpPr>
          <p:nvPr/>
        </p:nvSpPr>
        <p:spPr bwMode="auto">
          <a:xfrm>
            <a:off x="3260725" y="5145088"/>
            <a:ext cx="277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alibri" pitchFamily="34" charset="0"/>
              </a:rPr>
              <a:t>The Atlantic Ocean</a:t>
            </a:r>
          </a:p>
        </p:txBody>
      </p:sp>
      <p:sp>
        <p:nvSpPr>
          <p:cNvPr id="24584" name="Text Box 8"/>
          <p:cNvSpPr txBox="1">
            <a:spLocks noChangeArrowheads="1"/>
          </p:cNvSpPr>
          <p:nvPr/>
        </p:nvSpPr>
        <p:spPr bwMode="auto">
          <a:xfrm>
            <a:off x="2209800" y="5715000"/>
            <a:ext cx="491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Calibri" pitchFamily="34" charset="0"/>
              </a:rPr>
              <a:t>Stratification by density difference !</a:t>
            </a:r>
          </a:p>
        </p:txBody>
      </p:sp>
      <p:sp>
        <p:nvSpPr>
          <p:cNvPr id="24585" name="TextBox 8"/>
          <p:cNvSpPr txBox="1">
            <a:spLocks noChangeArrowheads="1"/>
          </p:cNvSpPr>
          <p:nvPr/>
        </p:nvSpPr>
        <p:spPr bwMode="auto">
          <a:xfrm>
            <a:off x="152400" y="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cs typeface="Arial" pitchFamily="34" charset="0"/>
              </a:rPr>
              <a:t>Deep water currents are SLOW – 10-20 km per year!</a:t>
            </a:r>
          </a:p>
        </p:txBody>
      </p:sp>
    </p:spTree>
    <p:extLst>
      <p:ext uri="{BB962C8B-B14F-4D97-AF65-F5344CB8AC3E}">
        <p14:creationId xmlns:p14="http://schemas.microsoft.com/office/powerpoint/2010/main" val="250520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54338" y="106363"/>
            <a:ext cx="270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chemeClr val="bg1"/>
                </a:solidFill>
                <a:latin typeface="Calibri" pitchFamily="34" charset="0"/>
              </a:rPr>
              <a:t>Returning Flow</a:t>
            </a:r>
          </a:p>
        </p:txBody>
      </p:sp>
      <p:sp>
        <p:nvSpPr>
          <p:cNvPr id="27651" name="Text Box 3"/>
          <p:cNvSpPr txBox="1">
            <a:spLocks noChangeArrowheads="1"/>
          </p:cNvSpPr>
          <p:nvPr/>
        </p:nvSpPr>
        <p:spPr bwMode="auto">
          <a:xfrm>
            <a:off x="304800" y="990600"/>
            <a:ext cx="83820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FontTx/>
              <a:buChar char="•"/>
            </a:pPr>
            <a:r>
              <a:rPr lang="en-US" sz="2400" dirty="0">
                <a:solidFill>
                  <a:srgbClr val="66FFFF"/>
                </a:solidFill>
                <a:latin typeface="Times New Roman" pitchFamily="18" charset="0"/>
                <a:cs typeface="Times New Roman" pitchFamily="18" charset="0"/>
              </a:rPr>
              <a:t>Mixing in the ocean brings deep water to the surface.</a:t>
            </a:r>
          </a:p>
          <a:p>
            <a:pPr eaLnBrk="1" hangingPunct="1">
              <a:lnSpc>
                <a:spcPct val="110000"/>
              </a:lnSpc>
              <a:buFontTx/>
              <a:buChar char="•"/>
            </a:pPr>
            <a:r>
              <a:rPr lang="en-US" sz="2400" dirty="0">
                <a:solidFill>
                  <a:srgbClr val="66FFFF"/>
                </a:solidFill>
                <a:latin typeface="Times New Roman" pitchFamily="18" charset="0"/>
                <a:cs typeface="Times New Roman" pitchFamily="18" charset="0"/>
              </a:rPr>
              <a:t>Indonesian </a:t>
            </a:r>
            <a:r>
              <a:rPr lang="en-US" sz="2400" dirty="0" err="1">
                <a:solidFill>
                  <a:srgbClr val="66FFFF"/>
                </a:solidFill>
                <a:latin typeface="Times New Roman" pitchFamily="18" charset="0"/>
                <a:cs typeface="Times New Roman" pitchFamily="18" charset="0"/>
              </a:rPr>
              <a:t>Throughflow</a:t>
            </a:r>
            <a:r>
              <a:rPr lang="en-US" sz="2400" dirty="0">
                <a:solidFill>
                  <a:srgbClr val="66FFFF"/>
                </a:solidFill>
                <a:latin typeface="Times New Roman" pitchFamily="18" charset="0"/>
                <a:cs typeface="Times New Roman" pitchFamily="18" charset="0"/>
              </a:rPr>
              <a:t> connects the Pacific and Indian Ocean.</a:t>
            </a:r>
          </a:p>
          <a:p>
            <a:pPr eaLnBrk="1" hangingPunct="1">
              <a:lnSpc>
                <a:spcPct val="110000"/>
              </a:lnSpc>
              <a:buFontTx/>
              <a:buChar char="•"/>
            </a:pPr>
            <a:r>
              <a:rPr lang="en-US" sz="2400" dirty="0">
                <a:solidFill>
                  <a:srgbClr val="66FFFF"/>
                </a:solidFill>
                <a:latin typeface="Times New Roman" pitchFamily="18" charset="0"/>
                <a:cs typeface="Times New Roman" pitchFamily="18" charset="0"/>
              </a:rPr>
              <a:t>The Antarctic Circumpolar Current mixes deep water from all oceans and redistributes it back to each ocean </a:t>
            </a:r>
          </a:p>
        </p:txBody>
      </p:sp>
    </p:spTree>
    <p:extLst>
      <p:ext uri="{BB962C8B-B14F-4D97-AF65-F5344CB8AC3E}">
        <p14:creationId xmlns:p14="http://schemas.microsoft.com/office/powerpoint/2010/main" val="301681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627313" y="152400"/>
            <a:ext cx="62611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a:solidFill>
                  <a:schemeClr val="bg1"/>
                </a:solidFill>
                <a:latin typeface="Calibri" pitchFamily="34" charset="0"/>
              </a:rPr>
              <a:t>The Ocean Conveyor Belt</a:t>
            </a:r>
          </a:p>
          <a:p>
            <a:pPr algn="ctr" eaLnBrk="1" hangingPunct="1"/>
            <a:r>
              <a:rPr lang="en-US" sz="2400">
                <a:solidFill>
                  <a:schemeClr val="bg1"/>
                </a:solidFill>
                <a:latin typeface="Calibri" pitchFamily="34" charset="0"/>
              </a:rPr>
              <a:t>By Wally Broecker</a:t>
            </a:r>
          </a:p>
          <a:p>
            <a:pPr algn="ctr" eaLnBrk="1" hangingPunct="1"/>
            <a:r>
              <a:rPr lang="en-US" sz="3200">
                <a:solidFill>
                  <a:schemeClr val="bg1"/>
                </a:solidFill>
                <a:latin typeface="Calibri" pitchFamily="34" charset="0"/>
              </a:rPr>
              <a:t>(Meridional Overturning Circulation)</a:t>
            </a:r>
          </a:p>
        </p:txBody>
      </p:sp>
      <p:pic>
        <p:nvPicPr>
          <p:cNvPr id="28675" name="Picture 3" descr="07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profil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2436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05_21"/>
          <p:cNvPicPr>
            <a:picLocks noChangeAspect="1" noChangeArrowheads="1"/>
          </p:cNvPicPr>
          <p:nvPr/>
        </p:nvPicPr>
        <p:blipFill rotWithShape="1">
          <a:blip r:embed="rId3">
            <a:extLst>
              <a:ext uri="{28A0092B-C50C-407E-A947-70E740481C1C}">
                <a14:useLocalDpi xmlns:a14="http://schemas.microsoft.com/office/drawing/2010/main" val="0"/>
              </a:ext>
            </a:extLst>
          </a:blip>
          <a:srcRect b="5856"/>
          <a:stretch/>
        </p:blipFill>
        <p:spPr bwMode="auto">
          <a:xfrm>
            <a:off x="0" y="1204913"/>
            <a:ext cx="9144000" cy="532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1219200" y="304800"/>
            <a:ext cx="6411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bg1"/>
                </a:solidFill>
                <a:latin typeface="Calibri" pitchFamily="34" charset="0"/>
              </a:rPr>
              <a:t>No deep water formation in the N. Pacific…Why?</a:t>
            </a:r>
          </a:p>
        </p:txBody>
      </p:sp>
      <p:sp>
        <p:nvSpPr>
          <p:cNvPr id="26628" name="Text Box 6"/>
          <p:cNvSpPr txBox="1">
            <a:spLocks noChangeArrowheads="1"/>
          </p:cNvSpPr>
          <p:nvPr/>
        </p:nvSpPr>
        <p:spPr bwMode="auto">
          <a:xfrm>
            <a:off x="3886200" y="838200"/>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latin typeface="Calibri" pitchFamily="34" charset="0"/>
              </a:rPr>
              <a:t>Salinity</a:t>
            </a:r>
          </a:p>
        </p:txBody>
      </p:sp>
    </p:spTree>
    <p:extLst>
      <p:ext uri="{BB962C8B-B14F-4D97-AF65-F5344CB8AC3E}">
        <p14:creationId xmlns:p14="http://schemas.microsoft.com/office/powerpoint/2010/main" val="36377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828800" y="76200"/>
            <a:ext cx="5572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0066"/>
                </a:solidFill>
                <a:latin typeface="Calibri" pitchFamily="34" charset="0"/>
              </a:rPr>
              <a:t>More complicated.. </a:t>
            </a:r>
            <a:r>
              <a:rPr lang="en-US" sz="2400">
                <a:solidFill>
                  <a:srgbClr val="FF0066"/>
                </a:solidFill>
                <a:latin typeface="Calibri" pitchFamily="34" charset="0"/>
              </a:rPr>
              <a:t>Schmitz 1995</a:t>
            </a:r>
          </a:p>
        </p:txBody>
      </p:sp>
      <p:sp>
        <p:nvSpPr>
          <p:cNvPr id="29699" name="Rectangle 3" descr="P183-02"/>
          <p:cNvSpPr>
            <a:spLocks noGrp="1" noChangeAspect="1" noChangeArrowheads="1"/>
          </p:cNvSpPr>
          <p:nvPr isPhoto="1"/>
        </p:nvSpPr>
        <p:spPr bwMode="auto">
          <a:xfrm>
            <a:off x="1593850" y="609600"/>
            <a:ext cx="5873750" cy="6248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9700" name="Text Box 4"/>
          <p:cNvSpPr txBox="1">
            <a:spLocks noChangeArrowheads="1"/>
          </p:cNvSpPr>
          <p:nvPr/>
        </p:nvSpPr>
        <p:spPr bwMode="auto">
          <a:xfrm>
            <a:off x="304800" y="4724400"/>
            <a:ext cx="16727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Calibri" pitchFamily="34" charset="0"/>
              </a:rPr>
              <a:t>The Atlantic</a:t>
            </a:r>
          </a:p>
        </p:txBody>
      </p:sp>
      <p:sp>
        <p:nvSpPr>
          <p:cNvPr id="29701" name="Text Box 5"/>
          <p:cNvSpPr txBox="1">
            <a:spLocks noChangeArrowheads="1"/>
          </p:cNvSpPr>
          <p:nvPr/>
        </p:nvSpPr>
        <p:spPr bwMode="auto">
          <a:xfrm>
            <a:off x="609600" y="1447800"/>
            <a:ext cx="1500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0000"/>
                </a:solidFill>
                <a:latin typeface="Calibri" pitchFamily="34" charset="0"/>
              </a:rPr>
              <a:t>The Indian</a:t>
            </a:r>
          </a:p>
        </p:txBody>
      </p:sp>
      <p:sp>
        <p:nvSpPr>
          <p:cNvPr id="29702" name="Text Box 6"/>
          <p:cNvSpPr txBox="1">
            <a:spLocks noChangeArrowheads="1"/>
          </p:cNvSpPr>
          <p:nvPr/>
        </p:nvSpPr>
        <p:spPr bwMode="auto">
          <a:xfrm>
            <a:off x="6705600" y="2133600"/>
            <a:ext cx="1514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Calibri" pitchFamily="34" charset="0"/>
              </a:rPr>
              <a:t>The Pacific</a:t>
            </a:r>
          </a:p>
        </p:txBody>
      </p:sp>
    </p:spTree>
    <p:extLst>
      <p:ext uri="{BB962C8B-B14F-4D97-AF65-F5344CB8AC3E}">
        <p14:creationId xmlns:p14="http://schemas.microsoft.com/office/powerpoint/2010/main" val="36040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ac.dfo-mpo.gc.ca/sci/data/projects/argo/images/World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34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2490788" y="76200"/>
            <a:ext cx="415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cs typeface="Arial" pitchFamily="34" charset="0"/>
              </a:rPr>
              <a:t>ARGO – For Deep Currents</a:t>
            </a:r>
          </a:p>
        </p:txBody>
      </p:sp>
      <p:grpSp>
        <p:nvGrpSpPr>
          <p:cNvPr id="2" name="Group 5"/>
          <p:cNvGrpSpPr>
            <a:grpSpLocks/>
          </p:cNvGrpSpPr>
          <p:nvPr/>
        </p:nvGrpSpPr>
        <p:grpSpPr bwMode="auto">
          <a:xfrm>
            <a:off x="1752600" y="3048000"/>
            <a:ext cx="6477000" cy="3657600"/>
            <a:chOff x="1752600" y="3048000"/>
            <a:chExt cx="6477000" cy="3657601"/>
          </a:xfrm>
        </p:grpSpPr>
        <p:pic>
          <p:nvPicPr>
            <p:cNvPr id="17413" name="Picture 4" descr="http://earthobservatory.nasa.gov/Features/OceanCooling/images/argo_flo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962400"/>
              <a:ext cx="4114800"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www.bodc.ac.uk/projects/international/argo/project_overview/images/csection_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048000"/>
              <a:ext cx="226130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42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618509" y="-76200"/>
            <a:ext cx="3559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dirty="0">
                <a:solidFill>
                  <a:srgbClr val="FF0066"/>
                </a:solidFill>
                <a:latin typeface="Times New Roman" pitchFamily="18" charset="0"/>
                <a:cs typeface="Times New Roman" pitchFamily="18" charset="0"/>
              </a:rPr>
              <a:t>Examples of Tracers</a:t>
            </a:r>
          </a:p>
        </p:txBody>
      </p:sp>
      <p:sp>
        <p:nvSpPr>
          <p:cNvPr id="19459" name="Text Box 5"/>
          <p:cNvSpPr txBox="1">
            <a:spLocks noChangeArrowheads="1"/>
          </p:cNvSpPr>
          <p:nvPr/>
        </p:nvSpPr>
        <p:spPr bwMode="auto">
          <a:xfrm>
            <a:off x="457200" y="1066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endParaRPr lang="en-US" sz="2400">
              <a:latin typeface="Calibri" pitchFamily="34" charset="0"/>
            </a:endParaRPr>
          </a:p>
        </p:txBody>
      </p:sp>
      <p:sp>
        <p:nvSpPr>
          <p:cNvPr id="19460" name="Text Box 6"/>
          <p:cNvSpPr txBox="1">
            <a:spLocks noChangeArrowheads="1"/>
          </p:cNvSpPr>
          <p:nvPr/>
        </p:nvSpPr>
        <p:spPr bwMode="auto">
          <a:xfrm>
            <a:off x="256309" y="457200"/>
            <a:ext cx="8915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20000"/>
              </a:lnSpc>
              <a:buFontTx/>
              <a:buChar char="•"/>
            </a:pPr>
            <a:r>
              <a:rPr lang="en-US" sz="2200" b="1" dirty="0">
                <a:solidFill>
                  <a:srgbClr val="FF0000"/>
                </a:solidFill>
                <a:latin typeface="Times New Roman" pitchFamily="18" charset="0"/>
                <a:cs typeface="Times New Roman" pitchFamily="18" charset="0"/>
              </a:rPr>
              <a:t>Tritium (H-3)</a:t>
            </a:r>
            <a:r>
              <a:rPr lang="en-US" sz="2200" b="1" dirty="0">
                <a:latin typeface="Times New Roman" pitchFamily="18" charset="0"/>
                <a:cs typeface="Times New Roman" pitchFamily="18" charset="0"/>
              </a:rPr>
              <a:t>:</a:t>
            </a:r>
            <a:r>
              <a:rPr lang="en-US" sz="2200" b="1" dirty="0">
                <a:solidFill>
                  <a:srgbClr val="FFFF00"/>
                </a:solidFill>
                <a:latin typeface="Times New Roman" pitchFamily="18" charset="0"/>
                <a:cs typeface="Times New Roman" pitchFamily="18" charset="0"/>
              </a:rPr>
              <a:t> half-life ~12 years.</a:t>
            </a:r>
          </a:p>
          <a:p>
            <a:pPr eaLnBrk="1" hangingPunct="1">
              <a:lnSpc>
                <a:spcPct val="120000"/>
              </a:lnSpc>
              <a:buFontTx/>
              <a:buChar char="•"/>
            </a:pPr>
            <a:r>
              <a:rPr lang="en-US" sz="2200" b="1" dirty="0">
                <a:solidFill>
                  <a:srgbClr val="FF0000"/>
                </a:solidFill>
                <a:latin typeface="Times New Roman" pitchFamily="18" charset="0"/>
                <a:cs typeface="Times New Roman" pitchFamily="18" charset="0"/>
              </a:rPr>
              <a:t>Radiocarbon (C-14)</a:t>
            </a:r>
            <a:r>
              <a:rPr lang="en-US" sz="2200" b="1" dirty="0">
                <a:latin typeface="Times New Roman" pitchFamily="18" charset="0"/>
                <a:cs typeface="Times New Roman" pitchFamily="18" charset="0"/>
              </a:rPr>
              <a:t>: </a:t>
            </a:r>
            <a:r>
              <a:rPr lang="en-US" sz="2200" b="1" dirty="0">
                <a:solidFill>
                  <a:srgbClr val="FFFF00"/>
                </a:solidFill>
                <a:latin typeface="Times New Roman" pitchFamily="18" charset="0"/>
                <a:cs typeface="Times New Roman" pitchFamily="18" charset="0"/>
              </a:rPr>
              <a:t>Half-life ~5700 years (especially C-14 from nuclear</a:t>
            </a:r>
            <a:r>
              <a:rPr lang="en-US" sz="2200" b="1" dirty="0">
                <a:latin typeface="Times New Roman" pitchFamily="18" charset="0"/>
                <a:cs typeface="Times New Roman" pitchFamily="18" charset="0"/>
              </a:rPr>
              <a:t> </a:t>
            </a:r>
            <a:r>
              <a:rPr lang="en-US" sz="2200" b="1" dirty="0">
                <a:solidFill>
                  <a:srgbClr val="FFFF00"/>
                </a:solidFill>
                <a:latin typeface="Times New Roman" pitchFamily="18" charset="0"/>
                <a:cs typeface="Times New Roman" pitchFamily="18" charset="0"/>
              </a:rPr>
              <a:t>bomb test).</a:t>
            </a:r>
          </a:p>
          <a:p>
            <a:pPr eaLnBrk="1" hangingPunct="1">
              <a:lnSpc>
                <a:spcPct val="120000"/>
              </a:lnSpc>
              <a:buFontTx/>
              <a:buChar char="•"/>
            </a:pPr>
            <a:r>
              <a:rPr lang="en-US" sz="2200" b="1" dirty="0">
                <a:solidFill>
                  <a:srgbClr val="FF0000"/>
                </a:solidFill>
                <a:latin typeface="Times New Roman" pitchFamily="18" charset="0"/>
                <a:cs typeface="Times New Roman" pitchFamily="18" charset="0"/>
              </a:rPr>
              <a:t>Oxygen</a:t>
            </a:r>
            <a:r>
              <a:rPr lang="en-US" sz="2200" b="1" dirty="0">
                <a:latin typeface="Times New Roman" pitchFamily="18" charset="0"/>
                <a:cs typeface="Times New Roman" pitchFamily="18" charset="0"/>
              </a:rPr>
              <a:t>: </a:t>
            </a:r>
            <a:r>
              <a:rPr lang="en-US" sz="2200" b="1" dirty="0">
                <a:solidFill>
                  <a:srgbClr val="FFFF00"/>
                </a:solidFill>
                <a:latin typeface="Times New Roman" pitchFamily="18" charset="0"/>
                <a:cs typeface="Times New Roman" pitchFamily="18" charset="0"/>
              </a:rPr>
              <a:t>consumed by organisms in the deep water.</a:t>
            </a:r>
          </a:p>
          <a:p>
            <a:pPr eaLnBrk="1" hangingPunct="1">
              <a:lnSpc>
                <a:spcPct val="120000"/>
              </a:lnSpc>
              <a:buFontTx/>
              <a:buChar char="•"/>
            </a:pPr>
            <a:r>
              <a:rPr lang="en-US" sz="2200" b="1" dirty="0">
                <a:solidFill>
                  <a:srgbClr val="FF0000"/>
                </a:solidFill>
                <a:latin typeface="Times New Roman" pitchFamily="18" charset="0"/>
                <a:cs typeface="Times New Roman" pitchFamily="18" charset="0"/>
              </a:rPr>
              <a:t>Nutrients</a:t>
            </a:r>
            <a:r>
              <a:rPr lang="en-US" sz="2200" b="1" dirty="0">
                <a:latin typeface="Times New Roman" pitchFamily="18" charset="0"/>
                <a:cs typeface="Times New Roman" pitchFamily="18" charset="0"/>
              </a:rPr>
              <a:t>: </a:t>
            </a:r>
            <a:r>
              <a:rPr lang="en-US" sz="2200" b="1" dirty="0">
                <a:solidFill>
                  <a:srgbClr val="FFFF00"/>
                </a:solidFill>
                <a:latin typeface="Times New Roman" pitchFamily="18" charset="0"/>
                <a:cs typeface="Times New Roman" pitchFamily="18" charset="0"/>
              </a:rPr>
              <a:t>produced by organisms in the deep water.</a:t>
            </a:r>
          </a:p>
          <a:p>
            <a:pPr eaLnBrk="1" hangingPunct="1">
              <a:lnSpc>
                <a:spcPct val="120000"/>
              </a:lnSpc>
              <a:buFontTx/>
              <a:buChar char="•"/>
            </a:pPr>
            <a:r>
              <a:rPr lang="en-US" sz="2200" b="1" dirty="0">
                <a:solidFill>
                  <a:srgbClr val="FF0000"/>
                </a:solidFill>
                <a:latin typeface="Times New Roman" pitchFamily="18" charset="0"/>
                <a:cs typeface="Times New Roman" pitchFamily="18" charset="0"/>
              </a:rPr>
              <a:t>CFCs</a:t>
            </a:r>
            <a:r>
              <a:rPr lang="en-US" sz="2200" b="1" dirty="0">
                <a:latin typeface="Times New Roman" pitchFamily="18" charset="0"/>
                <a:cs typeface="Times New Roman" pitchFamily="18" charset="0"/>
              </a:rPr>
              <a:t> (</a:t>
            </a:r>
            <a:r>
              <a:rPr lang="en-US" sz="2200" b="1" dirty="0">
                <a:solidFill>
                  <a:srgbClr val="FFFF00"/>
                </a:solidFill>
                <a:latin typeface="Times New Roman" pitchFamily="18" charset="0"/>
                <a:cs typeface="Times New Roman" pitchFamily="18" charset="0"/>
              </a:rPr>
              <a:t>Chlorofluorocarbons-</a:t>
            </a:r>
            <a:r>
              <a:rPr lang="en-US" sz="2200" b="1" dirty="0" err="1">
                <a:solidFill>
                  <a:srgbClr val="FFFF00"/>
                </a:solidFill>
                <a:latin typeface="Times New Roman" pitchFamily="18" charset="0"/>
                <a:cs typeface="Times New Roman" pitchFamily="18" charset="0"/>
              </a:rPr>
              <a:t>Freons</a:t>
            </a:r>
            <a:r>
              <a:rPr lang="en-US" sz="2200" b="1" dirty="0">
                <a:solidFill>
                  <a:srgbClr val="FFFF00"/>
                </a:solidFill>
                <a:latin typeface="Times New Roman" pitchFamily="18" charset="0"/>
                <a:cs typeface="Times New Roman" pitchFamily="18" charset="0"/>
              </a:rPr>
              <a:t>) and </a:t>
            </a:r>
            <a:r>
              <a:rPr lang="en-US" sz="2200" b="1" dirty="0">
                <a:solidFill>
                  <a:srgbClr val="FF0000"/>
                </a:solidFill>
                <a:latin typeface="Times New Roman" pitchFamily="18" charset="0"/>
                <a:cs typeface="Times New Roman" pitchFamily="18" charset="0"/>
              </a:rPr>
              <a:t>SF</a:t>
            </a:r>
            <a:r>
              <a:rPr lang="en-US" sz="2200" b="1" baseline="-25000" dirty="0">
                <a:solidFill>
                  <a:srgbClr val="FF0000"/>
                </a:solidFill>
                <a:latin typeface="Times New Roman" pitchFamily="18" charset="0"/>
                <a:cs typeface="Times New Roman" pitchFamily="18" charset="0"/>
              </a:rPr>
              <a:t>6</a:t>
            </a:r>
            <a:r>
              <a:rPr lang="en-US" sz="2200" b="1" dirty="0">
                <a:latin typeface="Times New Roman" pitchFamily="18" charset="0"/>
                <a:cs typeface="Times New Roman" pitchFamily="18" charset="0"/>
              </a:rPr>
              <a:t> </a:t>
            </a:r>
            <a:r>
              <a:rPr lang="en-US" sz="2200" b="1" dirty="0">
                <a:solidFill>
                  <a:srgbClr val="FFFF00"/>
                </a:solidFill>
                <a:latin typeface="Times New Roman" pitchFamily="18" charset="0"/>
                <a:cs typeface="Times New Roman" pitchFamily="18" charset="0"/>
              </a:rPr>
              <a:t>(sulfur hexafluoride): man-made; recently injected to atmosphere, and consequently, into the ocean.</a:t>
            </a:r>
          </a:p>
        </p:txBody>
      </p:sp>
      <p:pic>
        <p:nvPicPr>
          <p:cNvPr id="19461" name="Picture 8" descr="Grap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582" y="3294332"/>
            <a:ext cx="3962400" cy="356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3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52400"/>
            <a:ext cx="917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chemeClr val="bg1"/>
                </a:solidFill>
                <a:cs typeface="Arial" pitchFamily="34" charset="0"/>
              </a:rPr>
              <a:t>Thermohaline Circulation and Climate Change</a:t>
            </a:r>
          </a:p>
        </p:txBody>
      </p:sp>
      <p:sp>
        <p:nvSpPr>
          <p:cNvPr id="30723" name="Text Box 3"/>
          <p:cNvSpPr txBox="1">
            <a:spLocks noChangeArrowheads="1"/>
          </p:cNvSpPr>
          <p:nvPr/>
        </p:nvSpPr>
        <p:spPr bwMode="auto">
          <a:xfrm>
            <a:off x="365125" y="1179513"/>
            <a:ext cx="84740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b="1" dirty="0" smtClean="0">
                <a:solidFill>
                  <a:srgbClr val="FFC000"/>
                </a:solidFill>
                <a:latin typeface="Times New Roman" pitchFamily="18" charset="0"/>
                <a:cs typeface="Times New Roman" pitchFamily="18" charset="0"/>
              </a:rPr>
              <a:t>Salinity </a:t>
            </a:r>
            <a:r>
              <a:rPr lang="en-US" sz="2400" b="1" dirty="0">
                <a:solidFill>
                  <a:srgbClr val="FFC000"/>
                </a:solidFill>
                <a:latin typeface="Times New Roman" pitchFamily="18" charset="0"/>
                <a:cs typeface="Times New Roman" pitchFamily="18" charset="0"/>
              </a:rPr>
              <a:t>forcing is affected by excess precipitation, runoff, or ice melt</a:t>
            </a:r>
            <a:r>
              <a:rPr lang="en-US" sz="2400" b="1" dirty="0" smtClean="0">
                <a:solidFill>
                  <a:srgbClr val="FFC000"/>
                </a:solidFill>
                <a:latin typeface="Times New Roman" pitchFamily="18" charset="0"/>
                <a:cs typeface="Times New Roman" pitchFamily="18" charset="0"/>
              </a:rPr>
              <a:t>.</a:t>
            </a:r>
          </a:p>
          <a:p>
            <a:pPr eaLnBrk="1" hangingPunct="1">
              <a:buFontTx/>
              <a:buChar char="•"/>
            </a:pPr>
            <a:endParaRPr lang="en-US" sz="2400" b="1" dirty="0">
              <a:solidFill>
                <a:srgbClr val="FFC000"/>
              </a:solidFill>
              <a:latin typeface="Times New Roman" pitchFamily="18" charset="0"/>
              <a:cs typeface="Times New Roman" pitchFamily="18" charset="0"/>
            </a:endParaRPr>
          </a:p>
          <a:p>
            <a:pPr eaLnBrk="1" hangingPunct="1">
              <a:buFontTx/>
              <a:buChar char="•"/>
            </a:pPr>
            <a:r>
              <a:rPr lang="en-US" sz="2400" b="1" dirty="0">
                <a:solidFill>
                  <a:srgbClr val="FFC000"/>
                </a:solidFill>
                <a:latin typeface="Times New Roman" pitchFamily="18" charset="0"/>
                <a:cs typeface="Times New Roman" pitchFamily="18" charset="0"/>
              </a:rPr>
              <a:t>Slowdown or shutdown of the ocean conveyor belt can disturb the climate by disturbing heat transport toward high latitude.</a:t>
            </a:r>
          </a:p>
        </p:txBody>
      </p:sp>
    </p:spTree>
    <p:extLst>
      <p:ext uri="{BB962C8B-B14F-4D97-AF65-F5344CB8AC3E}">
        <p14:creationId xmlns:p14="http://schemas.microsoft.com/office/powerpoint/2010/main" val="317001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Extra Info in case you’re interested</a:t>
            </a:r>
            <a:endParaRPr lang="en-US" dirty="0">
              <a:solidFill>
                <a:schemeClr val="bg1"/>
              </a:solidFill>
            </a:endParaRPr>
          </a:p>
        </p:txBody>
      </p:sp>
    </p:spTree>
    <p:extLst>
      <p:ext uri="{BB962C8B-B14F-4D97-AF65-F5344CB8AC3E}">
        <p14:creationId xmlns:p14="http://schemas.microsoft.com/office/powerpoint/2010/main" val="236967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27" t="13242" r="45001" b="6759"/>
          <a:stretch/>
        </p:blipFill>
        <p:spPr bwMode="auto">
          <a:xfrm>
            <a:off x="1965435" y="179218"/>
            <a:ext cx="5121165" cy="637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66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0"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i="1">
                <a:cs typeface="Arial" pitchFamily="34" charset="0"/>
              </a:rPr>
              <a:t>So, what happens if this flow stops?</a:t>
            </a:r>
          </a:p>
        </p:txBody>
      </p:sp>
      <p:pic>
        <p:nvPicPr>
          <p:cNvPr id="31747" name="Picture 4" descr="The Day After Tomorrow Poster - Click to View Extra Lar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4025"/>
            <a:ext cx="4267200"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2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85344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0" y="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rgbClr val="FFFF00"/>
                </a:solidFill>
                <a:cs typeface="Arial" pitchFamily="34" charset="0"/>
              </a:rPr>
              <a:t>Predicted change in mean annual temperatures 30 years after shutdown of circulation. </a:t>
            </a:r>
            <a:r>
              <a:rPr lang="en-US" dirty="0" err="1">
                <a:solidFill>
                  <a:srgbClr val="FFFF00"/>
                </a:solidFill>
                <a:cs typeface="Arial" pitchFamily="34" charset="0"/>
              </a:rPr>
              <a:t>Brrrr</a:t>
            </a:r>
            <a:r>
              <a:rPr lang="en-US" dirty="0">
                <a:solidFill>
                  <a:srgbClr val="FFFF00"/>
                </a:solidFill>
                <a:cs typeface="Arial" pitchFamily="34" charset="0"/>
              </a:rPr>
              <a:t>……</a:t>
            </a:r>
          </a:p>
        </p:txBody>
      </p:sp>
      <p:sp>
        <p:nvSpPr>
          <p:cNvPr id="29700" name="Text Box 4"/>
          <p:cNvSpPr txBox="1">
            <a:spLocks noChangeArrowheads="1"/>
          </p:cNvSpPr>
          <p:nvPr/>
        </p:nvSpPr>
        <p:spPr bwMode="auto">
          <a:xfrm>
            <a:off x="0" y="64008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rgbClr val="FFFF00"/>
                </a:solidFill>
                <a:latin typeface="Calibri" pitchFamily="34" charset="0"/>
              </a:rPr>
              <a:t>Has it ever happened in the past?</a:t>
            </a:r>
          </a:p>
        </p:txBody>
      </p:sp>
    </p:spTree>
    <p:extLst>
      <p:ext uri="{BB962C8B-B14F-4D97-AF65-F5344CB8AC3E}">
        <p14:creationId xmlns:p14="http://schemas.microsoft.com/office/powerpoint/2010/main" val="266616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wo-mile thick Greenland ice sheet rec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52400"/>
            <a:ext cx="7493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685800" y="3733800"/>
            <a:ext cx="731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00"/>
                </a:solidFill>
                <a:cs typeface="Arial" pitchFamily="34" charset="0"/>
              </a:rPr>
              <a:t>About 12,700 years ago, as Earth emerged from the most recent ice age and began to warm, the Conveyor was disrupted. Within a decade, average temperatures in the North Atlantic region plummeted nearly 5° Celsius. </a:t>
            </a:r>
            <a:br>
              <a:rPr lang="en-US" dirty="0">
                <a:solidFill>
                  <a:srgbClr val="FFFF00"/>
                </a:solidFill>
                <a:cs typeface="Arial" pitchFamily="34" charset="0"/>
              </a:rPr>
            </a:br>
            <a:r>
              <a:rPr lang="en-US" dirty="0">
                <a:solidFill>
                  <a:srgbClr val="FFFF00"/>
                </a:solidFill>
                <a:cs typeface="Arial" pitchFamily="34" charset="0"/>
              </a:rPr>
              <a:t/>
            </a:r>
            <a:br>
              <a:rPr lang="en-US" dirty="0">
                <a:solidFill>
                  <a:srgbClr val="FFFF00"/>
                </a:solidFill>
                <a:cs typeface="Arial" pitchFamily="34" charset="0"/>
              </a:rPr>
            </a:br>
            <a:r>
              <a:rPr lang="en-US" dirty="0">
                <a:solidFill>
                  <a:srgbClr val="FFFF00"/>
                </a:solidFill>
                <a:cs typeface="Arial" pitchFamily="34" charset="0"/>
              </a:rPr>
              <a:t>This cold period, known as the Younger </a:t>
            </a:r>
            <a:r>
              <a:rPr lang="en-US" dirty="0" err="1">
                <a:solidFill>
                  <a:srgbClr val="FFFF00"/>
                </a:solidFill>
                <a:cs typeface="Arial" pitchFamily="34" charset="0"/>
              </a:rPr>
              <a:t>Dryas</a:t>
            </a:r>
            <a:r>
              <a:rPr lang="en-US" dirty="0">
                <a:solidFill>
                  <a:srgbClr val="FFFF00"/>
                </a:solidFill>
                <a:cs typeface="Arial" pitchFamily="34" charset="0"/>
              </a:rPr>
              <a:t>, lasted 1,300 years. It is named after an Arctic wildflower. </a:t>
            </a:r>
          </a:p>
        </p:txBody>
      </p:sp>
      <p:pic>
        <p:nvPicPr>
          <p:cNvPr id="33796" name="Picture 6" descr="http://www.ldeo.columbia.edu/res/div/ocp/arch/images/dp_dry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775" y="5467350"/>
            <a:ext cx="15970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8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828800" y="177800"/>
            <a:ext cx="3859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rgbClr val="0CFFFF"/>
                </a:solidFill>
                <a:latin typeface="Calibri" pitchFamily="34" charset="0"/>
              </a:rPr>
              <a:t>Laurentide  Ice  Sheet</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6275"/>
            <a:ext cx="914400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4"/>
          <p:cNvSpPr>
            <a:spLocks noChangeShapeType="1"/>
          </p:cNvSpPr>
          <p:nvPr/>
        </p:nvSpPr>
        <p:spPr bwMode="auto">
          <a:xfrm flipH="1">
            <a:off x="2362200" y="685800"/>
            <a:ext cx="1066800" cy="342900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71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75"/>
            <a:ext cx="914400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1524000" y="152400"/>
            <a:ext cx="5294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Calibri" pitchFamily="34" charset="0"/>
              </a:rPr>
              <a:t>Lake Agassiz boots into the Atlantic</a:t>
            </a:r>
          </a:p>
        </p:txBody>
      </p:sp>
    </p:spTree>
    <p:extLst>
      <p:ext uri="{BB962C8B-B14F-4D97-AF65-F5344CB8AC3E}">
        <p14:creationId xmlns:p14="http://schemas.microsoft.com/office/powerpoint/2010/main" val="60691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F00"/>
                </a:solidFill>
                <a:cs typeface="Arial" pitchFamily="34" charset="0"/>
              </a:rPr>
              <a:t>As this ice sheet melted,  </a:t>
            </a:r>
            <a:r>
              <a:rPr lang="en-US" b="1">
                <a:solidFill>
                  <a:srgbClr val="FFFF00"/>
                </a:solidFill>
                <a:cs typeface="Arial" pitchFamily="34" charset="0"/>
              </a:rPr>
              <a:t>Lake Agassiz</a:t>
            </a:r>
            <a:r>
              <a:rPr lang="en-US">
                <a:solidFill>
                  <a:srgbClr val="FFFF00"/>
                </a:solidFill>
                <a:cs typeface="Arial" pitchFamily="34" charset="0"/>
              </a:rPr>
              <a:t> filled the Depression left by the retreating ice cap. At first, the melt water spilled into the Mississippi watershed and flowed into the Gulf of Mexico.</a:t>
            </a:r>
          </a:p>
        </p:txBody>
      </p:sp>
      <p:sp>
        <p:nvSpPr>
          <p:cNvPr id="24579" name="Text Box 3"/>
          <p:cNvSpPr txBox="1">
            <a:spLocks noChangeArrowheads="1"/>
          </p:cNvSpPr>
          <p:nvPr/>
        </p:nvSpPr>
        <p:spPr bwMode="auto">
          <a:xfrm>
            <a:off x="0" y="2286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FFFF00"/>
                </a:solidFill>
                <a:cs typeface="Arial" pitchFamily="34" charset="0"/>
              </a:rPr>
              <a:t>12,000 years ago, the shrinking of ice front opened up a new channel to the east.</a:t>
            </a:r>
          </a:p>
        </p:txBody>
      </p:sp>
      <p:sp>
        <p:nvSpPr>
          <p:cNvPr id="24580" name="Text Box 4"/>
          <p:cNvSpPr txBox="1">
            <a:spLocks noChangeArrowheads="1"/>
          </p:cNvSpPr>
          <p:nvPr/>
        </p:nvSpPr>
        <p:spPr bwMode="auto">
          <a:xfrm>
            <a:off x="0" y="3962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FFFF00"/>
                </a:solidFill>
                <a:cs typeface="Arial" pitchFamily="34" charset="0"/>
              </a:rPr>
              <a:t>Lake Agassiz dropped rapidly as the water shot across southern Canada into what is now the St. Lawrence valley.</a:t>
            </a:r>
          </a:p>
        </p:txBody>
      </p:sp>
      <p:sp>
        <p:nvSpPr>
          <p:cNvPr id="24581" name="Text Box 5"/>
          <p:cNvSpPr txBox="1">
            <a:spLocks noChangeArrowheads="1"/>
          </p:cNvSpPr>
          <p:nvPr/>
        </p:nvSpPr>
        <p:spPr bwMode="auto">
          <a:xfrm>
            <a:off x="0" y="591185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FFFF00"/>
                </a:solidFill>
                <a:cs typeface="Arial" pitchFamily="34" charset="0"/>
              </a:rPr>
              <a:t>An enormous surge of fresh water washed into the already dilute Labrador Sea.</a:t>
            </a:r>
          </a:p>
        </p:txBody>
      </p:sp>
    </p:spTree>
    <p:extLst>
      <p:ext uri="{BB962C8B-B14F-4D97-AF65-F5344CB8AC3E}">
        <p14:creationId xmlns:p14="http://schemas.microsoft.com/office/powerpoint/2010/main" val="38179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build="p" autoUpdateAnimBg="0"/>
      <p:bldP spid="2458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411"/>
                </a:solidFill>
                <a:latin typeface="Calibri" pitchFamily="34" charset="0"/>
              </a:rPr>
              <a:t>Within a short time, the downwelling that carried salt into the deep ocean and and it's movement southward stopped altogether.</a:t>
            </a:r>
          </a:p>
        </p:txBody>
      </p:sp>
      <p:sp>
        <p:nvSpPr>
          <p:cNvPr id="27651" name="Text Box 3"/>
          <p:cNvSpPr txBox="1">
            <a:spLocks noChangeArrowheads="1"/>
          </p:cNvSpPr>
          <p:nvPr/>
        </p:nvSpPr>
        <p:spPr bwMode="auto">
          <a:xfrm>
            <a:off x="0" y="1905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66FFFF"/>
                </a:solidFill>
                <a:latin typeface="Calibri" pitchFamily="34" charset="0"/>
              </a:rPr>
              <a:t>The warm conveyor belt that had nourished global warming for 3000 years had abruptly shut down. Far below the surface of the Labrador Sea, Salt ceased to flow away from the northern ocean. Global warming stopped perhaps within a few years. The northern and glaciers advanced again, plunging the world into a 600 year cold snap.</a:t>
            </a:r>
          </a:p>
        </p:txBody>
      </p:sp>
      <p:sp>
        <p:nvSpPr>
          <p:cNvPr id="27652" name="Text Box 4"/>
          <p:cNvSpPr txBox="1">
            <a:spLocks noChangeArrowheads="1"/>
          </p:cNvSpPr>
          <p:nvPr/>
        </p:nvSpPr>
        <p:spPr bwMode="auto">
          <a:xfrm>
            <a:off x="0" y="54848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66FFFF"/>
                </a:solidFill>
                <a:latin typeface="Calibri" pitchFamily="34" charset="0"/>
              </a:rPr>
              <a:t>Then suddenly, Atlantic down welling suddenly resumed, and the conveyor belt switched on. 10,000 years of warmer conditions began and continue to this day. </a:t>
            </a:r>
          </a:p>
        </p:txBody>
      </p:sp>
    </p:spTree>
    <p:extLst>
      <p:ext uri="{BB962C8B-B14F-4D97-AF65-F5344CB8AC3E}">
        <p14:creationId xmlns:p14="http://schemas.microsoft.com/office/powerpoint/2010/main" val="419615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wo-mile thick Greenland ice sheet rec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52400"/>
            <a:ext cx="7493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http://we-english.co.uk/blog/wp-content/uploads/2008/12/die_volkszaehl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54006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533400" y="579438"/>
            <a:ext cx="7637463" cy="6191250"/>
            <a:chOff x="533400" y="578795"/>
            <a:chExt cx="7637402" cy="6191337"/>
          </a:xfrm>
        </p:grpSpPr>
        <p:sp>
          <p:nvSpPr>
            <p:cNvPr id="4" name="Freeform 3"/>
            <p:cNvSpPr/>
            <p:nvPr/>
          </p:nvSpPr>
          <p:spPr>
            <a:xfrm>
              <a:off x="4933915" y="578795"/>
              <a:ext cx="3236887" cy="2592423"/>
            </a:xfrm>
            <a:custGeom>
              <a:avLst/>
              <a:gdLst>
                <a:gd name="connsiteX0" fmla="*/ 2631057 w 3236493"/>
                <a:gd name="connsiteY0" fmla="*/ 585771 h 2592307"/>
                <a:gd name="connsiteX1" fmla="*/ 3191774 w 3236493"/>
                <a:gd name="connsiteY1" fmla="*/ 94065 h 2592307"/>
                <a:gd name="connsiteX2" fmla="*/ 2881223 w 3236493"/>
                <a:gd name="connsiteY2" fmla="*/ 59560 h 2592307"/>
                <a:gd name="connsiteX3" fmla="*/ 2674189 w 3236493"/>
                <a:gd name="connsiteY3" fmla="*/ 154450 h 2592307"/>
                <a:gd name="connsiteX4" fmla="*/ 2553419 w 3236493"/>
                <a:gd name="connsiteY4" fmla="*/ 335605 h 2592307"/>
                <a:gd name="connsiteX5" fmla="*/ 2510287 w 3236493"/>
                <a:gd name="connsiteY5" fmla="*/ 697914 h 2592307"/>
                <a:gd name="connsiteX6" fmla="*/ 1613140 w 3236493"/>
                <a:gd name="connsiteY6" fmla="*/ 1301763 h 2592307"/>
                <a:gd name="connsiteX7" fmla="*/ 1078302 w 3236493"/>
                <a:gd name="connsiteY7" fmla="*/ 1776216 h 2592307"/>
                <a:gd name="connsiteX8" fmla="*/ 94891 w 3236493"/>
                <a:gd name="connsiteY8" fmla="*/ 2423197 h 2592307"/>
                <a:gd name="connsiteX9" fmla="*/ 86265 w 3236493"/>
                <a:gd name="connsiteY9" fmla="*/ 2276548 h 2592307"/>
                <a:gd name="connsiteX10" fmla="*/ 34506 w 3236493"/>
                <a:gd name="connsiteY10" fmla="*/ 2388692 h 2592307"/>
                <a:gd name="connsiteX11" fmla="*/ 0 w 3236493"/>
                <a:gd name="connsiteY11" fmla="*/ 2449077 h 2592307"/>
                <a:gd name="connsiteX12" fmla="*/ 250166 w 3236493"/>
                <a:gd name="connsiteY12" fmla="*/ 2535341 h 2592307"/>
                <a:gd name="connsiteX13" fmla="*/ 258793 w 3236493"/>
                <a:gd name="connsiteY13" fmla="*/ 2535341 h 259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493" h="2592307">
                  <a:moveTo>
                    <a:pt x="2631057" y="585771"/>
                  </a:moveTo>
                  <a:cubicBezTo>
                    <a:pt x="2817963" y="421869"/>
                    <a:pt x="3085039" y="318576"/>
                    <a:pt x="3191774" y="94065"/>
                  </a:cubicBezTo>
                  <a:cubicBezTo>
                    <a:pt x="3236493" y="0"/>
                    <a:pt x="2984675" y="47491"/>
                    <a:pt x="2881223" y="59560"/>
                  </a:cubicBezTo>
                  <a:cubicBezTo>
                    <a:pt x="2805820" y="68357"/>
                    <a:pt x="2743200" y="122820"/>
                    <a:pt x="2674189" y="154450"/>
                  </a:cubicBezTo>
                  <a:cubicBezTo>
                    <a:pt x="2633932" y="214835"/>
                    <a:pt x="2581836" y="268826"/>
                    <a:pt x="2553419" y="335605"/>
                  </a:cubicBezTo>
                  <a:cubicBezTo>
                    <a:pt x="2484581" y="497374"/>
                    <a:pt x="2500909" y="547860"/>
                    <a:pt x="2510287" y="697914"/>
                  </a:cubicBezTo>
                  <a:cubicBezTo>
                    <a:pt x="2165934" y="909823"/>
                    <a:pt x="1956013" y="1029084"/>
                    <a:pt x="1613140" y="1301763"/>
                  </a:cubicBezTo>
                  <a:cubicBezTo>
                    <a:pt x="1426616" y="1450101"/>
                    <a:pt x="1267198" y="1630911"/>
                    <a:pt x="1078302" y="1776216"/>
                  </a:cubicBezTo>
                  <a:cubicBezTo>
                    <a:pt x="724854" y="2048099"/>
                    <a:pt x="448064" y="2209154"/>
                    <a:pt x="94891" y="2423197"/>
                  </a:cubicBezTo>
                  <a:cubicBezTo>
                    <a:pt x="92016" y="2374314"/>
                    <a:pt x="128781" y="2300842"/>
                    <a:pt x="86265" y="2276548"/>
                  </a:cubicBezTo>
                  <a:cubicBezTo>
                    <a:pt x="50519" y="2256122"/>
                    <a:pt x="52918" y="2351868"/>
                    <a:pt x="34506" y="2388692"/>
                  </a:cubicBezTo>
                  <a:cubicBezTo>
                    <a:pt x="24138" y="2409427"/>
                    <a:pt x="11502" y="2428949"/>
                    <a:pt x="0" y="2449077"/>
                  </a:cubicBezTo>
                  <a:cubicBezTo>
                    <a:pt x="63659" y="2592307"/>
                    <a:pt x="6378" y="2525964"/>
                    <a:pt x="250166" y="2535341"/>
                  </a:cubicBezTo>
                  <a:cubicBezTo>
                    <a:pt x="253040" y="2535452"/>
                    <a:pt x="255917" y="2535341"/>
                    <a:pt x="258793" y="2535341"/>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8921" name="TextBox 4"/>
            <p:cNvSpPr txBox="1">
              <a:spLocks noChangeArrowheads="1"/>
            </p:cNvSpPr>
            <p:nvPr/>
          </p:nvSpPr>
          <p:spPr bwMode="auto">
            <a:xfrm>
              <a:off x="533400" y="6400800"/>
              <a:ext cx="4508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Peter Bruegel’s  - Famous Frozen Landscapes…</a:t>
              </a:r>
            </a:p>
          </p:txBody>
        </p:sp>
      </p:grpSp>
      <p:grpSp>
        <p:nvGrpSpPr>
          <p:cNvPr id="3" name="Group 8"/>
          <p:cNvGrpSpPr>
            <a:grpSpLocks/>
          </p:cNvGrpSpPr>
          <p:nvPr/>
        </p:nvGrpSpPr>
        <p:grpSpPr bwMode="auto">
          <a:xfrm>
            <a:off x="3429000" y="2743200"/>
            <a:ext cx="5715000" cy="3305175"/>
            <a:chOff x="3429000" y="2743200"/>
            <a:chExt cx="5715000" cy="3305175"/>
          </a:xfrm>
        </p:grpSpPr>
        <p:pic>
          <p:nvPicPr>
            <p:cNvPr id="38918" name="Picture 2" descr="http://joelmp98.files.wordpress.com/2009/12/washington-crossing-the-delawa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743200"/>
              <a:ext cx="5715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7"/>
            <p:cNvSpPr>
              <a:spLocks noChangeArrowheads="1"/>
            </p:cNvSpPr>
            <p:nvPr/>
          </p:nvSpPr>
          <p:spPr bwMode="auto">
            <a:xfrm>
              <a:off x="3657600" y="2819400"/>
              <a:ext cx="3199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 Emanuel Gottlieb Leutze (1851)</a:t>
              </a:r>
            </a:p>
          </p:txBody>
        </p:sp>
      </p:grpSp>
    </p:spTree>
    <p:extLst>
      <p:ext uri="{BB962C8B-B14F-4D97-AF65-F5344CB8AC3E}">
        <p14:creationId xmlns:p14="http://schemas.microsoft.com/office/powerpoint/2010/main" val="278599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g.amazon.ca/images/I/51mryx2MHQ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34861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http://ecx.images-amazon.com/images/I/41EDwfeidxL._BO2,204,203,200_PIsitb-sticker-arrow-click,TopRight,35,-76_AA300_SH20_OU0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05000"/>
            <a:ext cx="34099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9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3219777" y="152400"/>
            <a:ext cx="272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u="sng" dirty="0">
                <a:solidFill>
                  <a:srgbClr val="FFC000"/>
                </a:solidFill>
                <a:cs typeface="Arial" pitchFamily="34" charset="0"/>
              </a:rPr>
              <a:t>Ocean Currents</a:t>
            </a:r>
          </a:p>
        </p:txBody>
      </p:sp>
      <p:sp>
        <p:nvSpPr>
          <p:cNvPr id="13" name="TextBox 12"/>
          <p:cNvSpPr txBox="1">
            <a:spLocks noChangeArrowheads="1"/>
          </p:cNvSpPr>
          <p:nvPr/>
        </p:nvSpPr>
        <p:spPr bwMode="auto">
          <a:xfrm>
            <a:off x="609600" y="1560513"/>
            <a:ext cx="65166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altLang="en-US" sz="4000" b="1" dirty="0">
                <a:solidFill>
                  <a:srgbClr val="FFC000"/>
                </a:solidFill>
                <a:cs typeface="Arial" pitchFamily="34" charset="0"/>
              </a:rPr>
              <a:t>Wind driven </a:t>
            </a:r>
          </a:p>
          <a:p>
            <a:pPr eaLnBrk="1" hangingPunct="1">
              <a:buFontTx/>
              <a:buAutoNum type="arabicPeriod"/>
            </a:pPr>
            <a:endParaRPr lang="en-US" altLang="en-US" sz="4000" b="1" dirty="0">
              <a:solidFill>
                <a:srgbClr val="FFC000"/>
              </a:solidFill>
              <a:cs typeface="Arial" pitchFamily="34" charset="0"/>
            </a:endParaRPr>
          </a:p>
          <a:p>
            <a:pPr eaLnBrk="1" hangingPunct="1">
              <a:buFontTx/>
              <a:buAutoNum type="arabicPeriod"/>
            </a:pPr>
            <a:endParaRPr lang="en-US" altLang="en-US" sz="4000" b="1" dirty="0">
              <a:solidFill>
                <a:srgbClr val="FFC000"/>
              </a:solidFill>
              <a:cs typeface="Arial" pitchFamily="34" charset="0"/>
            </a:endParaRPr>
          </a:p>
          <a:p>
            <a:pPr eaLnBrk="1" hangingPunct="1">
              <a:buFontTx/>
              <a:buAutoNum type="arabicPeriod"/>
            </a:pPr>
            <a:r>
              <a:rPr lang="en-US" altLang="en-US" sz="4000" b="1" dirty="0">
                <a:solidFill>
                  <a:srgbClr val="FFC000"/>
                </a:solidFill>
                <a:cs typeface="Arial" pitchFamily="34" charset="0"/>
              </a:rPr>
              <a:t>Density (gravity) Driven </a:t>
            </a:r>
          </a:p>
        </p:txBody>
      </p:sp>
      <p:grpSp>
        <p:nvGrpSpPr>
          <p:cNvPr id="2" name="Group 19"/>
          <p:cNvGrpSpPr>
            <a:grpSpLocks/>
          </p:cNvGrpSpPr>
          <p:nvPr/>
        </p:nvGrpSpPr>
        <p:grpSpPr bwMode="auto">
          <a:xfrm>
            <a:off x="468313" y="1046163"/>
            <a:ext cx="8261350" cy="1973262"/>
            <a:chOff x="468536" y="1046300"/>
            <a:chExt cx="8260430" cy="1973777"/>
          </a:xfrm>
        </p:grpSpPr>
        <p:sp>
          <p:nvSpPr>
            <p:cNvPr id="15" name="Freeform 14"/>
            <p:cNvSpPr/>
            <p:nvPr/>
          </p:nvSpPr>
          <p:spPr>
            <a:xfrm>
              <a:off x="468536" y="1046300"/>
              <a:ext cx="4904829" cy="1973777"/>
            </a:xfrm>
            <a:custGeom>
              <a:avLst/>
              <a:gdLst>
                <a:gd name="connsiteX0" fmla="*/ 1602089 w 4904509"/>
                <a:gd name="connsiteY0" fmla="*/ 381978 h 1973777"/>
                <a:gd name="connsiteX1" fmla="*/ 1586975 w 4904509"/>
                <a:gd name="connsiteY1" fmla="*/ 359307 h 1973777"/>
                <a:gd name="connsiteX2" fmla="*/ 0 w 4904509"/>
                <a:gd name="connsiteY2" fmla="*/ 744715 h 1973777"/>
                <a:gd name="connsiteX3" fmla="*/ 105798 w 4904509"/>
                <a:gd name="connsiteY3" fmla="*/ 1092338 h 1973777"/>
                <a:gd name="connsiteX4" fmla="*/ 1670102 w 4904509"/>
                <a:gd name="connsiteY4" fmla="*/ 1908497 h 1973777"/>
                <a:gd name="connsiteX5" fmla="*/ 2682743 w 4904509"/>
                <a:gd name="connsiteY5" fmla="*/ 1953839 h 1973777"/>
                <a:gd name="connsiteX6" fmla="*/ 4262162 w 4904509"/>
                <a:gd name="connsiteY6" fmla="*/ 1606216 h 1973777"/>
                <a:gd name="connsiteX7" fmla="*/ 4375517 w 4904509"/>
                <a:gd name="connsiteY7" fmla="*/ 1228364 h 1973777"/>
                <a:gd name="connsiteX8" fmla="*/ 4299947 w 4904509"/>
                <a:gd name="connsiteY8" fmla="*/ 1009211 h 1973777"/>
                <a:gd name="connsiteX9" fmla="*/ 4239490 w 4904509"/>
                <a:gd name="connsiteY9" fmla="*/ 926083 h 1973777"/>
                <a:gd name="connsiteX10" fmla="*/ 3861639 w 4904509"/>
                <a:gd name="connsiteY10" fmla="*/ 593574 h 1973777"/>
                <a:gd name="connsiteX11" fmla="*/ 3136165 w 4904509"/>
                <a:gd name="connsiteY11" fmla="*/ 374421 h 1973777"/>
                <a:gd name="connsiteX12" fmla="*/ 2773428 w 4904509"/>
                <a:gd name="connsiteY12" fmla="*/ 329079 h 1973777"/>
                <a:gd name="connsiteX13" fmla="*/ 2131081 w 4904509"/>
                <a:gd name="connsiteY13" fmla="*/ 291293 h 1973777"/>
                <a:gd name="connsiteX14" fmla="*/ 1896813 w 4904509"/>
                <a:gd name="connsiteY14" fmla="*/ 268622 h 1973777"/>
                <a:gd name="connsiteX15" fmla="*/ 1609646 w 4904509"/>
                <a:gd name="connsiteY15" fmla="*/ 276179 h 1973777"/>
                <a:gd name="connsiteX16" fmla="*/ 1556747 w 4904509"/>
                <a:gd name="connsiteY16" fmla="*/ 306407 h 1973777"/>
                <a:gd name="connsiteX17" fmla="*/ 1594532 w 4904509"/>
                <a:gd name="connsiteY17" fmla="*/ 442434 h 1973777"/>
                <a:gd name="connsiteX18" fmla="*/ 1957269 w 4904509"/>
                <a:gd name="connsiteY18" fmla="*/ 548232 h 1973777"/>
                <a:gd name="connsiteX19" fmla="*/ 3959881 w 4904509"/>
                <a:gd name="connsiteY19" fmla="*/ 540675 h 1973777"/>
                <a:gd name="connsiteX20" fmla="*/ 4307504 w 4904509"/>
                <a:gd name="connsiteY20" fmla="*/ 525561 h 1973777"/>
                <a:gd name="connsiteX21" fmla="*/ 4730697 w 4904509"/>
                <a:gd name="connsiteY21" fmla="*/ 518004 h 1973777"/>
                <a:gd name="connsiteX22" fmla="*/ 4685355 w 4904509"/>
                <a:gd name="connsiteY22" fmla="*/ 374421 h 1973777"/>
                <a:gd name="connsiteX23" fmla="*/ 4572000 w 4904509"/>
                <a:gd name="connsiteY23" fmla="*/ 261065 h 1973777"/>
                <a:gd name="connsiteX24" fmla="*/ 4541771 w 4904509"/>
                <a:gd name="connsiteY24" fmla="*/ 230837 h 1973777"/>
                <a:gd name="connsiteX25" fmla="*/ 4745811 w 4904509"/>
                <a:gd name="connsiteY25" fmla="*/ 381978 h 1973777"/>
                <a:gd name="connsiteX26" fmla="*/ 4776039 w 4904509"/>
                <a:gd name="connsiteY26" fmla="*/ 427320 h 1973777"/>
                <a:gd name="connsiteX27" fmla="*/ 4904509 w 4904509"/>
                <a:gd name="connsiteY27" fmla="*/ 540675 h 1973777"/>
                <a:gd name="connsiteX28" fmla="*/ 4730697 w 4904509"/>
                <a:gd name="connsiteY28" fmla="*/ 842956 h 1973777"/>
                <a:gd name="connsiteX29" fmla="*/ 4640013 w 4904509"/>
                <a:gd name="connsiteY29" fmla="*/ 1031882 h 1973777"/>
                <a:gd name="connsiteX30" fmla="*/ 4700469 w 4904509"/>
                <a:gd name="connsiteY30" fmla="*/ 699373 h 1973777"/>
                <a:gd name="connsiteX31" fmla="*/ 4723140 w 4904509"/>
                <a:gd name="connsiteY31" fmla="*/ 623802 h 1973777"/>
                <a:gd name="connsiteX32" fmla="*/ 4753368 w 4904509"/>
                <a:gd name="connsiteY32" fmla="*/ 548232 h 1973777"/>
                <a:gd name="connsiteX33" fmla="*/ 4760925 w 4904509"/>
                <a:gd name="connsiteY33" fmla="*/ 525561 h 19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04509" h="1973777">
                  <a:moveTo>
                    <a:pt x="1602089" y="381978"/>
                  </a:moveTo>
                  <a:cubicBezTo>
                    <a:pt x="1597051" y="374421"/>
                    <a:pt x="1596050" y="358935"/>
                    <a:pt x="1586975" y="359307"/>
                  </a:cubicBezTo>
                  <a:cubicBezTo>
                    <a:pt x="29993" y="423183"/>
                    <a:pt x="316503" y="0"/>
                    <a:pt x="0" y="744715"/>
                  </a:cubicBezTo>
                  <a:cubicBezTo>
                    <a:pt x="35266" y="860589"/>
                    <a:pt x="25744" y="1001443"/>
                    <a:pt x="105798" y="1092338"/>
                  </a:cubicBezTo>
                  <a:cubicBezTo>
                    <a:pt x="483719" y="1521436"/>
                    <a:pt x="1131934" y="1802526"/>
                    <a:pt x="1670102" y="1908497"/>
                  </a:cubicBezTo>
                  <a:cubicBezTo>
                    <a:pt x="2001621" y="1973777"/>
                    <a:pt x="2345196" y="1938725"/>
                    <a:pt x="2682743" y="1953839"/>
                  </a:cubicBezTo>
                  <a:cubicBezTo>
                    <a:pt x="2967799" y="1918755"/>
                    <a:pt x="3942923" y="1877909"/>
                    <a:pt x="4262162" y="1606216"/>
                  </a:cubicBezTo>
                  <a:cubicBezTo>
                    <a:pt x="4362302" y="1520991"/>
                    <a:pt x="4337732" y="1354315"/>
                    <a:pt x="4375517" y="1228364"/>
                  </a:cubicBezTo>
                  <a:cubicBezTo>
                    <a:pt x="4350327" y="1155313"/>
                    <a:pt x="4331657" y="1079677"/>
                    <a:pt x="4299947" y="1009211"/>
                  </a:cubicBezTo>
                  <a:cubicBezTo>
                    <a:pt x="4285887" y="977966"/>
                    <a:pt x="4260658" y="953024"/>
                    <a:pt x="4239490" y="926083"/>
                  </a:cubicBezTo>
                  <a:cubicBezTo>
                    <a:pt x="4116620" y="769703"/>
                    <a:pt x="4065711" y="709133"/>
                    <a:pt x="3861639" y="593574"/>
                  </a:cubicBezTo>
                  <a:cubicBezTo>
                    <a:pt x="3587830" y="438526"/>
                    <a:pt x="3441013" y="421562"/>
                    <a:pt x="3136165" y="374421"/>
                  </a:cubicBezTo>
                  <a:cubicBezTo>
                    <a:pt x="3015743" y="355799"/>
                    <a:pt x="2894727" y="340693"/>
                    <a:pt x="2773428" y="329079"/>
                  </a:cubicBezTo>
                  <a:cubicBezTo>
                    <a:pt x="2485596" y="301520"/>
                    <a:pt x="2407965" y="311070"/>
                    <a:pt x="2131081" y="291293"/>
                  </a:cubicBezTo>
                  <a:cubicBezTo>
                    <a:pt x="2052826" y="285703"/>
                    <a:pt x="1974902" y="276179"/>
                    <a:pt x="1896813" y="268622"/>
                  </a:cubicBezTo>
                  <a:cubicBezTo>
                    <a:pt x="1801091" y="271141"/>
                    <a:pt x="1704816" y="265605"/>
                    <a:pt x="1609646" y="276179"/>
                  </a:cubicBezTo>
                  <a:cubicBezTo>
                    <a:pt x="1589461" y="278422"/>
                    <a:pt x="1558586" y="286182"/>
                    <a:pt x="1556747" y="306407"/>
                  </a:cubicBezTo>
                  <a:cubicBezTo>
                    <a:pt x="1552486" y="353273"/>
                    <a:pt x="1554246" y="418111"/>
                    <a:pt x="1594532" y="442434"/>
                  </a:cubicBezTo>
                  <a:cubicBezTo>
                    <a:pt x="1702354" y="507534"/>
                    <a:pt x="1836357" y="512966"/>
                    <a:pt x="1957269" y="548232"/>
                  </a:cubicBezTo>
                  <a:lnTo>
                    <a:pt x="3959881" y="540675"/>
                  </a:lnTo>
                  <a:cubicBezTo>
                    <a:pt x="4075859" y="539556"/>
                    <a:pt x="4191570" y="528971"/>
                    <a:pt x="4307504" y="525561"/>
                  </a:cubicBezTo>
                  <a:cubicBezTo>
                    <a:pt x="4448530" y="521413"/>
                    <a:pt x="4589633" y="520523"/>
                    <a:pt x="4730697" y="518004"/>
                  </a:cubicBezTo>
                  <a:cubicBezTo>
                    <a:pt x="4869395" y="454959"/>
                    <a:pt x="4828081" y="503767"/>
                    <a:pt x="4685355" y="374421"/>
                  </a:cubicBezTo>
                  <a:cubicBezTo>
                    <a:pt x="4645759" y="338537"/>
                    <a:pt x="4609785" y="298850"/>
                    <a:pt x="4572000" y="261065"/>
                  </a:cubicBezTo>
                  <a:lnTo>
                    <a:pt x="4541771" y="230837"/>
                  </a:lnTo>
                  <a:cubicBezTo>
                    <a:pt x="4662734" y="351800"/>
                    <a:pt x="4594739" y="301405"/>
                    <a:pt x="4745811" y="381978"/>
                  </a:cubicBezTo>
                  <a:cubicBezTo>
                    <a:pt x="4755887" y="397092"/>
                    <a:pt x="4763195" y="414476"/>
                    <a:pt x="4776039" y="427320"/>
                  </a:cubicBezTo>
                  <a:cubicBezTo>
                    <a:pt x="4816422" y="467703"/>
                    <a:pt x="4904509" y="540675"/>
                    <a:pt x="4904509" y="540675"/>
                  </a:cubicBezTo>
                  <a:cubicBezTo>
                    <a:pt x="4753446" y="754680"/>
                    <a:pt x="4865038" y="581343"/>
                    <a:pt x="4730697" y="842956"/>
                  </a:cubicBezTo>
                  <a:cubicBezTo>
                    <a:pt x="4637150" y="1025127"/>
                    <a:pt x="4697524" y="873728"/>
                    <a:pt x="4640013" y="1031882"/>
                  </a:cubicBezTo>
                  <a:cubicBezTo>
                    <a:pt x="4660499" y="745071"/>
                    <a:pt x="4628895" y="906144"/>
                    <a:pt x="4700469" y="699373"/>
                  </a:cubicBezTo>
                  <a:cubicBezTo>
                    <a:pt x="4709072" y="674520"/>
                    <a:pt x="4714452" y="648625"/>
                    <a:pt x="4723140" y="623802"/>
                  </a:cubicBezTo>
                  <a:cubicBezTo>
                    <a:pt x="4732103" y="598195"/>
                    <a:pt x="4744789" y="573970"/>
                    <a:pt x="4753368" y="548232"/>
                  </a:cubicBezTo>
                  <a:lnTo>
                    <a:pt x="4760925" y="525561"/>
                  </a:lnTo>
                </a:path>
              </a:pathLst>
            </a:custGeom>
            <a:ln w="254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C000"/>
                </a:solidFill>
              </a:endParaRPr>
            </a:p>
          </p:txBody>
        </p:sp>
        <p:sp>
          <p:nvSpPr>
            <p:cNvPr id="5130" name="TextBox 15"/>
            <p:cNvSpPr txBox="1">
              <a:spLocks noChangeArrowheads="1"/>
            </p:cNvSpPr>
            <p:nvPr/>
          </p:nvSpPr>
          <p:spPr bwMode="auto">
            <a:xfrm>
              <a:off x="5715000" y="1600200"/>
              <a:ext cx="30139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FFC000"/>
                  </a:solidFill>
                  <a:cs typeface="Arial" pitchFamily="34" charset="0"/>
                </a:rPr>
                <a:t>AKA – Surface Currents</a:t>
              </a:r>
            </a:p>
            <a:p>
              <a:pPr algn="ctr" eaLnBrk="1" hangingPunct="1"/>
              <a:r>
                <a:rPr lang="en-US" altLang="en-US">
                  <a:solidFill>
                    <a:srgbClr val="FFC000"/>
                  </a:solidFill>
                  <a:cs typeface="Arial" pitchFamily="34" charset="0"/>
                </a:rPr>
                <a:t>(down to ~ 1km)</a:t>
              </a:r>
            </a:p>
            <a:p>
              <a:pPr algn="ctr" eaLnBrk="1" hangingPunct="1"/>
              <a:r>
                <a:rPr lang="en-US" altLang="en-US">
                  <a:solidFill>
                    <a:srgbClr val="FFC000"/>
                  </a:solidFill>
                  <a:cs typeface="Arial" pitchFamily="34" charset="0"/>
                  <a:sym typeface="Wingdings" pitchFamily="2" charset="2"/>
                </a:rPr>
                <a:t> Moves water horizontally</a:t>
              </a:r>
              <a:endParaRPr lang="en-US" altLang="en-US">
                <a:solidFill>
                  <a:srgbClr val="FFC000"/>
                </a:solidFill>
                <a:cs typeface="Arial" pitchFamily="34" charset="0"/>
              </a:endParaRPr>
            </a:p>
          </p:txBody>
        </p:sp>
      </p:grpSp>
      <p:grpSp>
        <p:nvGrpSpPr>
          <p:cNvPr id="3" name="Group 18"/>
          <p:cNvGrpSpPr>
            <a:grpSpLocks/>
          </p:cNvGrpSpPr>
          <p:nvPr/>
        </p:nvGrpSpPr>
        <p:grpSpPr bwMode="auto">
          <a:xfrm>
            <a:off x="3876675" y="3862388"/>
            <a:ext cx="5143500" cy="2574925"/>
            <a:chOff x="3876754" y="3861640"/>
            <a:chExt cx="5144015" cy="2575891"/>
          </a:xfrm>
        </p:grpSpPr>
        <p:sp>
          <p:nvSpPr>
            <p:cNvPr id="17" name="Freeform 16"/>
            <p:cNvSpPr/>
            <p:nvPr/>
          </p:nvSpPr>
          <p:spPr>
            <a:xfrm>
              <a:off x="3876754" y="3861640"/>
              <a:ext cx="2645040" cy="2027998"/>
            </a:xfrm>
            <a:custGeom>
              <a:avLst/>
              <a:gdLst>
                <a:gd name="connsiteX0" fmla="*/ 0 w 2644958"/>
                <a:gd name="connsiteY0" fmla="*/ 0 h 2027961"/>
                <a:gd name="connsiteX1" fmla="*/ 2115967 w 2644958"/>
                <a:gd name="connsiteY1" fmla="*/ 1216681 h 2027961"/>
                <a:gd name="connsiteX2" fmla="*/ 2040396 w 2644958"/>
                <a:gd name="connsiteY2" fmla="*/ 748145 h 2027961"/>
                <a:gd name="connsiteX3" fmla="*/ 2644958 w 2644958"/>
                <a:gd name="connsiteY3" fmla="*/ 1443391 h 2027961"/>
                <a:gd name="connsiteX4" fmla="*/ 2357791 w 2644958"/>
                <a:gd name="connsiteY4" fmla="*/ 1549190 h 2027961"/>
                <a:gd name="connsiteX5" fmla="*/ 1927041 w 2644958"/>
                <a:gd name="connsiteY5" fmla="*/ 1760786 h 2027961"/>
                <a:gd name="connsiteX6" fmla="*/ 2078182 w 2644958"/>
                <a:gd name="connsiteY6" fmla="*/ 1428277 h 2027961"/>
                <a:gd name="connsiteX7" fmla="*/ 2093296 w 2644958"/>
                <a:gd name="connsiteY7" fmla="*/ 1269580 h 202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4958" h="2027961">
                  <a:moveTo>
                    <a:pt x="0" y="0"/>
                  </a:moveTo>
                  <a:cubicBezTo>
                    <a:pt x="484210" y="645613"/>
                    <a:pt x="2386394" y="2027961"/>
                    <a:pt x="2115967" y="1216681"/>
                  </a:cubicBezTo>
                  <a:cubicBezTo>
                    <a:pt x="2090777" y="1060502"/>
                    <a:pt x="1932045" y="632878"/>
                    <a:pt x="2040396" y="748145"/>
                  </a:cubicBezTo>
                  <a:cubicBezTo>
                    <a:pt x="2487731" y="1224032"/>
                    <a:pt x="2288781" y="990073"/>
                    <a:pt x="2644958" y="1443391"/>
                  </a:cubicBezTo>
                  <a:cubicBezTo>
                    <a:pt x="2549236" y="1478657"/>
                    <a:pt x="2451092" y="1507941"/>
                    <a:pt x="2357791" y="1549190"/>
                  </a:cubicBezTo>
                  <a:cubicBezTo>
                    <a:pt x="2211480" y="1613875"/>
                    <a:pt x="2073872" y="1824281"/>
                    <a:pt x="1927041" y="1760786"/>
                  </a:cubicBezTo>
                  <a:cubicBezTo>
                    <a:pt x="1815293" y="1712462"/>
                    <a:pt x="2027802" y="1539113"/>
                    <a:pt x="2078182" y="1428277"/>
                  </a:cubicBezTo>
                  <a:cubicBezTo>
                    <a:pt x="2096360" y="1310118"/>
                    <a:pt x="2093296" y="1363168"/>
                    <a:pt x="2093296" y="1269580"/>
                  </a:cubicBezTo>
                </a:path>
              </a:pathLst>
            </a:custGeom>
            <a:ln w="254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C000"/>
                </a:solidFill>
              </a:endParaRPr>
            </a:p>
          </p:txBody>
        </p:sp>
        <p:sp>
          <p:nvSpPr>
            <p:cNvPr id="5128" name="TextBox 17"/>
            <p:cNvSpPr txBox="1">
              <a:spLocks noChangeArrowheads="1"/>
            </p:cNvSpPr>
            <p:nvPr/>
          </p:nvSpPr>
          <p:spPr bwMode="auto">
            <a:xfrm>
              <a:off x="4724400" y="5791200"/>
              <a:ext cx="4296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FFC000"/>
                  </a:solidFill>
                  <a:cs typeface="Arial" pitchFamily="34" charset="0"/>
                </a:rPr>
                <a:t>Moves water vertically!</a:t>
              </a:r>
            </a:p>
            <a:p>
              <a:pPr algn="ctr" eaLnBrk="1" hangingPunct="1"/>
              <a:r>
                <a:rPr lang="en-US" altLang="en-US">
                  <a:solidFill>
                    <a:srgbClr val="FFC000"/>
                  </a:solidFill>
                  <a:cs typeface="Arial" pitchFamily="34" charset="0"/>
                  <a:sym typeface="Wingdings" pitchFamily="2" charset="2"/>
                </a:rPr>
                <a:t> Responsible for mixing water masses</a:t>
              </a:r>
              <a:endParaRPr lang="en-US" altLang="en-US">
                <a:solidFill>
                  <a:srgbClr val="FFC000"/>
                </a:solidFill>
                <a:cs typeface="Arial" pitchFamily="34" charset="0"/>
              </a:endParaRPr>
            </a:p>
          </p:txBody>
        </p:sp>
      </p:grpSp>
      <p:sp>
        <p:nvSpPr>
          <p:cNvPr id="21" name="Rounded Rectangle 20"/>
          <p:cNvSpPr/>
          <p:nvPr/>
        </p:nvSpPr>
        <p:spPr>
          <a:xfrm>
            <a:off x="533400" y="914400"/>
            <a:ext cx="4343400" cy="1524000"/>
          </a:xfrm>
          <a:prstGeom prst="roundRect">
            <a:avLst/>
          </a:prstGeom>
          <a:solidFill>
            <a:srgbClr val="FFFF00">
              <a:alpha val="9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Only 10% of ocean currents moved this way!</a:t>
            </a:r>
          </a:p>
        </p:txBody>
      </p:sp>
    </p:spTree>
    <p:extLst>
      <p:ext uri="{BB962C8B-B14F-4D97-AF65-F5344CB8AC3E}">
        <p14:creationId xmlns:p14="http://schemas.microsoft.com/office/powerpoint/2010/main" val="116015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2000"/>
                                        <p:tgtEl>
                                          <p:spTgt spid="1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bg/>
                                          </p:spTgt>
                                        </p:tgtEl>
                                        <p:attrNameLst>
                                          <p:attrName>style.visibility</p:attrName>
                                        </p:attrNameLst>
                                      </p:cBhvr>
                                      <p:to>
                                        <p:strVal val="visible"/>
                                      </p:to>
                                    </p:set>
                                    <p:animEffect transition="in" filter="fade">
                                      <p:cBhvr>
                                        <p:cTn id="27" dur="2000"/>
                                        <p:tgtEl>
                                          <p:spTgt spid="21">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09600" y="12192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FF00"/>
                </a:solidFill>
                <a:latin typeface="Times New Roman" pitchFamily="18" charset="0"/>
                <a:cs typeface="Times New Roman" pitchFamily="18" charset="0"/>
              </a:rPr>
              <a:t>Also called:</a:t>
            </a:r>
          </a:p>
          <a:p>
            <a:pPr lvl="1" eaLnBrk="1" hangingPunct="1">
              <a:buFontTx/>
              <a:buChar char="•"/>
            </a:pPr>
            <a:r>
              <a:rPr lang="en-US" sz="2400" b="1" dirty="0" err="1">
                <a:solidFill>
                  <a:srgbClr val="FFFF00"/>
                </a:solidFill>
                <a:latin typeface="Times New Roman" pitchFamily="18" charset="0"/>
                <a:cs typeface="Times New Roman" pitchFamily="18" charset="0"/>
              </a:rPr>
              <a:t>Thermohaline</a:t>
            </a:r>
            <a:r>
              <a:rPr lang="en-US" sz="2400" b="1" dirty="0">
                <a:solidFill>
                  <a:srgbClr val="FFFF00"/>
                </a:solidFill>
                <a:latin typeface="Times New Roman" pitchFamily="18" charset="0"/>
                <a:cs typeface="Times New Roman" pitchFamily="18" charset="0"/>
              </a:rPr>
              <a:t> circulation </a:t>
            </a:r>
          </a:p>
          <a:p>
            <a:pPr lvl="1" eaLnBrk="1" hangingPunct="1">
              <a:buFontTx/>
              <a:buChar char="•"/>
            </a:pPr>
            <a:r>
              <a:rPr lang="en-US" sz="2400" b="1" dirty="0">
                <a:solidFill>
                  <a:srgbClr val="FFFF00"/>
                </a:solidFill>
                <a:latin typeface="Times New Roman" pitchFamily="18" charset="0"/>
                <a:cs typeface="Times New Roman" pitchFamily="18" charset="0"/>
              </a:rPr>
              <a:t>Abyssal circulation </a:t>
            </a:r>
          </a:p>
          <a:p>
            <a:pPr lvl="1" eaLnBrk="1" hangingPunct="1">
              <a:buFontTx/>
              <a:buChar char="•"/>
            </a:pPr>
            <a:r>
              <a:rPr lang="en-US" sz="2400" b="1" dirty="0" err="1">
                <a:solidFill>
                  <a:srgbClr val="FFFF00"/>
                </a:solidFill>
                <a:latin typeface="Times New Roman" pitchFamily="18" charset="0"/>
                <a:cs typeface="Times New Roman" pitchFamily="18" charset="0"/>
              </a:rPr>
              <a:t>Meridional</a:t>
            </a:r>
            <a:r>
              <a:rPr lang="en-US" sz="2400" b="1" dirty="0">
                <a:solidFill>
                  <a:srgbClr val="FFFF00"/>
                </a:solidFill>
                <a:latin typeface="Times New Roman" pitchFamily="18" charset="0"/>
                <a:cs typeface="Times New Roman" pitchFamily="18" charset="0"/>
              </a:rPr>
              <a:t> overturning circulation </a:t>
            </a:r>
          </a:p>
          <a:p>
            <a:pPr lvl="1" eaLnBrk="1" hangingPunct="1">
              <a:buFontTx/>
              <a:buChar char="•"/>
            </a:pPr>
            <a:r>
              <a:rPr lang="en-US" sz="2400" b="1" dirty="0">
                <a:solidFill>
                  <a:srgbClr val="FFFF00"/>
                </a:solidFill>
                <a:latin typeface="Times New Roman" pitchFamily="18" charset="0"/>
                <a:cs typeface="Times New Roman" pitchFamily="18" charset="0"/>
              </a:rPr>
              <a:t>Global conveyor belt</a:t>
            </a:r>
          </a:p>
          <a:p>
            <a:pPr eaLnBrk="1" hangingPunct="1"/>
            <a:endParaRPr lang="en-US" sz="2400" b="1" dirty="0">
              <a:solidFill>
                <a:srgbClr val="FFFF00"/>
              </a:solidFill>
              <a:latin typeface="Times New Roman" pitchFamily="18" charset="0"/>
              <a:cs typeface="Times New Roman" pitchFamily="18" charset="0"/>
            </a:endParaRPr>
          </a:p>
          <a:p>
            <a:pPr eaLnBrk="1" hangingPunct="1"/>
            <a:endParaRPr lang="en-US" sz="2400" b="1" dirty="0">
              <a:solidFill>
                <a:srgbClr val="FFFF00"/>
              </a:solidFill>
              <a:latin typeface="Times New Roman" pitchFamily="18" charset="0"/>
              <a:cs typeface="Times New Roman" pitchFamily="18" charset="0"/>
            </a:endParaRPr>
          </a:p>
          <a:p>
            <a:pPr eaLnBrk="1" hangingPunct="1"/>
            <a:r>
              <a:rPr lang="en-US" sz="2400" b="1" dirty="0">
                <a:solidFill>
                  <a:srgbClr val="FFFF00"/>
                </a:solidFill>
                <a:latin typeface="Times New Roman" pitchFamily="18" charset="0"/>
                <a:cs typeface="Times New Roman" pitchFamily="18" charset="0"/>
              </a:rPr>
              <a:t>Is caused by Density difference.</a:t>
            </a:r>
          </a:p>
          <a:p>
            <a:pPr eaLnBrk="1" hangingPunct="1"/>
            <a:endParaRPr lang="en-US" sz="2400" b="1" dirty="0">
              <a:solidFill>
                <a:srgbClr val="FFFF00"/>
              </a:solidFill>
              <a:latin typeface="Times New Roman" pitchFamily="18" charset="0"/>
              <a:cs typeface="Times New Roman" pitchFamily="18" charset="0"/>
            </a:endParaRPr>
          </a:p>
          <a:p>
            <a:pPr eaLnBrk="1" hangingPunct="1"/>
            <a:r>
              <a:rPr lang="en-US" sz="2400" b="1" dirty="0">
                <a:solidFill>
                  <a:srgbClr val="FFFF00"/>
                </a:solidFill>
                <a:latin typeface="Times New Roman" pitchFamily="18" charset="0"/>
                <a:cs typeface="Times New Roman" pitchFamily="18" charset="0"/>
              </a:rPr>
              <a:t>		Density is a function of </a:t>
            </a:r>
          </a:p>
          <a:p>
            <a:pPr eaLnBrk="1" hangingPunct="1"/>
            <a:r>
              <a:rPr lang="en-US" sz="2400" b="1" dirty="0">
                <a:solidFill>
                  <a:srgbClr val="FF0000"/>
                </a:solidFill>
                <a:cs typeface="Arial" pitchFamily="34" charset="0"/>
              </a:rPr>
              <a:t>			</a:t>
            </a:r>
            <a:r>
              <a:rPr lang="en-US" sz="2400" b="1" dirty="0">
                <a:solidFill>
                  <a:schemeClr val="bg1"/>
                </a:solidFill>
                <a:cs typeface="Arial" pitchFamily="34" charset="0"/>
              </a:rPr>
              <a:t>Temperature (“thermo”) &amp; </a:t>
            </a:r>
          </a:p>
          <a:p>
            <a:pPr eaLnBrk="1" hangingPunct="1"/>
            <a:r>
              <a:rPr lang="en-US" sz="2400" b="1" dirty="0">
                <a:solidFill>
                  <a:schemeClr val="bg1"/>
                </a:solidFill>
                <a:cs typeface="Arial" pitchFamily="34" charset="0"/>
              </a:rPr>
              <a:t>			Salinity (“</a:t>
            </a:r>
            <a:r>
              <a:rPr lang="en-US" sz="2400" b="1" dirty="0" err="1">
                <a:solidFill>
                  <a:schemeClr val="bg1"/>
                </a:solidFill>
                <a:cs typeface="Arial" pitchFamily="34" charset="0"/>
              </a:rPr>
              <a:t>haline</a:t>
            </a:r>
            <a:r>
              <a:rPr lang="en-US" sz="2400" b="1" dirty="0">
                <a:solidFill>
                  <a:schemeClr val="bg1"/>
                </a:solidFill>
                <a:cs typeface="Arial" pitchFamily="34" charset="0"/>
              </a:rPr>
              <a:t>”).</a:t>
            </a:r>
          </a:p>
        </p:txBody>
      </p:sp>
      <p:sp>
        <p:nvSpPr>
          <p:cNvPr id="16387" name="Text Box 5"/>
          <p:cNvSpPr txBox="1">
            <a:spLocks noChangeArrowheads="1"/>
          </p:cNvSpPr>
          <p:nvPr/>
        </p:nvSpPr>
        <p:spPr bwMode="auto">
          <a:xfrm>
            <a:off x="609600" y="4191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alibri" pitchFamily="34" charset="0"/>
              </a:rPr>
              <a:t> </a:t>
            </a:r>
          </a:p>
        </p:txBody>
      </p:sp>
      <p:sp>
        <p:nvSpPr>
          <p:cNvPr id="16388" name="Text Box 6"/>
          <p:cNvSpPr txBox="1">
            <a:spLocks noChangeArrowheads="1"/>
          </p:cNvSpPr>
          <p:nvPr/>
        </p:nvSpPr>
        <p:spPr bwMode="auto">
          <a:xfrm>
            <a:off x="2192338" y="182563"/>
            <a:ext cx="473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C00000"/>
                </a:solidFill>
                <a:cs typeface="Arial" pitchFamily="34" charset="0"/>
              </a:rPr>
              <a:t>Deep water Circulation </a:t>
            </a:r>
          </a:p>
        </p:txBody>
      </p:sp>
    </p:spTree>
    <p:extLst>
      <p:ext uri="{BB962C8B-B14F-4D97-AF65-F5344CB8AC3E}">
        <p14:creationId xmlns:p14="http://schemas.microsoft.com/office/powerpoint/2010/main" val="3966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963"/>
          <a:stretch/>
        </p:blipFill>
        <p:spPr bwMode="auto">
          <a:xfrm>
            <a:off x="0" y="2514601"/>
            <a:ext cx="9144000" cy="34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0"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FF00"/>
                </a:solidFill>
                <a:cs typeface="Arial" pitchFamily="34" charset="0"/>
              </a:rPr>
              <a:t>Circulation of the Deep Ocean  (the other 90% of the ocean)</a:t>
            </a:r>
          </a:p>
        </p:txBody>
      </p:sp>
      <p:sp>
        <p:nvSpPr>
          <p:cNvPr id="9224" name="Text Box 8"/>
          <p:cNvSpPr txBox="1">
            <a:spLocks noChangeArrowheads="1"/>
          </p:cNvSpPr>
          <p:nvPr/>
        </p:nvSpPr>
        <p:spPr bwMode="auto">
          <a:xfrm>
            <a:off x="0" y="685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i="1" dirty="0">
                <a:solidFill>
                  <a:srgbClr val="FFFF00"/>
                </a:solidFill>
                <a:cs typeface="Arial" pitchFamily="34" charset="0"/>
              </a:rPr>
              <a:t>Thermohaline circulation- </a:t>
            </a:r>
            <a:r>
              <a:rPr lang="en-US" dirty="0">
                <a:solidFill>
                  <a:srgbClr val="FFFF00"/>
                </a:solidFill>
                <a:cs typeface="Arial" pitchFamily="34" charset="0"/>
              </a:rPr>
              <a:t>driven by temperature and salinity.</a:t>
            </a:r>
          </a:p>
        </p:txBody>
      </p:sp>
      <p:sp>
        <p:nvSpPr>
          <p:cNvPr id="20486" name="Text Box 9"/>
          <p:cNvSpPr txBox="1">
            <a:spLocks noChangeArrowheads="1"/>
          </p:cNvSpPr>
          <p:nvPr/>
        </p:nvSpPr>
        <p:spPr bwMode="auto">
          <a:xfrm>
            <a:off x="0" y="17526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dirty="0">
                <a:solidFill>
                  <a:schemeClr val="bg1"/>
                </a:solidFill>
                <a:cs typeface="Arial" pitchFamily="34" charset="0"/>
              </a:rPr>
              <a:t>Vertical structure of the deep ocean</a:t>
            </a:r>
          </a:p>
        </p:txBody>
      </p:sp>
    </p:spTree>
    <p:extLst>
      <p:ext uri="{BB962C8B-B14F-4D97-AF65-F5344CB8AC3E}">
        <p14:creationId xmlns:p14="http://schemas.microsoft.com/office/powerpoint/2010/main" val="15091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4000"/>
                                  </p:stCondLst>
                                  <p:childTnLst>
                                    <p:set>
                                      <p:cBhvr>
                                        <p:cTn id="6" dur="1" fill="hold">
                                          <p:stCondLst>
                                            <p:cond delay="499"/>
                                          </p:stCondLst>
                                        </p:cTn>
                                        <p:tgtEl>
                                          <p:spTgt spid="92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autoUpdateAnimBg="0" advAuto="4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descr="05_2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63" y="1371600"/>
            <a:ext cx="50879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2"/>
          <p:cNvSpPr txBox="1">
            <a:spLocks noChangeArrowheads="1"/>
          </p:cNvSpPr>
          <p:nvPr/>
        </p:nvSpPr>
        <p:spPr bwMode="auto">
          <a:xfrm>
            <a:off x="1600200" y="76200"/>
            <a:ext cx="6113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0066"/>
                </a:solidFill>
                <a:latin typeface="Calibri" pitchFamily="34" charset="0"/>
              </a:rPr>
              <a:t>Temperature variation with depth</a:t>
            </a:r>
          </a:p>
        </p:txBody>
      </p:sp>
      <p:sp>
        <p:nvSpPr>
          <p:cNvPr id="22532" name="Text Box 13"/>
          <p:cNvSpPr txBox="1">
            <a:spLocks noChangeArrowheads="1"/>
          </p:cNvSpPr>
          <p:nvPr/>
        </p:nvSpPr>
        <p:spPr bwMode="auto">
          <a:xfrm>
            <a:off x="76201" y="838200"/>
            <a:ext cx="3581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b="1" dirty="0">
                <a:solidFill>
                  <a:srgbClr val="FFFF00"/>
                </a:solidFill>
                <a:latin typeface="Times New Roman" pitchFamily="18" charset="0"/>
                <a:cs typeface="Times New Roman" pitchFamily="18" charset="0"/>
              </a:rPr>
              <a:t>Sun heats only upper ~100m layer.</a:t>
            </a:r>
          </a:p>
          <a:p>
            <a:pPr eaLnBrk="1" hangingPunct="1">
              <a:buFontTx/>
              <a:buChar char="•"/>
            </a:pPr>
            <a:r>
              <a:rPr lang="en-US" sz="2400" b="1" dirty="0">
                <a:solidFill>
                  <a:srgbClr val="FFFF00"/>
                </a:solidFill>
                <a:latin typeface="Times New Roman" pitchFamily="18" charset="0"/>
                <a:cs typeface="Times New Roman" pitchFamily="18" charset="0"/>
              </a:rPr>
              <a:t>Deep water is cold.</a:t>
            </a:r>
          </a:p>
          <a:p>
            <a:pPr eaLnBrk="1" hangingPunct="1">
              <a:buFontTx/>
              <a:buChar char="•"/>
            </a:pPr>
            <a:r>
              <a:rPr lang="en-US" sz="2400" b="1" dirty="0">
                <a:solidFill>
                  <a:srgbClr val="FFFF00"/>
                </a:solidFill>
                <a:latin typeface="Times New Roman" pitchFamily="18" charset="0"/>
                <a:cs typeface="Times New Roman" pitchFamily="18" charset="0"/>
              </a:rPr>
              <a:t>Density &amp; T = mirror image.</a:t>
            </a:r>
          </a:p>
          <a:p>
            <a:pPr eaLnBrk="1" hangingPunct="1">
              <a:buFontTx/>
              <a:buChar char="•"/>
            </a:pPr>
            <a:r>
              <a:rPr lang="en-US" sz="2400" b="1" dirty="0">
                <a:solidFill>
                  <a:srgbClr val="FF0066"/>
                </a:solidFill>
                <a:latin typeface="Times New Roman" pitchFamily="18" charset="0"/>
                <a:cs typeface="Times New Roman" pitchFamily="18" charset="0"/>
              </a:rPr>
              <a:t>Temp. has a greater effect on density.</a:t>
            </a:r>
          </a:p>
        </p:txBody>
      </p:sp>
      <p:pic>
        <p:nvPicPr>
          <p:cNvPr id="22533" name="Picture 16" descr="428031a-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65550"/>
            <a:ext cx="381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74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0" y="106363"/>
            <a:ext cx="4172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FF00"/>
                </a:solidFill>
                <a:latin typeface="Times New Roman" pitchFamily="18" charset="0"/>
                <a:cs typeface="Times New Roman" pitchFamily="18" charset="0"/>
              </a:rPr>
              <a:t>Sources of Deep Water</a:t>
            </a:r>
          </a:p>
        </p:txBody>
      </p:sp>
      <p:sp>
        <p:nvSpPr>
          <p:cNvPr id="23555" name="Text Box 4"/>
          <p:cNvSpPr txBox="1">
            <a:spLocks noChangeArrowheads="1"/>
          </p:cNvSpPr>
          <p:nvPr/>
        </p:nvSpPr>
        <p:spPr bwMode="auto">
          <a:xfrm>
            <a:off x="669925" y="801688"/>
            <a:ext cx="6586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b="1" dirty="0">
                <a:solidFill>
                  <a:srgbClr val="00FF00"/>
                </a:solidFill>
                <a:latin typeface="Times New Roman" pitchFamily="18" charset="0"/>
                <a:cs typeface="Times New Roman" pitchFamily="18" charset="0"/>
              </a:rPr>
              <a:t>Low latitude: strong thermocline </a:t>
            </a:r>
            <a:r>
              <a:rPr lang="en-US" sz="2400" b="1" dirty="0">
                <a:solidFill>
                  <a:srgbClr val="00FF00"/>
                </a:solidFill>
                <a:latin typeface="Times New Roman" pitchFamily="18" charset="0"/>
                <a:cs typeface="Times New Roman" pitchFamily="18" charset="0"/>
                <a:sym typeface="Wingdings" pitchFamily="2" charset="2"/>
              </a:rPr>
              <a:t> stratified</a:t>
            </a:r>
            <a:r>
              <a:rPr lang="en-US" sz="2400" b="1" dirty="0">
                <a:solidFill>
                  <a:srgbClr val="FFFF00"/>
                </a:solidFill>
                <a:latin typeface="Times New Roman" pitchFamily="18" charset="0"/>
                <a:cs typeface="Times New Roman" pitchFamily="18" charset="0"/>
                <a:sym typeface="Wingdings" pitchFamily="2" charset="2"/>
              </a:rPr>
              <a:t>.</a:t>
            </a:r>
          </a:p>
          <a:p>
            <a:pPr eaLnBrk="1" hangingPunct="1">
              <a:buFontTx/>
              <a:buChar char="•"/>
            </a:pPr>
            <a:r>
              <a:rPr lang="en-US" sz="2400" b="1" dirty="0">
                <a:solidFill>
                  <a:srgbClr val="FF0000"/>
                </a:solidFill>
                <a:latin typeface="Times New Roman" pitchFamily="18" charset="0"/>
                <a:cs typeface="Times New Roman" pitchFamily="18" charset="0"/>
                <a:sym typeface="Wingdings" pitchFamily="2" charset="2"/>
              </a:rPr>
              <a:t>High latitude: vertically well mixed.</a:t>
            </a:r>
            <a:endParaRPr lang="en-US" sz="2400" b="1" dirty="0">
              <a:solidFill>
                <a:srgbClr val="FF0000"/>
              </a:solidFill>
              <a:latin typeface="Times New Roman" pitchFamily="18" charset="0"/>
              <a:cs typeface="Times New Roman" pitchFamily="18" charset="0"/>
            </a:endParaRPr>
          </a:p>
        </p:txBody>
      </p:sp>
      <p:sp>
        <p:nvSpPr>
          <p:cNvPr id="23556" name="Rectangle 6"/>
          <p:cNvSpPr>
            <a:spLocks noChangeArrowheads="1"/>
          </p:cNvSpPr>
          <p:nvPr/>
        </p:nvSpPr>
        <p:spPr bwMode="auto">
          <a:xfrm>
            <a:off x="2895600" y="2438400"/>
            <a:ext cx="3276600" cy="3810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00"/>
              </a:solidFill>
              <a:latin typeface="Times New Roman" pitchFamily="18" charset="0"/>
              <a:cs typeface="Times New Roman" pitchFamily="18" charset="0"/>
            </a:endParaRPr>
          </a:p>
        </p:txBody>
      </p:sp>
      <p:sp>
        <p:nvSpPr>
          <p:cNvPr id="23557" name="Rectangle 7"/>
          <p:cNvSpPr>
            <a:spLocks noChangeArrowheads="1"/>
          </p:cNvSpPr>
          <p:nvPr/>
        </p:nvSpPr>
        <p:spPr bwMode="auto">
          <a:xfrm>
            <a:off x="2895600" y="2819400"/>
            <a:ext cx="3276600" cy="914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00"/>
              </a:solidFill>
              <a:latin typeface="Times New Roman" pitchFamily="18" charset="0"/>
              <a:cs typeface="Times New Roman" pitchFamily="18" charset="0"/>
            </a:endParaRPr>
          </a:p>
        </p:txBody>
      </p:sp>
      <p:sp>
        <p:nvSpPr>
          <p:cNvPr id="23558" name="Line 8"/>
          <p:cNvSpPr>
            <a:spLocks noChangeShapeType="1"/>
          </p:cNvSpPr>
          <p:nvPr/>
        </p:nvSpPr>
        <p:spPr bwMode="auto">
          <a:xfrm>
            <a:off x="2895600" y="2438400"/>
            <a:ext cx="3429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FF00"/>
              </a:solidFill>
              <a:latin typeface="Times New Roman" pitchFamily="18" charset="0"/>
              <a:cs typeface="Times New Roman" pitchFamily="18" charset="0"/>
            </a:endParaRPr>
          </a:p>
        </p:txBody>
      </p:sp>
      <p:sp>
        <p:nvSpPr>
          <p:cNvPr id="23559" name="Line 9"/>
          <p:cNvSpPr>
            <a:spLocks noChangeShapeType="1"/>
          </p:cNvSpPr>
          <p:nvPr/>
        </p:nvSpPr>
        <p:spPr bwMode="auto">
          <a:xfrm>
            <a:off x="2895600" y="2438400"/>
            <a:ext cx="0" cy="3733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FF00"/>
              </a:solidFill>
              <a:latin typeface="Times New Roman" pitchFamily="18" charset="0"/>
              <a:cs typeface="Times New Roman" pitchFamily="18" charset="0"/>
            </a:endParaRPr>
          </a:p>
        </p:txBody>
      </p:sp>
      <p:sp>
        <p:nvSpPr>
          <p:cNvPr id="23560" name="Text Box 10"/>
          <p:cNvSpPr txBox="1">
            <a:spLocks noChangeArrowheads="1"/>
          </p:cNvSpPr>
          <p:nvPr/>
        </p:nvSpPr>
        <p:spPr bwMode="auto">
          <a:xfrm>
            <a:off x="1752600" y="3886200"/>
            <a:ext cx="952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FF00"/>
                </a:solidFill>
                <a:latin typeface="Times New Roman" pitchFamily="18" charset="0"/>
                <a:cs typeface="Times New Roman" pitchFamily="18" charset="0"/>
              </a:rPr>
              <a:t>Depth</a:t>
            </a:r>
          </a:p>
        </p:txBody>
      </p:sp>
      <p:sp>
        <p:nvSpPr>
          <p:cNvPr id="23561" name="Text Box 11"/>
          <p:cNvSpPr txBox="1">
            <a:spLocks noChangeArrowheads="1"/>
          </p:cNvSpPr>
          <p:nvPr/>
        </p:nvSpPr>
        <p:spPr bwMode="auto">
          <a:xfrm>
            <a:off x="3717925" y="1868488"/>
            <a:ext cx="1790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FF00"/>
                </a:solidFill>
                <a:latin typeface="Times New Roman" pitchFamily="18" charset="0"/>
                <a:cs typeface="Times New Roman" pitchFamily="18" charset="0"/>
              </a:rPr>
              <a:t>Temperature</a:t>
            </a:r>
          </a:p>
        </p:txBody>
      </p:sp>
      <p:sp>
        <p:nvSpPr>
          <p:cNvPr id="23562" name="Freeform 12"/>
          <p:cNvSpPr>
            <a:spLocks/>
          </p:cNvSpPr>
          <p:nvPr/>
        </p:nvSpPr>
        <p:spPr bwMode="auto">
          <a:xfrm>
            <a:off x="3119438" y="2438400"/>
            <a:ext cx="2595562" cy="3694113"/>
          </a:xfrm>
          <a:custGeom>
            <a:avLst/>
            <a:gdLst>
              <a:gd name="T0" fmla="*/ 2147483647 w 1635"/>
              <a:gd name="T1" fmla="*/ 0 h 2327"/>
              <a:gd name="T2" fmla="*/ 2147483647 w 1635"/>
              <a:gd name="T3" fmla="*/ 493950683 h 2327"/>
              <a:gd name="T4" fmla="*/ 2147483647 w 1635"/>
              <a:gd name="T5" fmla="*/ 743446875 h 2327"/>
              <a:gd name="T6" fmla="*/ 2147483647 w 1635"/>
              <a:gd name="T7" fmla="*/ 990422315 h 2327"/>
              <a:gd name="T8" fmla="*/ 1839713952 w 1635"/>
              <a:gd name="T9" fmla="*/ 1237395970 h 2327"/>
              <a:gd name="T10" fmla="*/ 987901162 w 1635"/>
              <a:gd name="T11" fmla="*/ 1519654977 h 2327"/>
              <a:gd name="T12" fmla="*/ 234373722 w 1635"/>
              <a:gd name="T13" fmla="*/ 2132052375 h 2327"/>
              <a:gd name="T14" fmla="*/ 40322493 w 1635"/>
              <a:gd name="T15" fmla="*/ 2147483647 h 2327"/>
              <a:gd name="T16" fmla="*/ 0 w 1635"/>
              <a:gd name="T17" fmla="*/ 2147483647 h 2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5"/>
              <a:gd name="T28" fmla="*/ 0 h 2327"/>
              <a:gd name="T29" fmla="*/ 1635 w 1635"/>
              <a:gd name="T30" fmla="*/ 2327 h 2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5" h="2327">
                <a:moveTo>
                  <a:pt x="1635" y="0"/>
                </a:moveTo>
                <a:cubicBezTo>
                  <a:pt x="1627" y="74"/>
                  <a:pt x="1619" y="147"/>
                  <a:pt x="1587" y="196"/>
                </a:cubicBezTo>
                <a:cubicBezTo>
                  <a:pt x="1556" y="245"/>
                  <a:pt x="1524" y="262"/>
                  <a:pt x="1445" y="295"/>
                </a:cubicBezTo>
                <a:cubicBezTo>
                  <a:pt x="1365" y="327"/>
                  <a:pt x="1230" y="360"/>
                  <a:pt x="1111" y="393"/>
                </a:cubicBezTo>
                <a:cubicBezTo>
                  <a:pt x="992" y="425"/>
                  <a:pt x="850" y="456"/>
                  <a:pt x="730" y="491"/>
                </a:cubicBezTo>
                <a:cubicBezTo>
                  <a:pt x="610" y="526"/>
                  <a:pt x="498" y="544"/>
                  <a:pt x="392" y="603"/>
                </a:cubicBezTo>
                <a:cubicBezTo>
                  <a:pt x="286" y="663"/>
                  <a:pt x="156" y="725"/>
                  <a:pt x="93" y="846"/>
                </a:cubicBezTo>
                <a:cubicBezTo>
                  <a:pt x="31" y="966"/>
                  <a:pt x="31" y="1078"/>
                  <a:pt x="16" y="1325"/>
                </a:cubicBezTo>
                <a:cubicBezTo>
                  <a:pt x="1" y="1572"/>
                  <a:pt x="3" y="2118"/>
                  <a:pt x="0" y="232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latin typeface="Times New Roman" pitchFamily="18" charset="0"/>
              <a:cs typeface="Times New Roman" pitchFamily="18" charset="0"/>
            </a:endParaRPr>
          </a:p>
        </p:txBody>
      </p:sp>
      <p:sp>
        <p:nvSpPr>
          <p:cNvPr id="23563" name="Text Box 16"/>
          <p:cNvSpPr txBox="1">
            <a:spLocks noChangeArrowheads="1"/>
          </p:cNvSpPr>
          <p:nvPr/>
        </p:nvSpPr>
        <p:spPr bwMode="auto">
          <a:xfrm>
            <a:off x="4632325" y="3011488"/>
            <a:ext cx="1732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FF00"/>
                </a:solidFill>
                <a:latin typeface="Times New Roman" pitchFamily="18" charset="0"/>
                <a:cs typeface="Times New Roman" pitchFamily="18" charset="0"/>
              </a:rPr>
              <a:t>Low latitude</a:t>
            </a:r>
          </a:p>
        </p:txBody>
      </p:sp>
      <p:sp>
        <p:nvSpPr>
          <p:cNvPr id="23564" name="Text Box 17"/>
          <p:cNvSpPr txBox="1">
            <a:spLocks noChangeArrowheads="1"/>
          </p:cNvSpPr>
          <p:nvPr/>
        </p:nvSpPr>
        <p:spPr bwMode="auto">
          <a:xfrm>
            <a:off x="1828800" y="1981200"/>
            <a:ext cx="179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FF00"/>
                </a:solidFill>
                <a:latin typeface="Times New Roman" pitchFamily="18" charset="0"/>
                <a:cs typeface="Times New Roman" pitchFamily="18" charset="0"/>
              </a:rPr>
              <a:t>High latitude</a:t>
            </a:r>
          </a:p>
        </p:txBody>
      </p:sp>
      <p:sp>
        <p:nvSpPr>
          <p:cNvPr id="23565" name="Line 18"/>
          <p:cNvSpPr>
            <a:spLocks noChangeShapeType="1"/>
          </p:cNvSpPr>
          <p:nvPr/>
        </p:nvSpPr>
        <p:spPr bwMode="auto">
          <a:xfrm>
            <a:off x="3098800" y="2438400"/>
            <a:ext cx="0" cy="365760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latin typeface="Times New Roman" pitchFamily="18" charset="0"/>
              <a:cs typeface="Times New Roman" pitchFamily="18" charset="0"/>
            </a:endParaRPr>
          </a:p>
        </p:txBody>
      </p:sp>
      <p:sp>
        <p:nvSpPr>
          <p:cNvPr id="23566" name="Oval 19"/>
          <p:cNvSpPr>
            <a:spLocks noChangeArrowheads="1"/>
          </p:cNvSpPr>
          <p:nvPr/>
        </p:nvSpPr>
        <p:spPr bwMode="auto">
          <a:xfrm>
            <a:off x="2554288" y="2411413"/>
            <a:ext cx="1066800" cy="2743200"/>
          </a:xfrm>
          <a:prstGeom prst="ellipse">
            <a:avLst/>
          </a:pr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00"/>
              </a:solidFill>
              <a:latin typeface="Times New Roman" pitchFamily="18" charset="0"/>
              <a:cs typeface="Times New Roman" pitchFamily="18" charset="0"/>
            </a:endParaRPr>
          </a:p>
        </p:txBody>
      </p:sp>
      <p:sp>
        <p:nvSpPr>
          <p:cNvPr id="23567" name="Text Box 20"/>
          <p:cNvSpPr txBox="1">
            <a:spLocks noChangeArrowheads="1"/>
          </p:cNvSpPr>
          <p:nvPr/>
        </p:nvSpPr>
        <p:spPr bwMode="auto">
          <a:xfrm>
            <a:off x="1683798" y="3198167"/>
            <a:ext cx="109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FF00"/>
                </a:solidFill>
                <a:latin typeface="Times New Roman" pitchFamily="18" charset="0"/>
                <a:cs typeface="Times New Roman" pitchFamily="18" charset="0"/>
              </a:rPr>
              <a:t>Mixing</a:t>
            </a:r>
          </a:p>
        </p:txBody>
      </p:sp>
    </p:spTree>
    <p:extLst>
      <p:ext uri="{BB962C8B-B14F-4D97-AF65-F5344CB8AC3E}">
        <p14:creationId xmlns:p14="http://schemas.microsoft.com/office/powerpoint/2010/main" val="196780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685800"/>
            <a:ext cx="8839200" cy="49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20000"/>
              </a:lnSpc>
            </a:pPr>
            <a:r>
              <a:rPr lang="en-US" sz="2400" b="1" dirty="0">
                <a:solidFill>
                  <a:srgbClr val="FFFF00"/>
                </a:solidFill>
                <a:latin typeface="Times New Roman" pitchFamily="18" charset="0"/>
                <a:cs typeface="Times New Roman" pitchFamily="18" charset="0"/>
              </a:rPr>
              <a:t>Driving force: </a:t>
            </a:r>
          </a:p>
          <a:p>
            <a:pPr eaLnBrk="1" hangingPunct="1">
              <a:lnSpc>
                <a:spcPct val="120000"/>
              </a:lnSpc>
              <a:buFontTx/>
              <a:buChar char="•"/>
            </a:pPr>
            <a:r>
              <a:rPr lang="en-US" sz="2400" b="1" dirty="0">
                <a:solidFill>
                  <a:srgbClr val="FFFF00"/>
                </a:solidFill>
                <a:latin typeface="Times New Roman" pitchFamily="18" charset="0"/>
                <a:cs typeface="Times New Roman" pitchFamily="18" charset="0"/>
              </a:rPr>
              <a:t>Wind cools surface water (</a:t>
            </a:r>
            <a:r>
              <a:rPr lang="en-US" sz="2400" b="1" dirty="0">
                <a:solidFill>
                  <a:srgbClr val="66FFFF"/>
                </a:solidFill>
                <a:latin typeface="Times New Roman" pitchFamily="18" charset="0"/>
                <a:cs typeface="Times New Roman" pitchFamily="18" charset="0"/>
              </a:rPr>
              <a:t>T↓</a:t>
            </a:r>
            <a:r>
              <a:rPr lang="en-US" sz="2400" b="1" dirty="0">
                <a:solidFill>
                  <a:srgbClr val="FFFF00"/>
                </a:solidFill>
                <a:latin typeface="Times New Roman" pitchFamily="18" charset="0"/>
                <a:cs typeface="Times New Roman" pitchFamily="18" charset="0"/>
              </a:rPr>
              <a:t>), evaporates water vapor (</a:t>
            </a:r>
            <a:r>
              <a:rPr lang="en-US" sz="2400" b="1" dirty="0">
                <a:solidFill>
                  <a:srgbClr val="FF0000"/>
                </a:solidFill>
                <a:latin typeface="Times New Roman" pitchFamily="18" charset="0"/>
                <a:cs typeface="Times New Roman" pitchFamily="18" charset="0"/>
              </a:rPr>
              <a:t>S↑</a:t>
            </a:r>
            <a:r>
              <a:rPr lang="en-US" sz="2400" b="1" dirty="0">
                <a:solidFill>
                  <a:srgbClr val="FFFF00"/>
                </a:solidFill>
                <a:latin typeface="Times New Roman" pitchFamily="18" charset="0"/>
                <a:cs typeface="Times New Roman" pitchFamily="18" charset="0"/>
              </a:rPr>
              <a:t>).</a:t>
            </a:r>
          </a:p>
          <a:p>
            <a:pPr eaLnBrk="1" hangingPunct="1">
              <a:lnSpc>
                <a:spcPct val="120000"/>
              </a:lnSpc>
            </a:pPr>
            <a:endParaRPr lang="en-US" sz="2400" b="1" dirty="0">
              <a:solidFill>
                <a:srgbClr val="FFFF00"/>
              </a:solidFill>
              <a:latin typeface="Times New Roman" pitchFamily="18" charset="0"/>
              <a:cs typeface="Times New Roman" pitchFamily="18" charset="0"/>
            </a:endParaRPr>
          </a:p>
          <a:p>
            <a:pPr eaLnBrk="1" hangingPunct="1">
              <a:lnSpc>
                <a:spcPct val="120000"/>
              </a:lnSpc>
            </a:pPr>
            <a:endParaRPr lang="en-US" sz="2400" b="1" dirty="0">
              <a:solidFill>
                <a:srgbClr val="FFFF00"/>
              </a:solidFill>
              <a:latin typeface="Times New Roman" pitchFamily="18" charset="0"/>
              <a:cs typeface="Times New Roman" pitchFamily="18" charset="0"/>
            </a:endParaRPr>
          </a:p>
          <a:p>
            <a:pPr eaLnBrk="1" hangingPunct="1">
              <a:lnSpc>
                <a:spcPct val="120000"/>
              </a:lnSpc>
            </a:pPr>
            <a:r>
              <a:rPr lang="en-US" sz="2400" b="1" dirty="0">
                <a:solidFill>
                  <a:srgbClr val="FFFF00"/>
                </a:solidFill>
                <a:latin typeface="Times New Roman" pitchFamily="18" charset="0"/>
                <a:cs typeface="Times New Roman" pitchFamily="18" charset="0"/>
              </a:rPr>
              <a:t>Importance of Deep water circulation</a:t>
            </a:r>
          </a:p>
          <a:p>
            <a:pPr eaLnBrk="1" hangingPunct="1">
              <a:lnSpc>
                <a:spcPct val="120000"/>
              </a:lnSpc>
              <a:buFontTx/>
              <a:buChar char="•"/>
            </a:pPr>
            <a:r>
              <a:rPr lang="en-US" sz="2400" b="1" dirty="0">
                <a:solidFill>
                  <a:schemeClr val="bg1"/>
                </a:solidFill>
                <a:latin typeface="Times New Roman" pitchFamily="18" charset="0"/>
                <a:cs typeface="Times New Roman" pitchFamily="18" charset="0"/>
              </a:rPr>
              <a:t>Vertical stratification – important in dynamics and biology.</a:t>
            </a:r>
          </a:p>
          <a:p>
            <a:pPr eaLnBrk="1" hangingPunct="1">
              <a:lnSpc>
                <a:spcPct val="120000"/>
              </a:lnSpc>
              <a:buFontTx/>
              <a:buChar char="•"/>
            </a:pPr>
            <a:r>
              <a:rPr lang="en-US" sz="2400" b="1" dirty="0">
                <a:solidFill>
                  <a:srgbClr val="FFC000"/>
                </a:solidFill>
                <a:latin typeface="Times New Roman" pitchFamily="18" charset="0"/>
                <a:cs typeface="Times New Roman" pitchFamily="18" charset="0"/>
              </a:rPr>
              <a:t>Heat transport influences Earth’s heat budget and climate.</a:t>
            </a:r>
          </a:p>
          <a:p>
            <a:pPr eaLnBrk="1" hangingPunct="1">
              <a:lnSpc>
                <a:spcPct val="120000"/>
              </a:lnSpc>
              <a:buFontTx/>
              <a:buChar char="•"/>
            </a:pPr>
            <a:r>
              <a:rPr lang="en-US" sz="2400" b="1" dirty="0">
                <a:solidFill>
                  <a:srgbClr val="00B0F0"/>
                </a:solidFill>
                <a:latin typeface="Times New Roman" pitchFamily="18" charset="0"/>
                <a:cs typeface="Times New Roman" pitchFamily="18" charset="0"/>
              </a:rPr>
              <a:t>It provides dissolved oxygen to the deep ocean.</a:t>
            </a:r>
          </a:p>
          <a:p>
            <a:pPr eaLnBrk="1" hangingPunct="1">
              <a:lnSpc>
                <a:spcPct val="120000"/>
              </a:lnSpc>
              <a:buFontTx/>
              <a:buChar char="•"/>
            </a:pPr>
            <a:r>
              <a:rPr lang="en-US" sz="2400" b="1" dirty="0">
                <a:solidFill>
                  <a:srgbClr val="FF0000"/>
                </a:solidFill>
                <a:latin typeface="Times New Roman" pitchFamily="18" charset="0"/>
                <a:cs typeface="Times New Roman" pitchFamily="18" charset="0"/>
              </a:rPr>
              <a:t>Deep ocean stores anthropogenic CO</a:t>
            </a:r>
            <a:r>
              <a:rPr lang="en-US" sz="2400" b="1" baseline="-25000" dirty="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(it takes 1000’s of years for one mixing).</a:t>
            </a:r>
          </a:p>
          <a:p>
            <a:pPr eaLnBrk="1" hangingPunct="1">
              <a:lnSpc>
                <a:spcPct val="120000"/>
              </a:lnSpc>
            </a:pPr>
            <a:endParaRPr lang="en-US" sz="2400" b="1" dirty="0">
              <a:solidFill>
                <a:srgbClr val="FFFF00"/>
              </a:solidFill>
              <a:latin typeface="Times New Roman" pitchFamily="18" charset="0"/>
              <a:cs typeface="Times New Roman" pitchFamily="18" charset="0"/>
            </a:endParaRPr>
          </a:p>
        </p:txBody>
      </p:sp>
      <p:sp>
        <p:nvSpPr>
          <p:cNvPr id="21507" name="Text Box 3"/>
          <p:cNvSpPr txBox="1">
            <a:spLocks noChangeArrowheads="1"/>
          </p:cNvSpPr>
          <p:nvPr/>
        </p:nvSpPr>
        <p:spPr bwMode="auto">
          <a:xfrm>
            <a:off x="609600" y="4191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alibri" pitchFamily="34" charset="0"/>
              </a:rPr>
              <a:t> </a:t>
            </a:r>
          </a:p>
        </p:txBody>
      </p:sp>
    </p:spTree>
    <p:extLst>
      <p:ext uri="{BB962C8B-B14F-4D97-AF65-F5344CB8AC3E}">
        <p14:creationId xmlns:p14="http://schemas.microsoft.com/office/powerpoint/2010/main" val="32856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20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6">
                                            <p:txEl>
                                              <p:pRg st="4" end="4"/>
                                            </p:txEl>
                                          </p:spTgt>
                                        </p:tgtEl>
                                        <p:attrNameLst>
                                          <p:attrName>style.visibility</p:attrName>
                                        </p:attrNameLst>
                                      </p:cBhvr>
                                      <p:to>
                                        <p:strVal val="visible"/>
                                      </p:to>
                                    </p:set>
                                    <p:animEffect transition="in" filter="fade">
                                      <p:cBhvr>
                                        <p:cTn id="17" dur="2000"/>
                                        <p:tgtEl>
                                          <p:spTgt spid="614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6">
                                            <p:txEl>
                                              <p:pRg st="5" end="5"/>
                                            </p:txEl>
                                          </p:spTgt>
                                        </p:tgtEl>
                                        <p:attrNameLst>
                                          <p:attrName>style.visibility</p:attrName>
                                        </p:attrNameLst>
                                      </p:cBhvr>
                                      <p:to>
                                        <p:strVal val="visible"/>
                                      </p:to>
                                    </p:set>
                                    <p:animEffect transition="in" filter="fade">
                                      <p:cBhvr>
                                        <p:cTn id="22" dur="2000"/>
                                        <p:tgtEl>
                                          <p:spTgt spid="614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6">
                                            <p:txEl>
                                              <p:pRg st="6" end="6"/>
                                            </p:txEl>
                                          </p:spTgt>
                                        </p:tgtEl>
                                        <p:attrNameLst>
                                          <p:attrName>style.visibility</p:attrName>
                                        </p:attrNameLst>
                                      </p:cBhvr>
                                      <p:to>
                                        <p:strVal val="visible"/>
                                      </p:to>
                                    </p:set>
                                    <p:animEffect transition="in" filter="fade">
                                      <p:cBhvr>
                                        <p:cTn id="27" dur="2000"/>
                                        <p:tgtEl>
                                          <p:spTgt spid="614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6">
                                            <p:txEl>
                                              <p:pRg st="7" end="7"/>
                                            </p:txEl>
                                          </p:spTgt>
                                        </p:tgtEl>
                                        <p:attrNameLst>
                                          <p:attrName>style.visibility</p:attrName>
                                        </p:attrNameLst>
                                      </p:cBhvr>
                                      <p:to>
                                        <p:strVal val="visible"/>
                                      </p:to>
                                    </p:set>
                                    <p:animEffect transition="in" filter="fade">
                                      <p:cBhvr>
                                        <p:cTn id="32" dur="2000"/>
                                        <p:tgtEl>
                                          <p:spTgt spid="614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6">
                                            <p:txEl>
                                              <p:pRg st="8" end="8"/>
                                            </p:txEl>
                                          </p:spTgt>
                                        </p:tgtEl>
                                        <p:attrNameLst>
                                          <p:attrName>style.visibility</p:attrName>
                                        </p:attrNameLst>
                                      </p:cBhvr>
                                      <p:to>
                                        <p:strVal val="visible"/>
                                      </p:to>
                                    </p:set>
                                    <p:animEffect transition="in" filter="fade">
                                      <p:cBhvr>
                                        <p:cTn id="37" dur="2000"/>
                                        <p:tgtEl>
                                          <p:spTgt spid="6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2051050" y="106363"/>
            <a:ext cx="5294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chemeClr val="bg1"/>
                </a:solidFill>
                <a:cs typeface="Arial" pitchFamily="34" charset="0"/>
              </a:rPr>
              <a:t>Density = function of T&amp;S</a:t>
            </a:r>
          </a:p>
        </p:txBody>
      </p:sp>
      <p:graphicFrame>
        <p:nvGraphicFramePr>
          <p:cNvPr id="2050" name="Object 2"/>
          <p:cNvGraphicFramePr>
            <a:graphicFrameLocks noChangeAspect="1"/>
          </p:cNvGraphicFramePr>
          <p:nvPr/>
        </p:nvGraphicFramePr>
        <p:xfrm>
          <a:off x="457200" y="685800"/>
          <a:ext cx="7848600" cy="6188075"/>
        </p:xfrm>
        <a:graphic>
          <a:graphicData uri="http://schemas.openxmlformats.org/presentationml/2006/ole">
            <mc:AlternateContent xmlns:mc="http://schemas.openxmlformats.org/markup-compatibility/2006">
              <mc:Choice xmlns:v="urn:schemas-microsoft-com:vml" Requires="v">
                <p:oleObj spid="_x0000_s30743" name="Image" r:id="rId4" imgW="6879831" imgH="5425093" progId="Photoshop.Image.5">
                  <p:embed/>
                </p:oleObj>
              </mc:Choice>
              <mc:Fallback>
                <p:oleObj name="Image" r:id="rId4" imgW="6879831" imgH="5425093"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85800"/>
                        <a:ext cx="78486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Line 7"/>
          <p:cNvSpPr>
            <a:spLocks noChangeShapeType="1"/>
          </p:cNvSpPr>
          <p:nvPr/>
        </p:nvSpPr>
        <p:spPr bwMode="auto">
          <a:xfrm>
            <a:off x="1447800" y="1752600"/>
            <a:ext cx="4114800" cy="312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3" name="Text Box 8"/>
          <p:cNvSpPr txBox="1">
            <a:spLocks noChangeArrowheads="1"/>
          </p:cNvSpPr>
          <p:nvPr/>
        </p:nvSpPr>
        <p:spPr bwMode="auto">
          <a:xfrm>
            <a:off x="1219200" y="2514600"/>
            <a:ext cx="2643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alibri" pitchFamily="34" charset="0"/>
              </a:rPr>
              <a:t>Increasing density</a:t>
            </a:r>
          </a:p>
        </p:txBody>
      </p:sp>
      <p:sp>
        <p:nvSpPr>
          <p:cNvPr id="2054" name="Oval 10"/>
          <p:cNvSpPr>
            <a:spLocks noChangeArrowheads="1"/>
          </p:cNvSpPr>
          <p:nvPr/>
        </p:nvSpPr>
        <p:spPr bwMode="auto">
          <a:xfrm>
            <a:off x="1981200" y="3200400"/>
            <a:ext cx="3352800" cy="3352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extLst>
      <p:ext uri="{BB962C8B-B14F-4D97-AF65-F5344CB8AC3E}">
        <p14:creationId xmlns:p14="http://schemas.microsoft.com/office/powerpoint/2010/main" val="284324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791</Words>
  <Application>Microsoft Office PowerPoint</Application>
  <PresentationFormat>On-screen Show (4:3)</PresentationFormat>
  <Paragraphs>129</Paragraphs>
  <Slides>28</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Info in case you’re interested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Fulweiler, Robinson W</cp:lastModifiedBy>
  <cp:revision>25</cp:revision>
  <dcterms:created xsi:type="dcterms:W3CDTF">2012-10-05T14:32:13Z</dcterms:created>
  <dcterms:modified xsi:type="dcterms:W3CDTF">2016-10-17T19:07:38Z</dcterms:modified>
</cp:coreProperties>
</file>