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25"/>
  </p:notesMasterIdLst>
  <p:sldIdLst>
    <p:sldId id="256" r:id="rId3"/>
    <p:sldId id="320" r:id="rId4"/>
    <p:sldId id="257" r:id="rId5"/>
    <p:sldId id="258" r:id="rId6"/>
    <p:sldId id="307" r:id="rId7"/>
    <p:sldId id="319" r:id="rId8"/>
    <p:sldId id="308" r:id="rId9"/>
    <p:sldId id="309" r:id="rId10"/>
    <p:sldId id="278" r:id="rId11"/>
    <p:sldId id="279" r:id="rId12"/>
    <p:sldId id="277" r:id="rId13"/>
    <p:sldId id="262" r:id="rId14"/>
    <p:sldId id="263" r:id="rId15"/>
    <p:sldId id="264" r:id="rId16"/>
    <p:sldId id="273" r:id="rId17"/>
    <p:sldId id="274" r:id="rId18"/>
    <p:sldId id="271" r:id="rId19"/>
    <p:sldId id="272" r:id="rId20"/>
    <p:sldId id="318" r:id="rId21"/>
    <p:sldId id="268" r:id="rId22"/>
    <p:sldId id="269" r:id="rId23"/>
    <p:sldId id="30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0066"/>
    <a:srgbClr val="00FF00"/>
    <a:srgbClr val="000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72654" autoAdjust="0"/>
  </p:normalViewPr>
  <p:slideViewPr>
    <p:cSldViewPr>
      <p:cViewPr>
        <p:scale>
          <a:sx n="30" d="100"/>
          <a:sy n="30" d="100"/>
        </p:scale>
        <p:origin x="-3066" y="-1260"/>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A71ABE-E92F-41D3-BB03-D690221810EB}" type="datetimeFigureOut">
              <a:rPr lang="en-US" smtClean="0"/>
              <a:t>10/12/2016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17091-78E2-4058-B22C-743845895AF3}" type="slidenum">
              <a:rPr lang="en-US" smtClean="0"/>
              <a:t>‹#›</a:t>
            </a:fld>
            <a:endParaRPr lang="en-US"/>
          </a:p>
        </p:txBody>
      </p:sp>
    </p:spTree>
    <p:extLst>
      <p:ext uri="{BB962C8B-B14F-4D97-AF65-F5344CB8AC3E}">
        <p14:creationId xmlns:p14="http://schemas.microsoft.com/office/powerpoint/2010/main" val="419345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nationalpost.com/arts/Robert+Fulford+Plenty+rubber+ducks/3238158/story.html"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45B66F-D9D0-454E-A6BF-17B3ACE12DF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CC022B-E4E2-4B9A-87EB-1455F34ED2F7}"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3381B1-9CD5-42EF-BDD4-DDA8F7092C30}"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195EEF-CD6D-4AC6-BE70-5F1D721CE0F5}"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A4CC20-4DF2-4063-9E57-5E5876C42BEB}"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AC3F74-38D9-42E1-9B12-82B636CC4C80}"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2C316-62B0-4F5D-A876-696DD5F5D542}" type="slidenum">
              <a:rPr lang="en-US"/>
              <a:pPr/>
              <a:t>20</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b="1" dirty="0">
                <a:solidFill>
                  <a:srgbClr val="FCFBDC"/>
                </a:solidFill>
                <a:latin typeface="Arial Narrow" pitchFamily="34" charset="0"/>
                <a:cs typeface="Arial" pitchFamily="34" charset="0"/>
              </a:rPr>
              <a:t>It began Jan. 10, 1992, when a container ship, en route from Hong Kong to Tacoma, ran into a hurricane near the international dateline. The waves were so powerful that they broke some of the steel cables holding the huge containers, releasing 12 of them over the side. One that was lost held 28,800 Friendly </a:t>
            </a:r>
            <a:r>
              <a:rPr lang="en-US" b="1" dirty="0" err="1">
                <a:solidFill>
                  <a:srgbClr val="FCFBDC"/>
                </a:solidFill>
                <a:latin typeface="Arial Narrow" pitchFamily="34" charset="0"/>
                <a:cs typeface="Arial" pitchFamily="34" charset="0"/>
              </a:rPr>
              <a:t>Floatee</a:t>
            </a:r>
            <a:r>
              <a:rPr lang="en-US" b="1" dirty="0">
                <a:solidFill>
                  <a:srgbClr val="FCFBDC"/>
                </a:solidFill>
                <a:latin typeface="Arial Narrow" pitchFamily="34" charset="0"/>
                <a:cs typeface="Arial" pitchFamily="34" charset="0"/>
              </a:rPr>
              <a:t> bathtub toys, made in China for The First Years Inc. of Avon, Mass. They were red beavers, green frogs, blue turtles and, of course, yellow ducks. </a:t>
            </a:r>
          </a:p>
          <a:p>
            <a:r>
              <a:rPr lang="en-US" b="1" dirty="0">
                <a:solidFill>
                  <a:srgbClr val="FCFBDC"/>
                </a:solidFill>
                <a:latin typeface="Arial Narrow" pitchFamily="34" charset="0"/>
                <a:cs typeface="Arial" pitchFamily="34" charset="0"/>
              </a:rPr>
              <a:t>We might expect that elaborate wrapping around the toys would have dragged them straight to the bottom. But they managed to escape five levels of packing, from the heavy steel containers (violent waves opened the door latches) to the plastic and paper boxes (water pulped the cardboard) before finally floating free. </a:t>
            </a:r>
          </a:p>
          <a:p>
            <a:r>
              <a:rPr lang="en-US" b="1" dirty="0">
                <a:solidFill>
                  <a:srgbClr val="FCFBDC"/>
                </a:solidFill>
                <a:latin typeface="Arial Narrow" pitchFamily="34" charset="0"/>
                <a:cs typeface="Arial" pitchFamily="34" charset="0"/>
              </a:rPr>
              <a:t>It took 10 months for the first 10 </a:t>
            </a:r>
            <a:r>
              <a:rPr lang="en-US" b="1" dirty="0" err="1">
                <a:solidFill>
                  <a:srgbClr val="FCFBDC"/>
                </a:solidFill>
                <a:latin typeface="Arial Narrow" pitchFamily="34" charset="0"/>
                <a:cs typeface="Arial" pitchFamily="34" charset="0"/>
              </a:rPr>
              <a:t>Floatees</a:t>
            </a:r>
            <a:r>
              <a:rPr lang="en-US" b="1" dirty="0">
                <a:solidFill>
                  <a:srgbClr val="FCFBDC"/>
                </a:solidFill>
                <a:latin typeface="Arial Narrow" pitchFamily="34" charset="0"/>
                <a:cs typeface="Arial" pitchFamily="34" charset="0"/>
              </a:rPr>
              <a:t> to reach shore near Sitka, Alaska, having been swept along by the </a:t>
            </a:r>
            <a:r>
              <a:rPr lang="en-US" b="1" dirty="0" err="1">
                <a:solidFill>
                  <a:srgbClr val="FCFBDC"/>
                </a:solidFill>
                <a:latin typeface="Arial Narrow" pitchFamily="34" charset="0"/>
                <a:cs typeface="Arial" pitchFamily="34" charset="0"/>
              </a:rPr>
              <a:t>Subpolar</a:t>
            </a:r>
            <a:r>
              <a:rPr lang="en-US" b="1" dirty="0">
                <a:solidFill>
                  <a:srgbClr val="FCFBDC"/>
                </a:solidFill>
                <a:latin typeface="Arial Narrow" pitchFamily="34" charset="0"/>
                <a:cs typeface="Arial" pitchFamily="34" charset="0"/>
              </a:rPr>
              <a:t> Gyre, the ocean current in the Bering Sea. By then they had covered about 3,200 km and two oceanographers in Seattle, </a:t>
            </a:r>
            <a:r>
              <a:rPr lang="en-US" b="1" dirty="0" err="1">
                <a:solidFill>
                  <a:srgbClr val="FCFBDC"/>
                </a:solidFill>
                <a:latin typeface="Arial Narrow" pitchFamily="34" charset="0"/>
                <a:cs typeface="Arial" pitchFamily="34" charset="0"/>
              </a:rPr>
              <a:t>Ebbesmeyer</a:t>
            </a:r>
            <a:r>
              <a:rPr lang="en-US" b="1" dirty="0">
                <a:solidFill>
                  <a:srgbClr val="FCFBDC"/>
                </a:solidFill>
                <a:latin typeface="Arial Narrow" pitchFamily="34" charset="0"/>
                <a:cs typeface="Arial" pitchFamily="34" charset="0"/>
              </a:rPr>
              <a:t> and James Ingraham, were tracking their progress. (</a:t>
            </a:r>
            <a:r>
              <a:rPr lang="en-US" b="1" dirty="0" err="1">
                <a:solidFill>
                  <a:srgbClr val="FCFBDC"/>
                </a:solidFill>
                <a:latin typeface="Arial Narrow" pitchFamily="34" charset="0"/>
                <a:cs typeface="Arial" pitchFamily="34" charset="0"/>
              </a:rPr>
              <a:t>Ebbesmeyer</a:t>
            </a:r>
            <a:r>
              <a:rPr lang="en-US" b="1" dirty="0">
                <a:solidFill>
                  <a:srgbClr val="FCFBDC"/>
                </a:solidFill>
                <a:latin typeface="Arial Narrow" pitchFamily="34" charset="0"/>
                <a:cs typeface="Arial" pitchFamily="34" charset="0"/>
              </a:rPr>
              <a:t> and Ingraham were already studying 61,000 Nike running shoes that had fallen in the ocean two years earlier.)</a:t>
            </a:r>
          </a:p>
          <a:p>
            <a:r>
              <a:rPr lang="en-US" b="1" dirty="0">
                <a:solidFill>
                  <a:srgbClr val="FCFBDC"/>
                </a:solidFill>
                <a:latin typeface="Arial Narrow" pitchFamily="34" charset="0"/>
                <a:cs typeface="Arial" pitchFamily="34" charset="0"/>
              </a:rPr>
              <a:t>A few months later another 20 toys reached Alaska. By August 1993, 400 more had been found along the shores of the Gulf of Alaska. Ingraham logged them in his OSCUR (Ocean Surface Currents Simulation), a program that calculates the course of wind and currents. Other toys, after following a circuitous route to Washington state, began arriving there in 1996. </a:t>
            </a:r>
          </a:p>
          <a:p>
            <a:r>
              <a:rPr lang="en-US" b="1" dirty="0">
                <a:solidFill>
                  <a:srgbClr val="FCFBDC"/>
                </a:solidFill>
                <a:latin typeface="Arial Narrow" pitchFamily="34" charset="0"/>
                <a:cs typeface="Arial" pitchFamily="34" charset="0"/>
              </a:rPr>
              <a:t>The oceanographers predicted that some toys would drift north, get locked in Arctic ice, then eventually be released. In a few years they could move across the Pole to the Atlantic. Then where would they go? Eventually they arrived in Maine, Iceland, Newfoundland, the U.K. and Germany. </a:t>
            </a:r>
          </a:p>
          <a:p>
            <a:r>
              <a:rPr lang="en-US" b="1" dirty="0">
                <a:solidFill>
                  <a:srgbClr val="FCFBDC"/>
                </a:solidFill>
                <a:latin typeface="Arial Narrow" pitchFamily="34" charset="0"/>
                <a:cs typeface="Arial" pitchFamily="34" charset="0"/>
              </a:rPr>
              <a:t>The last of the survivors continued to float, </a:t>
            </a:r>
            <a:r>
              <a:rPr lang="en-US" b="1" dirty="0" err="1">
                <a:solidFill>
                  <a:srgbClr val="FCFBDC"/>
                </a:solidFill>
                <a:latin typeface="Arial Narrow" pitchFamily="34" charset="0"/>
                <a:cs typeface="Arial" pitchFamily="34" charset="0"/>
              </a:rPr>
              <a:t>Ebbesmeyer</a:t>
            </a:r>
            <a:r>
              <a:rPr lang="en-US" b="1" dirty="0">
                <a:solidFill>
                  <a:srgbClr val="FCFBDC"/>
                </a:solidFill>
                <a:latin typeface="Arial Narrow" pitchFamily="34" charset="0"/>
                <a:cs typeface="Arial" pitchFamily="34" charset="0"/>
              </a:rPr>
              <a:t> says, “bleached and battered but still recognizable after 16 years.” Well, the manufacturer said they were designed to survive 52 dishwasher cycles. </a:t>
            </a:r>
          </a:p>
          <a:p>
            <a:r>
              <a:rPr lang="en-US" b="1" dirty="0" err="1">
                <a:solidFill>
                  <a:srgbClr val="FCFBDC"/>
                </a:solidFill>
                <a:latin typeface="Arial Narrow" pitchFamily="34" charset="0"/>
                <a:cs typeface="Arial" pitchFamily="34" charset="0"/>
              </a:rPr>
              <a:t>Ebbesmeyer</a:t>
            </a:r>
            <a:r>
              <a:rPr lang="en-US" b="1" dirty="0">
                <a:solidFill>
                  <a:srgbClr val="FCFBDC"/>
                </a:solidFill>
                <a:latin typeface="Arial Narrow" pitchFamily="34" charset="0"/>
                <a:cs typeface="Arial" pitchFamily="34" charset="0"/>
              </a:rPr>
              <a:t> approaches this narrative with a cheerful buoyancy: “These high-seas drifters offer a new way of looking at the seas. Call it ‘</a:t>
            </a:r>
            <a:r>
              <a:rPr lang="en-US" b="1" dirty="0" err="1">
                <a:solidFill>
                  <a:srgbClr val="FCFBDC"/>
                </a:solidFill>
                <a:latin typeface="Arial Narrow" pitchFamily="34" charset="0"/>
                <a:cs typeface="Arial" pitchFamily="34" charset="0"/>
              </a:rPr>
              <a:t>flotsametrics</a:t>
            </a:r>
            <a:r>
              <a:rPr lang="en-US" b="1" dirty="0">
                <a:solidFill>
                  <a:srgbClr val="FCFBDC"/>
                </a:solidFill>
                <a:latin typeface="Arial Narrow" pitchFamily="34" charset="0"/>
                <a:cs typeface="Arial" pitchFamily="34" charset="0"/>
              </a:rPr>
              <a:t>.’ It’s led me to a world of beauty, order and peril I could not have imagined even after decades as a working oceanographer.” He loves his status as flotsam headquarters for data sent back by the world’s 1,000 or so dedicated beachcombers. </a:t>
            </a:r>
          </a:p>
          <a:p>
            <a:r>
              <a:rPr lang="en-US" b="1" dirty="0">
                <a:solidFill>
                  <a:srgbClr val="FCFBDC"/>
                </a:solidFill>
                <a:latin typeface="Arial Narrow" pitchFamily="34" charset="0"/>
                <a:cs typeface="Arial" pitchFamily="34" charset="0"/>
              </a:rPr>
              <a:t>It’s a joyful story of discoveries he tells in his book. But he brings the reader back to Earth, and starts us thinking again about BP, when he describes the seabed slowly filling with bits of plastic that poison the fish and eventually the humans who eat them. Thousands of containers fall into the sea every year, creating an oceanic junkyard. </a:t>
            </a:r>
          </a:p>
          <a:p>
            <a:r>
              <a:rPr lang="en-US" b="1" dirty="0">
                <a:solidFill>
                  <a:srgbClr val="FCFBDC"/>
                </a:solidFill>
                <a:latin typeface="Arial Narrow" pitchFamily="34" charset="0"/>
                <a:cs typeface="Arial" pitchFamily="34" charset="0"/>
              </a:rPr>
              <a:t>And the junk never disappears. These days beachcombers keep coming across flotsam antiques, like a plastic ball decorated with 40-year-old cartoon characters or Japanese glass buoys for fishing nets that haven’t been used in half a century. These relics are fascinating bits of the past, but when it comes to the fate of the oceans, perhaps beachcombers have stumbled upon the melancholy truth. </a:t>
            </a:r>
          </a:p>
          <a:p>
            <a:r>
              <a:rPr lang="en-US" dirty="0">
                <a:solidFill>
                  <a:srgbClr val="000000"/>
                </a:solidFill>
              </a:rPr>
              <a:t/>
            </a:r>
            <a:br>
              <a:rPr lang="en-US" dirty="0">
                <a:solidFill>
                  <a:srgbClr val="000000"/>
                </a:solidFill>
              </a:rPr>
            </a:br>
            <a:r>
              <a:rPr lang="en-US" dirty="0">
                <a:solidFill>
                  <a:srgbClr val="000000"/>
                </a:solidFill>
              </a:rPr>
              <a:t/>
            </a:r>
            <a:br>
              <a:rPr lang="en-US" dirty="0">
                <a:solidFill>
                  <a:srgbClr val="000000"/>
                </a:solidFill>
              </a:rPr>
            </a:br>
            <a:r>
              <a:rPr lang="en-US" dirty="0">
                <a:solidFill>
                  <a:srgbClr val="000000"/>
                </a:solidFill>
              </a:rPr>
              <a:t>Read more: </a:t>
            </a:r>
            <a:r>
              <a:rPr lang="en-US" dirty="0">
                <a:solidFill>
                  <a:srgbClr val="003399"/>
                </a:solidFill>
                <a:latin typeface="Calibri" pitchFamily="34" charset="0"/>
                <a:cs typeface="Arial" pitchFamily="34" charset="0"/>
                <a:hlinkClick r:id="rId3"/>
              </a:rPr>
              <a:t>http://www.nationalpost.com/arts/Robert+Fulford+Plenty+rubber+ducks/3238158/story.html#ixzz13Y813VEs</a:t>
            </a:r>
            <a:endParaRPr lang="en-US" dirty="0">
              <a:solidFill>
                <a:srgbClr val="003399"/>
              </a:solidFill>
              <a:latin typeface="Calibri" pitchFamily="34" charset="0"/>
              <a:cs typeface="Arial" pitchFamily="34" charset="0"/>
            </a:endParaRPr>
          </a:p>
          <a:p>
            <a:pPr>
              <a:buFontTx/>
              <a:buChar char="•"/>
            </a:pPr>
            <a:r>
              <a:rPr lang="en-US" dirty="0">
                <a:solidFill>
                  <a:srgbClr val="003399"/>
                </a:solidFill>
                <a:latin typeface="Calibri" pitchFamily="34" charset="0"/>
                <a:cs typeface="Arial" pitchFamily="34" charset="0"/>
              </a:rPr>
              <a:t>January 1992 - shipwrecked in the Pacific Ocean, off the coast of China</a:t>
            </a:r>
          </a:p>
          <a:p>
            <a:pPr>
              <a:buFontTx/>
              <a:buChar char="•"/>
            </a:pPr>
            <a:r>
              <a:rPr lang="en-US" dirty="0">
                <a:solidFill>
                  <a:srgbClr val="003399"/>
                </a:solidFill>
                <a:latin typeface="Calibri" pitchFamily="34" charset="0"/>
                <a:cs typeface="Arial" pitchFamily="34" charset="0"/>
              </a:rPr>
              <a:t>November 1992 - half had drifted north to the Bering Sea and Alaska; the other half went south to Indonesia and Australia</a:t>
            </a:r>
          </a:p>
          <a:p>
            <a:pPr>
              <a:buFontTx/>
              <a:buChar char="•"/>
            </a:pPr>
            <a:r>
              <a:rPr lang="en-US" dirty="0">
                <a:solidFill>
                  <a:srgbClr val="003399"/>
                </a:solidFill>
                <a:latin typeface="Calibri" pitchFamily="34" charset="0"/>
                <a:cs typeface="Arial" pitchFamily="34" charset="0"/>
              </a:rPr>
              <a:t>1995 to 2000 - spent five years in the Arctic ice floes, slowly working their way through the glaciers</a:t>
            </a:r>
            <a:br>
              <a:rPr lang="en-US" dirty="0">
                <a:solidFill>
                  <a:srgbClr val="003399"/>
                </a:solidFill>
                <a:latin typeface="Calibri" pitchFamily="34" charset="0"/>
                <a:cs typeface="Arial" pitchFamily="34" charset="0"/>
              </a:rPr>
            </a:br>
            <a:endParaRPr lang="en-US" dirty="0">
              <a:solidFill>
                <a:srgbClr val="003399"/>
              </a:solidFill>
              <a:latin typeface="Calibri" pitchFamily="34" charset="0"/>
              <a:cs typeface="Arial" pitchFamily="34" charset="0"/>
            </a:endParaRPr>
          </a:p>
          <a:p>
            <a:pPr>
              <a:buFontTx/>
              <a:buChar char="•"/>
            </a:pPr>
            <a:r>
              <a:rPr lang="en-US" dirty="0">
                <a:solidFill>
                  <a:srgbClr val="003399"/>
                </a:solidFill>
                <a:latin typeface="Calibri" pitchFamily="34" charset="0"/>
                <a:cs typeface="Arial" pitchFamily="34" charset="0"/>
              </a:rPr>
              <a:t>2001 - the </a:t>
            </a:r>
            <a:r>
              <a:rPr lang="en-US" dirty="0" err="1">
                <a:solidFill>
                  <a:srgbClr val="003399"/>
                </a:solidFill>
                <a:latin typeface="Calibri" pitchFamily="34" charset="0"/>
                <a:cs typeface="Arial" pitchFamily="34" charset="0"/>
              </a:rPr>
              <a:t>duckies</a:t>
            </a:r>
            <a:r>
              <a:rPr lang="en-US" dirty="0">
                <a:solidFill>
                  <a:srgbClr val="003399"/>
                </a:solidFill>
                <a:latin typeface="Calibri" pitchFamily="34" charset="0"/>
                <a:cs typeface="Arial" pitchFamily="34" charset="0"/>
              </a:rPr>
              <a:t> bobbed over the place where the Titanic had sunk</a:t>
            </a:r>
          </a:p>
          <a:p>
            <a:pPr>
              <a:buFontTx/>
              <a:buChar char="•"/>
            </a:pPr>
            <a:r>
              <a:rPr lang="en-US" dirty="0">
                <a:solidFill>
                  <a:srgbClr val="003399"/>
                </a:solidFill>
                <a:latin typeface="Calibri" pitchFamily="34" charset="0"/>
                <a:cs typeface="Arial" pitchFamily="34" charset="0"/>
              </a:rPr>
              <a:t>2003 - they were predicted to begin washing up onshore in New England, but only one was spotted in Maine</a:t>
            </a:r>
            <a:br>
              <a:rPr lang="en-US" dirty="0">
                <a:solidFill>
                  <a:srgbClr val="003399"/>
                </a:solidFill>
                <a:latin typeface="Calibri" pitchFamily="34" charset="0"/>
                <a:cs typeface="Arial" pitchFamily="34" charset="0"/>
              </a:rPr>
            </a:br>
            <a:endParaRPr lang="en-US" dirty="0">
              <a:solidFill>
                <a:srgbClr val="003399"/>
              </a:solidFill>
              <a:latin typeface="Calibri" pitchFamily="34" charset="0"/>
              <a:cs typeface="Arial" pitchFamily="34" charset="0"/>
            </a:endParaRPr>
          </a:p>
          <a:p>
            <a:pPr>
              <a:buFontTx/>
              <a:buChar char="•"/>
            </a:pPr>
            <a:r>
              <a:rPr lang="en-US" dirty="0">
                <a:solidFill>
                  <a:srgbClr val="003399"/>
                </a:solidFill>
                <a:latin typeface="Calibri" pitchFamily="34" charset="0"/>
                <a:cs typeface="Arial" pitchFamily="34" charset="0"/>
              </a:rPr>
              <a:t>2007 - a couple </a:t>
            </a:r>
            <a:r>
              <a:rPr lang="en-US" dirty="0" err="1">
                <a:solidFill>
                  <a:srgbClr val="003399"/>
                </a:solidFill>
                <a:latin typeface="Calibri" pitchFamily="34" charset="0"/>
                <a:cs typeface="Arial" pitchFamily="34" charset="0"/>
              </a:rPr>
              <a:t>duckies</a:t>
            </a:r>
            <a:r>
              <a:rPr lang="en-US" dirty="0">
                <a:solidFill>
                  <a:srgbClr val="003399"/>
                </a:solidFill>
                <a:latin typeface="Calibri" pitchFamily="34" charset="0"/>
                <a:cs typeface="Arial" pitchFamily="34" charset="0"/>
              </a:rPr>
              <a:t> and frogs were found on the beaches of Scotland and southwest England.</a:t>
            </a:r>
          </a:p>
          <a:p>
            <a:endParaRPr lang="en-US" dirty="0">
              <a:solidFill>
                <a:srgbClr val="003399"/>
              </a:solidFill>
              <a:latin typeface="Calibri"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2237173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134750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2068606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941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631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11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219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505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7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58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23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1942852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184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652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79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D013A778-9D82-4D38-8BA2-58B572A187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32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pPr>
              <a:defRPr/>
            </a:pPr>
            <a:fld id="{C89A066C-B3B3-43B4-B833-C897708F100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2826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654FBE-1605-484C-B318-91186338B5FB}"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27214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654FBE-1605-484C-B318-91186338B5FB}"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22026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654FBE-1605-484C-B318-91186338B5FB}"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119544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654FBE-1605-484C-B318-91186338B5FB}"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3437789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654FBE-1605-484C-B318-91186338B5FB}"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132857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54FBE-1605-484C-B318-91186338B5FB}"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42588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654FBE-1605-484C-B318-91186338B5FB}"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F3EE9-FADE-4CAD-94A1-4FCDD078CAA7}" type="slidenum">
              <a:rPr lang="en-US" smtClean="0"/>
              <a:t>‹#›</a:t>
            </a:fld>
            <a:endParaRPr lang="en-US"/>
          </a:p>
        </p:txBody>
      </p:sp>
    </p:spTree>
    <p:extLst>
      <p:ext uri="{BB962C8B-B14F-4D97-AF65-F5344CB8AC3E}">
        <p14:creationId xmlns:p14="http://schemas.microsoft.com/office/powerpoint/2010/main" val="6697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3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54FBE-1605-484C-B318-91186338B5FB}" type="datetimeFigureOut">
              <a:rPr lang="en-US" smtClean="0"/>
              <a:t>10/12/2016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F3EE9-FADE-4CAD-94A1-4FCDD078CAA7}" type="slidenum">
              <a:rPr lang="en-US" smtClean="0"/>
              <a:t>‹#›</a:t>
            </a:fld>
            <a:endParaRPr lang="en-US"/>
          </a:p>
        </p:txBody>
      </p:sp>
    </p:spTree>
    <p:extLst>
      <p:ext uri="{BB962C8B-B14F-4D97-AF65-F5344CB8AC3E}">
        <p14:creationId xmlns:p14="http://schemas.microsoft.com/office/powerpoint/2010/main" val="619920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3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654FBE-1605-484C-B318-91186338B5FB}" type="datetimeFigureOut">
              <a:rPr lang="en-US" smtClean="0">
                <a:solidFill>
                  <a:prstClr val="black">
                    <a:tint val="75000"/>
                  </a:prstClr>
                </a:solidFill>
              </a:rPr>
              <a:pPr/>
              <a:t>10/12/2016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F3EE9-FADE-4CAD-94A1-4FCDD078CA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1709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783770" y="5105400"/>
            <a:ext cx="7556877" cy="954107"/>
          </a:xfrm>
          <a:prstGeom prst="rect">
            <a:avLst/>
          </a:prstGeom>
          <a:noFill/>
        </p:spPr>
        <p:txBody>
          <a:bodyPr wrap="none" rtlCol="0">
            <a:spAutoFit/>
          </a:bodyPr>
          <a:lstStyle/>
          <a:p>
            <a:pPr algn="ctr"/>
            <a:r>
              <a:rPr lang="en-US" sz="2800" b="1" dirty="0" smtClean="0">
                <a:latin typeface="Times New Roman" pitchFamily="18" charset="0"/>
                <a:cs typeface="Times New Roman" pitchFamily="18" charset="0"/>
              </a:rPr>
              <a:t>What can bath toys (and this man) tell us about </a:t>
            </a:r>
          </a:p>
          <a:p>
            <a:pPr algn="ctr"/>
            <a:r>
              <a:rPr lang="en-US" sz="2800" b="1" dirty="0" smtClean="0">
                <a:latin typeface="Times New Roman" pitchFamily="18" charset="0"/>
                <a:cs typeface="Times New Roman" pitchFamily="18" charset="0"/>
              </a:rPr>
              <a:t>Ocean Currents?</a:t>
            </a:r>
            <a:endParaRPr lang="en-US" sz="2800" b="1" dirty="0">
              <a:latin typeface="Times New Roman" pitchFamily="18" charset="0"/>
              <a:cs typeface="Times New Roman" pitchFamily="18" charset="0"/>
            </a:endParaRPr>
          </a:p>
        </p:txBody>
      </p:sp>
      <p:sp>
        <p:nvSpPr>
          <p:cNvPr id="7" name="TextBox 6"/>
          <p:cNvSpPr txBox="1"/>
          <p:nvPr/>
        </p:nvSpPr>
        <p:spPr>
          <a:xfrm>
            <a:off x="3124200" y="6045652"/>
            <a:ext cx="2852063" cy="369332"/>
          </a:xfrm>
          <a:prstGeom prst="rect">
            <a:avLst/>
          </a:prstGeom>
          <a:noFill/>
        </p:spPr>
        <p:txBody>
          <a:bodyPr wrap="none" rtlCol="0">
            <a:spAutoFit/>
          </a:bodyPr>
          <a:lstStyle/>
          <a:p>
            <a:r>
              <a:rPr lang="en-US" dirty="0" smtClean="0">
                <a:latin typeface="Times New Roman" pitchFamily="18" charset="0"/>
                <a:cs typeface="Times New Roman" pitchFamily="18" charset="0"/>
              </a:rPr>
              <a:t>ES 144 – October 12th, 2016</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2144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07_05"/>
          <p:cNvPicPr>
            <a:picLocks noChangeAspect="1" noChangeArrowheads="1"/>
          </p:cNvPicPr>
          <p:nvPr/>
        </p:nvPicPr>
        <p:blipFill rotWithShape="1">
          <a:blip r:embed="rId3">
            <a:extLst>
              <a:ext uri="{28A0092B-C50C-407E-A947-70E740481C1C}">
                <a14:useLocalDpi xmlns:a14="http://schemas.microsoft.com/office/drawing/2010/main" val="0"/>
              </a:ext>
            </a:extLst>
          </a:blip>
          <a:srcRect b="4975"/>
          <a:stretch/>
        </p:blipFill>
        <p:spPr bwMode="auto">
          <a:xfrm>
            <a:off x="0" y="0"/>
            <a:ext cx="9144000" cy="4833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19746" y="5943600"/>
            <a:ext cx="85997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solidFill>
                  <a:srgbClr val="00FFFF"/>
                </a:solidFill>
                <a:latin typeface="Calibri" pitchFamily="34" charset="0"/>
              </a:rPr>
              <a:t>Eastern </a:t>
            </a:r>
            <a:r>
              <a:rPr lang="en-US" dirty="0">
                <a:solidFill>
                  <a:srgbClr val="00FFFF"/>
                </a:solidFill>
                <a:latin typeface="Calibri" pitchFamily="34" charset="0"/>
              </a:rPr>
              <a:t>Boundary currents –wide ( &gt;1000 km), shallow (0.5 km), slow (tens of km per day)</a:t>
            </a:r>
          </a:p>
          <a:p>
            <a:pPr eaLnBrk="1" hangingPunct="1"/>
            <a:r>
              <a:rPr lang="en-US" dirty="0">
                <a:solidFill>
                  <a:srgbClr val="00FFFF"/>
                </a:solidFill>
                <a:latin typeface="Calibri" pitchFamily="34" charset="0"/>
              </a:rPr>
              <a:t> – moving cool water to the equator</a:t>
            </a:r>
            <a:r>
              <a:rPr lang="en-US" dirty="0" smtClean="0">
                <a:solidFill>
                  <a:srgbClr val="00FFFF"/>
                </a:solidFill>
                <a:latin typeface="Calibri" pitchFamily="34" charset="0"/>
              </a:rPr>
              <a:t>…</a:t>
            </a:r>
            <a:endParaRPr lang="en-US" dirty="0">
              <a:solidFill>
                <a:srgbClr val="FFFF00"/>
              </a:solidFill>
              <a:latin typeface="Calibri" pitchFamily="34" charset="0"/>
            </a:endParaRPr>
          </a:p>
        </p:txBody>
      </p:sp>
      <p:sp>
        <p:nvSpPr>
          <p:cNvPr id="2" name="5-Point Star 1"/>
          <p:cNvSpPr/>
          <p:nvPr/>
        </p:nvSpPr>
        <p:spPr>
          <a:xfrm>
            <a:off x="762000" y="1447800"/>
            <a:ext cx="304800" cy="457200"/>
          </a:xfrm>
          <a:prstGeom prst="star5">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4343400" y="1246331"/>
            <a:ext cx="304800" cy="457200"/>
          </a:xfrm>
          <a:prstGeom prst="star5">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rot="1942502">
            <a:off x="3124200" y="1061795"/>
            <a:ext cx="304800" cy="457200"/>
          </a:xfrm>
          <a:prstGeom prst="star5">
            <a:avLst/>
          </a:prstGeom>
          <a:solidFill>
            <a:srgbClr val="66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rot="1942502">
            <a:off x="5661318" y="743059"/>
            <a:ext cx="304800" cy="457200"/>
          </a:xfrm>
          <a:prstGeom prst="star5">
            <a:avLst/>
          </a:prstGeom>
          <a:solidFill>
            <a:srgbClr val="66FFFF"/>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1516" y="5221069"/>
            <a:ext cx="8839200" cy="646331"/>
          </a:xfrm>
          <a:prstGeom prst="rect">
            <a:avLst/>
          </a:prstGeom>
        </p:spPr>
        <p:txBody>
          <a:bodyPr wrap="square">
            <a:spAutoFit/>
          </a:bodyPr>
          <a:lstStyle/>
          <a:p>
            <a:r>
              <a:rPr lang="en-US" dirty="0">
                <a:solidFill>
                  <a:srgbClr val="FFFF00"/>
                </a:solidFill>
                <a:latin typeface="Calibri" pitchFamily="34" charset="0"/>
              </a:rPr>
              <a:t>Western Boundary currents –narrow (&lt;100 km), deep (up to 2km),  fast (hundreds of km per day</a:t>
            </a:r>
            <a:r>
              <a:rPr lang="en-US" dirty="0" smtClean="0">
                <a:solidFill>
                  <a:srgbClr val="FFFF00"/>
                </a:solidFill>
                <a:latin typeface="Calibri" pitchFamily="34" charset="0"/>
              </a:rPr>
              <a:t>)  </a:t>
            </a:r>
            <a:r>
              <a:rPr lang="en-US" dirty="0">
                <a:solidFill>
                  <a:srgbClr val="FFFF00"/>
                </a:solidFill>
                <a:latin typeface="Calibri" pitchFamily="34" charset="0"/>
              </a:rPr>
              <a:t>– moving warm water to the poles</a:t>
            </a:r>
          </a:p>
        </p:txBody>
      </p:sp>
    </p:spTree>
    <p:extLst>
      <p:ext uri="{BB962C8B-B14F-4D97-AF65-F5344CB8AC3E}">
        <p14:creationId xmlns:p14="http://schemas.microsoft.com/office/powerpoint/2010/main" val="44535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9" grpId="0" animBg="1"/>
      <p:bldP spid="10" grpId="0" animBg="1"/>
      <p:bldP spid="11"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or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371600"/>
            <a:ext cx="8220075" cy="411003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3"/>
          <p:cNvGrpSpPr>
            <a:grpSpLocks/>
          </p:cNvGrpSpPr>
          <p:nvPr/>
        </p:nvGrpSpPr>
        <p:grpSpPr bwMode="auto">
          <a:xfrm>
            <a:off x="584200" y="2457450"/>
            <a:ext cx="5838825" cy="2028825"/>
            <a:chOff x="368" y="1230"/>
            <a:chExt cx="3678" cy="1278"/>
          </a:xfrm>
        </p:grpSpPr>
        <p:grpSp>
          <p:nvGrpSpPr>
            <p:cNvPr id="13316" name="Group 4"/>
            <p:cNvGrpSpPr>
              <a:grpSpLocks/>
            </p:cNvGrpSpPr>
            <p:nvPr/>
          </p:nvGrpSpPr>
          <p:grpSpPr bwMode="auto">
            <a:xfrm>
              <a:off x="398" y="1230"/>
              <a:ext cx="3648" cy="1278"/>
              <a:chOff x="398" y="1230"/>
              <a:chExt cx="3648" cy="1278"/>
            </a:xfrm>
          </p:grpSpPr>
          <p:sp>
            <p:nvSpPr>
              <p:cNvPr id="13322" name="Rectangle 5"/>
              <p:cNvSpPr>
                <a:spLocks noChangeArrowheads="1"/>
              </p:cNvSpPr>
              <p:nvPr/>
            </p:nvSpPr>
            <p:spPr bwMode="auto">
              <a:xfrm>
                <a:off x="1560" y="1878"/>
                <a:ext cx="288" cy="270"/>
              </a:xfrm>
              <a:prstGeom prst="rect">
                <a:avLst/>
              </a:prstGeom>
              <a:solidFill>
                <a:srgbClr val="00FF00">
                  <a:alpha val="32156"/>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3323" name="Rectangle 6"/>
              <p:cNvSpPr>
                <a:spLocks noChangeArrowheads="1"/>
              </p:cNvSpPr>
              <p:nvPr/>
            </p:nvSpPr>
            <p:spPr bwMode="auto">
              <a:xfrm>
                <a:off x="1038" y="1230"/>
                <a:ext cx="330" cy="420"/>
              </a:xfrm>
              <a:prstGeom prst="rect">
                <a:avLst/>
              </a:prstGeom>
              <a:solidFill>
                <a:srgbClr val="00FF00">
                  <a:alpha val="23137"/>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3324" name="Rectangle 7"/>
              <p:cNvSpPr>
                <a:spLocks noChangeArrowheads="1"/>
              </p:cNvSpPr>
              <p:nvPr/>
            </p:nvSpPr>
            <p:spPr bwMode="auto">
              <a:xfrm>
                <a:off x="2976" y="2088"/>
                <a:ext cx="228" cy="342"/>
              </a:xfrm>
              <a:prstGeom prst="rect">
                <a:avLst/>
              </a:prstGeom>
              <a:solidFill>
                <a:srgbClr val="00FF00">
                  <a:alpha val="32156"/>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3325" name="Rectangle 8"/>
              <p:cNvSpPr>
                <a:spLocks noChangeArrowheads="1"/>
              </p:cNvSpPr>
              <p:nvPr/>
            </p:nvSpPr>
            <p:spPr bwMode="auto">
              <a:xfrm>
                <a:off x="2514" y="1476"/>
                <a:ext cx="252" cy="354"/>
              </a:xfrm>
              <a:prstGeom prst="rect">
                <a:avLst/>
              </a:prstGeom>
              <a:solidFill>
                <a:srgbClr val="00FF00">
                  <a:alpha val="32156"/>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3326" name="Rectangle 9"/>
              <p:cNvSpPr>
                <a:spLocks noChangeArrowheads="1"/>
              </p:cNvSpPr>
              <p:nvPr/>
            </p:nvSpPr>
            <p:spPr bwMode="auto">
              <a:xfrm>
                <a:off x="3528" y="1494"/>
                <a:ext cx="342" cy="348"/>
              </a:xfrm>
              <a:prstGeom prst="rect">
                <a:avLst/>
              </a:prstGeom>
              <a:solidFill>
                <a:srgbClr val="00FF00">
                  <a:alpha val="39999"/>
                </a:srgbClr>
              </a:solidFill>
              <a:ln w="9525">
                <a:solidFill>
                  <a:schemeClr val="tx1"/>
                </a:solidFill>
                <a:miter lim="800000"/>
                <a:headEnd/>
                <a:tailEnd/>
              </a:ln>
            </p:spPr>
            <p:txBody>
              <a:bodyPr wrap="none" anchor="ctr"/>
              <a:lstStyle/>
              <a:p>
                <a:endParaRPr lang="en-US">
                  <a:latin typeface="Calibri" pitchFamily="34" charset="0"/>
                </a:endParaRPr>
              </a:p>
            </p:txBody>
          </p:sp>
          <p:sp>
            <p:nvSpPr>
              <p:cNvPr id="13327" name="Text Box 10"/>
              <p:cNvSpPr txBox="1">
                <a:spLocks noChangeArrowheads="1"/>
              </p:cNvSpPr>
              <p:nvPr/>
            </p:nvSpPr>
            <p:spPr bwMode="auto">
              <a:xfrm>
                <a:off x="398" y="1332"/>
                <a:ext cx="74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CC00"/>
                    </a:solidFill>
                    <a:latin typeface="Times New Roman" pitchFamily="18" charset="0"/>
                  </a:rPr>
                  <a:t>California</a:t>
                </a:r>
              </a:p>
            </p:txBody>
          </p:sp>
          <p:sp>
            <p:nvSpPr>
              <p:cNvPr id="13328" name="Text Box 11"/>
              <p:cNvSpPr txBox="1">
                <a:spLocks noChangeArrowheads="1"/>
              </p:cNvSpPr>
              <p:nvPr/>
            </p:nvSpPr>
            <p:spPr bwMode="auto">
              <a:xfrm>
                <a:off x="1202" y="1890"/>
                <a:ext cx="4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CC00"/>
                    </a:solidFill>
                    <a:latin typeface="Times New Roman" pitchFamily="18" charset="0"/>
                  </a:rPr>
                  <a:t>Peru</a:t>
                </a:r>
              </a:p>
            </p:txBody>
          </p:sp>
          <p:sp>
            <p:nvSpPr>
              <p:cNvPr id="13329" name="Text Box 12"/>
              <p:cNvSpPr txBox="1">
                <a:spLocks noChangeArrowheads="1"/>
              </p:cNvSpPr>
              <p:nvPr/>
            </p:nvSpPr>
            <p:spPr bwMode="auto">
              <a:xfrm>
                <a:off x="3434" y="1854"/>
                <a:ext cx="6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CC00"/>
                    </a:solidFill>
                    <a:latin typeface="Times New Roman" pitchFamily="18" charset="0"/>
                  </a:rPr>
                  <a:t>Somalia</a:t>
                </a:r>
              </a:p>
            </p:txBody>
          </p:sp>
          <p:sp>
            <p:nvSpPr>
              <p:cNvPr id="13330" name="Text Box 13"/>
              <p:cNvSpPr txBox="1">
                <a:spLocks noChangeArrowheads="1"/>
              </p:cNvSpPr>
              <p:nvPr/>
            </p:nvSpPr>
            <p:spPr bwMode="auto">
              <a:xfrm>
                <a:off x="2018" y="1434"/>
                <a:ext cx="5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CC00"/>
                    </a:solidFill>
                    <a:latin typeface="Times New Roman" pitchFamily="18" charset="0"/>
                  </a:rPr>
                  <a:t>Canary</a:t>
                </a:r>
              </a:p>
            </p:txBody>
          </p:sp>
          <p:sp>
            <p:nvSpPr>
              <p:cNvPr id="13331" name="Text Box 14"/>
              <p:cNvSpPr txBox="1">
                <a:spLocks noChangeArrowheads="1"/>
              </p:cNvSpPr>
              <p:nvPr/>
            </p:nvSpPr>
            <p:spPr bwMode="auto">
              <a:xfrm>
                <a:off x="2498" y="2076"/>
                <a:ext cx="6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CC00"/>
                    </a:solidFill>
                    <a:latin typeface="Times New Roman" pitchFamily="18" charset="0"/>
                  </a:rPr>
                  <a:t>Benguela</a:t>
                </a:r>
              </a:p>
            </p:txBody>
          </p:sp>
          <p:sp>
            <p:nvSpPr>
              <p:cNvPr id="13332" name="Line 15"/>
              <p:cNvSpPr>
                <a:spLocks noChangeShapeType="1"/>
              </p:cNvSpPr>
              <p:nvPr/>
            </p:nvSpPr>
            <p:spPr bwMode="auto">
              <a:xfrm>
                <a:off x="1050" y="1380"/>
                <a:ext cx="216" cy="234"/>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3" name="Line 16"/>
              <p:cNvSpPr>
                <a:spLocks noChangeShapeType="1"/>
              </p:cNvSpPr>
              <p:nvPr/>
            </p:nvSpPr>
            <p:spPr bwMode="auto">
              <a:xfrm flipH="1" flipV="1">
                <a:off x="1656" y="1986"/>
                <a:ext cx="138" cy="25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4" name="Line 17"/>
              <p:cNvSpPr>
                <a:spLocks noChangeShapeType="1"/>
              </p:cNvSpPr>
              <p:nvPr/>
            </p:nvSpPr>
            <p:spPr bwMode="auto">
              <a:xfrm>
                <a:off x="2562" y="1632"/>
                <a:ext cx="120" cy="24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5" name="Line 18"/>
              <p:cNvSpPr>
                <a:spLocks noChangeShapeType="1"/>
              </p:cNvSpPr>
              <p:nvPr/>
            </p:nvSpPr>
            <p:spPr bwMode="auto">
              <a:xfrm flipV="1">
                <a:off x="3540" y="1704"/>
                <a:ext cx="186" cy="21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6" name="Line 19"/>
              <p:cNvSpPr>
                <a:spLocks noChangeShapeType="1"/>
              </p:cNvSpPr>
              <p:nvPr/>
            </p:nvSpPr>
            <p:spPr bwMode="auto">
              <a:xfrm flipH="1" flipV="1">
                <a:off x="3012" y="2244"/>
                <a:ext cx="108" cy="264"/>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3317" name="Group 20"/>
            <p:cNvGrpSpPr>
              <a:grpSpLocks/>
            </p:cNvGrpSpPr>
            <p:nvPr/>
          </p:nvGrpSpPr>
          <p:grpSpPr bwMode="auto">
            <a:xfrm>
              <a:off x="368" y="1662"/>
              <a:ext cx="780" cy="597"/>
              <a:chOff x="368" y="1662"/>
              <a:chExt cx="780" cy="597"/>
            </a:xfrm>
          </p:grpSpPr>
          <p:sp>
            <p:nvSpPr>
              <p:cNvPr id="13318" name="Rectangle 21"/>
              <p:cNvSpPr>
                <a:spLocks noChangeArrowheads="1"/>
              </p:cNvSpPr>
              <p:nvPr/>
            </p:nvSpPr>
            <p:spPr bwMode="auto">
              <a:xfrm>
                <a:off x="420" y="1794"/>
                <a:ext cx="726" cy="234"/>
              </a:xfrm>
              <a:prstGeom prst="rect">
                <a:avLst/>
              </a:prstGeom>
              <a:solidFill>
                <a:srgbClr val="00FF00">
                  <a:alpha val="32156"/>
                </a:srgbClr>
              </a:solidFill>
              <a:ln w="9525">
                <a:solidFill>
                  <a:schemeClr val="tx1"/>
                </a:solidFill>
                <a:miter lim="800000"/>
                <a:headEnd/>
                <a:tailEnd/>
              </a:ln>
            </p:spPr>
            <p:txBody>
              <a:bodyPr wrap="none" anchor="ctr"/>
              <a:lstStyle/>
              <a:p>
                <a:pPr algn="ctr"/>
                <a:endParaRPr lang="en-US">
                  <a:solidFill>
                    <a:srgbClr val="FFCC00"/>
                  </a:solidFill>
                  <a:latin typeface="Calibri" pitchFamily="34" charset="0"/>
                </a:endParaRPr>
              </a:p>
            </p:txBody>
          </p:sp>
          <p:sp>
            <p:nvSpPr>
              <p:cNvPr id="13319" name="Text Box 22"/>
              <p:cNvSpPr txBox="1">
                <a:spLocks noChangeArrowheads="1"/>
              </p:cNvSpPr>
              <p:nvPr/>
            </p:nvSpPr>
            <p:spPr bwMode="auto">
              <a:xfrm>
                <a:off x="368" y="2028"/>
                <a:ext cx="78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rgbClr val="FFCC00"/>
                    </a:solidFill>
                    <a:latin typeface="Times New Roman" pitchFamily="18" charset="0"/>
                  </a:rPr>
                  <a:t>Equatorial</a:t>
                </a:r>
              </a:p>
            </p:txBody>
          </p:sp>
          <p:sp>
            <p:nvSpPr>
              <p:cNvPr id="13320" name="Line 23"/>
              <p:cNvSpPr>
                <a:spLocks noChangeShapeType="1"/>
              </p:cNvSpPr>
              <p:nvPr/>
            </p:nvSpPr>
            <p:spPr bwMode="auto">
              <a:xfrm flipV="1">
                <a:off x="618" y="1662"/>
                <a:ext cx="0" cy="18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1" name="Line 24"/>
              <p:cNvSpPr>
                <a:spLocks noChangeShapeType="1"/>
              </p:cNvSpPr>
              <p:nvPr/>
            </p:nvSpPr>
            <p:spPr bwMode="auto">
              <a:xfrm>
                <a:off x="618" y="1938"/>
                <a:ext cx="0" cy="18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3" name="TextBox 2"/>
          <p:cNvSpPr txBox="1"/>
          <p:nvPr/>
        </p:nvSpPr>
        <p:spPr>
          <a:xfrm>
            <a:off x="1413933" y="457200"/>
            <a:ext cx="6304931" cy="523220"/>
          </a:xfrm>
          <a:prstGeom prst="rect">
            <a:avLst/>
          </a:prstGeom>
          <a:noFill/>
        </p:spPr>
        <p:txBody>
          <a:bodyPr wrap="none" rtlCol="0">
            <a:spAutoFit/>
          </a:bodyPr>
          <a:lstStyle/>
          <a:p>
            <a:r>
              <a:rPr lang="en-US" sz="2800" dirty="0" smtClean="0">
                <a:solidFill>
                  <a:schemeClr val="bg1"/>
                </a:solidFill>
                <a:latin typeface="Arial" panose="020B0604020202020204" pitchFamily="34" charset="0"/>
                <a:cs typeface="Arial" panose="020B0604020202020204" pitchFamily="34" charset="0"/>
              </a:rPr>
              <a:t>Major Upwelling Regions in the Ocean</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580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D:\CH07\FG07_06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974975"/>
            <a:ext cx="5715000" cy="2828925"/>
          </a:xfrm>
          <a:prstGeom prst="rect">
            <a:avLst/>
          </a:prstGeom>
          <a:noFill/>
          <a:extLst>
            <a:ext uri="{909E8E84-426E-40DD-AFC4-6F175D3DCCD1}">
              <a14:hiddenFill xmlns:a14="http://schemas.microsoft.com/office/drawing/2010/main">
                <a:solidFill>
                  <a:srgbClr val="FFFFFF"/>
                </a:solidFill>
              </a14:hiddenFill>
            </a:ext>
          </a:extLst>
        </p:spPr>
      </p:pic>
      <p:sp>
        <p:nvSpPr>
          <p:cNvPr id="63491" name="Rectangle 3"/>
          <p:cNvSpPr>
            <a:spLocks noGrp="1" noChangeArrowheads="1"/>
          </p:cNvSpPr>
          <p:nvPr>
            <p:ph type="title"/>
          </p:nvPr>
        </p:nvSpPr>
        <p:spPr>
          <a:xfrm>
            <a:off x="533400" y="304800"/>
            <a:ext cx="7772400" cy="1143000"/>
          </a:xfrm>
        </p:spPr>
        <p:txBody>
          <a:bodyPr/>
          <a:lstStyle/>
          <a:p>
            <a:r>
              <a:rPr lang="en-US">
                <a:solidFill>
                  <a:srgbClr val="FFFF00"/>
                </a:solidFill>
                <a:latin typeface="Times New Roman" pitchFamily="18" charset="0"/>
                <a:cs typeface="Times New Roman" pitchFamily="18" charset="0"/>
              </a:rPr>
              <a:t>Ekman spiral</a:t>
            </a:r>
          </a:p>
        </p:txBody>
      </p:sp>
      <p:sp>
        <p:nvSpPr>
          <p:cNvPr id="63492" name="Rectangle 4"/>
          <p:cNvSpPr>
            <a:spLocks noGrp="1" noChangeArrowheads="1"/>
          </p:cNvSpPr>
          <p:nvPr>
            <p:ph type="body" idx="1"/>
          </p:nvPr>
        </p:nvSpPr>
        <p:spPr>
          <a:xfrm>
            <a:off x="457200" y="1600200"/>
            <a:ext cx="4114800" cy="3962400"/>
          </a:xfrm>
        </p:spPr>
        <p:txBody>
          <a:bodyPr/>
          <a:lstStyle/>
          <a:p>
            <a:pPr>
              <a:buFontTx/>
              <a:buNone/>
            </a:pPr>
            <a:r>
              <a:rPr lang="en-US" sz="2800" b="1" dirty="0">
                <a:solidFill>
                  <a:srgbClr val="FFFF00"/>
                </a:solidFill>
                <a:latin typeface="Times New Roman" pitchFamily="18" charset="0"/>
                <a:cs typeface="Times New Roman" pitchFamily="18" charset="0"/>
              </a:rPr>
              <a:t>Ekman spiral</a:t>
            </a:r>
            <a:r>
              <a:rPr lang="en-US" sz="2800" dirty="0">
                <a:solidFill>
                  <a:srgbClr val="FFFF00"/>
                </a:solidFill>
                <a:latin typeface="Times New Roman" pitchFamily="18" charset="0"/>
                <a:cs typeface="Times New Roman" pitchFamily="18" charset="0"/>
              </a:rPr>
              <a:t> describes the speed and direction of flow of surface waters at various depths</a:t>
            </a:r>
          </a:p>
          <a:p>
            <a:r>
              <a:rPr lang="en-US" sz="2800" dirty="0">
                <a:solidFill>
                  <a:srgbClr val="FFFF00"/>
                </a:solidFill>
                <a:latin typeface="Times New Roman" pitchFamily="18" charset="0"/>
                <a:cs typeface="Times New Roman" pitchFamily="18" charset="0"/>
              </a:rPr>
              <a:t>Factors:</a:t>
            </a:r>
          </a:p>
          <a:p>
            <a:pPr lvl="1"/>
            <a:r>
              <a:rPr lang="en-US" sz="2400" dirty="0">
                <a:solidFill>
                  <a:srgbClr val="FFFF00"/>
                </a:solidFill>
                <a:latin typeface="Times New Roman" pitchFamily="18" charset="0"/>
                <a:cs typeface="Times New Roman" pitchFamily="18" charset="0"/>
              </a:rPr>
              <a:t>Wind</a:t>
            </a:r>
          </a:p>
          <a:p>
            <a:pPr lvl="1"/>
            <a:r>
              <a:rPr lang="en-US" sz="2400" dirty="0" err="1">
                <a:solidFill>
                  <a:srgbClr val="FFFF00"/>
                </a:solidFill>
                <a:latin typeface="Times New Roman" pitchFamily="18" charset="0"/>
                <a:cs typeface="Times New Roman" pitchFamily="18" charset="0"/>
              </a:rPr>
              <a:t>Coriolis</a:t>
            </a:r>
            <a:r>
              <a:rPr lang="en-US" sz="2400" dirty="0">
                <a:solidFill>
                  <a:srgbClr val="FFFF00"/>
                </a:solidFill>
                <a:latin typeface="Times New Roman" pitchFamily="18" charset="0"/>
                <a:cs typeface="Times New Roman" pitchFamily="18" charset="0"/>
              </a:rPr>
              <a:t> effect</a:t>
            </a:r>
          </a:p>
        </p:txBody>
      </p:sp>
    </p:spTree>
    <p:extLst>
      <p:ext uri="{BB962C8B-B14F-4D97-AF65-F5344CB8AC3E}">
        <p14:creationId xmlns:p14="http://schemas.microsoft.com/office/powerpoint/2010/main" val="338569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D:\CH07\FG07_06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813175"/>
            <a:ext cx="5181600" cy="2563813"/>
          </a:xfrm>
          <a:prstGeom prst="rect">
            <a:avLst/>
          </a:prstGeom>
          <a:noFill/>
          <a:extLst>
            <a:ext uri="{909E8E84-426E-40DD-AFC4-6F175D3DCCD1}">
              <a14:hiddenFill xmlns:a14="http://schemas.microsoft.com/office/drawing/2010/main">
                <a:solidFill>
                  <a:srgbClr val="FFFFFF"/>
                </a:solidFill>
              </a14:hiddenFill>
            </a:ext>
          </a:extLst>
        </p:spPr>
      </p:pic>
      <p:sp>
        <p:nvSpPr>
          <p:cNvPr id="64515" name="Rectangle 3"/>
          <p:cNvSpPr>
            <a:spLocks noGrp="1" noChangeArrowheads="1"/>
          </p:cNvSpPr>
          <p:nvPr>
            <p:ph type="title"/>
          </p:nvPr>
        </p:nvSpPr>
        <p:spPr/>
        <p:txBody>
          <a:bodyPr/>
          <a:lstStyle/>
          <a:p>
            <a:r>
              <a:rPr lang="en-US" dirty="0">
                <a:solidFill>
                  <a:schemeClr val="bg1"/>
                </a:solidFill>
                <a:latin typeface="Times New Roman" pitchFamily="18" charset="0"/>
                <a:cs typeface="Times New Roman" pitchFamily="18" charset="0"/>
              </a:rPr>
              <a:t>Ekman transport</a:t>
            </a:r>
          </a:p>
        </p:txBody>
      </p:sp>
      <p:sp>
        <p:nvSpPr>
          <p:cNvPr id="64516" name="Rectangle 4"/>
          <p:cNvSpPr>
            <a:spLocks noGrp="1" noChangeArrowheads="1"/>
          </p:cNvSpPr>
          <p:nvPr>
            <p:ph type="body" idx="1"/>
          </p:nvPr>
        </p:nvSpPr>
        <p:spPr>
          <a:xfrm>
            <a:off x="152400" y="1447800"/>
            <a:ext cx="4191000" cy="4267200"/>
          </a:xfrm>
        </p:spPr>
        <p:txBody>
          <a:bodyPr>
            <a:normAutofit/>
          </a:bodyPr>
          <a:lstStyle/>
          <a:p>
            <a:pPr>
              <a:lnSpc>
                <a:spcPct val="90000"/>
              </a:lnSpc>
              <a:buFontTx/>
              <a:buNone/>
            </a:pPr>
            <a:r>
              <a:rPr lang="en-US" sz="2800" b="1" dirty="0">
                <a:solidFill>
                  <a:schemeClr val="bg1"/>
                </a:solidFill>
                <a:latin typeface="Times New Roman" pitchFamily="18" charset="0"/>
                <a:cs typeface="Times New Roman" pitchFamily="18" charset="0"/>
              </a:rPr>
              <a:t>Ekman transport</a:t>
            </a:r>
            <a:r>
              <a:rPr lang="en-US" sz="2800" dirty="0">
                <a:solidFill>
                  <a:schemeClr val="bg1"/>
                </a:solidFill>
                <a:latin typeface="Times New Roman" pitchFamily="18" charset="0"/>
                <a:cs typeface="Times New Roman" pitchFamily="18" charset="0"/>
              </a:rPr>
              <a:t> </a:t>
            </a:r>
            <a:r>
              <a:rPr lang="en-US" sz="2800" dirty="0">
                <a:solidFill>
                  <a:srgbClr val="FFC000"/>
                </a:solidFill>
                <a:latin typeface="Times New Roman" pitchFamily="18" charset="0"/>
                <a:cs typeface="Times New Roman" pitchFamily="18" charset="0"/>
              </a:rPr>
              <a:t>is the overall water movement due to Ekman spiral</a:t>
            </a:r>
          </a:p>
          <a:p>
            <a:pPr>
              <a:lnSpc>
                <a:spcPct val="90000"/>
              </a:lnSpc>
            </a:pPr>
            <a:r>
              <a:rPr lang="en-US" sz="2800" dirty="0">
                <a:solidFill>
                  <a:srgbClr val="FFC000"/>
                </a:solidFill>
                <a:latin typeface="Times New Roman" pitchFamily="18" charset="0"/>
                <a:cs typeface="Times New Roman" pitchFamily="18" charset="0"/>
              </a:rPr>
              <a:t>Ideal transport is 90º from the wind</a:t>
            </a:r>
          </a:p>
          <a:p>
            <a:pPr>
              <a:lnSpc>
                <a:spcPct val="90000"/>
              </a:lnSpc>
            </a:pPr>
            <a:r>
              <a:rPr lang="en-US" sz="2800" dirty="0">
                <a:solidFill>
                  <a:srgbClr val="FFC000"/>
                </a:solidFill>
                <a:latin typeface="Times New Roman" pitchFamily="18" charset="0"/>
                <a:cs typeface="Times New Roman" pitchFamily="18" charset="0"/>
              </a:rPr>
              <a:t>Transport direction depends on the hemisphere</a:t>
            </a:r>
          </a:p>
        </p:txBody>
      </p:sp>
    </p:spTree>
    <p:extLst>
      <p:ext uri="{BB962C8B-B14F-4D97-AF65-F5344CB8AC3E}">
        <p14:creationId xmlns:p14="http://schemas.microsoft.com/office/powerpoint/2010/main" val="87229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C:\michelle\Kapiolani Comm College\Ocean 201\Ekma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23925"/>
            <a:ext cx="9144000" cy="5010150"/>
          </a:xfrm>
          <a:prstGeom prst="rect">
            <a:avLst/>
          </a:prstGeom>
          <a:noFill/>
          <a:extLst>
            <a:ext uri="{909E8E84-426E-40DD-AFC4-6F175D3DCCD1}">
              <a14:hiddenFill xmlns:a14="http://schemas.microsoft.com/office/drawing/2010/main">
                <a:solidFill>
                  <a:srgbClr val="FFFFFF"/>
                </a:solidFill>
              </a14:hiddenFill>
            </a:ext>
          </a:extLst>
        </p:spPr>
      </p:pic>
      <p:sp>
        <p:nvSpPr>
          <p:cNvPr id="65539" name="Text Box 3"/>
          <p:cNvSpPr txBox="1">
            <a:spLocks noChangeArrowheads="1"/>
          </p:cNvSpPr>
          <p:nvPr/>
        </p:nvSpPr>
        <p:spPr bwMode="auto">
          <a:xfrm>
            <a:off x="2709329" y="79375"/>
            <a:ext cx="37199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chemeClr val="bg1"/>
                </a:solidFill>
                <a:latin typeface="Times New Roman" pitchFamily="18" charset="0"/>
                <a:cs typeface="Times New Roman" pitchFamily="18" charset="0"/>
              </a:rPr>
              <a:t>Ekman Transport</a:t>
            </a:r>
          </a:p>
        </p:txBody>
      </p:sp>
      <p:sp>
        <p:nvSpPr>
          <p:cNvPr id="65540" name="Text Box 4"/>
          <p:cNvSpPr txBox="1">
            <a:spLocks noChangeArrowheads="1"/>
          </p:cNvSpPr>
          <p:nvPr/>
        </p:nvSpPr>
        <p:spPr bwMode="auto">
          <a:xfrm>
            <a:off x="228600" y="5562600"/>
            <a:ext cx="8763000" cy="11874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t>Water flow in the Northern hemisphere- 90</a:t>
            </a:r>
            <a:r>
              <a:rPr lang="en-US" baseline="30000" dirty="0"/>
              <a:t>o</a:t>
            </a:r>
            <a:r>
              <a:rPr lang="en-US" dirty="0"/>
              <a:t> to the right of the wind direction</a:t>
            </a:r>
          </a:p>
          <a:p>
            <a:r>
              <a:rPr lang="en-US" dirty="0"/>
              <a:t>Depth is important</a:t>
            </a:r>
          </a:p>
        </p:txBody>
      </p:sp>
    </p:spTree>
    <p:extLst>
      <p:ext uri="{BB962C8B-B14F-4D97-AF65-F5344CB8AC3E}">
        <p14:creationId xmlns:p14="http://schemas.microsoft.com/office/powerpoint/2010/main" val="420793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381000"/>
            <a:ext cx="7772400" cy="1143000"/>
          </a:xfrm>
        </p:spPr>
        <p:txBody>
          <a:bodyPr/>
          <a:lstStyle/>
          <a:p>
            <a:r>
              <a:rPr lang="en-US" dirty="0">
                <a:solidFill>
                  <a:schemeClr val="bg1"/>
                </a:solidFill>
                <a:latin typeface="Times New Roman" pitchFamily="18" charset="0"/>
                <a:cs typeface="Times New Roman" pitchFamily="18" charset="0"/>
              </a:rPr>
              <a:t>Upwelling and </a:t>
            </a:r>
            <a:r>
              <a:rPr lang="en-US" dirty="0" err="1">
                <a:solidFill>
                  <a:schemeClr val="bg1"/>
                </a:solidFill>
                <a:latin typeface="Times New Roman" pitchFamily="18" charset="0"/>
                <a:cs typeface="Times New Roman" pitchFamily="18" charset="0"/>
              </a:rPr>
              <a:t>downwelling</a:t>
            </a:r>
            <a:endParaRPr lang="en-US" dirty="0">
              <a:solidFill>
                <a:schemeClr val="bg1"/>
              </a:solidFill>
              <a:latin typeface="Times New Roman" pitchFamily="18" charset="0"/>
              <a:cs typeface="Times New Roman" pitchFamily="18" charset="0"/>
            </a:endParaRPr>
          </a:p>
        </p:txBody>
      </p:sp>
      <p:sp>
        <p:nvSpPr>
          <p:cNvPr id="66563" name="Rectangle 3"/>
          <p:cNvSpPr>
            <a:spLocks noGrp="1" noChangeArrowheads="1"/>
          </p:cNvSpPr>
          <p:nvPr>
            <p:ph type="body" idx="1"/>
          </p:nvPr>
        </p:nvSpPr>
        <p:spPr>
          <a:xfrm>
            <a:off x="533400" y="1600200"/>
            <a:ext cx="8001000" cy="3886200"/>
          </a:xfrm>
        </p:spPr>
        <p:txBody>
          <a:bodyPr>
            <a:normAutofit fontScale="92500" lnSpcReduction="10000"/>
          </a:bodyPr>
          <a:lstStyle/>
          <a:p>
            <a:pPr>
              <a:lnSpc>
                <a:spcPct val="90000"/>
              </a:lnSpc>
              <a:buFontTx/>
              <a:buNone/>
            </a:pPr>
            <a:r>
              <a:rPr lang="en-US" dirty="0">
                <a:solidFill>
                  <a:schemeClr val="bg1"/>
                </a:solidFill>
                <a:latin typeface="Times New Roman" pitchFamily="18" charset="0"/>
                <a:cs typeface="Times New Roman" pitchFamily="18" charset="0"/>
              </a:rPr>
              <a:t>Vertical movement of water </a:t>
            </a:r>
            <a:endParaRPr lang="en-US" dirty="0" smtClean="0">
              <a:solidFill>
                <a:schemeClr val="bg1"/>
              </a:solidFill>
              <a:latin typeface="Times New Roman" pitchFamily="18" charset="0"/>
              <a:cs typeface="Times New Roman" pitchFamily="18" charset="0"/>
            </a:endParaRPr>
          </a:p>
          <a:p>
            <a:pPr>
              <a:lnSpc>
                <a:spcPct val="90000"/>
              </a:lnSpc>
              <a:buFontTx/>
              <a:buNone/>
            </a:pPr>
            <a:r>
              <a:rPr lang="en-US" dirty="0" smtClean="0">
                <a:solidFill>
                  <a:schemeClr val="bg1"/>
                </a:solidFill>
                <a:latin typeface="Times New Roman" pitchFamily="18" charset="0"/>
                <a:cs typeface="Times New Roman" pitchFamily="18" charset="0"/>
              </a:rPr>
              <a:t>	- Upwelling </a:t>
            </a:r>
            <a:r>
              <a:rPr lang="en-US" dirty="0">
                <a:solidFill>
                  <a:schemeClr val="bg1"/>
                </a:solidFill>
                <a:latin typeface="Times New Roman" pitchFamily="18" charset="0"/>
                <a:cs typeface="Times New Roman" pitchFamily="18" charset="0"/>
              </a:rPr>
              <a:t>= movement of deep water to surface</a:t>
            </a:r>
          </a:p>
          <a:p>
            <a:pPr lvl="2">
              <a:lnSpc>
                <a:spcPct val="90000"/>
              </a:lnSpc>
            </a:pPr>
            <a:r>
              <a:rPr lang="en-US" dirty="0">
                <a:solidFill>
                  <a:schemeClr val="bg1"/>
                </a:solidFill>
                <a:latin typeface="Times New Roman" pitchFamily="18" charset="0"/>
                <a:cs typeface="Times New Roman" pitchFamily="18" charset="0"/>
              </a:rPr>
              <a:t>Hoists cold, nutrient-rich water to surface</a:t>
            </a:r>
          </a:p>
          <a:p>
            <a:pPr lvl="2">
              <a:lnSpc>
                <a:spcPct val="90000"/>
              </a:lnSpc>
            </a:pPr>
            <a:r>
              <a:rPr lang="en-US" dirty="0">
                <a:solidFill>
                  <a:schemeClr val="bg1"/>
                </a:solidFill>
                <a:latin typeface="Times New Roman" pitchFamily="18" charset="0"/>
                <a:cs typeface="Times New Roman" pitchFamily="18" charset="0"/>
              </a:rPr>
              <a:t>Produces high productivities and abundant marine </a:t>
            </a:r>
            <a:r>
              <a:rPr lang="en-US" dirty="0" smtClean="0">
                <a:solidFill>
                  <a:schemeClr val="bg1"/>
                </a:solidFill>
                <a:latin typeface="Times New Roman" pitchFamily="18" charset="0"/>
                <a:cs typeface="Times New Roman" pitchFamily="18" charset="0"/>
              </a:rPr>
              <a:t>life</a:t>
            </a:r>
          </a:p>
          <a:p>
            <a:pPr lvl="2">
              <a:lnSpc>
                <a:spcPct val="90000"/>
              </a:lnSpc>
            </a:pPr>
            <a:endParaRPr lang="en-US" dirty="0">
              <a:solidFill>
                <a:schemeClr val="bg1"/>
              </a:solidFill>
              <a:latin typeface="Times New Roman" pitchFamily="18" charset="0"/>
              <a:cs typeface="Times New Roman" pitchFamily="18" charset="0"/>
            </a:endParaRPr>
          </a:p>
          <a:p>
            <a:pPr lvl="1">
              <a:lnSpc>
                <a:spcPct val="90000"/>
              </a:lnSpc>
            </a:pPr>
            <a:r>
              <a:rPr lang="en-US" dirty="0" err="1">
                <a:solidFill>
                  <a:schemeClr val="bg1"/>
                </a:solidFill>
                <a:latin typeface="Times New Roman" pitchFamily="18" charset="0"/>
                <a:cs typeface="Times New Roman" pitchFamily="18" charset="0"/>
              </a:rPr>
              <a:t>Downwelling</a:t>
            </a:r>
            <a:r>
              <a:rPr lang="en-US" dirty="0">
                <a:solidFill>
                  <a:schemeClr val="bg1"/>
                </a:solidFill>
                <a:latin typeface="Times New Roman" pitchFamily="18" charset="0"/>
                <a:cs typeface="Times New Roman" pitchFamily="18" charset="0"/>
              </a:rPr>
              <a:t> = movement of surface water down</a:t>
            </a:r>
          </a:p>
          <a:p>
            <a:pPr lvl="2">
              <a:lnSpc>
                <a:spcPct val="90000"/>
              </a:lnSpc>
            </a:pPr>
            <a:r>
              <a:rPr lang="en-US" dirty="0">
                <a:solidFill>
                  <a:schemeClr val="bg1"/>
                </a:solidFill>
                <a:latin typeface="Times New Roman" pitchFamily="18" charset="0"/>
                <a:cs typeface="Times New Roman" pitchFamily="18" charset="0"/>
              </a:rPr>
              <a:t>Moves warm, nutrient-depleted surface water down</a:t>
            </a:r>
          </a:p>
          <a:p>
            <a:pPr lvl="2">
              <a:lnSpc>
                <a:spcPct val="90000"/>
              </a:lnSpc>
            </a:pPr>
            <a:r>
              <a:rPr lang="en-US" dirty="0">
                <a:solidFill>
                  <a:schemeClr val="bg1"/>
                </a:solidFill>
                <a:latin typeface="Times New Roman" pitchFamily="18" charset="0"/>
                <a:cs typeface="Times New Roman" pitchFamily="18" charset="0"/>
              </a:rPr>
              <a:t>Not associated with high productivities or abundant marine life</a:t>
            </a:r>
          </a:p>
        </p:txBody>
      </p:sp>
    </p:spTree>
    <p:extLst>
      <p:ext uri="{BB962C8B-B14F-4D97-AF65-F5344CB8AC3E}">
        <p14:creationId xmlns:p14="http://schemas.microsoft.com/office/powerpoint/2010/main" val="204965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michelle\Kapiolani Comm College\Ocean 201\downwe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048000"/>
            <a:ext cx="5105400" cy="3636963"/>
          </a:xfrm>
          <a:prstGeom prst="rect">
            <a:avLst/>
          </a:prstGeom>
          <a:noFill/>
          <a:extLst>
            <a:ext uri="{909E8E84-426E-40DD-AFC4-6F175D3DCCD1}">
              <a14:hiddenFill xmlns:a14="http://schemas.microsoft.com/office/drawing/2010/main">
                <a:solidFill>
                  <a:srgbClr val="FFFFFF"/>
                </a:solidFill>
              </a14:hiddenFill>
            </a:ext>
          </a:extLst>
        </p:spPr>
      </p:pic>
      <p:pic>
        <p:nvPicPr>
          <p:cNvPr id="67587" name="Picture 3" descr="C:\michelle\Kapiolani Comm College\Ocean 201\upwell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5257800" cy="3116263"/>
          </a:xfrm>
          <a:prstGeom prst="rect">
            <a:avLst/>
          </a:prstGeom>
          <a:noFill/>
          <a:extLst>
            <a:ext uri="{909E8E84-426E-40DD-AFC4-6F175D3DCCD1}">
              <a14:hiddenFill xmlns:a14="http://schemas.microsoft.com/office/drawing/2010/main">
                <a:solidFill>
                  <a:srgbClr val="FFFFFF"/>
                </a:solidFill>
              </a14:hiddenFill>
            </a:ext>
          </a:extLst>
        </p:spPr>
      </p:pic>
      <p:sp>
        <p:nvSpPr>
          <p:cNvPr id="67588" name="Text Box 4"/>
          <p:cNvSpPr txBox="1">
            <a:spLocks noChangeArrowheads="1"/>
          </p:cNvSpPr>
          <p:nvPr/>
        </p:nvSpPr>
        <p:spPr bwMode="auto">
          <a:xfrm>
            <a:off x="533400" y="2667000"/>
            <a:ext cx="1458913"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upwelling</a:t>
            </a:r>
          </a:p>
        </p:txBody>
      </p:sp>
      <p:sp>
        <p:nvSpPr>
          <p:cNvPr id="67589" name="Text Box 5"/>
          <p:cNvSpPr txBox="1">
            <a:spLocks noChangeArrowheads="1"/>
          </p:cNvSpPr>
          <p:nvPr/>
        </p:nvSpPr>
        <p:spPr bwMode="auto">
          <a:xfrm>
            <a:off x="3048000" y="6400800"/>
            <a:ext cx="1849438"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downwelling</a:t>
            </a:r>
          </a:p>
        </p:txBody>
      </p:sp>
    </p:spTree>
    <p:extLst>
      <p:ext uri="{BB962C8B-B14F-4D97-AF65-F5344CB8AC3E}">
        <p14:creationId xmlns:p14="http://schemas.microsoft.com/office/powerpoint/2010/main" val="397532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michelle\Kapiolani Comm College\Ocean 201\ring_i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06" y="914400"/>
            <a:ext cx="4484594" cy="5524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
          <p:cNvSpPr txBox="1">
            <a:spLocks noChangeArrowheads="1"/>
          </p:cNvSpPr>
          <p:nvPr/>
        </p:nvSpPr>
        <p:spPr bwMode="auto">
          <a:xfrm>
            <a:off x="6248400" y="152400"/>
            <a:ext cx="12362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FFFF00"/>
                </a:solidFill>
                <a:latin typeface="Times New Roman" pitchFamily="18" charset="0"/>
                <a:cs typeface="Times New Roman" pitchFamily="18" charset="0"/>
              </a:rPr>
              <a:t>Eddy</a:t>
            </a:r>
          </a:p>
        </p:txBody>
      </p:sp>
      <p:sp>
        <p:nvSpPr>
          <p:cNvPr id="5" name="Text Box 3"/>
          <p:cNvSpPr txBox="1">
            <a:spLocks noChangeArrowheads="1"/>
          </p:cNvSpPr>
          <p:nvPr/>
        </p:nvSpPr>
        <p:spPr bwMode="auto">
          <a:xfrm>
            <a:off x="4724400" y="3352800"/>
            <a:ext cx="4495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r>
              <a:rPr lang="en-US" b="1" dirty="0">
                <a:solidFill>
                  <a:srgbClr val="FFFF00"/>
                </a:solidFill>
                <a:cs typeface="Times New Roman" pitchFamily="18" charset="0"/>
              </a:rPr>
              <a:t>Warm core ring</a:t>
            </a:r>
          </a:p>
          <a:p>
            <a:pPr>
              <a:buFontTx/>
              <a:buAutoNum type="arabicPeriod"/>
            </a:pPr>
            <a:r>
              <a:rPr lang="en-US" dirty="0">
                <a:solidFill>
                  <a:srgbClr val="FFFF00"/>
                </a:solidFill>
                <a:cs typeface="Times New Roman" pitchFamily="18" charset="0"/>
              </a:rPr>
              <a:t>Rotates clockwise</a:t>
            </a:r>
          </a:p>
          <a:p>
            <a:pPr>
              <a:buFontTx/>
              <a:buAutoNum type="arabicPeriod"/>
            </a:pPr>
            <a:r>
              <a:rPr lang="en-US" dirty="0">
                <a:solidFill>
                  <a:srgbClr val="FFFF00"/>
                </a:solidFill>
                <a:cs typeface="Times New Roman" pitchFamily="18" charset="0"/>
              </a:rPr>
              <a:t>Found on the landward side of the current</a:t>
            </a:r>
          </a:p>
          <a:p>
            <a:endParaRPr lang="en-US" b="1" dirty="0">
              <a:solidFill>
                <a:srgbClr val="FFFF00"/>
              </a:solidFill>
              <a:cs typeface="Times New Roman" pitchFamily="18" charset="0"/>
            </a:endParaRPr>
          </a:p>
          <a:p>
            <a:r>
              <a:rPr lang="en-US" b="1" dirty="0">
                <a:solidFill>
                  <a:srgbClr val="FFFF00"/>
                </a:solidFill>
                <a:cs typeface="Times New Roman" pitchFamily="18" charset="0"/>
              </a:rPr>
              <a:t>Cold core ring</a:t>
            </a:r>
            <a:r>
              <a:rPr lang="en-US" dirty="0">
                <a:solidFill>
                  <a:srgbClr val="FFFF00"/>
                </a:solidFill>
                <a:cs typeface="Times New Roman" pitchFamily="18" charset="0"/>
              </a:rPr>
              <a:t> (cyclonic eddy)</a:t>
            </a:r>
          </a:p>
          <a:p>
            <a:pPr>
              <a:buFontTx/>
              <a:buAutoNum type="arabicPeriod"/>
            </a:pPr>
            <a:r>
              <a:rPr lang="en-US" dirty="0">
                <a:solidFill>
                  <a:srgbClr val="FFFF00"/>
                </a:solidFill>
                <a:cs typeface="Times New Roman" pitchFamily="18" charset="0"/>
              </a:rPr>
              <a:t>Rotates counterclockwise</a:t>
            </a:r>
          </a:p>
          <a:p>
            <a:pPr>
              <a:buFontTx/>
              <a:buAutoNum type="arabicPeriod"/>
            </a:pPr>
            <a:r>
              <a:rPr lang="en-US" dirty="0">
                <a:solidFill>
                  <a:srgbClr val="FFFF00"/>
                </a:solidFill>
                <a:cs typeface="Times New Roman" pitchFamily="18" charset="0"/>
              </a:rPr>
              <a:t>Forms on the ocean side of the current</a:t>
            </a:r>
          </a:p>
        </p:txBody>
      </p:sp>
      <p:sp>
        <p:nvSpPr>
          <p:cNvPr id="6" name="Rectangle 4"/>
          <p:cNvSpPr>
            <a:spLocks noChangeArrowheads="1"/>
          </p:cNvSpPr>
          <p:nvPr/>
        </p:nvSpPr>
        <p:spPr bwMode="auto">
          <a:xfrm>
            <a:off x="4724400" y="890154"/>
            <a:ext cx="44958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spcBef>
                <a:spcPct val="50000"/>
              </a:spcBef>
              <a:buSzPct val="90000"/>
              <a:buFont typeface="Arial" pitchFamily="34" charset="0"/>
              <a:buChar char="•"/>
            </a:pPr>
            <a:r>
              <a:rPr lang="en-US" dirty="0">
                <a:solidFill>
                  <a:srgbClr val="FFFF00"/>
                </a:solidFill>
                <a:latin typeface="Times New Roman" pitchFamily="18" charset="0"/>
                <a:cs typeface="Times New Roman" pitchFamily="18" charset="0"/>
              </a:rPr>
              <a:t>A circular movement of water formed along the edge of a permanent current</a:t>
            </a:r>
          </a:p>
          <a:p>
            <a:pPr marL="457200" indent="-457200">
              <a:spcBef>
                <a:spcPct val="50000"/>
              </a:spcBef>
              <a:buSzPct val="90000"/>
              <a:buFont typeface="Arial" pitchFamily="34" charset="0"/>
              <a:buChar char="•"/>
            </a:pPr>
            <a:r>
              <a:rPr lang="en-US" dirty="0">
                <a:solidFill>
                  <a:srgbClr val="FFFF00"/>
                </a:solidFill>
                <a:latin typeface="Times New Roman" pitchFamily="18" charset="0"/>
                <a:cs typeface="Times New Roman" pitchFamily="18" charset="0"/>
              </a:rPr>
              <a:t>In an average year, 10-15 rings are formed</a:t>
            </a:r>
          </a:p>
          <a:p>
            <a:pPr marL="457200" indent="-457200">
              <a:spcBef>
                <a:spcPct val="50000"/>
              </a:spcBef>
              <a:buSzPct val="90000"/>
              <a:buFont typeface="Arial" pitchFamily="34" charset="0"/>
              <a:buChar char="•"/>
            </a:pPr>
            <a:r>
              <a:rPr lang="en-US" dirty="0">
                <a:solidFill>
                  <a:srgbClr val="FFFF00"/>
                </a:solidFill>
                <a:latin typeface="Times New Roman" pitchFamily="18" charset="0"/>
                <a:cs typeface="Times New Roman" pitchFamily="18" charset="0"/>
              </a:rPr>
              <a:t>150-300 km in diameter</a:t>
            </a:r>
          </a:p>
          <a:p>
            <a:pPr marL="457200" indent="-457200">
              <a:spcBef>
                <a:spcPct val="50000"/>
              </a:spcBef>
              <a:buSzPct val="90000"/>
              <a:buFont typeface="Arial" pitchFamily="34" charset="0"/>
              <a:buChar char="•"/>
            </a:pPr>
            <a:r>
              <a:rPr lang="en-US" dirty="0">
                <a:solidFill>
                  <a:srgbClr val="FFFF00"/>
                </a:solidFill>
                <a:latin typeface="Times New Roman" pitchFamily="18" charset="0"/>
                <a:cs typeface="Times New Roman" pitchFamily="18" charset="0"/>
              </a:rPr>
              <a:t>Speed 1 m/sec</a:t>
            </a:r>
            <a:endParaRPr lang="en-US" sz="2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38220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michelle\Kapiolani Comm College\Ocean 201\ring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0"/>
            <a:ext cx="67818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92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5715000" y="36730"/>
            <a:ext cx="2372764" cy="877669"/>
            <a:chOff x="5715000" y="36730"/>
            <a:chExt cx="2372764" cy="877669"/>
          </a:xfrm>
        </p:grpSpPr>
        <p:sp>
          <p:nvSpPr>
            <p:cNvPr id="10" name="Cloud Callout 9"/>
            <p:cNvSpPr/>
            <p:nvPr/>
          </p:nvSpPr>
          <p:spPr>
            <a:xfrm>
              <a:off x="5715000" y="36730"/>
              <a:ext cx="2372764" cy="877669"/>
            </a:xfrm>
            <a:prstGeom prst="cloudCallout">
              <a:avLst>
                <a:gd name="adj1" fmla="val -50151"/>
                <a:gd name="adj2" fmla="val 95889"/>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6116782" y="224135"/>
              <a:ext cx="1542410" cy="461665"/>
            </a:xfrm>
            <a:prstGeom prst="rect">
              <a:avLst/>
            </a:prstGeom>
          </p:spPr>
          <p:txBody>
            <a:bodyPr wrap="none">
              <a:spAutoFit/>
            </a:bodyPr>
            <a:lstStyle/>
            <a:p>
              <a:r>
                <a:rPr lang="en-US" sz="1200" dirty="0" smtClean="0">
                  <a:solidFill>
                    <a:prstClr val="black"/>
                  </a:solidFill>
                  <a:latin typeface="Times New Roman" pitchFamily="18" charset="0"/>
                  <a:cs typeface="Times New Roman" pitchFamily="18" charset="0"/>
                </a:rPr>
                <a:t>Hello, My name</a:t>
              </a:r>
            </a:p>
            <a:p>
              <a:r>
                <a:rPr lang="en-US" sz="1200" dirty="0" smtClean="0">
                  <a:solidFill>
                    <a:prstClr val="black"/>
                  </a:solidFill>
                  <a:latin typeface="Times New Roman" pitchFamily="18" charset="0"/>
                  <a:cs typeface="Times New Roman" pitchFamily="18" charset="0"/>
                </a:rPr>
                <a:t>is Curtis </a:t>
              </a:r>
              <a:r>
                <a:rPr lang="en-US" sz="1200" dirty="0" err="1">
                  <a:solidFill>
                    <a:prstClr val="black"/>
                  </a:solidFill>
                  <a:latin typeface="Times New Roman" pitchFamily="18" charset="0"/>
                  <a:cs typeface="Times New Roman" pitchFamily="18" charset="0"/>
                </a:rPr>
                <a:t>Ebbesmeyer</a:t>
              </a:r>
              <a:r>
                <a:rPr lang="en-US" sz="1200" dirty="0">
                  <a:solidFill>
                    <a:prstClr val="black"/>
                  </a:solidFill>
                  <a:latin typeface="Times New Roman" pitchFamily="18" charset="0"/>
                  <a:cs typeface="Times New Roman" pitchFamily="18" charset="0"/>
                </a:rPr>
                <a:t> </a:t>
              </a:r>
            </a:p>
          </p:txBody>
        </p:sp>
      </p:grpSp>
    </p:spTree>
    <p:extLst>
      <p:ext uri="{BB962C8B-B14F-4D97-AF65-F5344CB8AC3E}">
        <p14:creationId xmlns:p14="http://schemas.microsoft.com/office/powerpoint/2010/main" val="285786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827" t="13242" r="45001" b="6759"/>
          <a:stretch/>
        </p:blipFill>
        <p:spPr bwMode="auto">
          <a:xfrm>
            <a:off x="1965435" y="179218"/>
            <a:ext cx="5121165" cy="6373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661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http://img.dailymail.co.uk/i/pix/2007/06_03/duckGPX2706_468x2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85800"/>
            <a:ext cx="8686800" cy="519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461963"/>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atin typeface="Times New Roman" pitchFamily="18" charset="0"/>
            </a:endParaRPr>
          </a:p>
          <a:p>
            <a:pPr eaLnBrk="0" hangingPunct="0"/>
            <a:endParaRPr lang="en-US">
              <a:latin typeface="Times New Roman" pitchFamily="18" charset="0"/>
            </a:endParaRPr>
          </a:p>
        </p:txBody>
      </p:sp>
      <p:sp>
        <p:nvSpPr>
          <p:cNvPr id="95236" name="Rectangle 4"/>
          <p:cNvSpPr>
            <a:spLocks noChangeArrowheads="1"/>
          </p:cNvSpPr>
          <p:nvPr/>
        </p:nvSpPr>
        <p:spPr bwMode="auto">
          <a:xfrm>
            <a:off x="76200" y="682094"/>
            <a:ext cx="81534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630238" lvl="3" eaLnBrk="0" hangingPunct="0">
              <a:spcBef>
                <a:spcPct val="50000"/>
              </a:spcBef>
              <a:buFontTx/>
              <a:buChar char="•"/>
            </a:pPr>
            <a:r>
              <a:rPr lang="en-US" dirty="0">
                <a:solidFill>
                  <a:srgbClr val="FFFF00"/>
                </a:solidFill>
                <a:latin typeface="Times New Roman" pitchFamily="18" charset="0"/>
                <a:cs typeface="Times New Roman" pitchFamily="18" charset="0"/>
              </a:rPr>
              <a:t>January 1992 - shipwrecked in the Pacific Ocean, off the coast of </a:t>
            </a:r>
            <a:r>
              <a:rPr lang="en-US" dirty="0" smtClean="0">
                <a:solidFill>
                  <a:srgbClr val="FFFF00"/>
                </a:solidFill>
                <a:latin typeface="Times New Roman" pitchFamily="18" charset="0"/>
                <a:cs typeface="Times New Roman" pitchFamily="18" charset="0"/>
              </a:rPr>
              <a:t>China</a:t>
            </a:r>
          </a:p>
          <a:p>
            <a:pPr marL="630238" lvl="3" eaLnBrk="0" hangingPunct="0">
              <a:spcBef>
                <a:spcPct val="50000"/>
              </a:spcBef>
              <a:buFontTx/>
              <a:buChar char="•"/>
            </a:pPr>
            <a:endParaRPr lang="en-US" dirty="0">
              <a:solidFill>
                <a:srgbClr val="FFFF00"/>
              </a:solidFill>
              <a:latin typeface="Times New Roman" pitchFamily="18" charset="0"/>
              <a:cs typeface="Times New Roman" pitchFamily="18" charset="0"/>
            </a:endParaRPr>
          </a:p>
          <a:p>
            <a:pPr marL="630238" lvl="3" eaLnBrk="0" hangingPunct="0">
              <a:spcBef>
                <a:spcPct val="50000"/>
              </a:spcBef>
              <a:buFontTx/>
              <a:buChar char="•"/>
            </a:pPr>
            <a:r>
              <a:rPr lang="en-US" dirty="0">
                <a:solidFill>
                  <a:srgbClr val="FFFF00"/>
                </a:solidFill>
                <a:latin typeface="Times New Roman" pitchFamily="18" charset="0"/>
                <a:cs typeface="Times New Roman" pitchFamily="18" charset="0"/>
              </a:rPr>
              <a:t>November 1992 - half had drifted north to the Bering Sea and Alaska; the other half went south to Indonesia and </a:t>
            </a:r>
            <a:r>
              <a:rPr lang="en-US" dirty="0" smtClean="0">
                <a:solidFill>
                  <a:srgbClr val="FFFF00"/>
                </a:solidFill>
                <a:latin typeface="Times New Roman" pitchFamily="18" charset="0"/>
                <a:cs typeface="Times New Roman" pitchFamily="18" charset="0"/>
              </a:rPr>
              <a:t>Australia</a:t>
            </a:r>
          </a:p>
          <a:p>
            <a:pPr marL="630238" lvl="3" eaLnBrk="0" hangingPunct="0">
              <a:spcBef>
                <a:spcPct val="50000"/>
              </a:spcBef>
              <a:buFontTx/>
              <a:buChar char="•"/>
            </a:pPr>
            <a:endParaRPr lang="en-US" dirty="0">
              <a:solidFill>
                <a:srgbClr val="FFFF00"/>
              </a:solidFill>
              <a:latin typeface="Times New Roman" pitchFamily="18" charset="0"/>
              <a:cs typeface="Times New Roman" pitchFamily="18" charset="0"/>
            </a:endParaRPr>
          </a:p>
          <a:p>
            <a:pPr marL="630238" lvl="3" eaLnBrk="0" hangingPunct="0">
              <a:spcBef>
                <a:spcPct val="50000"/>
              </a:spcBef>
              <a:buFontTx/>
              <a:buChar char="•"/>
            </a:pPr>
            <a:r>
              <a:rPr lang="en-US" dirty="0">
                <a:solidFill>
                  <a:srgbClr val="FFFF00"/>
                </a:solidFill>
                <a:latin typeface="Times New Roman" pitchFamily="18" charset="0"/>
                <a:cs typeface="Times New Roman" pitchFamily="18" charset="0"/>
              </a:rPr>
              <a:t>1995 to 2000 - spent five years in the Arctic ice floes, slowly working their way through the </a:t>
            </a:r>
            <a:r>
              <a:rPr lang="en-US" dirty="0" smtClean="0">
                <a:solidFill>
                  <a:srgbClr val="FFFF00"/>
                </a:solidFill>
                <a:latin typeface="Times New Roman" pitchFamily="18" charset="0"/>
                <a:cs typeface="Times New Roman" pitchFamily="18" charset="0"/>
              </a:rPr>
              <a:t>glacier</a:t>
            </a:r>
          </a:p>
          <a:p>
            <a:pPr marL="630238" lvl="3" eaLnBrk="0" hangingPunct="0">
              <a:spcBef>
                <a:spcPct val="50000"/>
              </a:spcBef>
              <a:buFontTx/>
              <a:buChar char="•"/>
            </a:pPr>
            <a:endParaRPr lang="en-US" dirty="0" smtClean="0">
              <a:solidFill>
                <a:srgbClr val="FFFF00"/>
              </a:solidFill>
              <a:latin typeface="Times New Roman" pitchFamily="18" charset="0"/>
              <a:cs typeface="Times New Roman" pitchFamily="18" charset="0"/>
            </a:endParaRPr>
          </a:p>
          <a:p>
            <a:pPr marL="630238" lvl="3" eaLnBrk="0" hangingPunct="0">
              <a:spcBef>
                <a:spcPct val="50000"/>
              </a:spcBef>
              <a:buFontTx/>
              <a:buChar char="•"/>
            </a:pPr>
            <a:r>
              <a:rPr lang="en-US" dirty="0" smtClean="0">
                <a:solidFill>
                  <a:srgbClr val="FFFF00"/>
                </a:solidFill>
                <a:latin typeface="Times New Roman" pitchFamily="18" charset="0"/>
                <a:cs typeface="Times New Roman" pitchFamily="18" charset="0"/>
              </a:rPr>
              <a:t>2001 </a:t>
            </a:r>
            <a:r>
              <a:rPr lang="en-US" dirty="0">
                <a:solidFill>
                  <a:srgbClr val="FFFF00"/>
                </a:solidFill>
                <a:latin typeface="Times New Roman" pitchFamily="18" charset="0"/>
                <a:cs typeface="Times New Roman" pitchFamily="18" charset="0"/>
              </a:rPr>
              <a:t>- the </a:t>
            </a:r>
            <a:r>
              <a:rPr lang="en-US" dirty="0" err="1">
                <a:solidFill>
                  <a:srgbClr val="FFFF00"/>
                </a:solidFill>
                <a:latin typeface="Times New Roman" pitchFamily="18" charset="0"/>
                <a:cs typeface="Times New Roman" pitchFamily="18" charset="0"/>
              </a:rPr>
              <a:t>duckies</a:t>
            </a:r>
            <a:r>
              <a:rPr lang="en-US" dirty="0">
                <a:solidFill>
                  <a:srgbClr val="FFFF00"/>
                </a:solidFill>
                <a:latin typeface="Times New Roman" pitchFamily="18" charset="0"/>
                <a:cs typeface="Times New Roman" pitchFamily="18" charset="0"/>
              </a:rPr>
              <a:t> bobbed over the place where the Titanic had </a:t>
            </a:r>
            <a:r>
              <a:rPr lang="en-US" dirty="0" smtClean="0">
                <a:solidFill>
                  <a:srgbClr val="FFFF00"/>
                </a:solidFill>
                <a:latin typeface="Times New Roman" pitchFamily="18" charset="0"/>
                <a:cs typeface="Times New Roman" pitchFamily="18" charset="0"/>
              </a:rPr>
              <a:t>sunk</a:t>
            </a:r>
          </a:p>
          <a:p>
            <a:pPr marL="630238" lvl="3" eaLnBrk="0" hangingPunct="0">
              <a:spcBef>
                <a:spcPct val="50000"/>
              </a:spcBef>
              <a:buFontTx/>
              <a:buChar char="•"/>
            </a:pPr>
            <a:endParaRPr lang="en-US" dirty="0">
              <a:solidFill>
                <a:srgbClr val="FFFF00"/>
              </a:solidFill>
              <a:latin typeface="Times New Roman" pitchFamily="18" charset="0"/>
              <a:cs typeface="Times New Roman" pitchFamily="18" charset="0"/>
            </a:endParaRPr>
          </a:p>
          <a:p>
            <a:pPr marL="630238" lvl="3" eaLnBrk="0" hangingPunct="0">
              <a:spcBef>
                <a:spcPct val="50000"/>
              </a:spcBef>
              <a:buFontTx/>
              <a:buChar char="•"/>
            </a:pPr>
            <a:r>
              <a:rPr lang="en-US" dirty="0">
                <a:solidFill>
                  <a:srgbClr val="FFFF00"/>
                </a:solidFill>
                <a:latin typeface="Times New Roman" pitchFamily="18" charset="0"/>
                <a:cs typeface="Times New Roman" pitchFamily="18" charset="0"/>
              </a:rPr>
              <a:t>2003 - they were predicted to begin washing </a:t>
            </a:r>
            <a:r>
              <a:rPr lang="en-US" dirty="0" smtClean="0">
                <a:solidFill>
                  <a:srgbClr val="FFFF00"/>
                </a:solidFill>
                <a:latin typeface="Times New Roman" pitchFamily="18" charset="0"/>
                <a:cs typeface="Times New Roman" pitchFamily="18" charset="0"/>
              </a:rPr>
              <a:t>up </a:t>
            </a:r>
          </a:p>
          <a:p>
            <a:pPr marL="630238" lvl="3" eaLnBrk="0" hangingPunct="0">
              <a:spcBef>
                <a:spcPct val="50000"/>
              </a:spcBef>
            </a:pPr>
            <a:r>
              <a:rPr lang="en-US" dirty="0" smtClean="0">
                <a:solidFill>
                  <a:srgbClr val="FFFF00"/>
                </a:solidFill>
                <a:latin typeface="Times New Roman" pitchFamily="18" charset="0"/>
                <a:cs typeface="Times New Roman" pitchFamily="18" charset="0"/>
              </a:rPr>
              <a:t>in </a:t>
            </a:r>
            <a:r>
              <a:rPr lang="en-US" dirty="0">
                <a:solidFill>
                  <a:srgbClr val="FFFF00"/>
                </a:solidFill>
                <a:latin typeface="Times New Roman" pitchFamily="18" charset="0"/>
                <a:cs typeface="Times New Roman" pitchFamily="18" charset="0"/>
              </a:rPr>
              <a:t>New England, but only one was spotted in </a:t>
            </a:r>
            <a:r>
              <a:rPr lang="en-US" dirty="0" smtClean="0">
                <a:solidFill>
                  <a:srgbClr val="FFFF00"/>
                </a:solidFill>
                <a:latin typeface="Times New Roman" pitchFamily="18" charset="0"/>
                <a:cs typeface="Times New Roman" pitchFamily="18" charset="0"/>
              </a:rPr>
              <a:t>Maine</a:t>
            </a:r>
          </a:p>
          <a:p>
            <a:pPr marL="630238" lvl="3" eaLnBrk="0" hangingPunct="0">
              <a:spcBef>
                <a:spcPct val="50000"/>
              </a:spcBef>
              <a:buFontTx/>
              <a:buChar char="•"/>
            </a:pPr>
            <a:endParaRPr lang="en-US" dirty="0">
              <a:solidFill>
                <a:srgbClr val="FFFF00"/>
              </a:solidFill>
              <a:latin typeface="Times New Roman" pitchFamily="18" charset="0"/>
              <a:cs typeface="Times New Roman" pitchFamily="18" charset="0"/>
            </a:endParaRPr>
          </a:p>
          <a:p>
            <a:pPr marL="630238" lvl="3" eaLnBrk="0" hangingPunct="0">
              <a:spcBef>
                <a:spcPct val="50000"/>
              </a:spcBef>
              <a:buFontTx/>
              <a:buChar char="•"/>
            </a:pPr>
            <a:r>
              <a:rPr lang="en-US" dirty="0">
                <a:solidFill>
                  <a:srgbClr val="FFFF00"/>
                </a:solidFill>
                <a:latin typeface="Times New Roman" pitchFamily="18" charset="0"/>
                <a:cs typeface="Times New Roman" pitchFamily="18" charset="0"/>
              </a:rPr>
              <a:t>2007 - a couple </a:t>
            </a:r>
            <a:r>
              <a:rPr lang="en-US" dirty="0" err="1">
                <a:solidFill>
                  <a:srgbClr val="FFFF00"/>
                </a:solidFill>
                <a:latin typeface="Times New Roman" pitchFamily="18" charset="0"/>
                <a:cs typeface="Times New Roman" pitchFamily="18" charset="0"/>
              </a:rPr>
              <a:t>duckies</a:t>
            </a:r>
            <a:r>
              <a:rPr lang="en-US" dirty="0">
                <a:solidFill>
                  <a:srgbClr val="FFFF00"/>
                </a:solidFill>
                <a:latin typeface="Times New Roman" pitchFamily="18" charset="0"/>
                <a:cs typeface="Times New Roman" pitchFamily="18" charset="0"/>
              </a:rPr>
              <a:t> and frogs were found </a:t>
            </a:r>
            <a:endParaRPr lang="en-US" dirty="0" smtClean="0">
              <a:solidFill>
                <a:srgbClr val="FFFF00"/>
              </a:solidFill>
              <a:latin typeface="Times New Roman" pitchFamily="18" charset="0"/>
              <a:cs typeface="Times New Roman" pitchFamily="18" charset="0"/>
            </a:endParaRPr>
          </a:p>
          <a:p>
            <a:pPr marL="630238" lvl="3" eaLnBrk="0" hangingPunct="0">
              <a:spcBef>
                <a:spcPct val="50000"/>
              </a:spcBef>
            </a:pPr>
            <a:r>
              <a:rPr lang="en-US" dirty="0" smtClean="0">
                <a:solidFill>
                  <a:srgbClr val="FFFF00"/>
                </a:solidFill>
                <a:latin typeface="Times New Roman" pitchFamily="18" charset="0"/>
                <a:cs typeface="Times New Roman" pitchFamily="18" charset="0"/>
              </a:rPr>
              <a:t>on </a:t>
            </a:r>
            <a:r>
              <a:rPr lang="en-US" dirty="0">
                <a:solidFill>
                  <a:srgbClr val="FFFF00"/>
                </a:solidFill>
                <a:latin typeface="Times New Roman" pitchFamily="18" charset="0"/>
                <a:cs typeface="Times New Roman" pitchFamily="18" charset="0"/>
              </a:rPr>
              <a:t>the beaches of Scotland and southwest England.</a:t>
            </a:r>
          </a:p>
        </p:txBody>
      </p:sp>
      <p:sp>
        <p:nvSpPr>
          <p:cNvPr id="95237" name="Text Box 5"/>
          <p:cNvSpPr txBox="1">
            <a:spLocks noChangeArrowheads="1"/>
          </p:cNvSpPr>
          <p:nvPr/>
        </p:nvSpPr>
        <p:spPr bwMode="auto">
          <a:xfrm>
            <a:off x="2743200" y="79375"/>
            <a:ext cx="33868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err="1">
                <a:solidFill>
                  <a:srgbClr val="FFFF00"/>
                </a:solidFill>
                <a:latin typeface="Times New Roman" pitchFamily="18" charset="0"/>
                <a:cs typeface="Times New Roman" pitchFamily="18" charset="0"/>
              </a:rPr>
              <a:t>Duckie</a:t>
            </a:r>
            <a:r>
              <a:rPr lang="en-US" sz="3600" b="1" dirty="0">
                <a:solidFill>
                  <a:srgbClr val="FFFF00"/>
                </a:solidFill>
                <a:latin typeface="Times New Roman" pitchFamily="18" charset="0"/>
                <a:cs typeface="Times New Roman" pitchFamily="18" charset="0"/>
              </a:rPr>
              <a:t> Progress</a:t>
            </a:r>
          </a:p>
        </p:txBody>
      </p:sp>
      <p:pic>
        <p:nvPicPr>
          <p:cNvPr id="14338" name="Picture 2" descr="http://www.experimentation-online.co.uk/imgs/ducks_jacklin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437" y="4476854"/>
            <a:ext cx="3429000"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1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360" y="1620982"/>
            <a:ext cx="7345281" cy="1077218"/>
          </a:xfrm>
          <a:prstGeom prst="rect">
            <a:avLst/>
          </a:prstGeom>
          <a:noFill/>
        </p:spPr>
        <p:txBody>
          <a:bodyPr wrap="none" rtlCol="0">
            <a:spAutoFit/>
          </a:bodyPr>
          <a:lstStyle/>
          <a:p>
            <a:pPr algn="ctr"/>
            <a:r>
              <a:rPr lang="en-US" sz="3200" dirty="0" smtClean="0">
                <a:solidFill>
                  <a:srgbClr val="FFFF00"/>
                </a:solidFill>
                <a:latin typeface="Times New Roman" pitchFamily="18" charset="0"/>
                <a:cs typeface="Times New Roman" pitchFamily="18" charset="0"/>
              </a:rPr>
              <a:t>Quiz – </a:t>
            </a:r>
          </a:p>
          <a:p>
            <a:pPr algn="ctr"/>
            <a:r>
              <a:rPr lang="en-US" sz="3200" dirty="0" smtClean="0">
                <a:solidFill>
                  <a:srgbClr val="FFFF00"/>
                </a:solidFill>
                <a:latin typeface="Times New Roman" pitchFamily="18" charset="0"/>
                <a:cs typeface="Times New Roman" pitchFamily="18" charset="0"/>
              </a:rPr>
              <a:t>How many major upwelling sites are there?</a:t>
            </a:r>
            <a:endParaRPr lang="en-US" sz="32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4059236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0" y="1752600"/>
            <a:ext cx="9144000" cy="3810000"/>
            <a:chOff x="0" y="381000"/>
            <a:chExt cx="9144000" cy="3810000"/>
          </a:xfrm>
        </p:grpSpPr>
        <p:sp>
          <p:nvSpPr>
            <p:cNvPr id="5" name="Rectangle 4"/>
            <p:cNvSpPr/>
            <p:nvPr/>
          </p:nvSpPr>
          <p:spPr>
            <a:xfrm>
              <a:off x="0" y="381000"/>
              <a:ext cx="9144000" cy="3810000"/>
            </a:xfrm>
            <a:prstGeom prst="rect">
              <a:avLst/>
            </a:prstGeom>
            <a:solidFill>
              <a:schemeClr val="tx2">
                <a:lumMod val="50000"/>
                <a:alpha val="73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0" y="609600"/>
              <a:ext cx="9058249" cy="3416320"/>
            </a:xfrm>
            <a:prstGeom prst="rect">
              <a:avLst/>
            </a:prstGeom>
            <a:noFill/>
          </p:spPr>
          <p:txBody>
            <a:bodyPr wrap="none" rtlCol="0">
              <a:spAutoFit/>
            </a:bodyPr>
            <a:lstStyle/>
            <a:p>
              <a:r>
                <a:rPr lang="en-US" sz="2400" b="1" dirty="0" smtClean="0">
                  <a:solidFill>
                    <a:srgbClr val="FFFF00"/>
                  </a:solidFill>
                  <a:latin typeface="Times New Roman" pitchFamily="18" charset="0"/>
                  <a:cs typeface="Times New Roman" pitchFamily="18" charset="0"/>
                </a:rPr>
                <a:t>First ….a key concept to keep in mind:</a:t>
              </a:r>
            </a:p>
            <a:p>
              <a:endParaRPr lang="en-US" sz="2400" b="1" dirty="0">
                <a:solidFill>
                  <a:srgbClr val="FFFF00"/>
                </a:solidFill>
                <a:latin typeface="Times New Roman" pitchFamily="18" charset="0"/>
                <a:cs typeface="Times New Roman" pitchFamily="18" charset="0"/>
              </a:endParaRPr>
            </a:p>
            <a:p>
              <a:pPr marL="342900" indent="-342900">
                <a:buAutoNum type="arabicPeriod"/>
              </a:pPr>
              <a:r>
                <a:rPr lang="en-US" sz="2400" b="1" dirty="0" smtClean="0">
                  <a:solidFill>
                    <a:srgbClr val="FF0066"/>
                  </a:solidFill>
                  <a:latin typeface="Times New Roman" pitchFamily="18" charset="0"/>
                  <a:cs typeface="Times New Roman" pitchFamily="18" charset="0"/>
                </a:rPr>
                <a:t>Winds</a:t>
              </a:r>
              <a:r>
                <a:rPr lang="en-US" sz="2400" b="1" dirty="0" smtClean="0">
                  <a:solidFill>
                    <a:srgbClr val="FFFF00"/>
                  </a:solidFill>
                  <a:latin typeface="Times New Roman" pitchFamily="18" charset="0"/>
                  <a:cs typeface="Times New Roman" pitchFamily="18" charset="0"/>
                </a:rPr>
                <a:t> are named from the direction in which they are coming….</a:t>
              </a:r>
            </a:p>
            <a:p>
              <a:r>
                <a:rPr lang="en-US" sz="2400" b="1" dirty="0" smtClean="0">
                  <a:solidFill>
                    <a:srgbClr val="FFFF00"/>
                  </a:solidFill>
                  <a:latin typeface="Times New Roman" pitchFamily="18" charset="0"/>
                  <a:cs typeface="Times New Roman" pitchFamily="18" charset="0"/>
                </a:rPr>
                <a:t>	for example: A Southerly – is a wind coming from the south </a:t>
              </a:r>
            </a:p>
            <a:p>
              <a:r>
                <a:rPr lang="en-US" sz="2400" b="1" dirty="0">
                  <a:solidFill>
                    <a:srgbClr val="FFFF00"/>
                  </a:solidFill>
                  <a:latin typeface="Times New Roman" pitchFamily="18" charset="0"/>
                  <a:cs typeface="Times New Roman" pitchFamily="18" charset="0"/>
                </a:rPr>
                <a:t>	</a:t>
              </a:r>
              <a:r>
                <a:rPr lang="en-US" sz="2400" b="1" dirty="0" smtClean="0">
                  <a:solidFill>
                    <a:srgbClr val="FFFF00"/>
                  </a:solidFill>
                  <a:latin typeface="Times New Roman" pitchFamily="18" charset="0"/>
                  <a:cs typeface="Times New Roman" pitchFamily="18" charset="0"/>
                </a:rPr>
                <a:t>but blowing north.</a:t>
              </a:r>
            </a:p>
            <a:p>
              <a:endParaRPr lang="en-US" sz="2400" b="1" dirty="0">
                <a:solidFill>
                  <a:srgbClr val="FFFF00"/>
                </a:solidFill>
                <a:latin typeface="Times New Roman" pitchFamily="18" charset="0"/>
                <a:cs typeface="Times New Roman" pitchFamily="18" charset="0"/>
              </a:endParaRPr>
            </a:p>
            <a:p>
              <a:r>
                <a:rPr lang="en-US" sz="2400" b="1" dirty="0" smtClean="0">
                  <a:solidFill>
                    <a:srgbClr val="FFFF00"/>
                  </a:solidFill>
                  <a:latin typeface="Times New Roman" pitchFamily="18" charset="0"/>
                  <a:cs typeface="Times New Roman" pitchFamily="18" charset="0"/>
                </a:rPr>
                <a:t>2. </a:t>
              </a:r>
              <a:r>
                <a:rPr lang="en-US" sz="2400" b="1" dirty="0" smtClean="0">
                  <a:solidFill>
                    <a:srgbClr val="66FFFF"/>
                  </a:solidFill>
                  <a:latin typeface="Times New Roman" pitchFamily="18" charset="0"/>
                  <a:cs typeface="Times New Roman" pitchFamily="18" charset="0"/>
                </a:rPr>
                <a:t>Currents</a:t>
              </a:r>
              <a:r>
                <a:rPr lang="en-US" sz="2400" b="1" dirty="0" smtClean="0">
                  <a:solidFill>
                    <a:srgbClr val="FFFF00"/>
                  </a:solidFill>
                  <a:latin typeface="Times New Roman" pitchFamily="18" charset="0"/>
                  <a:cs typeface="Times New Roman" pitchFamily="18" charset="0"/>
                </a:rPr>
                <a:t> are named for the direction in which they flow…..</a:t>
              </a:r>
            </a:p>
            <a:p>
              <a:r>
                <a:rPr lang="en-US" sz="2400" b="1" dirty="0">
                  <a:solidFill>
                    <a:srgbClr val="FFFF00"/>
                  </a:solidFill>
                  <a:latin typeface="Times New Roman" pitchFamily="18" charset="0"/>
                  <a:cs typeface="Times New Roman" pitchFamily="18" charset="0"/>
                </a:rPr>
                <a:t>	</a:t>
              </a:r>
              <a:r>
                <a:rPr lang="en-US" sz="2400" b="1" dirty="0" smtClean="0">
                  <a:solidFill>
                    <a:srgbClr val="FFFF00"/>
                  </a:solidFill>
                  <a:latin typeface="Times New Roman" pitchFamily="18" charset="0"/>
                  <a:cs typeface="Times New Roman" pitchFamily="18" charset="0"/>
                </a:rPr>
                <a:t>for example: an eastward current  - moving to the east (so</a:t>
              </a:r>
            </a:p>
            <a:p>
              <a:r>
                <a:rPr lang="en-US" sz="2400" b="1" dirty="0">
                  <a:solidFill>
                    <a:srgbClr val="FFFF00"/>
                  </a:solidFill>
                  <a:latin typeface="Times New Roman" pitchFamily="18" charset="0"/>
                  <a:cs typeface="Times New Roman" pitchFamily="18" charset="0"/>
                </a:rPr>
                <a:t>	</a:t>
              </a:r>
              <a:r>
                <a:rPr lang="en-US" sz="2400" b="1" dirty="0" smtClean="0">
                  <a:solidFill>
                    <a:srgbClr val="FFFF00"/>
                  </a:solidFill>
                  <a:latin typeface="Times New Roman" pitchFamily="18" charset="0"/>
                  <a:cs typeface="Times New Roman" pitchFamily="18" charset="0"/>
                </a:rPr>
                <a:t>it’s coming from the west).</a:t>
              </a:r>
            </a:p>
          </p:txBody>
        </p:sp>
      </p:grpSp>
    </p:spTree>
    <p:extLst>
      <p:ext uri="{BB962C8B-B14F-4D97-AF65-F5344CB8AC3E}">
        <p14:creationId xmlns:p14="http://schemas.microsoft.com/office/powerpoint/2010/main" val="149697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6498" y="4572000"/>
            <a:ext cx="7411003" cy="1477328"/>
          </a:xfrm>
          <a:prstGeom prst="rect">
            <a:avLst/>
          </a:prstGeom>
          <a:noFill/>
        </p:spPr>
        <p:txBody>
          <a:bodyPr wrap="none" rtlCol="0">
            <a:spAutoFit/>
          </a:bodyPr>
          <a:lstStyle/>
          <a:p>
            <a:r>
              <a:rPr lang="en-US" dirty="0" smtClean="0">
                <a:solidFill>
                  <a:srgbClr val="FFFF00"/>
                </a:solidFill>
                <a:latin typeface="Times New Roman" pitchFamily="18" charset="0"/>
                <a:cs typeface="Times New Roman" pitchFamily="18" charset="0"/>
              </a:rPr>
              <a:t>Ocean Currents –</a:t>
            </a:r>
          </a:p>
          <a:p>
            <a:endParaRPr lang="en-US" dirty="0">
              <a:solidFill>
                <a:srgbClr val="FFFF00"/>
              </a:solidFill>
              <a:latin typeface="Times New Roman" pitchFamily="18" charset="0"/>
              <a:cs typeface="Times New Roman" pitchFamily="18" charset="0"/>
            </a:endParaRPr>
          </a:p>
          <a:p>
            <a:pPr marL="342900" indent="-342900">
              <a:buAutoNum type="arabicPeriod"/>
            </a:pPr>
            <a:r>
              <a:rPr lang="en-US" dirty="0" smtClean="0">
                <a:solidFill>
                  <a:srgbClr val="FFFF00"/>
                </a:solidFill>
                <a:latin typeface="Times New Roman" pitchFamily="18" charset="0"/>
                <a:cs typeface="Times New Roman" pitchFamily="18" charset="0"/>
              </a:rPr>
              <a:t>Wind driven – mainly moves water horizontally……down to 1 km</a:t>
            </a:r>
          </a:p>
          <a:p>
            <a:pPr marL="342900" indent="-342900">
              <a:buAutoNum type="arabicPeriod"/>
            </a:pPr>
            <a:endParaRPr lang="en-US" dirty="0">
              <a:solidFill>
                <a:srgbClr val="FFFF00"/>
              </a:solidFill>
              <a:latin typeface="Times New Roman" pitchFamily="18" charset="0"/>
              <a:cs typeface="Times New Roman" pitchFamily="18" charset="0"/>
            </a:endParaRPr>
          </a:p>
          <a:p>
            <a:pPr marL="342900" indent="-342900">
              <a:buAutoNum type="arabicPeriod"/>
            </a:pPr>
            <a:r>
              <a:rPr lang="en-US" dirty="0" smtClean="0">
                <a:solidFill>
                  <a:srgbClr val="FFFF00"/>
                </a:solidFill>
                <a:latin typeface="Times New Roman" pitchFamily="18" charset="0"/>
                <a:cs typeface="Times New Roman" pitchFamily="18" charset="0"/>
              </a:rPr>
              <a:t>Density or gravity driven  - moves water vertically – mixes water masses!</a:t>
            </a:r>
            <a:endParaRPr lang="en-US" dirty="0">
              <a:solidFill>
                <a:srgbClr val="FFFF00"/>
              </a:solidFill>
              <a:latin typeface="Times New Roman" pitchFamily="18" charset="0"/>
              <a:cs typeface="Times New Roman" pitchFamily="18" charset="0"/>
            </a:endParaRPr>
          </a:p>
        </p:txBody>
      </p:sp>
      <p:sp>
        <p:nvSpPr>
          <p:cNvPr id="3" name="Rectangle 2"/>
          <p:cNvSpPr txBox="1">
            <a:spLocks noChangeArrowheads="1"/>
          </p:cNvSpPr>
          <p:nvPr/>
        </p:nvSpPr>
        <p:spPr>
          <a:xfrm>
            <a:off x="685800" y="609600"/>
            <a:ext cx="7772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smtClean="0">
                <a:solidFill>
                  <a:srgbClr val="FFFF00"/>
                </a:solidFill>
                <a:latin typeface="Times New Roman" pitchFamily="18" charset="0"/>
                <a:cs typeface="Times New Roman" pitchFamily="18" charset="0"/>
              </a:rPr>
              <a:t>Why is Ocean Circulation Important?</a:t>
            </a:r>
            <a:endParaRPr lang="en-US" sz="3200">
              <a:solidFill>
                <a:srgbClr val="FFFF00"/>
              </a:solidFill>
              <a:latin typeface="Times New Roman" pitchFamily="18" charset="0"/>
              <a:cs typeface="Times New Roman" pitchFamily="18" charset="0"/>
            </a:endParaRPr>
          </a:p>
        </p:txBody>
      </p:sp>
      <p:sp>
        <p:nvSpPr>
          <p:cNvPr id="4" name="Rectangle 3"/>
          <p:cNvSpPr txBox="1">
            <a:spLocks noChangeArrowheads="1"/>
          </p:cNvSpPr>
          <p:nvPr/>
        </p:nvSpPr>
        <p:spPr>
          <a:xfrm>
            <a:off x="4724400" y="1981200"/>
            <a:ext cx="38100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solidFill>
                  <a:srgbClr val="FFFF00"/>
                </a:solidFill>
                <a:latin typeface="Times New Roman" pitchFamily="18" charset="0"/>
                <a:cs typeface="Times New Roman" pitchFamily="18" charset="0"/>
              </a:rPr>
              <a:t>Transport ~ 20% of latitudinal heat</a:t>
            </a:r>
          </a:p>
          <a:p>
            <a:pPr lvl="1"/>
            <a:r>
              <a:rPr lang="en-US" sz="1600" dirty="0" smtClean="0">
                <a:solidFill>
                  <a:srgbClr val="FFFF00"/>
                </a:solidFill>
                <a:latin typeface="Times New Roman" pitchFamily="18" charset="0"/>
                <a:cs typeface="Times New Roman" pitchFamily="18" charset="0"/>
              </a:rPr>
              <a:t>Equator to poles</a:t>
            </a:r>
          </a:p>
          <a:p>
            <a:r>
              <a:rPr lang="en-US" sz="1600" dirty="0" smtClean="0">
                <a:solidFill>
                  <a:srgbClr val="FFFF00"/>
                </a:solidFill>
                <a:latin typeface="Times New Roman" pitchFamily="18" charset="0"/>
                <a:cs typeface="Times New Roman" pitchFamily="18" charset="0"/>
              </a:rPr>
              <a:t>Transport nutrients and organisms</a:t>
            </a:r>
          </a:p>
          <a:p>
            <a:r>
              <a:rPr lang="en-US" sz="1600" dirty="0" smtClean="0">
                <a:solidFill>
                  <a:srgbClr val="FFFF00"/>
                </a:solidFill>
                <a:latin typeface="Times New Roman" pitchFamily="18" charset="0"/>
                <a:cs typeface="Times New Roman" pitchFamily="18" charset="0"/>
              </a:rPr>
              <a:t>Influences weather and climate</a:t>
            </a:r>
          </a:p>
          <a:p>
            <a:r>
              <a:rPr lang="en-US" sz="1600" dirty="0" smtClean="0">
                <a:solidFill>
                  <a:srgbClr val="FFFF00"/>
                </a:solidFill>
                <a:latin typeface="Times New Roman" pitchFamily="18" charset="0"/>
                <a:cs typeface="Times New Roman" pitchFamily="18" charset="0"/>
              </a:rPr>
              <a:t>Influences commerce</a:t>
            </a:r>
            <a:endParaRPr lang="en-US" sz="1600" dirty="0">
              <a:solidFill>
                <a:srgbClr val="FFFF00"/>
              </a:solidFill>
              <a:latin typeface="Times New Roman" pitchFamily="18" charset="0"/>
              <a:cs typeface="Times New Roman" pitchFamily="18" charset="0"/>
            </a:endParaRPr>
          </a:p>
        </p:txBody>
      </p:sp>
      <p:pic>
        <p:nvPicPr>
          <p:cNvPr id="5" name="Picture 4" descr="gulf stre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14400" y="1223433"/>
            <a:ext cx="3124200" cy="31202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0639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1"/>
          <p:cNvSpPr txBox="1">
            <a:spLocks noChangeArrowheads="1"/>
          </p:cNvSpPr>
          <p:nvPr/>
        </p:nvSpPr>
        <p:spPr bwMode="auto">
          <a:xfrm>
            <a:off x="3219777" y="152400"/>
            <a:ext cx="27238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2800" u="sng" dirty="0">
                <a:solidFill>
                  <a:srgbClr val="FFC000"/>
                </a:solidFill>
                <a:cs typeface="Arial" pitchFamily="34" charset="0"/>
              </a:rPr>
              <a:t>Ocean Currents</a:t>
            </a:r>
          </a:p>
        </p:txBody>
      </p:sp>
      <p:sp>
        <p:nvSpPr>
          <p:cNvPr id="13" name="TextBox 12"/>
          <p:cNvSpPr txBox="1">
            <a:spLocks noChangeArrowheads="1"/>
          </p:cNvSpPr>
          <p:nvPr/>
        </p:nvSpPr>
        <p:spPr bwMode="auto">
          <a:xfrm>
            <a:off x="609600" y="1560513"/>
            <a:ext cx="651668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FontTx/>
              <a:buAutoNum type="arabicPeriod"/>
            </a:pPr>
            <a:r>
              <a:rPr lang="en-US" altLang="en-US" sz="4000" b="1" dirty="0">
                <a:solidFill>
                  <a:srgbClr val="FFC000"/>
                </a:solidFill>
                <a:cs typeface="Arial" pitchFamily="34" charset="0"/>
              </a:rPr>
              <a:t>Wind driven </a:t>
            </a:r>
          </a:p>
          <a:p>
            <a:pPr eaLnBrk="1" hangingPunct="1">
              <a:buFontTx/>
              <a:buAutoNum type="arabicPeriod"/>
            </a:pPr>
            <a:endParaRPr lang="en-US" altLang="en-US" sz="4000" b="1" dirty="0">
              <a:solidFill>
                <a:srgbClr val="FFC000"/>
              </a:solidFill>
              <a:cs typeface="Arial" pitchFamily="34" charset="0"/>
            </a:endParaRPr>
          </a:p>
          <a:p>
            <a:pPr eaLnBrk="1" hangingPunct="1">
              <a:buFontTx/>
              <a:buAutoNum type="arabicPeriod"/>
            </a:pPr>
            <a:endParaRPr lang="en-US" altLang="en-US" sz="4000" b="1" dirty="0">
              <a:solidFill>
                <a:srgbClr val="FFC000"/>
              </a:solidFill>
              <a:cs typeface="Arial" pitchFamily="34" charset="0"/>
            </a:endParaRPr>
          </a:p>
          <a:p>
            <a:pPr eaLnBrk="1" hangingPunct="1">
              <a:buFontTx/>
              <a:buAutoNum type="arabicPeriod"/>
            </a:pPr>
            <a:r>
              <a:rPr lang="en-US" altLang="en-US" sz="4000" b="1" dirty="0">
                <a:solidFill>
                  <a:srgbClr val="FFC000"/>
                </a:solidFill>
                <a:cs typeface="Arial" pitchFamily="34" charset="0"/>
              </a:rPr>
              <a:t>Density (gravity) Driven </a:t>
            </a:r>
          </a:p>
        </p:txBody>
      </p:sp>
      <p:grpSp>
        <p:nvGrpSpPr>
          <p:cNvPr id="2" name="Group 19"/>
          <p:cNvGrpSpPr>
            <a:grpSpLocks/>
          </p:cNvGrpSpPr>
          <p:nvPr/>
        </p:nvGrpSpPr>
        <p:grpSpPr bwMode="auto">
          <a:xfrm>
            <a:off x="468313" y="1046163"/>
            <a:ext cx="8261350" cy="1973262"/>
            <a:chOff x="468536" y="1046300"/>
            <a:chExt cx="8260430" cy="1973777"/>
          </a:xfrm>
        </p:grpSpPr>
        <p:sp>
          <p:nvSpPr>
            <p:cNvPr id="15" name="Freeform 14"/>
            <p:cNvSpPr/>
            <p:nvPr/>
          </p:nvSpPr>
          <p:spPr>
            <a:xfrm>
              <a:off x="468536" y="1046300"/>
              <a:ext cx="4904829" cy="1973777"/>
            </a:xfrm>
            <a:custGeom>
              <a:avLst/>
              <a:gdLst>
                <a:gd name="connsiteX0" fmla="*/ 1602089 w 4904509"/>
                <a:gd name="connsiteY0" fmla="*/ 381978 h 1973777"/>
                <a:gd name="connsiteX1" fmla="*/ 1586975 w 4904509"/>
                <a:gd name="connsiteY1" fmla="*/ 359307 h 1973777"/>
                <a:gd name="connsiteX2" fmla="*/ 0 w 4904509"/>
                <a:gd name="connsiteY2" fmla="*/ 744715 h 1973777"/>
                <a:gd name="connsiteX3" fmla="*/ 105798 w 4904509"/>
                <a:gd name="connsiteY3" fmla="*/ 1092338 h 1973777"/>
                <a:gd name="connsiteX4" fmla="*/ 1670102 w 4904509"/>
                <a:gd name="connsiteY4" fmla="*/ 1908497 h 1973777"/>
                <a:gd name="connsiteX5" fmla="*/ 2682743 w 4904509"/>
                <a:gd name="connsiteY5" fmla="*/ 1953839 h 1973777"/>
                <a:gd name="connsiteX6" fmla="*/ 4262162 w 4904509"/>
                <a:gd name="connsiteY6" fmla="*/ 1606216 h 1973777"/>
                <a:gd name="connsiteX7" fmla="*/ 4375517 w 4904509"/>
                <a:gd name="connsiteY7" fmla="*/ 1228364 h 1973777"/>
                <a:gd name="connsiteX8" fmla="*/ 4299947 w 4904509"/>
                <a:gd name="connsiteY8" fmla="*/ 1009211 h 1973777"/>
                <a:gd name="connsiteX9" fmla="*/ 4239490 w 4904509"/>
                <a:gd name="connsiteY9" fmla="*/ 926083 h 1973777"/>
                <a:gd name="connsiteX10" fmla="*/ 3861639 w 4904509"/>
                <a:gd name="connsiteY10" fmla="*/ 593574 h 1973777"/>
                <a:gd name="connsiteX11" fmla="*/ 3136165 w 4904509"/>
                <a:gd name="connsiteY11" fmla="*/ 374421 h 1973777"/>
                <a:gd name="connsiteX12" fmla="*/ 2773428 w 4904509"/>
                <a:gd name="connsiteY12" fmla="*/ 329079 h 1973777"/>
                <a:gd name="connsiteX13" fmla="*/ 2131081 w 4904509"/>
                <a:gd name="connsiteY13" fmla="*/ 291293 h 1973777"/>
                <a:gd name="connsiteX14" fmla="*/ 1896813 w 4904509"/>
                <a:gd name="connsiteY14" fmla="*/ 268622 h 1973777"/>
                <a:gd name="connsiteX15" fmla="*/ 1609646 w 4904509"/>
                <a:gd name="connsiteY15" fmla="*/ 276179 h 1973777"/>
                <a:gd name="connsiteX16" fmla="*/ 1556747 w 4904509"/>
                <a:gd name="connsiteY16" fmla="*/ 306407 h 1973777"/>
                <a:gd name="connsiteX17" fmla="*/ 1594532 w 4904509"/>
                <a:gd name="connsiteY17" fmla="*/ 442434 h 1973777"/>
                <a:gd name="connsiteX18" fmla="*/ 1957269 w 4904509"/>
                <a:gd name="connsiteY18" fmla="*/ 548232 h 1973777"/>
                <a:gd name="connsiteX19" fmla="*/ 3959881 w 4904509"/>
                <a:gd name="connsiteY19" fmla="*/ 540675 h 1973777"/>
                <a:gd name="connsiteX20" fmla="*/ 4307504 w 4904509"/>
                <a:gd name="connsiteY20" fmla="*/ 525561 h 1973777"/>
                <a:gd name="connsiteX21" fmla="*/ 4730697 w 4904509"/>
                <a:gd name="connsiteY21" fmla="*/ 518004 h 1973777"/>
                <a:gd name="connsiteX22" fmla="*/ 4685355 w 4904509"/>
                <a:gd name="connsiteY22" fmla="*/ 374421 h 1973777"/>
                <a:gd name="connsiteX23" fmla="*/ 4572000 w 4904509"/>
                <a:gd name="connsiteY23" fmla="*/ 261065 h 1973777"/>
                <a:gd name="connsiteX24" fmla="*/ 4541771 w 4904509"/>
                <a:gd name="connsiteY24" fmla="*/ 230837 h 1973777"/>
                <a:gd name="connsiteX25" fmla="*/ 4745811 w 4904509"/>
                <a:gd name="connsiteY25" fmla="*/ 381978 h 1973777"/>
                <a:gd name="connsiteX26" fmla="*/ 4776039 w 4904509"/>
                <a:gd name="connsiteY26" fmla="*/ 427320 h 1973777"/>
                <a:gd name="connsiteX27" fmla="*/ 4904509 w 4904509"/>
                <a:gd name="connsiteY27" fmla="*/ 540675 h 1973777"/>
                <a:gd name="connsiteX28" fmla="*/ 4730697 w 4904509"/>
                <a:gd name="connsiteY28" fmla="*/ 842956 h 1973777"/>
                <a:gd name="connsiteX29" fmla="*/ 4640013 w 4904509"/>
                <a:gd name="connsiteY29" fmla="*/ 1031882 h 1973777"/>
                <a:gd name="connsiteX30" fmla="*/ 4700469 w 4904509"/>
                <a:gd name="connsiteY30" fmla="*/ 699373 h 1973777"/>
                <a:gd name="connsiteX31" fmla="*/ 4723140 w 4904509"/>
                <a:gd name="connsiteY31" fmla="*/ 623802 h 1973777"/>
                <a:gd name="connsiteX32" fmla="*/ 4753368 w 4904509"/>
                <a:gd name="connsiteY32" fmla="*/ 548232 h 1973777"/>
                <a:gd name="connsiteX33" fmla="*/ 4760925 w 4904509"/>
                <a:gd name="connsiteY33" fmla="*/ 525561 h 19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04509" h="1973777">
                  <a:moveTo>
                    <a:pt x="1602089" y="381978"/>
                  </a:moveTo>
                  <a:cubicBezTo>
                    <a:pt x="1597051" y="374421"/>
                    <a:pt x="1596050" y="358935"/>
                    <a:pt x="1586975" y="359307"/>
                  </a:cubicBezTo>
                  <a:cubicBezTo>
                    <a:pt x="29993" y="423183"/>
                    <a:pt x="316503" y="0"/>
                    <a:pt x="0" y="744715"/>
                  </a:cubicBezTo>
                  <a:cubicBezTo>
                    <a:pt x="35266" y="860589"/>
                    <a:pt x="25744" y="1001443"/>
                    <a:pt x="105798" y="1092338"/>
                  </a:cubicBezTo>
                  <a:cubicBezTo>
                    <a:pt x="483719" y="1521436"/>
                    <a:pt x="1131934" y="1802526"/>
                    <a:pt x="1670102" y="1908497"/>
                  </a:cubicBezTo>
                  <a:cubicBezTo>
                    <a:pt x="2001621" y="1973777"/>
                    <a:pt x="2345196" y="1938725"/>
                    <a:pt x="2682743" y="1953839"/>
                  </a:cubicBezTo>
                  <a:cubicBezTo>
                    <a:pt x="2967799" y="1918755"/>
                    <a:pt x="3942923" y="1877909"/>
                    <a:pt x="4262162" y="1606216"/>
                  </a:cubicBezTo>
                  <a:cubicBezTo>
                    <a:pt x="4362302" y="1520991"/>
                    <a:pt x="4337732" y="1354315"/>
                    <a:pt x="4375517" y="1228364"/>
                  </a:cubicBezTo>
                  <a:cubicBezTo>
                    <a:pt x="4350327" y="1155313"/>
                    <a:pt x="4331657" y="1079677"/>
                    <a:pt x="4299947" y="1009211"/>
                  </a:cubicBezTo>
                  <a:cubicBezTo>
                    <a:pt x="4285887" y="977966"/>
                    <a:pt x="4260658" y="953024"/>
                    <a:pt x="4239490" y="926083"/>
                  </a:cubicBezTo>
                  <a:cubicBezTo>
                    <a:pt x="4116620" y="769703"/>
                    <a:pt x="4065711" y="709133"/>
                    <a:pt x="3861639" y="593574"/>
                  </a:cubicBezTo>
                  <a:cubicBezTo>
                    <a:pt x="3587830" y="438526"/>
                    <a:pt x="3441013" y="421562"/>
                    <a:pt x="3136165" y="374421"/>
                  </a:cubicBezTo>
                  <a:cubicBezTo>
                    <a:pt x="3015743" y="355799"/>
                    <a:pt x="2894727" y="340693"/>
                    <a:pt x="2773428" y="329079"/>
                  </a:cubicBezTo>
                  <a:cubicBezTo>
                    <a:pt x="2485596" y="301520"/>
                    <a:pt x="2407965" y="311070"/>
                    <a:pt x="2131081" y="291293"/>
                  </a:cubicBezTo>
                  <a:cubicBezTo>
                    <a:pt x="2052826" y="285703"/>
                    <a:pt x="1974902" y="276179"/>
                    <a:pt x="1896813" y="268622"/>
                  </a:cubicBezTo>
                  <a:cubicBezTo>
                    <a:pt x="1801091" y="271141"/>
                    <a:pt x="1704816" y="265605"/>
                    <a:pt x="1609646" y="276179"/>
                  </a:cubicBezTo>
                  <a:cubicBezTo>
                    <a:pt x="1589461" y="278422"/>
                    <a:pt x="1558586" y="286182"/>
                    <a:pt x="1556747" y="306407"/>
                  </a:cubicBezTo>
                  <a:cubicBezTo>
                    <a:pt x="1552486" y="353273"/>
                    <a:pt x="1554246" y="418111"/>
                    <a:pt x="1594532" y="442434"/>
                  </a:cubicBezTo>
                  <a:cubicBezTo>
                    <a:pt x="1702354" y="507534"/>
                    <a:pt x="1836357" y="512966"/>
                    <a:pt x="1957269" y="548232"/>
                  </a:cubicBezTo>
                  <a:lnTo>
                    <a:pt x="3959881" y="540675"/>
                  </a:lnTo>
                  <a:cubicBezTo>
                    <a:pt x="4075859" y="539556"/>
                    <a:pt x="4191570" y="528971"/>
                    <a:pt x="4307504" y="525561"/>
                  </a:cubicBezTo>
                  <a:cubicBezTo>
                    <a:pt x="4448530" y="521413"/>
                    <a:pt x="4589633" y="520523"/>
                    <a:pt x="4730697" y="518004"/>
                  </a:cubicBezTo>
                  <a:cubicBezTo>
                    <a:pt x="4869395" y="454959"/>
                    <a:pt x="4828081" y="503767"/>
                    <a:pt x="4685355" y="374421"/>
                  </a:cubicBezTo>
                  <a:cubicBezTo>
                    <a:pt x="4645759" y="338537"/>
                    <a:pt x="4609785" y="298850"/>
                    <a:pt x="4572000" y="261065"/>
                  </a:cubicBezTo>
                  <a:lnTo>
                    <a:pt x="4541771" y="230837"/>
                  </a:lnTo>
                  <a:cubicBezTo>
                    <a:pt x="4662734" y="351800"/>
                    <a:pt x="4594739" y="301405"/>
                    <a:pt x="4745811" y="381978"/>
                  </a:cubicBezTo>
                  <a:cubicBezTo>
                    <a:pt x="4755887" y="397092"/>
                    <a:pt x="4763195" y="414476"/>
                    <a:pt x="4776039" y="427320"/>
                  </a:cubicBezTo>
                  <a:cubicBezTo>
                    <a:pt x="4816422" y="467703"/>
                    <a:pt x="4904509" y="540675"/>
                    <a:pt x="4904509" y="540675"/>
                  </a:cubicBezTo>
                  <a:cubicBezTo>
                    <a:pt x="4753446" y="754680"/>
                    <a:pt x="4865038" y="581343"/>
                    <a:pt x="4730697" y="842956"/>
                  </a:cubicBezTo>
                  <a:cubicBezTo>
                    <a:pt x="4637150" y="1025127"/>
                    <a:pt x="4697524" y="873728"/>
                    <a:pt x="4640013" y="1031882"/>
                  </a:cubicBezTo>
                  <a:cubicBezTo>
                    <a:pt x="4660499" y="745071"/>
                    <a:pt x="4628895" y="906144"/>
                    <a:pt x="4700469" y="699373"/>
                  </a:cubicBezTo>
                  <a:cubicBezTo>
                    <a:pt x="4709072" y="674520"/>
                    <a:pt x="4714452" y="648625"/>
                    <a:pt x="4723140" y="623802"/>
                  </a:cubicBezTo>
                  <a:cubicBezTo>
                    <a:pt x="4732103" y="598195"/>
                    <a:pt x="4744789" y="573970"/>
                    <a:pt x="4753368" y="548232"/>
                  </a:cubicBezTo>
                  <a:lnTo>
                    <a:pt x="4760925" y="525561"/>
                  </a:lnTo>
                </a:path>
              </a:pathLst>
            </a:custGeom>
            <a:ln w="25400">
              <a:solidFill>
                <a:srgbClr val="FF006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C000"/>
                </a:solidFill>
              </a:endParaRPr>
            </a:p>
          </p:txBody>
        </p:sp>
        <p:sp>
          <p:nvSpPr>
            <p:cNvPr id="5130" name="TextBox 15"/>
            <p:cNvSpPr txBox="1">
              <a:spLocks noChangeArrowheads="1"/>
            </p:cNvSpPr>
            <p:nvPr/>
          </p:nvSpPr>
          <p:spPr bwMode="auto">
            <a:xfrm>
              <a:off x="5715000" y="1600200"/>
              <a:ext cx="301396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FFC000"/>
                  </a:solidFill>
                  <a:cs typeface="Arial" pitchFamily="34" charset="0"/>
                </a:rPr>
                <a:t>AKA – Surface Currents</a:t>
              </a:r>
            </a:p>
            <a:p>
              <a:pPr algn="ctr" eaLnBrk="1" hangingPunct="1"/>
              <a:r>
                <a:rPr lang="en-US" altLang="en-US">
                  <a:solidFill>
                    <a:srgbClr val="FFC000"/>
                  </a:solidFill>
                  <a:cs typeface="Arial" pitchFamily="34" charset="0"/>
                </a:rPr>
                <a:t>(down to ~ 1km)</a:t>
              </a:r>
            </a:p>
            <a:p>
              <a:pPr algn="ctr" eaLnBrk="1" hangingPunct="1"/>
              <a:r>
                <a:rPr lang="en-US" altLang="en-US">
                  <a:solidFill>
                    <a:srgbClr val="FFC000"/>
                  </a:solidFill>
                  <a:cs typeface="Arial" pitchFamily="34" charset="0"/>
                  <a:sym typeface="Wingdings" pitchFamily="2" charset="2"/>
                </a:rPr>
                <a:t> Moves water horizontally</a:t>
              </a:r>
              <a:endParaRPr lang="en-US" altLang="en-US">
                <a:solidFill>
                  <a:srgbClr val="FFC000"/>
                </a:solidFill>
                <a:cs typeface="Arial" pitchFamily="34" charset="0"/>
              </a:endParaRPr>
            </a:p>
          </p:txBody>
        </p:sp>
      </p:grpSp>
      <p:grpSp>
        <p:nvGrpSpPr>
          <p:cNvPr id="3" name="Group 18"/>
          <p:cNvGrpSpPr>
            <a:grpSpLocks/>
          </p:cNvGrpSpPr>
          <p:nvPr/>
        </p:nvGrpSpPr>
        <p:grpSpPr bwMode="auto">
          <a:xfrm>
            <a:off x="3876675" y="3862388"/>
            <a:ext cx="5143500" cy="2574925"/>
            <a:chOff x="3876754" y="3861640"/>
            <a:chExt cx="5144015" cy="2575891"/>
          </a:xfrm>
        </p:grpSpPr>
        <p:sp>
          <p:nvSpPr>
            <p:cNvPr id="17" name="Freeform 16"/>
            <p:cNvSpPr/>
            <p:nvPr/>
          </p:nvSpPr>
          <p:spPr>
            <a:xfrm>
              <a:off x="3876754" y="3861640"/>
              <a:ext cx="2645040" cy="2027998"/>
            </a:xfrm>
            <a:custGeom>
              <a:avLst/>
              <a:gdLst>
                <a:gd name="connsiteX0" fmla="*/ 0 w 2644958"/>
                <a:gd name="connsiteY0" fmla="*/ 0 h 2027961"/>
                <a:gd name="connsiteX1" fmla="*/ 2115967 w 2644958"/>
                <a:gd name="connsiteY1" fmla="*/ 1216681 h 2027961"/>
                <a:gd name="connsiteX2" fmla="*/ 2040396 w 2644958"/>
                <a:gd name="connsiteY2" fmla="*/ 748145 h 2027961"/>
                <a:gd name="connsiteX3" fmla="*/ 2644958 w 2644958"/>
                <a:gd name="connsiteY3" fmla="*/ 1443391 h 2027961"/>
                <a:gd name="connsiteX4" fmla="*/ 2357791 w 2644958"/>
                <a:gd name="connsiteY4" fmla="*/ 1549190 h 2027961"/>
                <a:gd name="connsiteX5" fmla="*/ 1927041 w 2644958"/>
                <a:gd name="connsiteY5" fmla="*/ 1760786 h 2027961"/>
                <a:gd name="connsiteX6" fmla="*/ 2078182 w 2644958"/>
                <a:gd name="connsiteY6" fmla="*/ 1428277 h 2027961"/>
                <a:gd name="connsiteX7" fmla="*/ 2093296 w 2644958"/>
                <a:gd name="connsiteY7" fmla="*/ 1269580 h 202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4958" h="2027961">
                  <a:moveTo>
                    <a:pt x="0" y="0"/>
                  </a:moveTo>
                  <a:cubicBezTo>
                    <a:pt x="484210" y="645613"/>
                    <a:pt x="2386394" y="2027961"/>
                    <a:pt x="2115967" y="1216681"/>
                  </a:cubicBezTo>
                  <a:cubicBezTo>
                    <a:pt x="2090777" y="1060502"/>
                    <a:pt x="1932045" y="632878"/>
                    <a:pt x="2040396" y="748145"/>
                  </a:cubicBezTo>
                  <a:cubicBezTo>
                    <a:pt x="2487731" y="1224032"/>
                    <a:pt x="2288781" y="990073"/>
                    <a:pt x="2644958" y="1443391"/>
                  </a:cubicBezTo>
                  <a:cubicBezTo>
                    <a:pt x="2549236" y="1478657"/>
                    <a:pt x="2451092" y="1507941"/>
                    <a:pt x="2357791" y="1549190"/>
                  </a:cubicBezTo>
                  <a:cubicBezTo>
                    <a:pt x="2211480" y="1613875"/>
                    <a:pt x="2073872" y="1824281"/>
                    <a:pt x="1927041" y="1760786"/>
                  </a:cubicBezTo>
                  <a:cubicBezTo>
                    <a:pt x="1815293" y="1712462"/>
                    <a:pt x="2027802" y="1539113"/>
                    <a:pt x="2078182" y="1428277"/>
                  </a:cubicBezTo>
                  <a:cubicBezTo>
                    <a:pt x="2096360" y="1310118"/>
                    <a:pt x="2093296" y="1363168"/>
                    <a:pt x="2093296" y="1269580"/>
                  </a:cubicBezTo>
                </a:path>
              </a:pathLst>
            </a:custGeom>
            <a:ln w="25400">
              <a:solidFill>
                <a:srgbClr val="FF0066"/>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solidFill>
                  <a:srgbClr val="FFC000"/>
                </a:solidFill>
              </a:endParaRPr>
            </a:p>
          </p:txBody>
        </p:sp>
        <p:sp>
          <p:nvSpPr>
            <p:cNvPr id="5128" name="TextBox 17"/>
            <p:cNvSpPr txBox="1">
              <a:spLocks noChangeArrowheads="1"/>
            </p:cNvSpPr>
            <p:nvPr/>
          </p:nvSpPr>
          <p:spPr bwMode="auto">
            <a:xfrm>
              <a:off x="4724400" y="5791200"/>
              <a:ext cx="42963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a:solidFill>
                    <a:srgbClr val="FFC000"/>
                  </a:solidFill>
                  <a:cs typeface="Arial" pitchFamily="34" charset="0"/>
                </a:rPr>
                <a:t>Moves water vertically!</a:t>
              </a:r>
            </a:p>
            <a:p>
              <a:pPr algn="ctr" eaLnBrk="1" hangingPunct="1"/>
              <a:r>
                <a:rPr lang="en-US" altLang="en-US">
                  <a:solidFill>
                    <a:srgbClr val="FFC000"/>
                  </a:solidFill>
                  <a:cs typeface="Arial" pitchFamily="34" charset="0"/>
                  <a:sym typeface="Wingdings" pitchFamily="2" charset="2"/>
                </a:rPr>
                <a:t> Responsible for mixing water masses</a:t>
              </a:r>
              <a:endParaRPr lang="en-US" altLang="en-US">
                <a:solidFill>
                  <a:srgbClr val="FFC000"/>
                </a:solidFill>
                <a:cs typeface="Arial" pitchFamily="34" charset="0"/>
              </a:endParaRPr>
            </a:p>
          </p:txBody>
        </p:sp>
      </p:grpSp>
      <p:sp>
        <p:nvSpPr>
          <p:cNvPr id="21" name="Rounded Rectangle 20"/>
          <p:cNvSpPr/>
          <p:nvPr/>
        </p:nvSpPr>
        <p:spPr>
          <a:xfrm>
            <a:off x="533400" y="914400"/>
            <a:ext cx="4343400" cy="1524000"/>
          </a:xfrm>
          <a:prstGeom prst="roundRect">
            <a:avLst/>
          </a:prstGeom>
          <a:solidFill>
            <a:srgbClr val="FFFF00">
              <a:alpha val="90000"/>
            </a:srgbClr>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dirty="0">
                <a:solidFill>
                  <a:schemeClr val="tx1"/>
                </a:solidFill>
                <a:latin typeface="Arial" pitchFamily="34" charset="0"/>
                <a:cs typeface="Arial" pitchFamily="34" charset="0"/>
              </a:rPr>
              <a:t>Only 10% of ocean currents moved this way!</a:t>
            </a:r>
          </a:p>
        </p:txBody>
      </p:sp>
    </p:spTree>
    <p:extLst>
      <p:ext uri="{BB962C8B-B14F-4D97-AF65-F5344CB8AC3E}">
        <p14:creationId xmlns:p14="http://schemas.microsoft.com/office/powerpoint/2010/main" val="1160157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20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3" end="3"/>
                                            </p:txEl>
                                          </p:spTgt>
                                        </p:tgtEl>
                                        <p:attrNameLst>
                                          <p:attrName>style.visibility</p:attrName>
                                        </p:attrNameLst>
                                      </p:cBhvr>
                                      <p:to>
                                        <p:strVal val="visible"/>
                                      </p:to>
                                    </p:set>
                                    <p:animEffect transition="in" filter="fade">
                                      <p:cBhvr>
                                        <p:cTn id="12" dur="2000"/>
                                        <p:tgtEl>
                                          <p:spTgt spid="1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bg/>
                                          </p:spTgt>
                                        </p:tgtEl>
                                        <p:attrNameLst>
                                          <p:attrName>style.visibility</p:attrName>
                                        </p:attrNameLst>
                                      </p:cBhvr>
                                      <p:to>
                                        <p:strVal val="visible"/>
                                      </p:to>
                                    </p:set>
                                    <p:animEffect transition="in" filter="fade">
                                      <p:cBhvr>
                                        <p:cTn id="27" dur="2000"/>
                                        <p:tgtEl>
                                          <p:spTgt spid="21">
                                            <p:bg/>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fade">
                                      <p:cBhvr>
                                        <p:cTn id="30" dur="2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1"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459" y="970755"/>
            <a:ext cx="8303081" cy="49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1"/>
          <p:cNvSpPr txBox="1">
            <a:spLocks noChangeArrowheads="1"/>
          </p:cNvSpPr>
          <p:nvPr/>
        </p:nvSpPr>
        <p:spPr bwMode="auto">
          <a:xfrm>
            <a:off x="2696551" y="164068"/>
            <a:ext cx="37455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rgbClr val="FFC000"/>
                </a:solidFill>
                <a:cs typeface="Arial" pitchFamily="34" charset="0"/>
              </a:rPr>
              <a:t>We can measure </a:t>
            </a:r>
            <a:r>
              <a:rPr lang="en-US" altLang="en-US" b="1" dirty="0" smtClean="0">
                <a:solidFill>
                  <a:srgbClr val="FFC000"/>
                </a:solidFill>
                <a:cs typeface="Arial" pitchFamily="34" charset="0"/>
              </a:rPr>
              <a:t>currents </a:t>
            </a:r>
            <a:r>
              <a:rPr lang="en-US" altLang="en-US" b="1" dirty="0">
                <a:solidFill>
                  <a:srgbClr val="FFC000"/>
                </a:solidFill>
                <a:cs typeface="Arial" pitchFamily="34" charset="0"/>
              </a:rPr>
              <a:t>using:</a:t>
            </a:r>
          </a:p>
        </p:txBody>
      </p:sp>
    </p:spTree>
    <p:extLst>
      <p:ext uri="{BB962C8B-B14F-4D97-AF65-F5344CB8AC3E}">
        <p14:creationId xmlns:p14="http://schemas.microsoft.com/office/powerpoint/2010/main" val="1995697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2667000" y="23648"/>
            <a:ext cx="37455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rgbClr val="FFC000"/>
                </a:solidFill>
                <a:cs typeface="Arial" pitchFamily="34" charset="0"/>
              </a:rPr>
              <a:t>We can measure </a:t>
            </a:r>
            <a:r>
              <a:rPr lang="en-US" altLang="en-US" b="1" dirty="0" smtClean="0">
                <a:solidFill>
                  <a:srgbClr val="FFC000"/>
                </a:solidFill>
                <a:cs typeface="Arial" pitchFamily="34" charset="0"/>
              </a:rPr>
              <a:t>currents </a:t>
            </a:r>
            <a:r>
              <a:rPr lang="en-US" altLang="en-US" b="1" dirty="0">
                <a:solidFill>
                  <a:srgbClr val="FFC000"/>
                </a:solidFill>
                <a:cs typeface="Arial" pitchFamily="34" charset="0"/>
              </a:rPr>
              <a:t>using:</a:t>
            </a:r>
          </a:p>
        </p:txBody>
      </p:sp>
      <p:pic>
        <p:nvPicPr>
          <p:cNvPr id="6147" name="Picture 6" descr="http://www.eijkelkamp.com/Portals/2/Eijkelkamp/Images/normal/P2.2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94" y="762868"/>
            <a:ext cx="1828800" cy="1840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8"/>
          <p:cNvSpPr txBox="1">
            <a:spLocks noChangeArrowheads="1"/>
          </p:cNvSpPr>
          <p:nvPr/>
        </p:nvSpPr>
        <p:spPr bwMode="auto">
          <a:xfrm>
            <a:off x="0" y="392980"/>
            <a:ext cx="21351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dirty="0">
                <a:solidFill>
                  <a:schemeClr val="bg1"/>
                </a:solidFill>
                <a:latin typeface="Calibri" pitchFamily="34" charset="0"/>
              </a:rPr>
              <a:t>Basic Current meters</a:t>
            </a:r>
          </a:p>
        </p:txBody>
      </p:sp>
      <p:pic>
        <p:nvPicPr>
          <p:cNvPr id="6149" name="Picture 8" descr="http://www.pmel.noaa.gov/vents/PlumeStudies/images/current-meter-moorin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2" y="2743200"/>
            <a:ext cx="1933904" cy="322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215056" y="1295400"/>
            <a:ext cx="6700343" cy="3733800"/>
            <a:chOff x="458787" y="215552"/>
            <a:chExt cx="8226425" cy="6426895"/>
          </a:xfrm>
        </p:grpSpPr>
        <p:pic>
          <p:nvPicPr>
            <p:cNvPr id="6151" name="Picture 2" descr="http://www.math.montana.edu/~nmp/materials/ess/hydrosphere/expert/phyto/topex.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7" y="215552"/>
              <a:ext cx="8226425" cy="642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4"/>
            <p:cNvSpPr txBox="1">
              <a:spLocks noChangeArrowheads="1"/>
            </p:cNvSpPr>
            <p:nvPr/>
          </p:nvSpPr>
          <p:spPr bwMode="auto">
            <a:xfrm>
              <a:off x="1524000" y="457200"/>
              <a:ext cx="4074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chemeClr val="bg1"/>
                  </a:solidFill>
                  <a:cs typeface="Arial" pitchFamily="34" charset="0"/>
                </a:rPr>
                <a:t>Satellites – TOPEX/Poseidon radar….</a:t>
              </a:r>
            </a:p>
          </p:txBody>
        </p:sp>
      </p:grpSp>
    </p:spTree>
    <p:extLst>
      <p:ext uri="{BB962C8B-B14F-4D97-AF65-F5344CB8AC3E}">
        <p14:creationId xmlns:p14="http://schemas.microsoft.com/office/powerpoint/2010/main" val="1635171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609600" y="228600"/>
            <a:ext cx="7916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a:solidFill>
                  <a:srgbClr val="FFC000"/>
                </a:solidFill>
                <a:cs typeface="Arial" pitchFamily="34" charset="0"/>
              </a:rPr>
              <a:t>Surface currents develop because of the friction between wind and water….</a:t>
            </a:r>
          </a:p>
          <a:p>
            <a:pPr eaLnBrk="1" hangingPunct="1"/>
            <a:endParaRPr lang="en-US" altLang="en-US">
              <a:solidFill>
                <a:srgbClr val="FFC000"/>
              </a:solidFill>
              <a:cs typeface="Arial" pitchFamily="34" charset="0"/>
            </a:endParaRPr>
          </a:p>
          <a:p>
            <a:pPr eaLnBrk="1" hangingPunct="1"/>
            <a:r>
              <a:rPr lang="en-US" altLang="en-US">
                <a:solidFill>
                  <a:srgbClr val="FFC000"/>
                </a:solidFill>
                <a:cs typeface="Arial" pitchFamily="34" charset="0"/>
              </a:rPr>
              <a:t>Only 2% of the wind’s energy is transferred to the ocean surface.</a:t>
            </a:r>
          </a:p>
        </p:txBody>
      </p:sp>
      <p:pic>
        <p:nvPicPr>
          <p:cNvPr id="7171" name="Picture 2" descr="http://1.bp.blogspot.com/_gSSM01brUHQ/R763mVcHlLI/AAAAAAAABS0/elel-VLVXrU/s400/Ripp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019" y="1295400"/>
            <a:ext cx="55197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1150938" y="4953000"/>
            <a:ext cx="6819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b="1" dirty="0">
                <a:solidFill>
                  <a:srgbClr val="FFC000"/>
                </a:solidFill>
                <a:cs typeface="Arial" pitchFamily="34" charset="0"/>
              </a:rPr>
              <a:t>So – 100 knot wind – will create a 2 knot current.</a:t>
            </a:r>
          </a:p>
          <a:p>
            <a:pPr eaLnBrk="1" hangingPunct="1"/>
            <a:endParaRPr lang="en-US" altLang="en-US" b="1" dirty="0">
              <a:solidFill>
                <a:srgbClr val="FFC000"/>
              </a:solidFill>
              <a:cs typeface="Arial" pitchFamily="34" charset="0"/>
            </a:endParaRPr>
          </a:p>
          <a:p>
            <a:pPr eaLnBrk="1" hangingPunct="1"/>
            <a:r>
              <a:rPr lang="en-US" altLang="en-US" b="1" dirty="0">
                <a:solidFill>
                  <a:srgbClr val="FFC000"/>
                </a:solidFill>
                <a:cs typeface="Arial" pitchFamily="34" charset="0"/>
              </a:rPr>
              <a:t>A knot is equal to 1 nautical mile or 1.15 land miles (1.85 km)</a:t>
            </a:r>
          </a:p>
        </p:txBody>
      </p:sp>
    </p:spTree>
    <p:extLst>
      <p:ext uri="{BB962C8B-B14F-4D97-AF65-F5344CB8AC3E}">
        <p14:creationId xmlns:p14="http://schemas.microsoft.com/office/powerpoint/2010/main" val="2196704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a323.yahoofs.com/ymg/greenpicks__2/greenpicks-465466820-1280179022.jpg?ymP94gDD7Ac8rn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40878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449263" y="192088"/>
            <a:ext cx="8229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dirty="0">
                <a:solidFill>
                  <a:srgbClr val="FFFF00"/>
                </a:solidFill>
                <a:latin typeface="Times New Roman" pitchFamily="18" charset="0"/>
                <a:cs typeface="Times New Roman" pitchFamily="18" charset="0"/>
              </a:rPr>
              <a:t>A gyre  is any large system of rotating ocean currents, particularly those involved with large wind movements. </a:t>
            </a:r>
          </a:p>
        </p:txBody>
      </p:sp>
      <p:sp>
        <p:nvSpPr>
          <p:cNvPr id="8196" name="Rectangle 4"/>
          <p:cNvSpPr>
            <a:spLocks noChangeArrowheads="1"/>
          </p:cNvSpPr>
          <p:nvPr/>
        </p:nvSpPr>
        <p:spPr bwMode="auto">
          <a:xfrm>
            <a:off x="4724400" y="2690813"/>
            <a:ext cx="510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a:solidFill>
                  <a:srgbClr val="FFFF00"/>
                </a:solidFill>
                <a:latin typeface="Times New Roman" pitchFamily="18" charset="0"/>
                <a:cs typeface="Times New Roman" pitchFamily="18" charset="0"/>
              </a:rPr>
              <a:t>Five Subtropical Gyres:</a:t>
            </a:r>
          </a:p>
          <a:p>
            <a:r>
              <a:rPr lang="en-US" sz="2400">
                <a:solidFill>
                  <a:srgbClr val="FFFF00"/>
                </a:solidFill>
                <a:latin typeface="Times New Roman" pitchFamily="18" charset="0"/>
                <a:cs typeface="Times New Roman" pitchFamily="18" charset="0"/>
              </a:rPr>
              <a:t>1.	North Atlantic</a:t>
            </a:r>
          </a:p>
          <a:p>
            <a:r>
              <a:rPr lang="en-US" sz="2400">
                <a:solidFill>
                  <a:srgbClr val="FFFF00"/>
                </a:solidFill>
                <a:latin typeface="Times New Roman" pitchFamily="18" charset="0"/>
                <a:cs typeface="Times New Roman" pitchFamily="18" charset="0"/>
              </a:rPr>
              <a:t>2.	South Atlantic</a:t>
            </a:r>
          </a:p>
          <a:p>
            <a:r>
              <a:rPr lang="en-US" sz="2400">
                <a:solidFill>
                  <a:srgbClr val="FFFF00"/>
                </a:solidFill>
                <a:latin typeface="Times New Roman" pitchFamily="18" charset="0"/>
                <a:cs typeface="Times New Roman" pitchFamily="18" charset="0"/>
              </a:rPr>
              <a:t>3.	Indian Ocean </a:t>
            </a:r>
          </a:p>
          <a:p>
            <a:r>
              <a:rPr lang="en-US" sz="2400">
                <a:solidFill>
                  <a:srgbClr val="FFFF00"/>
                </a:solidFill>
                <a:latin typeface="Times New Roman" pitchFamily="18" charset="0"/>
                <a:cs typeface="Times New Roman" pitchFamily="18" charset="0"/>
              </a:rPr>
              <a:t>4.	North Pacific</a:t>
            </a:r>
          </a:p>
          <a:p>
            <a:r>
              <a:rPr lang="en-US" sz="2400">
                <a:solidFill>
                  <a:srgbClr val="FFFF00"/>
                </a:solidFill>
                <a:latin typeface="Times New Roman" pitchFamily="18" charset="0"/>
                <a:cs typeface="Times New Roman" pitchFamily="18" charset="0"/>
              </a:rPr>
              <a:t>5.	South Pacific</a:t>
            </a:r>
          </a:p>
        </p:txBody>
      </p:sp>
    </p:spTree>
    <p:extLst>
      <p:ext uri="{BB962C8B-B14F-4D97-AF65-F5344CB8AC3E}">
        <p14:creationId xmlns:p14="http://schemas.microsoft.com/office/powerpoint/2010/main" val="22308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1175</Words>
  <Application>Microsoft Office PowerPoint</Application>
  <PresentationFormat>On-screen Show (4:3)</PresentationFormat>
  <Paragraphs>137</Paragraphs>
  <Slides>22</Slides>
  <Notes>7</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Ekman spiral</vt:lpstr>
      <vt:lpstr>Ekman transport</vt:lpstr>
      <vt:lpstr>PowerPoint Presentation</vt:lpstr>
      <vt:lpstr>Upwelling and downwelling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Fulweiler, Robinson W</dc:creator>
  <cp:lastModifiedBy>Fulweiler, Robinson W</cp:lastModifiedBy>
  <cp:revision>24</cp:revision>
  <dcterms:created xsi:type="dcterms:W3CDTF">2012-10-05T14:32:13Z</dcterms:created>
  <dcterms:modified xsi:type="dcterms:W3CDTF">2016-10-12T19:36:50Z</dcterms:modified>
</cp:coreProperties>
</file>