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7"/>
  </p:notesMasterIdLst>
  <p:sldIdLst>
    <p:sldId id="291" r:id="rId4"/>
    <p:sldId id="264" r:id="rId5"/>
    <p:sldId id="263" r:id="rId6"/>
    <p:sldId id="268" r:id="rId7"/>
    <p:sldId id="257" r:id="rId8"/>
    <p:sldId id="256" r:id="rId9"/>
    <p:sldId id="295" r:id="rId10"/>
    <p:sldId id="293" r:id="rId11"/>
    <p:sldId id="262" r:id="rId12"/>
    <p:sldId id="265" r:id="rId13"/>
    <p:sldId id="266" r:id="rId14"/>
    <p:sldId id="267" r:id="rId15"/>
    <p:sldId id="270" r:id="rId16"/>
    <p:sldId id="271" r:id="rId17"/>
    <p:sldId id="269" r:id="rId18"/>
    <p:sldId id="272" r:id="rId19"/>
    <p:sldId id="276" r:id="rId20"/>
    <p:sldId id="274" r:id="rId21"/>
    <p:sldId id="273" r:id="rId22"/>
    <p:sldId id="275" r:id="rId23"/>
    <p:sldId id="277" r:id="rId24"/>
    <p:sldId id="278" r:id="rId25"/>
    <p:sldId id="279" r:id="rId26"/>
    <p:sldId id="281" r:id="rId27"/>
    <p:sldId id="283" r:id="rId28"/>
    <p:sldId id="284" r:id="rId29"/>
    <p:sldId id="297" r:id="rId30"/>
    <p:sldId id="298" r:id="rId31"/>
    <p:sldId id="299" r:id="rId32"/>
    <p:sldId id="296" r:id="rId33"/>
    <p:sldId id="285" r:id="rId34"/>
    <p:sldId id="290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64" autoAdjust="0"/>
  </p:normalViewPr>
  <p:slideViewPr>
    <p:cSldViewPr showGuides="1">
      <p:cViewPr>
        <p:scale>
          <a:sx n="50" d="100"/>
          <a:sy n="50" d="100"/>
        </p:scale>
        <p:origin x="-281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4095-4D08-41AE-BF77-FEDA23B5614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B3123-9288-4953-B520-99006CD31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hereIsTheHeatOfGlobalWarming.sv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BBCEC-ADCF-4BE2-9650-25054339B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 scientists,</a:t>
            </a:r>
            <a:r>
              <a:rPr lang="en-US" baseline="0" dirty="0" smtClean="0"/>
              <a:t> 154 countries represented… to analyze the data and come to “consensus”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7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http://www.metoffice.gov.uk/research/monitoring/climate/surface-temperature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http://en.wikipedia.org/wiki/File:WhereIsTheHeatOfGlobalWarming.svg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past 50 years, the oceans have absorbed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90% of the total heat added to the climate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Bindoff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2007], while the rest goes to melting sea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land ice, and warming the land surface and atmosphere.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Balmaseda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  <a:r>
              <a:rPr lang="en-US" baseline="0" dirty="0" smtClean="0"/>
              <a:t> – glaciers make land sink, glaciers move away – land rises… for 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9778-71BB-467A-BC47-4996B94903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1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https://www.epa.gov/climate-indicators/climate-change-indicators-sea-level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3123-9288-4953-B520-99006CD310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Eustatic</a:t>
            </a:r>
            <a:r>
              <a:rPr lang="en-US" dirty="0" smtClean="0"/>
              <a:t> – global sea level 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39778-71BB-467A-BC47-4996B94903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4B91-584A-497A-8FEA-64BBA2527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1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50E0-215B-4C2E-84ED-B4AB9918C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73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EE53-D4A5-4EC9-B08C-B7899FBE5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610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9E8B-40C0-434B-AB5A-B6CF3DC106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03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0F3-8FB4-4239-9137-256D52B0C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91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4203-B946-4B56-BD5F-D67B904F6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875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3265-47D6-48F0-A659-554EE465B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28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47B3-9E97-4B0C-8A23-D7672C5C8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138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4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DD76-2678-4CD6-81C4-E0690C586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91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24F0-1BE0-4289-B424-CB5A38DD8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852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D9B3-01F9-4539-801E-E6769E542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873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3658E2-3E82-4AF5-83EF-DC37B4977B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21851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4B91-584A-497A-8FEA-64BBA2527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75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50E0-215B-4C2E-84ED-B4AB9918C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03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EE53-D4A5-4EC9-B08C-B7899FBE5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112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9E8B-40C0-434B-AB5A-B6CF3DC106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691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530F3-8FB4-4239-9137-256D52B0CF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826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4203-B946-4B56-BD5F-D67B904F6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185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3265-47D6-48F0-A659-554EE465BA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98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47B3-9E97-4B0C-8A23-D7672C5C8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996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DD76-2678-4CD6-81C4-E0690C586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19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24F0-1BE0-4289-B424-CB5A38DD8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70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ED9B3-01F9-4539-801E-E6769E542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360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3658E2-3E82-4AF5-83EF-DC37B4977B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264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B5CC-4963-4511-AEA7-EA1919E59BA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5303-7129-45DE-8644-914AB4C85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66B12-B65B-4430-BB84-459625B66B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4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66B12-B65B-4430-BB84-459625B66B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566" y="152400"/>
            <a:ext cx="763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Talk about Climate Change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63246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9, 2016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990600"/>
            <a:ext cx="7315200" cy="487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5" y="668084"/>
            <a:ext cx="838430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964" y="6187233"/>
            <a:ext cx="6652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increase in global ocean heat content from 1955-2010, from </a:t>
            </a:r>
            <a:r>
              <a:rPr lang="en-US" dirty="0" err="1" smtClean="0">
                <a:solidFill>
                  <a:schemeClr val="bg1"/>
                </a:solidFill>
              </a:rPr>
              <a:t>Levitus</a:t>
            </a:r>
            <a:r>
              <a:rPr lang="en-US" dirty="0" smtClean="0">
                <a:solidFill>
                  <a:schemeClr val="bg1"/>
                </a:solidFill>
              </a:rPr>
              <a:t> et al., Geophysical Research Letters, 2012. S. </a:t>
            </a:r>
            <a:r>
              <a:rPr lang="en-US" dirty="0" err="1" smtClean="0">
                <a:solidFill>
                  <a:schemeClr val="bg1"/>
                </a:solidFill>
              </a:rPr>
              <a:t>Levitus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ean Heat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5153025" cy="6172200"/>
          </a:xfrm>
          <a:prstGeom prst="rect">
            <a:avLst/>
          </a:prstGeom>
          <a:noFill/>
          <a:effectLst>
            <a:outerShdw dist="161645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84925" y="6081713"/>
            <a:ext cx="1892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en-US" altLang="en-US" sz="1600" b="0" i="1">
                <a:solidFill>
                  <a:schemeClr val="bg1"/>
                </a:solidFill>
                <a:effectLst/>
              </a:rPr>
              <a:t>Levitus et al., 2000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19800" y="1600200"/>
            <a:ext cx="2667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rgbClr val="CEF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bg1"/>
                </a:solidFill>
                <a:effectLst/>
              </a:rPr>
              <a:t>The oceans have been warming for the last 50 years</a:t>
            </a:r>
          </a:p>
        </p:txBody>
      </p:sp>
    </p:spTree>
    <p:extLst>
      <p:ext uri="{BB962C8B-B14F-4D97-AF65-F5344CB8AC3E}">
        <p14:creationId xmlns:p14="http://schemas.microsoft.com/office/powerpoint/2010/main" val="5924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130300"/>
            <a:ext cx="90535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0" y="152400"/>
            <a:ext cx="4486279" cy="6248400"/>
            <a:chOff x="2286000" y="152400"/>
            <a:chExt cx="4486279" cy="6248400"/>
          </a:xfrm>
        </p:grpSpPr>
        <p:pic>
          <p:nvPicPr>
            <p:cNvPr id="1026" name="Picture 2" descr="C:\Users\rwf\Dropbox\Temperature\ECSS\TempFig_wRegression_11 16 14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32" y="152400"/>
              <a:ext cx="4402147" cy="623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86000" y="6123801"/>
              <a:ext cx="1613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Fulweiler et al. 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(2015)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3167" r="25313" b="19500"/>
          <a:stretch/>
        </p:blipFill>
        <p:spPr bwMode="auto">
          <a:xfrm>
            <a:off x="38100" y="152400"/>
            <a:ext cx="90868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333" r="25729" b="14000"/>
          <a:stretch/>
        </p:blipFill>
        <p:spPr bwMode="auto">
          <a:xfrm>
            <a:off x="57150" y="114300"/>
            <a:ext cx="90106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295400"/>
            <a:ext cx="883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“Human influence has been detected in warming of the atmosphere and the ocean, in changes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global water cycle, in reductions in snow and ice, in global mean sea level rise, and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changes in some climate extremes (see Figure SPM.6 and Table SPM.1). This evidence for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influence has grown since AR4. It is </a:t>
            </a:r>
            <a:r>
              <a:rPr lang="en-US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likely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human influence has been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cause of the observed warming since the mid-20th century.”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3500" r="25417" b="8334"/>
          <a:stretch/>
        </p:blipFill>
        <p:spPr bwMode="auto">
          <a:xfrm>
            <a:off x="38100" y="104775"/>
            <a:ext cx="90678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036887" cy="237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2514600"/>
            <a:ext cx="533400" cy="152400"/>
          </a:xfrm>
          <a:prstGeom prst="rect">
            <a:avLst/>
          </a:prstGeom>
          <a:solidFill>
            <a:srgbClr val="FFFF00">
              <a:alpha val="31000"/>
            </a:srgb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1600200"/>
            <a:ext cx="46336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Things that scientists are less certain or just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 certain as that humans play a significant role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current climate change: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that cigarettes </a:t>
            </a:r>
            <a:r>
              <a:rPr lang="en-US" dirty="0" smtClean="0">
                <a:solidFill>
                  <a:schemeClr val="bg1"/>
                </a:solidFill>
              </a:rPr>
              <a:t>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age of the </a:t>
            </a:r>
            <a:r>
              <a:rPr lang="en-US" dirty="0" smtClean="0">
                <a:solidFill>
                  <a:schemeClr val="bg1"/>
                </a:solidFill>
              </a:rPr>
              <a:t>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that vitamins make you healthy 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that dioxin in Superfund sites is dangerous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518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http://motherboard.vice.com/blog/things-scientists-are-less-sure-of-than-climate-change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6490" y="3244334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833" r="26250" b="16334"/>
          <a:stretch/>
        </p:blipFill>
        <p:spPr bwMode="auto">
          <a:xfrm>
            <a:off x="95250" y="171450"/>
            <a:ext cx="89154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7700" y="22177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Weather</a:t>
            </a:r>
            <a:r>
              <a:rPr lang="en-US" alt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is the day-to-day state of the atmosphere, and its short-term (minutes to weeks) variation.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1825" y="3929063"/>
            <a:ext cx="7848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Arial" charset="0"/>
                <a:cs typeface="Arial" charset="0"/>
              </a:rPr>
              <a:t>Climate</a:t>
            </a:r>
            <a:r>
              <a:rPr lang="en-US" altLang="en-US" sz="2400" dirty="0">
                <a:solidFill>
                  <a:schemeClr val="bg1"/>
                </a:solidFill>
                <a:latin typeface="Arial" charset="0"/>
                <a:cs typeface="Arial" charset="0"/>
              </a:rPr>
              <a:t> is defined as statistical weather information that describes the variation of weather at a given place for a specified interval. (usually - locality averaged over some period (usually 30 years) plus statistics of weather extremes.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165225" y="228600"/>
            <a:ext cx="6810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What’s the difference between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charset="0"/>
                <a:cs typeface="Arial" charset="0"/>
              </a:rPr>
              <a:t>weather and climate?</a:t>
            </a:r>
          </a:p>
        </p:txBody>
      </p:sp>
    </p:spTree>
    <p:extLst>
      <p:ext uri="{BB962C8B-B14F-4D97-AF65-F5344CB8AC3E}">
        <p14:creationId xmlns:p14="http://schemas.microsoft.com/office/powerpoint/2010/main" val="13713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2500" r="25521" b="19667"/>
          <a:stretch/>
        </p:blipFill>
        <p:spPr bwMode="auto">
          <a:xfrm>
            <a:off x="47625" y="123825"/>
            <a:ext cx="90487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189" y="457200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Mean sea level refers to the height of the sea in relation to a surface reference point. Sea level goes through periodic cycles of change throughout geologic time.</a:t>
            </a:r>
            <a:endParaRPr lang="en-US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75" y="5638800"/>
            <a:ext cx="655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Global mean sea level rise since the 1990s - ~3.5 mm per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657600"/>
            <a:ext cx="5780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Eustatic</a:t>
            </a:r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global  (climate driven)</a:t>
            </a:r>
          </a:p>
          <a:p>
            <a:endParaRPr lang="en-US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Isostatic</a:t>
            </a:r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- local</a:t>
            </a:r>
          </a:p>
        </p:txBody>
      </p:sp>
    </p:spTree>
    <p:extLst>
      <p:ext uri="{BB962C8B-B14F-4D97-AF65-F5344CB8AC3E}">
        <p14:creationId xmlns:p14="http://schemas.microsoft.com/office/powerpoint/2010/main" val="33856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16836" r="3135" b="23701"/>
          <a:stretch/>
        </p:blipFill>
        <p:spPr bwMode="auto">
          <a:xfrm>
            <a:off x="4550" y="1264069"/>
            <a:ext cx="9112154" cy="430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6927" y="5943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http://tidesandcurrents.noaa.gov/sltrends/sltrends.shtml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5403"/>
            <a:ext cx="5943600" cy="58475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431" y="226171"/>
            <a:ext cx="481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Why does sea level change?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4719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Thermal Expansion</a:t>
            </a:r>
            <a:endParaRPr lang="en-US" sz="2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20186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 Melting of glaciers and ice caps</a:t>
            </a:r>
            <a:endParaRPr lang="en-US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498" y="1143000"/>
            <a:ext cx="440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Two dominant reasons….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3500" y="4572000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IPCC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thermal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 accounts for 30 to 55% of 21st century global mean sea level rise, and glaciers for 15 to 35%. </a:t>
            </a:r>
          </a:p>
        </p:txBody>
      </p:sp>
    </p:spTree>
    <p:extLst>
      <p:ext uri="{BB962C8B-B14F-4D97-AF65-F5344CB8AC3E}">
        <p14:creationId xmlns:p14="http://schemas.microsoft.com/office/powerpoint/2010/main" val="24584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951" y="991317"/>
            <a:ext cx="418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How about sea ice?</a:t>
            </a:r>
          </a:p>
        </p:txBody>
      </p:sp>
      <p:pic>
        <p:nvPicPr>
          <p:cNvPr id="3" name="Picture 4" descr="http://scienceforkids.kidipede.com/chemistry/atoms/doing/pictures/ice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17" y="3341132"/>
            <a:ext cx="2123314" cy="31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2736503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https://www.youtube.com/watch?v=lPgZfhnCAdI</a:t>
            </a:r>
          </a:p>
        </p:txBody>
      </p:sp>
    </p:spTree>
    <p:extLst>
      <p:ext uri="{BB962C8B-B14F-4D97-AF65-F5344CB8AC3E}">
        <p14:creationId xmlns:p14="http://schemas.microsoft.com/office/powerpoint/2010/main" val="32987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MPA, FLORIDA: Under one meter of sea level ri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0" y="685800"/>
            <a:ext cx="752475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6283" y="76200"/>
            <a:ext cx="732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Tampa, Florida– under 1 m of sea level rise</a:t>
            </a:r>
          </a:p>
        </p:txBody>
      </p:sp>
    </p:spTree>
    <p:extLst>
      <p:ext uri="{BB962C8B-B14F-4D97-AF65-F5344CB8AC3E}">
        <p14:creationId xmlns:p14="http://schemas.microsoft.com/office/powerpoint/2010/main" val="4173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W ORLEANS, LOUISIANA: Under one meter of sea level ri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0" y="714374"/>
            <a:ext cx="752475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175" y="76200"/>
            <a:ext cx="7813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New Orleans, LA – under 1 m of sea level rise</a:t>
            </a:r>
          </a:p>
        </p:txBody>
      </p:sp>
    </p:spTree>
    <p:extLst>
      <p:ext uri="{BB962C8B-B14F-4D97-AF65-F5344CB8AC3E}">
        <p14:creationId xmlns:p14="http://schemas.microsoft.com/office/powerpoint/2010/main" val="6499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Very obvious impacts of sea-level rise</a:t>
            </a:r>
            <a:endParaRPr lang="en-US" dirty="0"/>
          </a:p>
        </p:txBody>
      </p:sp>
      <p:pic>
        <p:nvPicPr>
          <p:cNvPr id="6146" name="Picture 2" descr="http://images.bwbx.io/cms/2013-11-21/feat_Kitibati48__02__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447799"/>
            <a:ext cx="3842047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255" y="1078467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Islands, low-lying areas become uninhabitable</a:t>
            </a:r>
          </a:p>
        </p:txBody>
      </p:sp>
      <p:pic>
        <p:nvPicPr>
          <p:cNvPr id="6150" name="Picture 6" descr="http://sealevel.climatecentral.org/images/uploads/floridas-exposure-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/>
          <a:stretch/>
        </p:blipFill>
        <p:spPr bwMode="auto">
          <a:xfrm>
            <a:off x="3962400" y="3437979"/>
            <a:ext cx="5181600" cy="24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04800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4.9 million in US live less than 4ft above sea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7015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Kiribati</a:t>
            </a:r>
          </a:p>
        </p:txBody>
      </p:sp>
      <p:sp>
        <p:nvSpPr>
          <p:cNvPr id="6" name="Rectangle 5"/>
          <p:cNvSpPr/>
          <p:nvPr/>
        </p:nvSpPr>
        <p:spPr>
          <a:xfrm>
            <a:off x="-5255" y="6629400"/>
            <a:ext cx="3315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Slide from Daniel </a:t>
            </a:r>
            <a:r>
              <a:rPr lang="en-US" sz="1200" dirty="0">
                <a:solidFill>
                  <a:schemeClr val="accent6"/>
                </a:solidFill>
              </a:rPr>
              <a:t>J. Jacob, Harvard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465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What does this mean for future climate change?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2869"/>
            <a:ext cx="6466490" cy="566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1277034"/>
            <a:ext cx="2475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usiness-as-usual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scenario: 8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F warming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y 2100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2209800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</a:rPr>
              <a:t>e</a:t>
            </a:r>
            <a:r>
              <a:rPr lang="en-US" dirty="0" smtClean="0">
                <a:solidFill>
                  <a:srgbClr val="3333CC"/>
                </a:solidFill>
              </a:rPr>
              <a:t>xtremely aggressive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33CC"/>
                </a:solidFill>
              </a:rPr>
              <a:t>Intervention: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climate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3333CC"/>
                </a:solidFill>
              </a:rPr>
              <a:t>s</a:t>
            </a:r>
            <a:r>
              <a:rPr lang="en-US" dirty="0" smtClean="0">
                <a:solidFill>
                  <a:srgbClr val="3333CC"/>
                </a:solidFill>
              </a:rPr>
              <a:t>tabilization by 2040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IPCC [2014]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9619" y="6523166"/>
            <a:ext cx="3315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Slide from Daniel </a:t>
            </a:r>
            <a:r>
              <a:rPr lang="en-US" sz="1200" dirty="0">
                <a:solidFill>
                  <a:schemeClr val="accent6"/>
                </a:solidFill>
              </a:rPr>
              <a:t>J. Jacob, Harvard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201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17838"/>
            <a:ext cx="7772400" cy="1143000"/>
          </a:xfrm>
        </p:spPr>
        <p:txBody>
          <a:bodyPr/>
          <a:lstStyle/>
          <a:p>
            <a:r>
              <a:rPr lang="en-US" dirty="0" smtClean="0"/>
              <a:t>Projections of future sea-level rise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629400" cy="53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IPCC [2014]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Limiting future rise to 1 foot will require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extremely aggressive intervention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619" y="6607433"/>
            <a:ext cx="3315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Slide from Daniel </a:t>
            </a:r>
            <a:r>
              <a:rPr lang="en-US" sz="1200" dirty="0">
                <a:solidFill>
                  <a:schemeClr val="accent6"/>
                </a:solidFill>
              </a:rPr>
              <a:t>J. Jacob, Harvard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493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302" y="1143000"/>
            <a:ext cx="80473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ntergovernmental 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anel on 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limate </a:t>
            </a:r>
            <a:r>
              <a:rPr lang="en-US" sz="32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hange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249" y="3657600"/>
            <a:ext cx="7452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“formed </a:t>
            </a:r>
            <a:r>
              <a:rPr lang="en-US" sz="2400" i="1" dirty="0">
                <a:solidFill>
                  <a:schemeClr val="bg1"/>
                </a:solidFill>
              </a:rPr>
              <a:t>in 1988 by two United Nations organizations, the United Nations Environment </a:t>
            </a:r>
            <a:r>
              <a:rPr lang="en-US" sz="2400" i="1" dirty="0" err="1">
                <a:solidFill>
                  <a:schemeClr val="bg1"/>
                </a:solidFill>
              </a:rPr>
              <a:t>Programme</a:t>
            </a:r>
            <a:r>
              <a:rPr lang="en-US" sz="2400" i="1" dirty="0">
                <a:solidFill>
                  <a:schemeClr val="bg1"/>
                </a:solidFill>
              </a:rPr>
              <a:t> and the World Meteorological Organization, to assess the state of scientific knowledge about the human role in climate change</a:t>
            </a:r>
            <a:r>
              <a:rPr lang="en-US" sz="2400" i="1" dirty="0" smtClean="0">
                <a:solidFill>
                  <a:schemeClr val="bg1"/>
                </a:solidFill>
              </a:rPr>
              <a:t>.”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cdc.noaa.gov/sotc/service/global/extremes/2016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1" y="476250"/>
            <a:ext cx="880990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564" y="5650468"/>
            <a:ext cx="554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more info: http://www.epa.gov/climatechange/wycd/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75" y="438834"/>
            <a:ext cx="821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about climate change?     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375" y="1828800"/>
            <a:ext cx="60195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Lots…. And yes,  one person can make a difference</a:t>
            </a:r>
          </a:p>
          <a:p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use of personal vehicles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use of electricity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Local (will help w/ Nitrogen too)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 less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less water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 the word…….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Senators, write congress, write the president….</a:t>
            </a:r>
          </a:p>
          <a:p>
            <a:pPr lvl="3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them we must take action on climate change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125981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455" y="438834"/>
            <a:ext cx="1210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Quiz: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3435" y="1685835"/>
            <a:ext cx="5288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the two mechanisms 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sea level rise.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55167" r="30729" b="19666"/>
          <a:stretch/>
        </p:blipFill>
        <p:spPr bwMode="auto">
          <a:xfrm>
            <a:off x="1371600" y="914400"/>
            <a:ext cx="6349453" cy="49677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" y="6248400"/>
            <a:ext cx="1158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http://www.ipcc.ch/pdf/supporting-material/uncertainty-guidance-note.pdf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95300"/>
            <a:ext cx="7543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27012"/>
            <a:ext cx="7543800" cy="53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66147"/>
            <a:ext cx="909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Distinctive climate signals in reanalysis of global ocean heat content. </a:t>
            </a:r>
            <a:r>
              <a:rPr lang="en-US" dirty="0">
                <a:solidFill>
                  <a:srgbClr val="FFFFFF"/>
                </a:solidFill>
              </a:rPr>
              <a:t>M. A. </a:t>
            </a:r>
            <a:r>
              <a:rPr lang="en-US" dirty="0" err="1">
                <a:solidFill>
                  <a:srgbClr val="FFFFFF"/>
                </a:solidFill>
              </a:rPr>
              <a:t>Balmaseda</a:t>
            </a:r>
            <a:r>
              <a:rPr lang="en-US" dirty="0">
                <a:solidFill>
                  <a:srgbClr val="FFFFFF"/>
                </a:solidFill>
              </a:rPr>
              <a:t>, K. E. </a:t>
            </a:r>
            <a:r>
              <a:rPr lang="en-US" dirty="0" err="1">
                <a:solidFill>
                  <a:srgbClr val="FFFFFF"/>
                </a:solidFill>
              </a:rPr>
              <a:t>Trenberth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E.Källén,</a:t>
            </a:r>
            <a:r>
              <a:rPr lang="en-US" i="1" dirty="0" err="1">
                <a:solidFill>
                  <a:srgbClr val="FFFFFF"/>
                </a:solidFill>
              </a:rPr>
              <a:t>Geophys</a:t>
            </a:r>
            <a:r>
              <a:rPr lang="en-US" i="1" dirty="0">
                <a:solidFill>
                  <a:srgbClr val="FFFFFF"/>
                </a:solidFill>
              </a:rPr>
              <a:t>. Res. </a:t>
            </a:r>
            <a:r>
              <a:rPr lang="en-US" i="1" dirty="0" err="1">
                <a:solidFill>
                  <a:srgbClr val="FFFFFF"/>
                </a:solidFill>
              </a:rPr>
              <a:t>Lett</a:t>
            </a:r>
            <a:r>
              <a:rPr lang="en-US" dirty="0">
                <a:solidFill>
                  <a:srgbClr val="FFFFFF"/>
                </a:solidFill>
              </a:rPr>
              <a:t>.,</a:t>
            </a:r>
            <a:r>
              <a:rPr lang="en-US" dirty="0" err="1">
                <a:solidFill>
                  <a:srgbClr val="FFFFFF"/>
                </a:solidFill>
              </a:rPr>
              <a:t>Doi</a:t>
            </a:r>
            <a:r>
              <a:rPr lang="en-US" dirty="0">
                <a:solidFill>
                  <a:srgbClr val="FFFFFF"/>
                </a:solidFill>
              </a:rPr>
              <a:t>: 10.1002/grl.50382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162" y="152401"/>
            <a:ext cx="852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“In 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the last decade</a:t>
            </a:r>
            <a:r>
              <a:rPr lang="en-US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, about 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30% of the warming has occurred below 700 m</a:t>
            </a:r>
            <a:r>
              <a:rPr lang="en-US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, contributing 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significantly to an </a:t>
            </a:r>
            <a:r>
              <a:rPr lang="en-US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acceleration 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of the </a:t>
            </a:r>
            <a:r>
              <a:rPr lang="en-US" dirty="0" smtClean="0">
                <a:solidFill>
                  <a:srgbClr val="FFFFFF"/>
                </a:solidFill>
                <a:latin typeface="Book Antiqua" panose="02040602050305030304" pitchFamily="18" charset="0"/>
              </a:rPr>
              <a:t>warming trend.”</a:t>
            </a:r>
            <a:endParaRPr lang="en-US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t="24834" r="32709" b="40000"/>
          <a:stretch/>
        </p:blipFill>
        <p:spPr bwMode="auto">
          <a:xfrm>
            <a:off x="828850" y="929326"/>
            <a:ext cx="7439787" cy="49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3438"/>
            <a:ext cx="7620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0449" y="164731"/>
            <a:ext cx="426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heat going?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774</Words>
  <Application>Microsoft Office PowerPoint</Application>
  <PresentationFormat>On-screen Show (4:3)</PresentationFormat>
  <Paragraphs>107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Very obvious impacts of sea-level rise</vt:lpstr>
      <vt:lpstr>What does this mean for future climate change?</vt:lpstr>
      <vt:lpstr>Projections of future sea-level rise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Fulweiler, Robinson W</dc:creator>
  <cp:lastModifiedBy>Fulweiler, Robinson W</cp:lastModifiedBy>
  <cp:revision>24</cp:revision>
  <dcterms:created xsi:type="dcterms:W3CDTF">2013-12-06T14:13:50Z</dcterms:created>
  <dcterms:modified xsi:type="dcterms:W3CDTF">2016-12-09T18:29:55Z</dcterms:modified>
</cp:coreProperties>
</file>