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6" r:id="rId2"/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1" r:id="rId17"/>
    <p:sldId id="270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258" autoAdjust="0"/>
  </p:normalViewPr>
  <p:slideViewPr>
    <p:cSldViewPr showGuides="1">
      <p:cViewPr>
        <p:scale>
          <a:sx n="60" d="100"/>
          <a:sy n="60" d="100"/>
        </p:scale>
        <p:origin x="-880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FDC1F-6B3A-4AFE-B85C-42A0F13354CF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D160A-6740-42FE-9214-DB506ECD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0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160A-6740-42FE-9214-DB506ECDCF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95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Siphonophores</a:t>
            </a:r>
            <a:r>
              <a:rPr lang="en-US" baseline="0" dirty="0" smtClean="0"/>
              <a:t> -  - in the phylum </a:t>
            </a:r>
            <a:r>
              <a:rPr lang="en-US" baseline="0" dirty="0" err="1" smtClean="0"/>
              <a:t>Cnidaria</a:t>
            </a:r>
            <a:r>
              <a:rPr lang="en-US" baseline="0" dirty="0" smtClean="0"/>
              <a:t> – actually a colony of animals…. Longest ‘animals’ ever – 40 m long!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160A-6740-42FE-9214-DB506ECDCF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39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jellyfish live one year – w/ the oldes</a:t>
            </a:r>
            <a:r>
              <a:rPr lang="en-US" baseline="0" dirty="0" smtClean="0"/>
              <a:t>t being 30 years old.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160A-6740-42FE-9214-DB506ECDCF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28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Polyp</a:t>
            </a:r>
            <a:r>
              <a:rPr lang="en-US" baseline="0" dirty="0" smtClean="0"/>
              <a:t> phase is suspected to last for days to year depending on environmental conditions….</a:t>
            </a:r>
          </a:p>
          <a:p>
            <a:r>
              <a:rPr lang="en-US" baseline="0" dirty="0" smtClean="0"/>
              <a:t>Adult jellyfish can be males or females… sometimes they are hermaphrodites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160A-6740-42FE-9214-DB506ECDCF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03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160A-6740-42FE-9214-DB506ECDCF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77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160A-6740-42FE-9214-DB506ECDCF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62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sea urchins can do this… (or a similar thing),</a:t>
            </a:r>
            <a:r>
              <a:rPr lang="en-US" baseline="0" dirty="0" smtClean="0"/>
              <a:t> there are other hydroids that can do this as well….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160A-6740-42FE-9214-DB506ECDCF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49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160A-6740-42FE-9214-DB506ECDCF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22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Eyeballs</a:t>
            </a:r>
            <a:r>
              <a:rPr lang="en-US" baseline="0" dirty="0" smtClean="0"/>
              <a:t> allow full visual pictures – w/ very little distortion.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160A-6740-42FE-9214-DB506ECDCF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07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these are much like higher trophic level eyes…. Like ours….and the genetic building blocks that make our eyes – make their eyes too!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160A-6740-42FE-9214-DB506ECDCFD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63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160A-6740-42FE-9214-DB506ECDCFD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11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160A-6740-42FE-9214-DB506ECDCF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861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160A-6740-42FE-9214-DB506ECDCFD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27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different</a:t>
            </a:r>
            <a:r>
              <a:rPr lang="en-US" baseline="0" dirty="0" smtClean="0"/>
              <a:t> than bilateral symmetry – where are there are equal halves on each side of the organism – like cephalopods and humans.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160A-6740-42FE-9214-DB506ECDCF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25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160A-6740-42FE-9214-DB506ECDCF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92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160A-6740-42FE-9214-DB506ECDCF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59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160A-6740-42FE-9214-DB506ECDCF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15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160A-6740-42FE-9214-DB506ECDCF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90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160A-6740-42FE-9214-DB506ECDCF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13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160A-6740-42FE-9214-DB506ECDCF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6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9DD-A52E-4659-8AA5-DF0AA8548483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BD3D-DF62-4CEE-9EDB-B868E26E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9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9DD-A52E-4659-8AA5-DF0AA8548483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BD3D-DF62-4CEE-9EDB-B868E26E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9DD-A52E-4659-8AA5-DF0AA8548483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BD3D-DF62-4CEE-9EDB-B868E26E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3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9DD-A52E-4659-8AA5-DF0AA8548483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BD3D-DF62-4CEE-9EDB-B868E26E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4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9DD-A52E-4659-8AA5-DF0AA8548483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BD3D-DF62-4CEE-9EDB-B868E26E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5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9DD-A52E-4659-8AA5-DF0AA8548483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BD3D-DF62-4CEE-9EDB-B868E26E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6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9DD-A52E-4659-8AA5-DF0AA8548483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BD3D-DF62-4CEE-9EDB-B868E26E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65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9DD-A52E-4659-8AA5-DF0AA8548483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BD3D-DF62-4CEE-9EDB-B868E26E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9DD-A52E-4659-8AA5-DF0AA8548483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BD3D-DF62-4CEE-9EDB-B868E26E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0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9DD-A52E-4659-8AA5-DF0AA8548483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BD3D-DF62-4CEE-9EDB-B868E26E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0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A9DD-A52E-4659-8AA5-DF0AA8548483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BD3D-DF62-4CEE-9EDB-B868E26E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5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9A9DD-A52E-4659-8AA5-DF0AA8548483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0BD3D-DF62-4CEE-9EDB-B868E26E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2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7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0" t="10200" r="12950" b="2185"/>
          <a:stretch/>
        </p:blipFill>
        <p:spPr bwMode="auto">
          <a:xfrm>
            <a:off x="76200" y="499836"/>
            <a:ext cx="4117365" cy="582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45720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Questions about being a Marine Science Major or Minor at BU?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Please ask!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Email me: rwf@bu.edu</a:t>
            </a:r>
          </a:p>
        </p:txBody>
      </p:sp>
    </p:spTree>
    <p:extLst>
      <p:ext uri="{BB962C8B-B14F-4D97-AF65-F5344CB8AC3E}">
        <p14:creationId xmlns:p14="http://schemas.microsoft.com/office/powerpoint/2010/main" val="188761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14475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280" y="76200"/>
            <a:ext cx="83615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fact – box jellyfish are one of the most deadly animals</a:t>
            </a: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on earth……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559" y="2235255"/>
            <a:ext cx="3183320" cy="238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968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878013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514600" y="457200"/>
            <a:ext cx="6142311" cy="5638800"/>
            <a:chOff x="2514600" y="457200"/>
            <a:chExt cx="6142311" cy="5638800"/>
          </a:xfrm>
        </p:grpSpPr>
        <p:grpSp>
          <p:nvGrpSpPr>
            <p:cNvPr id="5" name="Group 4"/>
            <p:cNvGrpSpPr/>
            <p:nvPr/>
          </p:nvGrpSpPr>
          <p:grpSpPr>
            <a:xfrm>
              <a:off x="2514600" y="457200"/>
              <a:ext cx="5868481" cy="646331"/>
              <a:chOff x="2514600" y="2067903"/>
              <a:chExt cx="5868481" cy="646331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4876800" y="2067903"/>
                <a:ext cx="350628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AKA Hydrozoans</a:t>
                </a:r>
                <a:endParaRPr lang="en-US" sz="3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" name="Right Arrow 3"/>
              <p:cNvSpPr/>
              <p:nvPr/>
            </p:nvSpPr>
            <p:spPr>
              <a:xfrm>
                <a:off x="2514600" y="2133551"/>
                <a:ext cx="2057400" cy="515035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0086" y="1524000"/>
              <a:ext cx="5076825" cy="457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533400" y="2196662"/>
            <a:ext cx="7849681" cy="4286250"/>
            <a:chOff x="533400" y="2196662"/>
            <a:chExt cx="7849681" cy="4286250"/>
          </a:xfrm>
        </p:grpSpPr>
        <p:pic>
          <p:nvPicPr>
            <p:cNvPr id="10245" name="Picture 5" descr="http://siphonophores.org/images/2729_60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8081" y="2196662"/>
              <a:ext cx="5715000" cy="428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33400" y="381000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Siphonophores</a:t>
              </a:r>
              <a:endParaRPr lang="en-US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47" name="Picture 7" descr="http://2.bp.blogspot.com/-w_gqDKVl1zU/T4TwSNQso7I/AAAAAAAABFQ/evdYS9yQMtY/s1600/Marrus+orthocanna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896" y="2289506"/>
            <a:ext cx="5706015" cy="380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725" y="1295400"/>
            <a:ext cx="571500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672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blog.frightcatalog.com/wp-content/uploads/2011/03/Turritopsis-dohrn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24000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3602" y="149770"/>
            <a:ext cx="828669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i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Turritopsis</a:t>
            </a:r>
            <a:r>
              <a:rPr lang="en-US" sz="3200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dohrnii</a:t>
            </a:r>
            <a:r>
              <a:rPr lang="en-US" sz="32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(</a:t>
            </a: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Atlantic Sp. -</a:t>
            </a:r>
            <a:r>
              <a:rPr lang="en-US" sz="2400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Turritopsis</a:t>
            </a: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nutricula</a:t>
            </a:r>
            <a:r>
              <a:rPr lang="en-US" sz="32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en-US" sz="32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“The Immortal Jellyfish”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1524000"/>
            <a:ext cx="41761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~ Tiny - (think the size of your pinky nail)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used to be found only in the Caribbean –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But because of ballast water transport –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It’s now found all over the globe.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10759" r="48105" b="44621"/>
          <a:stretch/>
        </p:blipFill>
        <p:spPr bwMode="auto">
          <a:xfrm>
            <a:off x="363320" y="1371600"/>
            <a:ext cx="8387255" cy="510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012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0427"/>
            <a:ext cx="6705600" cy="603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9834"/>
            <a:ext cx="36004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010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graphics8.nytimes.com/images/2012/12/02/magazine/02jellyfish_chart/02jellyfish_chart-popup-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796" y="28905"/>
            <a:ext cx="5715000" cy="675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887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6" y="196004"/>
            <a:ext cx="45736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How do they do this?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062" y="1166648"/>
            <a:ext cx="1021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Cellular Transdifferentiation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2798" y="2133600"/>
            <a:ext cx="75641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Two types of cells – </a:t>
            </a:r>
          </a:p>
          <a:p>
            <a:endParaRPr lang="en-US" sz="24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Somatic Cells – any cell that forms the body of an organism</a:t>
            </a:r>
          </a:p>
          <a:p>
            <a:endParaRPr lang="en-US" sz="2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Gametes – gametes are sex cells (e.g., eggs &amp; sperm)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73323" y="2459421"/>
            <a:ext cx="7156472" cy="3153103"/>
            <a:chOff x="273323" y="2459421"/>
            <a:chExt cx="7156472" cy="3153103"/>
          </a:xfrm>
        </p:grpSpPr>
        <p:sp>
          <p:nvSpPr>
            <p:cNvPr id="6" name="Freeform 5"/>
            <p:cNvSpPr/>
            <p:nvPr/>
          </p:nvSpPr>
          <p:spPr>
            <a:xfrm>
              <a:off x="273323" y="2459421"/>
              <a:ext cx="3652893" cy="3153103"/>
            </a:xfrm>
            <a:custGeom>
              <a:avLst/>
              <a:gdLst>
                <a:gd name="connsiteX0" fmla="*/ 1508180 w 3652893"/>
                <a:gd name="connsiteY0" fmla="*/ 346841 h 3153103"/>
                <a:gd name="connsiteX1" fmla="*/ 1492415 w 3652893"/>
                <a:gd name="connsiteY1" fmla="*/ 268013 h 3153103"/>
                <a:gd name="connsiteX2" fmla="*/ 1445118 w 3652893"/>
                <a:gd name="connsiteY2" fmla="*/ 252248 h 3153103"/>
                <a:gd name="connsiteX3" fmla="*/ 1318994 w 3652893"/>
                <a:gd name="connsiteY3" fmla="*/ 236482 h 3153103"/>
                <a:gd name="connsiteX4" fmla="*/ 1224401 w 3652893"/>
                <a:gd name="connsiteY4" fmla="*/ 189186 h 3153103"/>
                <a:gd name="connsiteX5" fmla="*/ 1098277 w 3652893"/>
                <a:gd name="connsiteY5" fmla="*/ 157655 h 3153103"/>
                <a:gd name="connsiteX6" fmla="*/ 940622 w 3652893"/>
                <a:gd name="connsiteY6" fmla="*/ 94593 h 3153103"/>
                <a:gd name="connsiteX7" fmla="*/ 877560 w 3652893"/>
                <a:gd name="connsiteY7" fmla="*/ 63062 h 3153103"/>
                <a:gd name="connsiteX8" fmla="*/ 735670 w 3652893"/>
                <a:gd name="connsiteY8" fmla="*/ 47296 h 3153103"/>
                <a:gd name="connsiteX9" fmla="*/ 688374 w 3652893"/>
                <a:gd name="connsiteY9" fmla="*/ 31531 h 3153103"/>
                <a:gd name="connsiteX10" fmla="*/ 483422 w 3652893"/>
                <a:gd name="connsiteY10" fmla="*/ 0 h 3153103"/>
                <a:gd name="connsiteX11" fmla="*/ 294236 w 3652893"/>
                <a:gd name="connsiteY11" fmla="*/ 15765 h 3153103"/>
                <a:gd name="connsiteX12" fmla="*/ 246939 w 3652893"/>
                <a:gd name="connsiteY12" fmla="*/ 63062 h 3153103"/>
                <a:gd name="connsiteX13" fmla="*/ 183877 w 3652893"/>
                <a:gd name="connsiteY13" fmla="*/ 110358 h 3153103"/>
                <a:gd name="connsiteX14" fmla="*/ 120815 w 3652893"/>
                <a:gd name="connsiteY14" fmla="*/ 189186 h 3153103"/>
                <a:gd name="connsiteX15" fmla="*/ 73518 w 3652893"/>
                <a:gd name="connsiteY15" fmla="*/ 283779 h 3153103"/>
                <a:gd name="connsiteX16" fmla="*/ 41987 w 3652893"/>
                <a:gd name="connsiteY16" fmla="*/ 331076 h 3153103"/>
                <a:gd name="connsiteX17" fmla="*/ 26222 w 3652893"/>
                <a:gd name="connsiteY17" fmla="*/ 756745 h 3153103"/>
                <a:gd name="connsiteX18" fmla="*/ 73518 w 3652893"/>
                <a:gd name="connsiteY18" fmla="*/ 804041 h 3153103"/>
                <a:gd name="connsiteX19" fmla="*/ 168111 w 3652893"/>
                <a:gd name="connsiteY19" fmla="*/ 898634 h 3153103"/>
                <a:gd name="connsiteX20" fmla="*/ 199643 w 3652893"/>
                <a:gd name="connsiteY20" fmla="*/ 945931 h 3153103"/>
                <a:gd name="connsiteX21" fmla="*/ 278470 w 3652893"/>
                <a:gd name="connsiteY21" fmla="*/ 961696 h 3153103"/>
                <a:gd name="connsiteX22" fmla="*/ 325767 w 3652893"/>
                <a:gd name="connsiteY22" fmla="*/ 977462 h 3153103"/>
                <a:gd name="connsiteX23" fmla="*/ 483422 w 3652893"/>
                <a:gd name="connsiteY23" fmla="*/ 1040524 h 3153103"/>
                <a:gd name="connsiteX24" fmla="*/ 656843 w 3652893"/>
                <a:gd name="connsiteY24" fmla="*/ 1072055 h 3153103"/>
                <a:gd name="connsiteX25" fmla="*/ 767201 w 3652893"/>
                <a:gd name="connsiteY25" fmla="*/ 1103586 h 3153103"/>
                <a:gd name="connsiteX26" fmla="*/ 1397822 w 3652893"/>
                <a:gd name="connsiteY26" fmla="*/ 1087820 h 3153103"/>
                <a:gd name="connsiteX27" fmla="*/ 1539711 w 3652893"/>
                <a:gd name="connsiteY27" fmla="*/ 1072055 h 3153103"/>
                <a:gd name="connsiteX28" fmla="*/ 1602774 w 3652893"/>
                <a:gd name="connsiteY28" fmla="*/ 1040524 h 3153103"/>
                <a:gd name="connsiteX29" fmla="*/ 1665836 w 3652893"/>
                <a:gd name="connsiteY29" fmla="*/ 977462 h 3153103"/>
                <a:gd name="connsiteX30" fmla="*/ 1713132 w 3652893"/>
                <a:gd name="connsiteY30" fmla="*/ 914400 h 3153103"/>
                <a:gd name="connsiteX31" fmla="*/ 1807725 w 3652893"/>
                <a:gd name="connsiteY31" fmla="*/ 756745 h 3153103"/>
                <a:gd name="connsiteX32" fmla="*/ 1807725 w 3652893"/>
                <a:gd name="connsiteY32" fmla="*/ 425669 h 3153103"/>
                <a:gd name="connsiteX33" fmla="*/ 1760429 w 3652893"/>
                <a:gd name="connsiteY33" fmla="*/ 409903 h 3153103"/>
                <a:gd name="connsiteX34" fmla="*/ 1728898 w 3652893"/>
                <a:gd name="connsiteY34" fmla="*/ 457200 h 3153103"/>
                <a:gd name="connsiteX35" fmla="*/ 1713132 w 3652893"/>
                <a:gd name="connsiteY35" fmla="*/ 520262 h 3153103"/>
                <a:gd name="connsiteX36" fmla="*/ 1728898 w 3652893"/>
                <a:gd name="connsiteY36" fmla="*/ 1434662 h 3153103"/>
                <a:gd name="connsiteX37" fmla="*/ 1760429 w 3652893"/>
                <a:gd name="connsiteY37" fmla="*/ 1623848 h 3153103"/>
                <a:gd name="connsiteX38" fmla="*/ 1776194 w 3652893"/>
                <a:gd name="connsiteY38" fmla="*/ 1718441 h 3153103"/>
                <a:gd name="connsiteX39" fmla="*/ 1823491 w 3652893"/>
                <a:gd name="connsiteY39" fmla="*/ 1876096 h 3153103"/>
                <a:gd name="connsiteX40" fmla="*/ 1902318 w 3652893"/>
                <a:gd name="connsiteY40" fmla="*/ 2128345 h 3153103"/>
                <a:gd name="connsiteX41" fmla="*/ 1918084 w 3652893"/>
                <a:gd name="connsiteY41" fmla="*/ 2222938 h 3153103"/>
                <a:gd name="connsiteX42" fmla="*/ 1949615 w 3652893"/>
                <a:gd name="connsiteY42" fmla="*/ 2317531 h 3153103"/>
                <a:gd name="connsiteX43" fmla="*/ 2012677 w 3652893"/>
                <a:gd name="connsiteY43" fmla="*/ 2506717 h 3153103"/>
                <a:gd name="connsiteX44" fmla="*/ 2044208 w 3652893"/>
                <a:gd name="connsiteY44" fmla="*/ 2664372 h 3153103"/>
                <a:gd name="connsiteX45" fmla="*/ 2075739 w 3652893"/>
                <a:gd name="connsiteY45" fmla="*/ 2758965 h 3153103"/>
                <a:gd name="connsiteX46" fmla="*/ 2091505 w 3652893"/>
                <a:gd name="connsiteY46" fmla="*/ 2822027 h 3153103"/>
                <a:gd name="connsiteX47" fmla="*/ 2170332 w 3652893"/>
                <a:gd name="connsiteY47" fmla="*/ 2948151 h 3153103"/>
                <a:gd name="connsiteX48" fmla="*/ 2375284 w 3652893"/>
                <a:gd name="connsiteY48" fmla="*/ 2916620 h 3153103"/>
                <a:gd name="connsiteX49" fmla="*/ 2690594 w 3652893"/>
                <a:gd name="connsiteY49" fmla="*/ 2869324 h 3153103"/>
                <a:gd name="connsiteX50" fmla="*/ 3100498 w 3652893"/>
                <a:gd name="connsiteY50" fmla="*/ 2885089 h 3153103"/>
                <a:gd name="connsiteX51" fmla="*/ 3179325 w 3652893"/>
                <a:gd name="connsiteY51" fmla="*/ 2900855 h 3153103"/>
                <a:gd name="connsiteX52" fmla="*/ 3352746 w 3652893"/>
                <a:gd name="connsiteY52" fmla="*/ 2885089 h 3153103"/>
                <a:gd name="connsiteX53" fmla="*/ 3210856 w 3652893"/>
                <a:gd name="connsiteY53" fmla="*/ 2711669 h 3153103"/>
                <a:gd name="connsiteX54" fmla="*/ 3163560 w 3652893"/>
                <a:gd name="connsiteY54" fmla="*/ 2664372 h 3153103"/>
                <a:gd name="connsiteX55" fmla="*/ 3210856 w 3652893"/>
                <a:gd name="connsiteY55" fmla="*/ 2680138 h 3153103"/>
                <a:gd name="connsiteX56" fmla="*/ 3447339 w 3652893"/>
                <a:gd name="connsiteY56" fmla="*/ 2822027 h 3153103"/>
                <a:gd name="connsiteX57" fmla="*/ 3510401 w 3652893"/>
                <a:gd name="connsiteY57" fmla="*/ 2837793 h 3153103"/>
                <a:gd name="connsiteX58" fmla="*/ 3573463 w 3652893"/>
                <a:gd name="connsiteY58" fmla="*/ 2869324 h 3153103"/>
                <a:gd name="connsiteX59" fmla="*/ 3620760 w 3652893"/>
                <a:gd name="connsiteY59" fmla="*/ 2885089 h 3153103"/>
                <a:gd name="connsiteX60" fmla="*/ 3652291 w 3652893"/>
                <a:gd name="connsiteY60" fmla="*/ 2932386 h 3153103"/>
                <a:gd name="connsiteX61" fmla="*/ 3636525 w 3652893"/>
                <a:gd name="connsiteY61" fmla="*/ 2995448 h 3153103"/>
                <a:gd name="connsiteX62" fmla="*/ 3526167 w 3652893"/>
                <a:gd name="connsiteY62" fmla="*/ 3153103 h 3153103"/>
                <a:gd name="connsiteX63" fmla="*/ 3494636 w 3652893"/>
                <a:gd name="connsiteY63" fmla="*/ 3074276 h 3153103"/>
                <a:gd name="connsiteX64" fmla="*/ 3447339 w 3652893"/>
                <a:gd name="connsiteY64" fmla="*/ 2932386 h 3153103"/>
                <a:gd name="connsiteX65" fmla="*/ 3431574 w 3652893"/>
                <a:gd name="connsiteY65" fmla="*/ 2885089 h 3153103"/>
                <a:gd name="connsiteX66" fmla="*/ 3415808 w 3652893"/>
                <a:gd name="connsiteY66" fmla="*/ 2853558 h 315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3652893" h="3153103">
                  <a:moveTo>
                    <a:pt x="1508180" y="346841"/>
                  </a:moveTo>
                  <a:cubicBezTo>
                    <a:pt x="1502925" y="320565"/>
                    <a:pt x="1507279" y="290309"/>
                    <a:pt x="1492415" y="268013"/>
                  </a:cubicBezTo>
                  <a:cubicBezTo>
                    <a:pt x="1483197" y="254186"/>
                    <a:pt x="1461468" y="255221"/>
                    <a:pt x="1445118" y="252248"/>
                  </a:cubicBezTo>
                  <a:cubicBezTo>
                    <a:pt x="1403433" y="244669"/>
                    <a:pt x="1361035" y="241737"/>
                    <a:pt x="1318994" y="236482"/>
                  </a:cubicBezTo>
                  <a:cubicBezTo>
                    <a:pt x="1287463" y="220717"/>
                    <a:pt x="1256615" y="203504"/>
                    <a:pt x="1224401" y="189186"/>
                  </a:cubicBezTo>
                  <a:cubicBezTo>
                    <a:pt x="1184732" y="171555"/>
                    <a:pt x="1140111" y="166022"/>
                    <a:pt x="1098277" y="157655"/>
                  </a:cubicBezTo>
                  <a:cubicBezTo>
                    <a:pt x="934219" y="59220"/>
                    <a:pt x="1103934" y="149030"/>
                    <a:pt x="940622" y="94593"/>
                  </a:cubicBezTo>
                  <a:cubicBezTo>
                    <a:pt x="918326" y="87161"/>
                    <a:pt x="900460" y="68347"/>
                    <a:pt x="877560" y="63062"/>
                  </a:cubicBezTo>
                  <a:cubicBezTo>
                    <a:pt x="831191" y="52361"/>
                    <a:pt x="782967" y="52551"/>
                    <a:pt x="735670" y="47296"/>
                  </a:cubicBezTo>
                  <a:cubicBezTo>
                    <a:pt x="719905" y="42041"/>
                    <a:pt x="704596" y="35136"/>
                    <a:pt x="688374" y="31531"/>
                  </a:cubicBezTo>
                  <a:cubicBezTo>
                    <a:pt x="648989" y="22779"/>
                    <a:pt x="518638" y="5031"/>
                    <a:pt x="483422" y="0"/>
                  </a:cubicBezTo>
                  <a:cubicBezTo>
                    <a:pt x="420360" y="5255"/>
                    <a:pt x="355380" y="-540"/>
                    <a:pt x="294236" y="15765"/>
                  </a:cubicBezTo>
                  <a:cubicBezTo>
                    <a:pt x="272693" y="21510"/>
                    <a:pt x="263867" y="48552"/>
                    <a:pt x="246939" y="63062"/>
                  </a:cubicBezTo>
                  <a:cubicBezTo>
                    <a:pt x="226989" y="80162"/>
                    <a:pt x="204898" y="94593"/>
                    <a:pt x="183877" y="110358"/>
                  </a:cubicBezTo>
                  <a:cubicBezTo>
                    <a:pt x="153184" y="202435"/>
                    <a:pt x="192126" y="117875"/>
                    <a:pt x="120815" y="189186"/>
                  </a:cubicBezTo>
                  <a:cubicBezTo>
                    <a:pt x="75634" y="234367"/>
                    <a:pt x="99163" y="232489"/>
                    <a:pt x="73518" y="283779"/>
                  </a:cubicBezTo>
                  <a:cubicBezTo>
                    <a:pt x="65044" y="300727"/>
                    <a:pt x="52497" y="315310"/>
                    <a:pt x="41987" y="331076"/>
                  </a:cubicBezTo>
                  <a:cubicBezTo>
                    <a:pt x="-2682" y="509751"/>
                    <a:pt x="-17462" y="516485"/>
                    <a:pt x="26222" y="756745"/>
                  </a:cubicBezTo>
                  <a:cubicBezTo>
                    <a:pt x="30210" y="778681"/>
                    <a:pt x="59008" y="787113"/>
                    <a:pt x="73518" y="804041"/>
                  </a:cubicBezTo>
                  <a:cubicBezTo>
                    <a:pt x="151738" y="895298"/>
                    <a:pt x="84851" y="843127"/>
                    <a:pt x="168111" y="898634"/>
                  </a:cubicBezTo>
                  <a:cubicBezTo>
                    <a:pt x="178622" y="914400"/>
                    <a:pt x="183191" y="936530"/>
                    <a:pt x="199643" y="945931"/>
                  </a:cubicBezTo>
                  <a:cubicBezTo>
                    <a:pt x="222908" y="959225"/>
                    <a:pt x="252474" y="955197"/>
                    <a:pt x="278470" y="961696"/>
                  </a:cubicBezTo>
                  <a:cubicBezTo>
                    <a:pt x="294592" y="965727"/>
                    <a:pt x="310256" y="971496"/>
                    <a:pt x="325767" y="977462"/>
                  </a:cubicBezTo>
                  <a:cubicBezTo>
                    <a:pt x="378594" y="997780"/>
                    <a:pt x="427592" y="1031219"/>
                    <a:pt x="483422" y="1040524"/>
                  </a:cubicBezTo>
                  <a:cubicBezTo>
                    <a:pt x="525602" y="1047554"/>
                    <a:pt x="612764" y="1061035"/>
                    <a:pt x="656843" y="1072055"/>
                  </a:cubicBezTo>
                  <a:cubicBezTo>
                    <a:pt x="693959" y="1081334"/>
                    <a:pt x="730415" y="1093076"/>
                    <a:pt x="767201" y="1103586"/>
                  </a:cubicBezTo>
                  <a:lnTo>
                    <a:pt x="1397822" y="1087820"/>
                  </a:lnTo>
                  <a:cubicBezTo>
                    <a:pt x="1445370" y="1085879"/>
                    <a:pt x="1493342" y="1082755"/>
                    <a:pt x="1539711" y="1072055"/>
                  </a:cubicBezTo>
                  <a:cubicBezTo>
                    <a:pt x="1562611" y="1066770"/>
                    <a:pt x="1581753" y="1051034"/>
                    <a:pt x="1602774" y="1040524"/>
                  </a:cubicBezTo>
                  <a:cubicBezTo>
                    <a:pt x="1623795" y="1019503"/>
                    <a:pt x="1646260" y="999834"/>
                    <a:pt x="1665836" y="977462"/>
                  </a:cubicBezTo>
                  <a:cubicBezTo>
                    <a:pt x="1683139" y="957687"/>
                    <a:pt x="1698064" y="935926"/>
                    <a:pt x="1713132" y="914400"/>
                  </a:cubicBezTo>
                  <a:cubicBezTo>
                    <a:pt x="1779719" y="819275"/>
                    <a:pt x="1765145" y="841904"/>
                    <a:pt x="1807725" y="756745"/>
                  </a:cubicBezTo>
                  <a:cubicBezTo>
                    <a:pt x="1832968" y="630531"/>
                    <a:pt x="1847312" y="593915"/>
                    <a:pt x="1807725" y="425669"/>
                  </a:cubicBezTo>
                  <a:cubicBezTo>
                    <a:pt x="1803919" y="409493"/>
                    <a:pt x="1776194" y="415158"/>
                    <a:pt x="1760429" y="409903"/>
                  </a:cubicBezTo>
                  <a:cubicBezTo>
                    <a:pt x="1749919" y="425669"/>
                    <a:pt x="1736362" y="439784"/>
                    <a:pt x="1728898" y="457200"/>
                  </a:cubicBezTo>
                  <a:cubicBezTo>
                    <a:pt x="1720363" y="477116"/>
                    <a:pt x="1713132" y="498594"/>
                    <a:pt x="1713132" y="520262"/>
                  </a:cubicBezTo>
                  <a:cubicBezTo>
                    <a:pt x="1713132" y="825107"/>
                    <a:pt x="1715845" y="1130096"/>
                    <a:pt x="1728898" y="1434662"/>
                  </a:cubicBezTo>
                  <a:cubicBezTo>
                    <a:pt x="1731635" y="1498535"/>
                    <a:pt x="1749919" y="1560786"/>
                    <a:pt x="1760429" y="1623848"/>
                  </a:cubicBezTo>
                  <a:cubicBezTo>
                    <a:pt x="1765684" y="1655379"/>
                    <a:pt x="1766085" y="1688116"/>
                    <a:pt x="1776194" y="1718441"/>
                  </a:cubicBezTo>
                  <a:cubicBezTo>
                    <a:pt x="1827565" y="1872551"/>
                    <a:pt x="1733279" y="1587416"/>
                    <a:pt x="1823491" y="1876096"/>
                  </a:cubicBezTo>
                  <a:cubicBezTo>
                    <a:pt x="1850031" y="1961025"/>
                    <a:pt x="1882303" y="2041614"/>
                    <a:pt x="1902318" y="2128345"/>
                  </a:cubicBezTo>
                  <a:cubicBezTo>
                    <a:pt x="1909506" y="2159492"/>
                    <a:pt x="1910331" y="2191926"/>
                    <a:pt x="1918084" y="2222938"/>
                  </a:cubicBezTo>
                  <a:cubicBezTo>
                    <a:pt x="1926145" y="2255182"/>
                    <a:pt x="1941554" y="2285287"/>
                    <a:pt x="1949615" y="2317531"/>
                  </a:cubicBezTo>
                  <a:cubicBezTo>
                    <a:pt x="1985099" y="2459473"/>
                    <a:pt x="1939475" y="2287113"/>
                    <a:pt x="2012677" y="2506717"/>
                  </a:cubicBezTo>
                  <a:cubicBezTo>
                    <a:pt x="2038882" y="2585330"/>
                    <a:pt x="2020919" y="2571215"/>
                    <a:pt x="2044208" y="2664372"/>
                  </a:cubicBezTo>
                  <a:cubicBezTo>
                    <a:pt x="2052269" y="2696616"/>
                    <a:pt x="2067678" y="2726721"/>
                    <a:pt x="2075739" y="2758965"/>
                  </a:cubicBezTo>
                  <a:cubicBezTo>
                    <a:pt x="2080994" y="2779986"/>
                    <a:pt x="2082705" y="2802227"/>
                    <a:pt x="2091505" y="2822027"/>
                  </a:cubicBezTo>
                  <a:cubicBezTo>
                    <a:pt x="2104184" y="2850556"/>
                    <a:pt x="2149236" y="2916507"/>
                    <a:pt x="2170332" y="2948151"/>
                  </a:cubicBezTo>
                  <a:cubicBezTo>
                    <a:pt x="2308499" y="2913610"/>
                    <a:pt x="2148302" y="2950668"/>
                    <a:pt x="2375284" y="2916620"/>
                  </a:cubicBezTo>
                  <a:cubicBezTo>
                    <a:pt x="2775693" y="2856558"/>
                    <a:pt x="2344386" y="2907791"/>
                    <a:pt x="2690594" y="2869324"/>
                  </a:cubicBezTo>
                  <a:cubicBezTo>
                    <a:pt x="2827229" y="2874579"/>
                    <a:pt x="2964046" y="2876286"/>
                    <a:pt x="3100498" y="2885089"/>
                  </a:cubicBezTo>
                  <a:cubicBezTo>
                    <a:pt x="3127238" y="2886814"/>
                    <a:pt x="3152529" y="2900855"/>
                    <a:pt x="3179325" y="2900855"/>
                  </a:cubicBezTo>
                  <a:cubicBezTo>
                    <a:pt x="3237370" y="2900855"/>
                    <a:pt x="3294939" y="2890344"/>
                    <a:pt x="3352746" y="2885089"/>
                  </a:cubicBezTo>
                  <a:cubicBezTo>
                    <a:pt x="3282506" y="2768024"/>
                    <a:pt x="3327118" y="2827932"/>
                    <a:pt x="3210856" y="2711669"/>
                  </a:cubicBezTo>
                  <a:cubicBezTo>
                    <a:pt x="3195091" y="2695903"/>
                    <a:pt x="3142408" y="2657321"/>
                    <a:pt x="3163560" y="2664372"/>
                  </a:cubicBezTo>
                  <a:lnTo>
                    <a:pt x="3210856" y="2680138"/>
                  </a:lnTo>
                  <a:cubicBezTo>
                    <a:pt x="3286688" y="2740803"/>
                    <a:pt x="3344927" y="2796423"/>
                    <a:pt x="3447339" y="2822027"/>
                  </a:cubicBezTo>
                  <a:cubicBezTo>
                    <a:pt x="3468360" y="2827282"/>
                    <a:pt x="3490113" y="2830185"/>
                    <a:pt x="3510401" y="2837793"/>
                  </a:cubicBezTo>
                  <a:cubicBezTo>
                    <a:pt x="3532406" y="2846045"/>
                    <a:pt x="3551861" y="2860066"/>
                    <a:pt x="3573463" y="2869324"/>
                  </a:cubicBezTo>
                  <a:cubicBezTo>
                    <a:pt x="3588738" y="2875870"/>
                    <a:pt x="3604994" y="2879834"/>
                    <a:pt x="3620760" y="2885089"/>
                  </a:cubicBezTo>
                  <a:cubicBezTo>
                    <a:pt x="3631270" y="2900855"/>
                    <a:pt x="3649611" y="2913629"/>
                    <a:pt x="3652291" y="2932386"/>
                  </a:cubicBezTo>
                  <a:cubicBezTo>
                    <a:pt x="3655355" y="2953836"/>
                    <a:pt x="3646215" y="2976068"/>
                    <a:pt x="3636525" y="2995448"/>
                  </a:cubicBezTo>
                  <a:cubicBezTo>
                    <a:pt x="3617117" y="3034265"/>
                    <a:pt x="3555826" y="3113557"/>
                    <a:pt x="3526167" y="3153103"/>
                  </a:cubicBezTo>
                  <a:cubicBezTo>
                    <a:pt x="3515657" y="3126827"/>
                    <a:pt x="3504154" y="3100927"/>
                    <a:pt x="3494636" y="3074276"/>
                  </a:cubicBezTo>
                  <a:cubicBezTo>
                    <a:pt x="3477868" y="3027325"/>
                    <a:pt x="3463104" y="2979683"/>
                    <a:pt x="3447339" y="2932386"/>
                  </a:cubicBezTo>
                  <a:cubicBezTo>
                    <a:pt x="3442084" y="2916620"/>
                    <a:pt x="3439006" y="2899953"/>
                    <a:pt x="3431574" y="2885089"/>
                  </a:cubicBezTo>
                  <a:lnTo>
                    <a:pt x="3415808" y="2853558"/>
                  </a:lnTo>
                </a:path>
              </a:pathLst>
            </a:cu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59587" y="5225534"/>
              <a:ext cx="35702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Change from one form to another….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5270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70579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So is this immortality??</a:t>
            </a:r>
          </a:p>
          <a:p>
            <a:endParaRPr lang="en-US" sz="4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….well No, the cells are destroyed, </a:t>
            </a:r>
          </a:p>
          <a:p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new cells make a clone…..</a:t>
            </a:r>
          </a:p>
          <a:p>
            <a:endParaRPr lang="en-US" sz="44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But…. This is a VERY Strange thing.</a:t>
            </a:r>
            <a:endParaRPr lang="en-US" sz="4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88303" y="4683622"/>
            <a:ext cx="4927097" cy="1717178"/>
            <a:chOff x="3634656" y="4514281"/>
            <a:chExt cx="4927097" cy="1717178"/>
          </a:xfrm>
        </p:grpSpPr>
        <p:pic>
          <p:nvPicPr>
            <p:cNvPr id="3" name="Picture 4" descr="http://www.chokingonpopcorn.com/popcorn/wp-content/uploads/2009/02/curious_case_of_benjamin_button_xl_03-film-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4656" y="4514281"/>
              <a:ext cx="1966044" cy="1717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8" descr="http://yeeeah.com/wp-content/uploads/2008/11/brad-pitt-old-benjamin-button-20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622"/>
            <a:stretch/>
          </p:blipFill>
          <p:spPr bwMode="auto">
            <a:xfrm>
              <a:off x="7299554" y="4517081"/>
              <a:ext cx="1262199" cy="1711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ight Arrow 4"/>
            <p:cNvSpPr/>
            <p:nvPr/>
          </p:nvSpPr>
          <p:spPr>
            <a:xfrm>
              <a:off x="5791200" y="4877575"/>
              <a:ext cx="1371600" cy="990591"/>
            </a:xfrm>
            <a:prstGeom prst="rightArrow">
              <a:avLst/>
            </a:prstGeom>
            <a:solidFill>
              <a:srgbClr val="FFFF00">
                <a:alpha val="78000"/>
              </a:srgbClr>
            </a:solidFill>
            <a:ln>
              <a:solidFill>
                <a:srgbClr val="FF0000">
                  <a:alpha val="7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69555" y="4687872"/>
            <a:ext cx="5398245" cy="1752872"/>
            <a:chOff x="3617185" y="4618853"/>
            <a:chExt cx="5398245" cy="1752872"/>
          </a:xfrm>
        </p:grpSpPr>
        <p:pic>
          <p:nvPicPr>
            <p:cNvPr id="14338" name="Picture 2" descr="http://www.golden-gate-park.com/wp-content/uploads/2011/06/butterfly_park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7185" y="4618853"/>
              <a:ext cx="2337162" cy="1752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0" name="Picture 4" descr="http://upload.wikimedia.org/wikipedia/commons/7/7f/Kimbospacenut_-_This_is_some_kinda_moth_cacoon_(by)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9505" y="4618853"/>
              <a:ext cx="1415925" cy="1061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342" name="Picture 6" descr="http://2.bp.blogspot.com/-Ju63hMUghbA/To0dNLqegUI/AAAAAAAAD3k/-SsdbUJ1RMw/s1600/sea_urchi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917" y="1206115"/>
            <a:ext cx="5651883" cy="565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374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44694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Why do we care?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1166" y="1676400"/>
            <a:ext cx="6476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After all, “</a:t>
            </a: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has no brains, for instance, nor a heart. It has a single orifice through which its food and waste pass — it eats, in other words, out of its own anus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4267200"/>
            <a:ext cx="6444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Jellyfish are more than just blobs……</a:t>
            </a:r>
          </a:p>
        </p:txBody>
      </p:sp>
    </p:spTree>
    <p:extLst>
      <p:ext uri="{BB962C8B-B14F-4D97-AF65-F5344CB8AC3E}">
        <p14:creationId xmlns:p14="http://schemas.microsoft.com/office/powerpoint/2010/main" val="3226411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147" y="291405"/>
            <a:ext cx="85774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Box jellyfish… are active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hunter and stalks its prey with the aid of 24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fully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functioning eyes. 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blogs.panda.org/coral_triangle/files/2009/04/_dsc09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1378239"/>
            <a:ext cx="6172857" cy="410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034" y="5549205"/>
            <a:ext cx="85774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Eye clusters on each side of its “head” – four that see light</a:t>
            </a: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dark and two eyes – w/ lenses, corneas, and retinas.</a:t>
            </a:r>
          </a:p>
          <a:p>
            <a:endParaRPr lang="en-US" sz="28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4" t="42458" r="43628" b="16667"/>
          <a:stretch/>
        </p:blipFill>
        <p:spPr bwMode="auto">
          <a:xfrm>
            <a:off x="6964114" y="1190296"/>
            <a:ext cx="1907628" cy="447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770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9"/>
          <a:stretch/>
        </p:blipFill>
        <p:spPr bwMode="auto">
          <a:xfrm>
            <a:off x="457200" y="228600"/>
            <a:ext cx="5105399" cy="328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 descr="http://upload.wikimedia.org/wikipedia/en/0/06/Yellow_human_ey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57600"/>
            <a:ext cx="5410200" cy="280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30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5970" y="345840"/>
            <a:ext cx="6428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Immortal Life of Jellyfish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3699" y="5638800"/>
            <a:ext cx="67596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November 16, 2016</a:t>
            </a:r>
          </a:p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Lecture inspired from Nathaniel Rich’s NY Times article (11/28/2012):</a:t>
            </a:r>
          </a:p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“Can a Jellyfish Unlock the Secret of Immortality?” </a:t>
            </a:r>
            <a:endParaRPr lang="en-US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09663"/>
            <a:ext cx="571500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313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302359"/>
            <a:ext cx="5943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National Institutes of Health has awarded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Martínez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five-year, $1.26 million research grant to study the hydra — a species that resembles a polyp but never yields medusas. Its body is almost entirely composed of stem cells that allow it to regenerate itself continuously.</a:t>
            </a:r>
          </a:p>
          <a:p>
            <a:endParaRPr lang="en-US" sz="20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His research of the last 15 years has convinced him that hydra can, in fact, survive forever and are “truly immortal.”</a:t>
            </a:r>
          </a:p>
          <a:p>
            <a:endParaRPr lang="en-US" sz="20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“It’s important to keep in mind that we’re not dealing with something that’s completely different from us,”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Martínez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told me. </a:t>
            </a:r>
          </a:p>
          <a:p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“Genetically hydra are the same as human beings. We’re variations of the same theme.”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www.biology.pomona.edu/people/faculty/photos/martinezinl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88" y="1326326"/>
            <a:ext cx="235969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587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447800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Quiz:</a:t>
            </a:r>
          </a:p>
          <a:p>
            <a:pPr algn="ctr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What’s the difference between a Cnidarian and a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Ctenaphore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8684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4860" y="381000"/>
            <a:ext cx="4794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What’s the one certainty of life?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11230" y="1958155"/>
            <a:ext cx="3303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if that’s wrong?</a:t>
            </a:r>
          </a:p>
        </p:txBody>
      </p:sp>
      <p:pic>
        <p:nvPicPr>
          <p:cNvPr id="2050" name="Picture 2" descr="http://ia.media-imdb.com/images/M/MV5BMTkyMDc2MDAxOV5BMl5BanBnXkFtZTcwNzI2NDQzMg@@._V1._SY317_CR5,0,214,317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0" y="3384283"/>
            <a:ext cx="20383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hokingonpopcorn.com/popcorn/wp-content/uploads/2009/02/curious_case_of_benjamin_button_xl_03-film-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24262"/>
            <a:ext cx="30099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yeeeah.com/wp-content/uploads/2008/11/brad-pitt-old-benjamin-button-2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22"/>
          <a:stretch/>
        </p:blipFill>
        <p:spPr bwMode="auto">
          <a:xfrm>
            <a:off x="6629400" y="3583831"/>
            <a:ext cx="1932354" cy="262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715000" y="4589195"/>
            <a:ext cx="762000" cy="609600"/>
          </a:xfrm>
          <a:prstGeom prst="rightArrow">
            <a:avLst/>
          </a:prstGeom>
          <a:solidFill>
            <a:srgbClr val="FFFF00">
              <a:alpha val="78000"/>
            </a:srgbClr>
          </a:solidFill>
          <a:ln>
            <a:solidFill>
              <a:srgbClr val="FF0000">
                <a:alpha val="7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19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hoto: Diver tagging Nomura's jellyf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32" y="228600"/>
            <a:ext cx="8483336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7128" y="228600"/>
            <a:ext cx="3749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are Jellyfish?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7785" y="5704226"/>
            <a:ext cx="7271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Radiata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: include the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Cnidaria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Ctenophora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3538" y="4191000"/>
            <a:ext cx="6366260" cy="2477061"/>
            <a:chOff x="273538" y="4191000"/>
            <a:chExt cx="6366260" cy="2477061"/>
          </a:xfrm>
        </p:grpSpPr>
        <p:sp>
          <p:nvSpPr>
            <p:cNvPr id="4" name="Freeform 3"/>
            <p:cNvSpPr/>
            <p:nvPr/>
          </p:nvSpPr>
          <p:spPr>
            <a:xfrm>
              <a:off x="273538" y="4548236"/>
              <a:ext cx="1242871" cy="2119825"/>
            </a:xfrm>
            <a:custGeom>
              <a:avLst/>
              <a:gdLst>
                <a:gd name="connsiteX0" fmla="*/ 1242647 w 1242871"/>
                <a:gd name="connsiteY0" fmla="*/ 1266410 h 2119825"/>
                <a:gd name="connsiteX1" fmla="*/ 1156677 w 1242871"/>
                <a:gd name="connsiteY1" fmla="*/ 1211702 h 2119825"/>
                <a:gd name="connsiteX2" fmla="*/ 1117600 w 1242871"/>
                <a:gd name="connsiteY2" fmla="*/ 1188256 h 2119825"/>
                <a:gd name="connsiteX3" fmla="*/ 1031631 w 1242871"/>
                <a:gd name="connsiteY3" fmla="*/ 1164810 h 2119825"/>
                <a:gd name="connsiteX4" fmla="*/ 992554 w 1242871"/>
                <a:gd name="connsiteY4" fmla="*/ 1149179 h 2119825"/>
                <a:gd name="connsiteX5" fmla="*/ 890954 w 1242871"/>
                <a:gd name="connsiteY5" fmla="*/ 1133549 h 2119825"/>
                <a:gd name="connsiteX6" fmla="*/ 726831 w 1242871"/>
                <a:gd name="connsiteY6" fmla="*/ 1094472 h 2119825"/>
                <a:gd name="connsiteX7" fmla="*/ 664308 w 1242871"/>
                <a:gd name="connsiteY7" fmla="*/ 1078841 h 2119825"/>
                <a:gd name="connsiteX8" fmla="*/ 601785 w 1242871"/>
                <a:gd name="connsiteY8" fmla="*/ 1071026 h 2119825"/>
                <a:gd name="connsiteX9" fmla="*/ 508000 w 1242871"/>
                <a:gd name="connsiteY9" fmla="*/ 1055395 h 2119825"/>
                <a:gd name="connsiteX10" fmla="*/ 234462 w 1242871"/>
                <a:gd name="connsiteY10" fmla="*/ 1063210 h 2119825"/>
                <a:gd name="connsiteX11" fmla="*/ 179754 w 1242871"/>
                <a:gd name="connsiteY11" fmla="*/ 1102287 h 2119825"/>
                <a:gd name="connsiteX12" fmla="*/ 132862 w 1242871"/>
                <a:gd name="connsiteY12" fmla="*/ 1117918 h 2119825"/>
                <a:gd name="connsiteX13" fmla="*/ 85970 w 1242871"/>
                <a:gd name="connsiteY13" fmla="*/ 1164810 h 2119825"/>
                <a:gd name="connsiteX14" fmla="*/ 62524 w 1242871"/>
                <a:gd name="connsiteY14" fmla="*/ 1188256 h 2119825"/>
                <a:gd name="connsiteX15" fmla="*/ 31262 w 1242871"/>
                <a:gd name="connsiteY15" fmla="*/ 1235149 h 2119825"/>
                <a:gd name="connsiteX16" fmla="*/ 15631 w 1242871"/>
                <a:gd name="connsiteY16" fmla="*/ 1282041 h 2119825"/>
                <a:gd name="connsiteX17" fmla="*/ 0 w 1242871"/>
                <a:gd name="connsiteY17" fmla="*/ 1344564 h 2119825"/>
                <a:gd name="connsiteX18" fmla="*/ 7816 w 1242871"/>
                <a:gd name="connsiteY18" fmla="*/ 1477426 h 2119825"/>
                <a:gd name="connsiteX19" fmla="*/ 31262 w 1242871"/>
                <a:gd name="connsiteY19" fmla="*/ 1547764 h 2119825"/>
                <a:gd name="connsiteX20" fmla="*/ 46893 w 1242871"/>
                <a:gd name="connsiteY20" fmla="*/ 1586841 h 2119825"/>
                <a:gd name="connsiteX21" fmla="*/ 62524 w 1242871"/>
                <a:gd name="connsiteY21" fmla="*/ 1633733 h 2119825"/>
                <a:gd name="connsiteX22" fmla="*/ 85970 w 1242871"/>
                <a:gd name="connsiteY22" fmla="*/ 1664995 h 2119825"/>
                <a:gd name="connsiteX23" fmla="*/ 117231 w 1242871"/>
                <a:gd name="connsiteY23" fmla="*/ 1719702 h 2119825"/>
                <a:gd name="connsiteX24" fmla="*/ 164124 w 1242871"/>
                <a:gd name="connsiteY24" fmla="*/ 1790041 h 2119825"/>
                <a:gd name="connsiteX25" fmla="*/ 211016 w 1242871"/>
                <a:gd name="connsiteY25" fmla="*/ 1860379 h 2119825"/>
                <a:gd name="connsiteX26" fmla="*/ 234462 w 1242871"/>
                <a:gd name="connsiteY26" fmla="*/ 1891641 h 2119825"/>
                <a:gd name="connsiteX27" fmla="*/ 265724 w 1242871"/>
                <a:gd name="connsiteY27" fmla="*/ 1915087 h 2119825"/>
                <a:gd name="connsiteX28" fmla="*/ 304800 w 1242871"/>
                <a:gd name="connsiteY28" fmla="*/ 1954164 h 2119825"/>
                <a:gd name="connsiteX29" fmla="*/ 351693 w 1242871"/>
                <a:gd name="connsiteY29" fmla="*/ 1993241 h 2119825"/>
                <a:gd name="connsiteX30" fmla="*/ 422031 w 1242871"/>
                <a:gd name="connsiteY30" fmla="*/ 2032318 h 2119825"/>
                <a:gd name="connsiteX31" fmla="*/ 445477 w 1242871"/>
                <a:gd name="connsiteY31" fmla="*/ 2055764 h 2119825"/>
                <a:gd name="connsiteX32" fmla="*/ 523631 w 1242871"/>
                <a:gd name="connsiteY32" fmla="*/ 2071395 h 2119825"/>
                <a:gd name="connsiteX33" fmla="*/ 554893 w 1242871"/>
                <a:gd name="connsiteY33" fmla="*/ 2087026 h 2119825"/>
                <a:gd name="connsiteX34" fmla="*/ 828431 w 1242871"/>
                <a:gd name="connsiteY34" fmla="*/ 2094841 h 2119825"/>
                <a:gd name="connsiteX35" fmla="*/ 851877 w 1242871"/>
                <a:gd name="connsiteY35" fmla="*/ 2087026 h 2119825"/>
                <a:gd name="connsiteX36" fmla="*/ 883139 w 1242871"/>
                <a:gd name="connsiteY36" fmla="*/ 2079210 h 2119825"/>
                <a:gd name="connsiteX37" fmla="*/ 945662 w 1242871"/>
                <a:gd name="connsiteY37" fmla="*/ 2055764 h 2119825"/>
                <a:gd name="connsiteX38" fmla="*/ 1008185 w 1242871"/>
                <a:gd name="connsiteY38" fmla="*/ 2047949 h 2119825"/>
                <a:gd name="connsiteX39" fmla="*/ 1062893 w 1242871"/>
                <a:gd name="connsiteY39" fmla="*/ 2040133 h 2119825"/>
                <a:gd name="connsiteX40" fmla="*/ 1086339 w 1242871"/>
                <a:gd name="connsiteY40" fmla="*/ 2016687 h 2119825"/>
                <a:gd name="connsiteX41" fmla="*/ 1117600 w 1242871"/>
                <a:gd name="connsiteY41" fmla="*/ 2008872 h 2119825"/>
                <a:gd name="connsiteX42" fmla="*/ 1141047 w 1242871"/>
                <a:gd name="connsiteY42" fmla="*/ 2001056 h 2119825"/>
                <a:gd name="connsiteX43" fmla="*/ 1172308 w 1242871"/>
                <a:gd name="connsiteY43" fmla="*/ 1969795 h 2119825"/>
                <a:gd name="connsiteX44" fmla="*/ 1180124 w 1242871"/>
                <a:gd name="connsiteY44" fmla="*/ 1930718 h 2119825"/>
                <a:gd name="connsiteX45" fmla="*/ 1195754 w 1242871"/>
                <a:gd name="connsiteY45" fmla="*/ 1891641 h 2119825"/>
                <a:gd name="connsiteX46" fmla="*/ 1203570 w 1242871"/>
                <a:gd name="connsiteY46" fmla="*/ 1860379 h 2119825"/>
                <a:gd name="connsiteX47" fmla="*/ 1211385 w 1242871"/>
                <a:gd name="connsiteY47" fmla="*/ 1750964 h 2119825"/>
                <a:gd name="connsiteX48" fmla="*/ 1219200 w 1242871"/>
                <a:gd name="connsiteY48" fmla="*/ 1532133 h 2119825"/>
                <a:gd name="connsiteX49" fmla="*/ 1227016 w 1242871"/>
                <a:gd name="connsiteY49" fmla="*/ 1493056 h 2119825"/>
                <a:gd name="connsiteX50" fmla="*/ 1234831 w 1242871"/>
                <a:gd name="connsiteY50" fmla="*/ 1430533 h 2119825"/>
                <a:gd name="connsiteX51" fmla="*/ 1227016 w 1242871"/>
                <a:gd name="connsiteY51" fmla="*/ 1227333 h 2119825"/>
                <a:gd name="connsiteX52" fmla="*/ 1117600 w 1242871"/>
                <a:gd name="connsiteY52" fmla="*/ 1211702 h 2119825"/>
                <a:gd name="connsiteX53" fmla="*/ 1094154 w 1242871"/>
                <a:gd name="connsiteY53" fmla="*/ 1203887 h 2119825"/>
                <a:gd name="connsiteX54" fmla="*/ 1055077 w 1242871"/>
                <a:gd name="connsiteY54" fmla="*/ 1188256 h 2119825"/>
                <a:gd name="connsiteX55" fmla="*/ 1016000 w 1242871"/>
                <a:gd name="connsiteY55" fmla="*/ 1180441 h 2119825"/>
                <a:gd name="connsiteX56" fmla="*/ 961293 w 1242871"/>
                <a:gd name="connsiteY56" fmla="*/ 1156995 h 2119825"/>
                <a:gd name="connsiteX57" fmla="*/ 937847 w 1242871"/>
                <a:gd name="connsiteY57" fmla="*/ 1141364 h 2119825"/>
                <a:gd name="connsiteX58" fmla="*/ 914400 w 1242871"/>
                <a:gd name="connsiteY58" fmla="*/ 1117918 h 2119825"/>
                <a:gd name="connsiteX59" fmla="*/ 867508 w 1242871"/>
                <a:gd name="connsiteY59" fmla="*/ 1055395 h 2119825"/>
                <a:gd name="connsiteX60" fmla="*/ 844062 w 1242871"/>
                <a:gd name="connsiteY60" fmla="*/ 1008502 h 2119825"/>
                <a:gd name="connsiteX61" fmla="*/ 828431 w 1242871"/>
                <a:gd name="connsiteY61" fmla="*/ 914718 h 2119825"/>
                <a:gd name="connsiteX62" fmla="*/ 836247 w 1242871"/>
                <a:gd name="connsiteY62" fmla="*/ 195702 h 2119825"/>
                <a:gd name="connsiteX63" fmla="*/ 851877 w 1242871"/>
                <a:gd name="connsiteY63" fmla="*/ 148810 h 2119825"/>
                <a:gd name="connsiteX64" fmla="*/ 867508 w 1242871"/>
                <a:gd name="connsiteY64" fmla="*/ 94102 h 2119825"/>
                <a:gd name="connsiteX65" fmla="*/ 883139 w 1242871"/>
                <a:gd name="connsiteY65" fmla="*/ 31579 h 2119825"/>
                <a:gd name="connsiteX66" fmla="*/ 851877 w 1242871"/>
                <a:gd name="connsiteY66" fmla="*/ 23764 h 2119825"/>
                <a:gd name="connsiteX67" fmla="*/ 820616 w 1242871"/>
                <a:gd name="connsiteY67" fmla="*/ 31579 h 2119825"/>
                <a:gd name="connsiteX68" fmla="*/ 789354 w 1242871"/>
                <a:gd name="connsiteY68" fmla="*/ 55026 h 2119825"/>
                <a:gd name="connsiteX69" fmla="*/ 742462 w 1242871"/>
                <a:gd name="connsiteY69" fmla="*/ 70656 h 2119825"/>
                <a:gd name="connsiteX70" fmla="*/ 719016 w 1242871"/>
                <a:gd name="connsiteY70" fmla="*/ 86287 h 2119825"/>
                <a:gd name="connsiteX71" fmla="*/ 695570 w 1242871"/>
                <a:gd name="connsiteY71" fmla="*/ 94102 h 2119825"/>
                <a:gd name="connsiteX72" fmla="*/ 687754 w 1242871"/>
                <a:gd name="connsiteY72" fmla="*/ 101918 h 2119825"/>
                <a:gd name="connsiteX73" fmla="*/ 711200 w 1242871"/>
                <a:gd name="connsiteY73" fmla="*/ 94102 h 2119825"/>
                <a:gd name="connsiteX74" fmla="*/ 765908 w 1242871"/>
                <a:gd name="connsiteY74" fmla="*/ 70656 h 2119825"/>
                <a:gd name="connsiteX75" fmla="*/ 789354 w 1242871"/>
                <a:gd name="connsiteY75" fmla="*/ 55026 h 2119825"/>
                <a:gd name="connsiteX76" fmla="*/ 828431 w 1242871"/>
                <a:gd name="connsiteY76" fmla="*/ 39395 h 2119825"/>
                <a:gd name="connsiteX77" fmla="*/ 851877 w 1242871"/>
                <a:gd name="connsiteY77" fmla="*/ 31579 h 2119825"/>
                <a:gd name="connsiteX78" fmla="*/ 898770 w 1242871"/>
                <a:gd name="connsiteY78" fmla="*/ 8133 h 2119825"/>
                <a:gd name="connsiteX79" fmla="*/ 953477 w 1242871"/>
                <a:gd name="connsiteY79" fmla="*/ 94102 h 2119825"/>
                <a:gd name="connsiteX80" fmla="*/ 969108 w 1242871"/>
                <a:gd name="connsiteY80" fmla="*/ 125364 h 2119825"/>
                <a:gd name="connsiteX81" fmla="*/ 1023816 w 1242871"/>
                <a:gd name="connsiteY81" fmla="*/ 195702 h 2119825"/>
                <a:gd name="connsiteX82" fmla="*/ 1031631 w 1242871"/>
                <a:gd name="connsiteY82" fmla="*/ 219149 h 2119825"/>
                <a:gd name="connsiteX83" fmla="*/ 1055077 w 1242871"/>
                <a:gd name="connsiteY83" fmla="*/ 266041 h 211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242871" h="2119825">
                  <a:moveTo>
                    <a:pt x="1242647" y="1266410"/>
                  </a:moveTo>
                  <a:cubicBezTo>
                    <a:pt x="1175928" y="1199691"/>
                    <a:pt x="1235349" y="1247462"/>
                    <a:pt x="1156677" y="1211702"/>
                  </a:cubicBezTo>
                  <a:cubicBezTo>
                    <a:pt x="1142848" y="1205416"/>
                    <a:pt x="1131429" y="1194542"/>
                    <a:pt x="1117600" y="1188256"/>
                  </a:cubicBezTo>
                  <a:cubicBezTo>
                    <a:pt x="1060444" y="1162277"/>
                    <a:pt x="1084979" y="1180815"/>
                    <a:pt x="1031631" y="1164810"/>
                  </a:cubicBezTo>
                  <a:cubicBezTo>
                    <a:pt x="1018194" y="1160779"/>
                    <a:pt x="1006089" y="1152870"/>
                    <a:pt x="992554" y="1149179"/>
                  </a:cubicBezTo>
                  <a:cubicBezTo>
                    <a:pt x="980626" y="1145926"/>
                    <a:pt x="899580" y="1134781"/>
                    <a:pt x="890954" y="1133549"/>
                  </a:cubicBezTo>
                  <a:cubicBezTo>
                    <a:pt x="774790" y="1094827"/>
                    <a:pt x="829921" y="1105926"/>
                    <a:pt x="726831" y="1094472"/>
                  </a:cubicBezTo>
                  <a:cubicBezTo>
                    <a:pt x="705990" y="1089262"/>
                    <a:pt x="685422" y="1082800"/>
                    <a:pt x="664308" y="1078841"/>
                  </a:cubicBezTo>
                  <a:cubicBezTo>
                    <a:pt x="643665" y="1074970"/>
                    <a:pt x="622604" y="1073802"/>
                    <a:pt x="601785" y="1071026"/>
                  </a:cubicBezTo>
                  <a:cubicBezTo>
                    <a:pt x="543632" y="1063272"/>
                    <a:pt x="558142" y="1065423"/>
                    <a:pt x="508000" y="1055395"/>
                  </a:cubicBezTo>
                  <a:cubicBezTo>
                    <a:pt x="416821" y="1058000"/>
                    <a:pt x="325410" y="1056214"/>
                    <a:pt x="234462" y="1063210"/>
                  </a:cubicBezTo>
                  <a:cubicBezTo>
                    <a:pt x="198673" y="1065963"/>
                    <a:pt x="206355" y="1087509"/>
                    <a:pt x="179754" y="1102287"/>
                  </a:cubicBezTo>
                  <a:cubicBezTo>
                    <a:pt x="165351" y="1110289"/>
                    <a:pt x="148493" y="1112708"/>
                    <a:pt x="132862" y="1117918"/>
                  </a:cubicBezTo>
                  <a:lnTo>
                    <a:pt x="85970" y="1164810"/>
                  </a:lnTo>
                  <a:cubicBezTo>
                    <a:pt x="78155" y="1172625"/>
                    <a:pt x="68655" y="1179060"/>
                    <a:pt x="62524" y="1188256"/>
                  </a:cubicBezTo>
                  <a:lnTo>
                    <a:pt x="31262" y="1235149"/>
                  </a:lnTo>
                  <a:cubicBezTo>
                    <a:pt x="26052" y="1250780"/>
                    <a:pt x="19627" y="1266057"/>
                    <a:pt x="15631" y="1282041"/>
                  </a:cubicBezTo>
                  <a:lnTo>
                    <a:pt x="0" y="1344564"/>
                  </a:lnTo>
                  <a:cubicBezTo>
                    <a:pt x="2605" y="1388851"/>
                    <a:pt x="1070" y="1433578"/>
                    <a:pt x="7816" y="1477426"/>
                  </a:cubicBezTo>
                  <a:cubicBezTo>
                    <a:pt x="11574" y="1501853"/>
                    <a:pt x="22950" y="1524490"/>
                    <a:pt x="31262" y="1547764"/>
                  </a:cubicBezTo>
                  <a:cubicBezTo>
                    <a:pt x="35981" y="1560976"/>
                    <a:pt x="42099" y="1573657"/>
                    <a:pt x="46893" y="1586841"/>
                  </a:cubicBezTo>
                  <a:cubicBezTo>
                    <a:pt x="52524" y="1602325"/>
                    <a:pt x="55156" y="1618996"/>
                    <a:pt x="62524" y="1633733"/>
                  </a:cubicBezTo>
                  <a:cubicBezTo>
                    <a:pt x="68349" y="1645384"/>
                    <a:pt x="78977" y="1654006"/>
                    <a:pt x="85970" y="1664995"/>
                  </a:cubicBezTo>
                  <a:cubicBezTo>
                    <a:pt x="97246" y="1682714"/>
                    <a:pt x="106099" y="1701892"/>
                    <a:pt x="117231" y="1719702"/>
                  </a:cubicBezTo>
                  <a:cubicBezTo>
                    <a:pt x="132166" y="1743598"/>
                    <a:pt x="148493" y="1766595"/>
                    <a:pt x="164124" y="1790041"/>
                  </a:cubicBezTo>
                  <a:lnTo>
                    <a:pt x="211016" y="1860379"/>
                  </a:lnTo>
                  <a:cubicBezTo>
                    <a:pt x="218831" y="1870800"/>
                    <a:pt x="225251" y="1882430"/>
                    <a:pt x="234462" y="1891641"/>
                  </a:cubicBezTo>
                  <a:cubicBezTo>
                    <a:pt x="243673" y="1900852"/>
                    <a:pt x="255303" y="1907272"/>
                    <a:pt x="265724" y="1915087"/>
                  </a:cubicBezTo>
                  <a:cubicBezTo>
                    <a:pt x="307401" y="1977605"/>
                    <a:pt x="252702" y="1902066"/>
                    <a:pt x="304800" y="1954164"/>
                  </a:cubicBezTo>
                  <a:cubicBezTo>
                    <a:pt x="347383" y="1996747"/>
                    <a:pt x="306913" y="1978315"/>
                    <a:pt x="351693" y="1993241"/>
                  </a:cubicBezTo>
                  <a:cubicBezTo>
                    <a:pt x="406034" y="2047582"/>
                    <a:pt x="335965" y="1984503"/>
                    <a:pt x="422031" y="2032318"/>
                  </a:cubicBezTo>
                  <a:cubicBezTo>
                    <a:pt x="431693" y="2037686"/>
                    <a:pt x="435881" y="2050280"/>
                    <a:pt x="445477" y="2055764"/>
                  </a:cubicBezTo>
                  <a:cubicBezTo>
                    <a:pt x="455076" y="2061249"/>
                    <a:pt x="520783" y="2070920"/>
                    <a:pt x="523631" y="2071395"/>
                  </a:cubicBezTo>
                  <a:cubicBezTo>
                    <a:pt x="534052" y="2076605"/>
                    <a:pt x="544777" y="2081246"/>
                    <a:pt x="554893" y="2087026"/>
                  </a:cubicBezTo>
                  <a:cubicBezTo>
                    <a:pt x="662406" y="2148461"/>
                    <a:pt x="438689" y="2107020"/>
                    <a:pt x="828431" y="2094841"/>
                  </a:cubicBezTo>
                  <a:cubicBezTo>
                    <a:pt x="836246" y="2092236"/>
                    <a:pt x="843956" y="2089289"/>
                    <a:pt x="851877" y="2087026"/>
                  </a:cubicBezTo>
                  <a:cubicBezTo>
                    <a:pt x="862205" y="2084075"/>
                    <a:pt x="872949" y="2082607"/>
                    <a:pt x="883139" y="2079210"/>
                  </a:cubicBezTo>
                  <a:cubicBezTo>
                    <a:pt x="904255" y="2072171"/>
                    <a:pt x="924068" y="2061162"/>
                    <a:pt x="945662" y="2055764"/>
                  </a:cubicBezTo>
                  <a:cubicBezTo>
                    <a:pt x="966038" y="2050670"/>
                    <a:pt x="987366" y="2050725"/>
                    <a:pt x="1008185" y="2047949"/>
                  </a:cubicBezTo>
                  <a:lnTo>
                    <a:pt x="1062893" y="2040133"/>
                  </a:lnTo>
                  <a:cubicBezTo>
                    <a:pt x="1070708" y="2032318"/>
                    <a:pt x="1076743" y="2022171"/>
                    <a:pt x="1086339" y="2016687"/>
                  </a:cubicBezTo>
                  <a:cubicBezTo>
                    <a:pt x="1095665" y="2011358"/>
                    <a:pt x="1107272" y="2011823"/>
                    <a:pt x="1117600" y="2008872"/>
                  </a:cubicBezTo>
                  <a:cubicBezTo>
                    <a:pt x="1125521" y="2006609"/>
                    <a:pt x="1133231" y="2003661"/>
                    <a:pt x="1141047" y="2001056"/>
                  </a:cubicBezTo>
                  <a:cubicBezTo>
                    <a:pt x="1151467" y="1990636"/>
                    <a:pt x="1165151" y="1982677"/>
                    <a:pt x="1172308" y="1969795"/>
                  </a:cubicBezTo>
                  <a:cubicBezTo>
                    <a:pt x="1178759" y="1958183"/>
                    <a:pt x="1176307" y="1943441"/>
                    <a:pt x="1180124" y="1930718"/>
                  </a:cubicBezTo>
                  <a:cubicBezTo>
                    <a:pt x="1184155" y="1917281"/>
                    <a:pt x="1191318" y="1904950"/>
                    <a:pt x="1195754" y="1891641"/>
                  </a:cubicBezTo>
                  <a:cubicBezTo>
                    <a:pt x="1199151" y="1881451"/>
                    <a:pt x="1200965" y="1870800"/>
                    <a:pt x="1203570" y="1860379"/>
                  </a:cubicBezTo>
                  <a:cubicBezTo>
                    <a:pt x="1206175" y="1823907"/>
                    <a:pt x="1209646" y="1787487"/>
                    <a:pt x="1211385" y="1750964"/>
                  </a:cubicBezTo>
                  <a:cubicBezTo>
                    <a:pt x="1214857" y="1678056"/>
                    <a:pt x="1214784" y="1604989"/>
                    <a:pt x="1219200" y="1532133"/>
                  </a:cubicBezTo>
                  <a:cubicBezTo>
                    <a:pt x="1220004" y="1518874"/>
                    <a:pt x="1224996" y="1506185"/>
                    <a:pt x="1227016" y="1493056"/>
                  </a:cubicBezTo>
                  <a:cubicBezTo>
                    <a:pt x="1230210" y="1472297"/>
                    <a:pt x="1232226" y="1451374"/>
                    <a:pt x="1234831" y="1430533"/>
                  </a:cubicBezTo>
                  <a:cubicBezTo>
                    <a:pt x="1232226" y="1362800"/>
                    <a:pt x="1259025" y="1287083"/>
                    <a:pt x="1227016" y="1227333"/>
                  </a:cubicBezTo>
                  <a:cubicBezTo>
                    <a:pt x="1209618" y="1194857"/>
                    <a:pt x="1153882" y="1218105"/>
                    <a:pt x="1117600" y="1211702"/>
                  </a:cubicBezTo>
                  <a:cubicBezTo>
                    <a:pt x="1109487" y="1210270"/>
                    <a:pt x="1101868" y="1206780"/>
                    <a:pt x="1094154" y="1203887"/>
                  </a:cubicBezTo>
                  <a:cubicBezTo>
                    <a:pt x="1081018" y="1198961"/>
                    <a:pt x="1068514" y="1192287"/>
                    <a:pt x="1055077" y="1188256"/>
                  </a:cubicBezTo>
                  <a:cubicBezTo>
                    <a:pt x="1042354" y="1184439"/>
                    <a:pt x="1028887" y="1183663"/>
                    <a:pt x="1016000" y="1180441"/>
                  </a:cubicBezTo>
                  <a:cubicBezTo>
                    <a:pt x="996514" y="1175570"/>
                    <a:pt x="978691" y="1166937"/>
                    <a:pt x="961293" y="1156995"/>
                  </a:cubicBezTo>
                  <a:cubicBezTo>
                    <a:pt x="953138" y="1152335"/>
                    <a:pt x="945063" y="1147377"/>
                    <a:pt x="937847" y="1141364"/>
                  </a:cubicBezTo>
                  <a:cubicBezTo>
                    <a:pt x="929356" y="1134288"/>
                    <a:pt x="921678" y="1126236"/>
                    <a:pt x="914400" y="1117918"/>
                  </a:cubicBezTo>
                  <a:cubicBezTo>
                    <a:pt x="888414" y="1088220"/>
                    <a:pt x="886118" y="1083309"/>
                    <a:pt x="867508" y="1055395"/>
                  </a:cubicBezTo>
                  <a:cubicBezTo>
                    <a:pt x="834581" y="956609"/>
                    <a:pt x="889509" y="1114547"/>
                    <a:pt x="844062" y="1008502"/>
                  </a:cubicBezTo>
                  <a:cubicBezTo>
                    <a:pt x="834951" y="987242"/>
                    <a:pt x="830154" y="928500"/>
                    <a:pt x="828431" y="914718"/>
                  </a:cubicBezTo>
                  <a:cubicBezTo>
                    <a:pt x="816381" y="601391"/>
                    <a:pt x="812535" y="622531"/>
                    <a:pt x="836247" y="195702"/>
                  </a:cubicBezTo>
                  <a:cubicBezTo>
                    <a:pt x="837161" y="179251"/>
                    <a:pt x="847032" y="164558"/>
                    <a:pt x="851877" y="148810"/>
                  </a:cubicBezTo>
                  <a:cubicBezTo>
                    <a:pt x="857454" y="130683"/>
                    <a:pt x="862908" y="112501"/>
                    <a:pt x="867508" y="94102"/>
                  </a:cubicBezTo>
                  <a:lnTo>
                    <a:pt x="883139" y="31579"/>
                  </a:lnTo>
                  <a:cubicBezTo>
                    <a:pt x="869816" y="-21717"/>
                    <a:pt x="885829" y="4363"/>
                    <a:pt x="851877" y="23764"/>
                  </a:cubicBezTo>
                  <a:cubicBezTo>
                    <a:pt x="842551" y="29093"/>
                    <a:pt x="831036" y="28974"/>
                    <a:pt x="820616" y="31579"/>
                  </a:cubicBezTo>
                  <a:cubicBezTo>
                    <a:pt x="810195" y="39395"/>
                    <a:pt x="801005" y="49201"/>
                    <a:pt x="789354" y="55026"/>
                  </a:cubicBezTo>
                  <a:cubicBezTo>
                    <a:pt x="774617" y="62394"/>
                    <a:pt x="742462" y="70656"/>
                    <a:pt x="742462" y="70656"/>
                  </a:cubicBezTo>
                  <a:cubicBezTo>
                    <a:pt x="734647" y="75866"/>
                    <a:pt x="727417" y="82086"/>
                    <a:pt x="719016" y="86287"/>
                  </a:cubicBezTo>
                  <a:cubicBezTo>
                    <a:pt x="711648" y="89971"/>
                    <a:pt x="702938" y="90418"/>
                    <a:pt x="695570" y="94102"/>
                  </a:cubicBezTo>
                  <a:cubicBezTo>
                    <a:pt x="692274" y="95750"/>
                    <a:pt x="684259" y="103083"/>
                    <a:pt x="687754" y="101918"/>
                  </a:cubicBezTo>
                  <a:cubicBezTo>
                    <a:pt x="695569" y="99313"/>
                    <a:pt x="703832" y="97786"/>
                    <a:pt x="711200" y="94102"/>
                  </a:cubicBezTo>
                  <a:cubicBezTo>
                    <a:pt x="765171" y="67117"/>
                    <a:pt x="700850" y="86922"/>
                    <a:pt x="765908" y="70656"/>
                  </a:cubicBezTo>
                  <a:cubicBezTo>
                    <a:pt x="773723" y="65446"/>
                    <a:pt x="780953" y="59227"/>
                    <a:pt x="789354" y="55026"/>
                  </a:cubicBezTo>
                  <a:cubicBezTo>
                    <a:pt x="801902" y="48752"/>
                    <a:pt x="815295" y="44321"/>
                    <a:pt x="828431" y="39395"/>
                  </a:cubicBezTo>
                  <a:cubicBezTo>
                    <a:pt x="836145" y="36502"/>
                    <a:pt x="844509" y="35263"/>
                    <a:pt x="851877" y="31579"/>
                  </a:cubicBezTo>
                  <a:cubicBezTo>
                    <a:pt x="912479" y="1279"/>
                    <a:pt x="839838" y="27779"/>
                    <a:pt x="898770" y="8133"/>
                  </a:cubicBezTo>
                  <a:cubicBezTo>
                    <a:pt x="930918" y="50998"/>
                    <a:pt x="922041" y="36469"/>
                    <a:pt x="953477" y="94102"/>
                  </a:cubicBezTo>
                  <a:cubicBezTo>
                    <a:pt x="959056" y="104330"/>
                    <a:pt x="962476" y="115785"/>
                    <a:pt x="969108" y="125364"/>
                  </a:cubicBezTo>
                  <a:cubicBezTo>
                    <a:pt x="986015" y="149785"/>
                    <a:pt x="1023816" y="195702"/>
                    <a:pt x="1023816" y="195702"/>
                  </a:cubicBezTo>
                  <a:cubicBezTo>
                    <a:pt x="1026421" y="203518"/>
                    <a:pt x="1027544" y="211996"/>
                    <a:pt x="1031631" y="219149"/>
                  </a:cubicBezTo>
                  <a:cubicBezTo>
                    <a:pt x="1058203" y="265651"/>
                    <a:pt x="1055077" y="232955"/>
                    <a:pt x="1055077" y="266041"/>
                  </a:cubicBezTo>
                </a:path>
              </a:pathLst>
            </a:cu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71313" y="4191000"/>
              <a:ext cx="54684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Radially symmetrical –</a:t>
              </a:r>
            </a:p>
            <a:p>
              <a:r>
                <a:rPr lang="en-US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Their body plans are arranged around a central 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84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54" y="12400"/>
            <a:ext cx="49952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Ctenophora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includes: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8746" y="1295400"/>
            <a:ext cx="8396654" cy="5273168"/>
            <a:chOff x="518746" y="1295400"/>
            <a:chExt cx="8396654" cy="5273168"/>
          </a:xfrm>
        </p:grpSpPr>
        <p:pic>
          <p:nvPicPr>
            <p:cNvPr id="5122" name="Picture 2" descr="http://im.glogster.com/media/4/22/13/1/22130138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746" y="1295400"/>
              <a:ext cx="3429000" cy="2343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http://www.savalli.us/BIO385/Diversity/04.CtenophoraImages/LobedCombJellyL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3429000"/>
              <a:ext cx="4495800" cy="3139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105400" y="1981200"/>
              <a:ext cx="28504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Comb Jellies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-44340" y="4191000"/>
            <a:ext cx="45320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 – 10 cm in 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Largest animal to use cilia for moving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NO stinging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Eat copepods and small fish, have a real gut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191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54" y="12400"/>
            <a:ext cx="43059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Cnidaria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includes: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58649" y="990600"/>
            <a:ext cx="1600200" cy="2538046"/>
            <a:chOff x="4581634" y="662354"/>
            <a:chExt cx="1600200" cy="2538046"/>
          </a:xfrm>
        </p:grpSpPr>
        <p:pic>
          <p:nvPicPr>
            <p:cNvPr id="4098" name="Picture 2" descr="http://lhsvirtualzoo.wikispaces.com/file/view/hydra.jpg/208767978/hydr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1634" y="662354"/>
              <a:ext cx="1600200" cy="1927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648200" y="2492514"/>
              <a:ext cx="146706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Hydra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57441" y="802356"/>
            <a:ext cx="2022743" cy="3755886"/>
            <a:chOff x="6477000" y="152400"/>
            <a:chExt cx="2022743" cy="3755886"/>
          </a:xfrm>
        </p:grpSpPr>
        <p:pic>
          <p:nvPicPr>
            <p:cNvPr id="4100" name="Picture 4" descr="http://www.adamaqua.com/photo/06_jellyfish_cnidaria_sp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152400"/>
              <a:ext cx="2022743" cy="3173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544408" y="3200400"/>
              <a:ext cx="19255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Jellyfish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70924" y="781841"/>
            <a:ext cx="2954215" cy="2536686"/>
            <a:chOff x="548680" y="3048000"/>
            <a:chExt cx="2954215" cy="2536686"/>
          </a:xfrm>
        </p:grpSpPr>
        <p:pic>
          <p:nvPicPr>
            <p:cNvPr id="4102" name="Picture 6" descr="http://www.stingaid.com/images/boxjelly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80" y="3048000"/>
              <a:ext cx="2954215" cy="1967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828985" y="4876800"/>
              <a:ext cx="239360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Box jellies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3663" y="3810000"/>
            <a:ext cx="3105337" cy="2677363"/>
            <a:chOff x="3581400" y="3212123"/>
            <a:chExt cx="3105337" cy="2677363"/>
          </a:xfrm>
        </p:grpSpPr>
        <p:pic>
          <p:nvPicPr>
            <p:cNvPr id="4104" name="Picture 8" descr="http://3.bp.blogspot.com/-xUwEdi8nwXw/Tm7fx0xkfgI/AAAAAAAAC1A/wFZOpwGJmR0/s640/tumblr_l8g4euLpyo1qda2n5o1_50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8454" y="3212123"/>
              <a:ext cx="2821123" cy="2120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3581400" y="5181600"/>
              <a:ext cx="310533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Sea anemones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38262" y="3903727"/>
            <a:ext cx="2019539" cy="2656910"/>
            <a:chOff x="4543534" y="3962400"/>
            <a:chExt cx="2019539" cy="2656910"/>
          </a:xfrm>
        </p:grpSpPr>
        <p:pic>
          <p:nvPicPr>
            <p:cNvPr id="4106" name="Picture 10" descr="http://library.thinkquest.org/07aug/01713/images/Brain_coral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534" y="3962400"/>
              <a:ext cx="2019539" cy="2148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4891102" y="5975777"/>
              <a:ext cx="1324402" cy="643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Coral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5135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1584" y="246184"/>
            <a:ext cx="60476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Cnidaria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Most cnidarians have two different body forms 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associated life stages: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47700" y="1936466"/>
            <a:ext cx="7851850" cy="4824819"/>
            <a:chOff x="647700" y="1936466"/>
            <a:chExt cx="7851850" cy="4824819"/>
          </a:xfrm>
        </p:grpSpPr>
        <p:sp>
          <p:nvSpPr>
            <p:cNvPr id="3" name="TextBox 2"/>
            <p:cNvSpPr txBox="1"/>
            <p:nvPr/>
          </p:nvSpPr>
          <p:spPr>
            <a:xfrm>
              <a:off x="647700" y="1936466"/>
              <a:ext cx="20874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Sessile polyp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054650" y="1964231"/>
              <a:ext cx="24449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Mobile Medusa</a:t>
              </a:r>
            </a:p>
          </p:txBody>
        </p:sp>
        <p:pic>
          <p:nvPicPr>
            <p:cNvPr id="6146" name="Picture 2" descr="http://www.geocities.ws/bballerchicklet7777777777777/cnidarian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7960" y="2532184"/>
              <a:ext cx="5981700" cy="4229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7919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008" y="2286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Many exist primarily as one form or the other….. For example: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5638" y="1610568"/>
            <a:ext cx="4506362" cy="3590609"/>
            <a:chOff x="-105836" y="1610568"/>
            <a:chExt cx="4506362" cy="3590609"/>
          </a:xfrm>
        </p:grpSpPr>
        <p:pic>
          <p:nvPicPr>
            <p:cNvPr id="7170" name="Picture 2" descr="http://www.garf.org/ScottCorals/Feb_2002/AcroShawnVoile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82" y="1610568"/>
              <a:ext cx="4171926" cy="312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-105836" y="4739512"/>
              <a:ext cx="4506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Corals exist only as the polyp form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24400" y="1610568"/>
            <a:ext cx="4326826" cy="3593890"/>
            <a:chOff x="5181600" y="1592175"/>
            <a:chExt cx="4326826" cy="3593890"/>
          </a:xfrm>
        </p:grpSpPr>
        <p:pic>
          <p:nvPicPr>
            <p:cNvPr id="7172" name="Picture 4" descr="http://4.bp.blogspot.com/-xQustLFv0D8/T7act2Fy3iI/AAAAAAAAAD4/D8kKYdkEuEA/s1600/jellyfish+dangerou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081" y="1592175"/>
              <a:ext cx="4177865" cy="3133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181600" y="4724400"/>
              <a:ext cx="43268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Jellyfish only as the medusa form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76400" y="1686676"/>
            <a:ext cx="6096000" cy="5023389"/>
            <a:chOff x="1676400" y="1686676"/>
            <a:chExt cx="6096000" cy="5023389"/>
          </a:xfrm>
        </p:grpSpPr>
        <p:pic>
          <p:nvPicPr>
            <p:cNvPr id="7174" name="Picture 6" descr="http://www.southtexascollege.edu/nilsson/4_GB_Lecture_figs_f/4_GB_23_AnimaliaInvert_Fig_f/Cnidaria_Obelia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1686676"/>
              <a:ext cx="609600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699194" y="6248400"/>
              <a:ext cx="37305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Others – have both stages….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3568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tatic.ddmcdn.com/gif/jellyfish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6" y="1154167"/>
            <a:ext cx="447751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1999" y="15766"/>
            <a:ext cx="81932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All Cnidarians have stinging cells known as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Cnidoblasts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…. </a:t>
            </a: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These contain Nematocysts –  capsules w/ coiled, bared thread…</a:t>
            </a: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filled w/ venom. </a:t>
            </a:r>
          </a:p>
        </p:txBody>
      </p:sp>
      <p:pic>
        <p:nvPicPr>
          <p:cNvPr id="8196" name="Picture 4" descr="http://jellieszone.com/images/tentacl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066" y="916042"/>
            <a:ext cx="4343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sharon-taxonomy2009-p3.wikispaces.com/file/view/nematocytes.jpg/100667787/nematocyt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3649716"/>
            <a:ext cx="2979683" cy="297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356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786</Words>
  <Application>Microsoft Macintosh PowerPoint</Application>
  <PresentationFormat>On-screen Show (4:3)</PresentationFormat>
  <Paragraphs>107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Fulweiler, Robinson W</dc:creator>
  <cp:lastModifiedBy>Robinson Fulweiler</cp:lastModifiedBy>
  <cp:revision>21</cp:revision>
  <dcterms:created xsi:type="dcterms:W3CDTF">2012-12-03T14:26:26Z</dcterms:created>
  <dcterms:modified xsi:type="dcterms:W3CDTF">2016-11-16T21:01:02Z</dcterms:modified>
</cp:coreProperties>
</file>