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sldIdLst>
    <p:sldId id="265" r:id="rId4"/>
    <p:sldId id="266" r:id="rId5"/>
    <p:sldId id="257" r:id="rId6"/>
    <p:sldId id="258" r:id="rId7"/>
    <p:sldId id="259" r:id="rId8"/>
    <p:sldId id="260" r:id="rId9"/>
    <p:sldId id="267" r:id="rId10"/>
    <p:sldId id="268" r:id="rId11"/>
    <p:sldId id="269" r:id="rId12"/>
    <p:sldId id="272" r:id="rId13"/>
    <p:sldId id="270" r:id="rId14"/>
    <p:sldId id="271" r:id="rId15"/>
    <p:sldId id="261" r:id="rId16"/>
    <p:sldId id="262" r:id="rId17"/>
    <p:sldId id="264" r:id="rId18"/>
    <p:sldId id="273" r:id="rId19"/>
    <p:sldId id="263" r:id="rId20"/>
    <p:sldId id="274" r:id="rId21"/>
    <p:sldId id="277" r:id="rId22"/>
    <p:sldId id="282" r:id="rId23"/>
    <p:sldId id="276" r:id="rId24"/>
    <p:sldId id="279" r:id="rId25"/>
    <p:sldId id="281" r:id="rId26"/>
    <p:sldId id="294" r:id="rId27"/>
    <p:sldId id="296" r:id="rId28"/>
    <p:sldId id="295" r:id="rId29"/>
    <p:sldId id="297" r:id="rId30"/>
    <p:sldId id="298" r:id="rId31"/>
    <p:sldId id="299" r:id="rId32"/>
    <p:sldId id="300" r:id="rId33"/>
    <p:sldId id="301" r:id="rId34"/>
    <p:sldId id="280" r:id="rId35"/>
    <p:sldId id="302" r:id="rId36"/>
    <p:sldId id="303" r:id="rId37"/>
    <p:sldId id="304" r:id="rId38"/>
    <p:sldId id="283" r:id="rId39"/>
    <p:sldId id="278" r:id="rId40"/>
    <p:sldId id="305" r:id="rId41"/>
    <p:sldId id="306" r:id="rId42"/>
    <p:sldId id="307" r:id="rId43"/>
    <p:sldId id="308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6" autoAdjust="0"/>
    <p:restoredTop sz="76387" autoAdjust="0"/>
  </p:normalViewPr>
  <p:slideViewPr>
    <p:cSldViewPr snapToGrid="0" showGuides="1">
      <p:cViewPr>
        <p:scale>
          <a:sx n="90" d="100"/>
          <a:sy n="90" d="100"/>
        </p:scale>
        <p:origin x="336" y="25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E2EDE-67D7-4CA0-814B-C9BDF18B0CD5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76F48-C645-4350-90BA-0F2CD0E2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 bottle is equivalent</a:t>
            </a:r>
            <a:r>
              <a:rPr lang="en-US" baseline="0" dirty="0" smtClean="0"/>
              <a:t> to what? </a:t>
            </a:r>
            <a:r>
              <a:rPr lang="en-US" baseline="0" dirty="0" err="1" smtClean="0"/>
              <a:t>NPP</a:t>
            </a:r>
            <a:r>
              <a:rPr lang="en-US" baseline="0" dirty="0" smtClean="0"/>
              <a:t> (but probably some respiration from bacteria too)</a:t>
            </a:r>
          </a:p>
          <a:p>
            <a:r>
              <a:rPr lang="en-US" baseline="0" dirty="0" smtClean="0"/>
              <a:t>Dark bottle is respiration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76F48-C645-4350-90BA-0F2CD0E2E9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83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3.8 mm yr-1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23E917-E3EC-45BC-9206-152C0BD1F12D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753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Primary Production and Sediment inputs contribute positively to accretion – why?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76F48-C645-4350-90BA-0F2CD0E2E9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1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2060"/>
                </a:solidFill>
              </a:rPr>
              <a:t>Decomposition of organic matter and erosion contribute to negatively to accretion – why?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76F48-C645-4350-90BA-0F2CD0E2E9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1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St = total average sediment accumulation</a:t>
            </a:r>
          </a:p>
          <a:p>
            <a:r>
              <a:rPr lang="en-US" altLang="en-US" smtClean="0"/>
              <a:t>LOI = loss on ignitions</a:t>
            </a:r>
          </a:p>
          <a:p>
            <a:r>
              <a:rPr lang="en-US" altLang="en-US" smtClean="0"/>
              <a:t>Di = sediment density (2.6 g cm-3 for inorganic, 1.1 g cm-3 for organic)</a:t>
            </a:r>
          </a:p>
          <a:p>
            <a:r>
              <a:rPr lang="en-US" altLang="en-US" smtClean="0"/>
              <a:t>Si = inorganic (or organic) accretion rate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5271F9-4D87-4922-98F3-59B0FFD884E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7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497D70-D96A-4564-A66E-57C1428F564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95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1D142D-B5F0-41D5-9CC3-8F216D29AA8A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28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7B91CB-25C1-4294-AE42-E6F3633BC28F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347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842AF8-25BE-4DBD-B421-90D98223331F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78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Local – glaciers make land sink, glaciers move away – land rises… for ex.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14921A-D3A9-4F21-8DB8-32D872E08F48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57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Eustatic – global sea level rise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B883D9-BCDA-4275-BB08-F21646F2AA3E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71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1.4 C to 1.6 C total rise over the last fifty years. Winter warming has been especially high over this time period, increasing between 1.6 C to 2.0 C.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Fulweiler et al. 2015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EEBE0F-357B-473C-A4B9-6081FE375282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19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300" smtClean="0"/>
              <a:t>1970 and 2009 was 0.98</a:t>
            </a:r>
          </a:p>
          <a:p>
            <a:r>
              <a:rPr lang="en-US" altLang="en-US" sz="1300" smtClean="0"/>
              <a:t>± 0.4 mm year−1,</a:t>
            </a: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353164-80C2-4FB3-8D1C-B364A0C0BE50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9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1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990600"/>
            <a:ext cx="12192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228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F9CC-34B0-439F-8825-C409BBCDDDFF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AA088-022A-4102-822D-7C7CC3397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161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9BD67-4B1E-4BAA-90BA-48290A54F7C3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3DEE1-E92D-4C1C-8A07-2C7592C099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406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DD8B-9205-4440-9AE9-B2E715990390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99ADC-D815-414F-9723-497F481896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855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1CBB7-0560-458C-9765-C917C714D943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8A096-A499-47AF-80D8-5501FC718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79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B756E-1122-42CF-98FC-951D719C781A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3F2CC-29B9-4A70-B6F9-45164ADBF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672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1CE39-6ABC-43B4-9926-8F352F54E3A2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D87DE-0610-422C-9B0F-CF7949AA4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537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7D679-DFF5-49A1-B6FB-037D90126DB7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0A47A-775C-4148-B05C-5D66C5FD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50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18596-4C93-4FDA-90CF-9BB05DA09A9A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37866-7AD9-4272-8071-0D50291FC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209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185C-8C01-4ECA-B219-D18072A723D8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0B06D-E6E5-4B28-8140-0E1D5E8C8D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85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7663F-0CAA-4750-B618-2D8D9D4EA24E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C68CC-D28F-42D0-9691-61B6CE0F2F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705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F0F8-8713-4906-99A7-802DE815F5ED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E874B-1BAA-48C6-A5E7-8D104233E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12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9F04B-AE2F-495F-B813-9424E8C72424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18987-BA4E-4DAF-827A-2DE491C2C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384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FFEDB-2A33-44F1-8C27-A055028BBCEE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44A63-14A2-4746-A139-72272E10EC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526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C7E4-422E-453E-A949-9A7951EB0252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FBF69-984F-4221-B126-C8792F8669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37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5152A-5E89-4A35-ACD8-A1DB5FBFD8CC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906DA-C331-4627-BB9A-973118026D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969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FA96-4854-45AB-A8F7-66F14CDB18E7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8A149-2C34-4F93-96CC-DAF142D5A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189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67FC7-92A0-4E48-9943-8AABBA860434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3D129-B1F0-4BF8-A3AC-FF90C79C31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40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02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AE383-63A9-4224-8994-8E973F2C691F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D3E3F-86B7-449A-B331-D125B109C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444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42580-EB80-41A2-B69E-17C0C93AEE15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244DA-8776-416E-BDCB-DC2146569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380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DCCF-1166-46E4-A4D6-18319C0996E1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68E1E-1CD8-4D0B-9309-F9CFC1F93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225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466D9-51C5-4252-9A71-21026F42B406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2F0DA-275C-40AB-B61C-48E7B0F9A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559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FACD9-E494-41D4-A8E9-52BDAA3640CA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A64EA-C7B1-4F50-A65C-FC0E888EC2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08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5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90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8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7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9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2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Salt Marsh Productivity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AA04-DABB-4F64-B269-51AA5ADDC6E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042C8-EAAB-49DE-9E0E-2CC037D1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3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99CC90-81E1-4940-BC85-C2758EE4500F}" type="datetimeFigureOut">
              <a:rPr lang="en-US"/>
              <a:pPr>
                <a:defRPr/>
              </a:pPr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0B3DDD3-26AB-4FEA-851B-154C643CD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8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C421F-2419-4885-B2B1-D1CACE527B50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445D2B8-4727-4FCD-BBAF-8B1BB60EA1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65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R4Anc8Mka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-47251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Salt Marsh Productivity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75144" y="139046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February 5, 2019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9C9C9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17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96" y="491252"/>
            <a:ext cx="1149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Respiration (R) </a:t>
            </a:r>
            <a:r>
              <a:rPr lang="en-US" sz="2800" dirty="0" smtClean="0">
                <a:solidFill>
                  <a:srgbClr val="002060"/>
                </a:solidFill>
              </a:rPr>
              <a:t>– </a:t>
            </a:r>
            <a:r>
              <a:rPr lang="en-US" sz="2800" dirty="0">
                <a:solidFill>
                  <a:srgbClr val="002060"/>
                </a:solidFill>
              </a:rPr>
              <a:t>is the amount of CO</a:t>
            </a:r>
            <a:r>
              <a:rPr lang="en-US" sz="2800" baseline="-25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 that is lost from an organism or system from metabolic activity. 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3766" y="2487946"/>
            <a:ext cx="3379451" cy="1957722"/>
            <a:chOff x="454538" y="4823045"/>
            <a:chExt cx="3379451" cy="1957722"/>
          </a:xfrm>
        </p:grpSpPr>
        <p:sp>
          <p:nvSpPr>
            <p:cNvPr id="4" name="TextBox 3"/>
            <p:cNvSpPr txBox="1"/>
            <p:nvPr/>
          </p:nvSpPr>
          <p:spPr>
            <a:xfrm>
              <a:off x="454538" y="6411435"/>
              <a:ext cx="3379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Plant (Autotroph) respiration = </a:t>
              </a:r>
              <a:r>
                <a:rPr lang="en-US" dirty="0" err="1" smtClean="0">
                  <a:solidFill>
                    <a:srgbClr val="002060"/>
                  </a:solidFill>
                </a:rPr>
                <a:t>Rp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5" name="Picture 4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283" y="4823045"/>
              <a:ext cx="1651960" cy="165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676034" y="2511008"/>
            <a:ext cx="2860078" cy="1934660"/>
            <a:chOff x="3233941" y="4846107"/>
            <a:chExt cx="2860078" cy="1934660"/>
          </a:xfrm>
        </p:grpSpPr>
        <p:pic>
          <p:nvPicPr>
            <p:cNvPr id="7" name="Picture 8" descr="Image result for crab png salt marsh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3" r="20835"/>
            <a:stretch/>
          </p:blipFill>
          <p:spPr bwMode="auto">
            <a:xfrm>
              <a:off x="3812414" y="4846107"/>
              <a:ext cx="1703132" cy="156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233941" y="6411435"/>
              <a:ext cx="2860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Heterotroph respiration = Rh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73294" y="2513692"/>
            <a:ext cx="2911374" cy="1931976"/>
            <a:chOff x="7454066" y="4803908"/>
            <a:chExt cx="2911374" cy="19319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8431" y="4803908"/>
              <a:ext cx="1562644" cy="15626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54066" y="6366552"/>
              <a:ext cx="2911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Decomposer respiration = Rd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7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9296" y="1778614"/>
            <a:ext cx="5041854" cy="4018100"/>
            <a:chOff x="285750" y="2628846"/>
            <a:chExt cx="5041854" cy="4018100"/>
          </a:xfrm>
        </p:grpSpPr>
        <p:sp>
          <p:nvSpPr>
            <p:cNvPr id="2" name="TextBox 1"/>
            <p:cNvSpPr txBox="1"/>
            <p:nvPr/>
          </p:nvSpPr>
          <p:spPr>
            <a:xfrm>
              <a:off x="285750" y="2628846"/>
              <a:ext cx="50418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Eddy covariance towers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2167"/>
            <a:stretch/>
          </p:blipFill>
          <p:spPr>
            <a:xfrm>
              <a:off x="501627" y="3152066"/>
              <a:ext cx="4610100" cy="349488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49296" y="250621"/>
            <a:ext cx="1149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Net Ecosystem Production (NEP)</a:t>
            </a:r>
            <a:r>
              <a:rPr lang="en-US" sz="2800" dirty="0" smtClean="0">
                <a:solidFill>
                  <a:srgbClr val="002060"/>
                </a:solidFill>
              </a:rPr>
              <a:t>– </a:t>
            </a:r>
            <a:r>
              <a:rPr lang="en-US" sz="2800" dirty="0">
                <a:solidFill>
                  <a:srgbClr val="002060"/>
                </a:solidFill>
              </a:rPr>
              <a:t>is the amount of CO</a:t>
            </a:r>
            <a:r>
              <a:rPr lang="en-US" sz="2800" baseline="-25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 that is lost from an organism or system from metabolic activity. </a:t>
            </a:r>
          </a:p>
        </p:txBody>
      </p:sp>
    </p:spTree>
    <p:extLst>
      <p:ext uri="{BB962C8B-B14F-4D97-AF65-F5344CB8AC3E}">
        <p14:creationId xmlns:p14="http://schemas.microsoft.com/office/powerpoint/2010/main" val="42025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4Anc8Mka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2421" y="556961"/>
            <a:ext cx="10347158" cy="5820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33020" y="33741"/>
            <a:ext cx="504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Eddy covariance towers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salt marsh plant respi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09" y="0"/>
            <a:ext cx="8074025" cy="68494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106326" y="189151"/>
            <a:ext cx="330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Plum Island Marsh</a:t>
            </a:r>
          </a:p>
        </p:txBody>
      </p:sp>
    </p:spTree>
    <p:extLst>
      <p:ext uri="{BB962C8B-B14F-4D97-AF65-F5344CB8AC3E}">
        <p14:creationId xmlns:p14="http://schemas.microsoft.com/office/powerpoint/2010/main" val="7780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e-lter.ecosystems.mbl.edu/sites/default/files/Annual%20carbon%20stor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48086"/>
            <a:ext cx="8934450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3540" y="186421"/>
            <a:ext cx="10657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solidFill>
                  <a:srgbClr val="002060"/>
                </a:solidFill>
                <a:effectLst/>
              </a:rPr>
              <a:t>2013-2017 confirmed that the PIE marsh was a strong net carbon sink for all years.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4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02911" y="2788529"/>
            <a:ext cx="3397084" cy="3750696"/>
            <a:chOff x="902911" y="2788529"/>
            <a:chExt cx="3397084" cy="3750696"/>
          </a:xfrm>
        </p:grpSpPr>
        <p:sp>
          <p:nvSpPr>
            <p:cNvPr id="7" name="TextBox 6"/>
            <p:cNvSpPr txBox="1"/>
            <p:nvPr/>
          </p:nvSpPr>
          <p:spPr>
            <a:xfrm>
              <a:off x="902911" y="6169893"/>
              <a:ext cx="3397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Bottle of seawater exposed to light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4580" name="Picture 4" descr="Image result for diatom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27" y="2788529"/>
              <a:ext cx="2817652" cy="3445167"/>
            </a:xfrm>
            <a:prstGeom prst="flowChartMagneticDisk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-1" y="0"/>
            <a:ext cx="1128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Quick detour: Measuring primary production in aquatic systems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954" y="1720335"/>
            <a:ext cx="5897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0" i="0" dirty="0" smtClean="0">
                <a:solidFill>
                  <a:srgbClr val="000000"/>
                </a:solidFill>
                <a:effectLst/>
              </a:rPr>
              <a:t>6 CO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+ 6 H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O </a:t>
            </a:r>
            <a:r>
              <a:rPr lang="pt-BR" sz="2400" b="0" i="0" dirty="0" smtClean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 sunlight </a:t>
            </a:r>
            <a:r>
              <a:rPr lang="pt-BR" sz="2400" b="0" i="0" dirty="0" smtClean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 C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6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H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12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O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6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 + 6 O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2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856871" y="1720335"/>
            <a:ext cx="3568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0" i="0" dirty="0" smtClean="0">
                <a:solidFill>
                  <a:srgbClr val="000000"/>
                </a:solidFill>
                <a:effectLst/>
              </a:rPr>
              <a:t>C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6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H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12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O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 </a:t>
            </a:r>
            <a:r>
              <a:rPr lang="pt-BR" sz="2400" b="0" i="0" dirty="0" smtClean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 6 CO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 + 6 H</a:t>
            </a:r>
            <a:r>
              <a:rPr lang="pt-BR" sz="2400" b="0" i="0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pt-BR" sz="2400" b="0" i="0" dirty="0" smtClean="0">
                <a:solidFill>
                  <a:srgbClr val="000000"/>
                </a:solidFill>
                <a:effectLst/>
              </a:rPr>
              <a:t>O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3954" y="1155032"/>
            <a:ext cx="2337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Photosynthesis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6871" y="1197115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Respiration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Sun 7"/>
          <p:cNvSpPr/>
          <p:nvPr/>
        </p:nvSpPr>
        <p:spPr>
          <a:xfrm rot="1348695">
            <a:off x="807061" y="2410268"/>
            <a:ext cx="1251284" cy="1395663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011954" y="2762810"/>
            <a:ext cx="3743332" cy="3776415"/>
            <a:chOff x="7011954" y="2762810"/>
            <a:chExt cx="3743332" cy="3776415"/>
          </a:xfrm>
        </p:grpSpPr>
        <p:sp>
          <p:nvSpPr>
            <p:cNvPr id="11" name="TextBox 10"/>
            <p:cNvSpPr txBox="1"/>
            <p:nvPr/>
          </p:nvSpPr>
          <p:spPr>
            <a:xfrm>
              <a:off x="7011954" y="6169893"/>
              <a:ext cx="3743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Bottle of seawater exposed to no light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6" name="Picture 4" descr="Image result for diatom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794" y="2762810"/>
              <a:ext cx="2817652" cy="3445167"/>
            </a:xfrm>
            <a:prstGeom prst="flowChartMagneticDisk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14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light and dark bott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30" y="451372"/>
            <a:ext cx="8041940" cy="60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809" y="416786"/>
            <a:ext cx="118427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Salt Marsh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Also known as coastal salt marsh or a tidal marsh….located in the upper intertidal zone between land and open salt water. (Salinity ranges btw 5-35 on average….could be higher)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Image result for global salt marsh 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19" y="1925053"/>
            <a:ext cx="9732961" cy="46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925" y="518773"/>
            <a:ext cx="10018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Regularly flooded by tides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Dominated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by halophiles – or salt tolerant plants – such as herbs, grasses, and shrubs.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88" y="1442103"/>
            <a:ext cx="9072562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6248400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</a:rPr>
              <a:t>http://oceanservice.noaa.gov/facts/saltmarsh.html</a:t>
            </a:r>
          </a:p>
        </p:txBody>
      </p:sp>
    </p:spTree>
    <p:extLst>
      <p:ext uri="{BB962C8B-B14F-4D97-AF65-F5344CB8AC3E}">
        <p14:creationId xmlns:p14="http://schemas.microsoft.com/office/powerpoint/2010/main" val="35674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new england salt marsh zo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" y="185642"/>
            <a:ext cx="12078703" cy="65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17A2_M_PS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940" y="622277"/>
            <a:ext cx="9314119" cy="6235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16" y="82825"/>
            <a:ext cx="487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Global Net Primary Productivity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592264"/>
            <a:ext cx="91440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733551" y="685800"/>
            <a:ext cx="8696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Zonation is very important for all aspects of salt marshes – including Biogeochemistry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1820864" y="5421313"/>
            <a:ext cx="8537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New England we have semidiurnal or semidaily tides ….which means we have two high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tides and two low tides each day….</a:t>
            </a:r>
          </a:p>
        </p:txBody>
      </p:sp>
      <p:pic>
        <p:nvPicPr>
          <p:cNvPr id="5126" name="Picture 6" descr="Image result for picklew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433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Image result for distichlis spic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200400"/>
            <a:ext cx="1285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900613" y="3543300"/>
            <a:ext cx="1763712" cy="1409700"/>
            <a:chOff x="3377293" y="3543375"/>
            <a:chExt cx="1763199" cy="1409650"/>
          </a:xfrm>
        </p:grpSpPr>
        <p:pic>
          <p:nvPicPr>
            <p:cNvPr id="615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293" y="3543375"/>
              <a:ext cx="1763199" cy="14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Box 1"/>
            <p:cNvSpPr txBox="1">
              <a:spLocks noChangeArrowheads="1"/>
            </p:cNvSpPr>
            <p:nvPr/>
          </p:nvSpPr>
          <p:spPr bwMode="auto">
            <a:xfrm>
              <a:off x="3414096" y="4607148"/>
              <a:ext cx="1317990" cy="307777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Spartina patens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705601" y="3543300"/>
            <a:ext cx="1878013" cy="1409700"/>
            <a:chOff x="5181601" y="3543375"/>
            <a:chExt cx="1878528" cy="1409650"/>
          </a:xfrm>
        </p:grpSpPr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1" y="3543375"/>
              <a:ext cx="1878528" cy="14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Box 10"/>
            <p:cNvSpPr txBox="1">
              <a:spLocks noChangeArrowheads="1"/>
            </p:cNvSpPr>
            <p:nvPr/>
          </p:nvSpPr>
          <p:spPr bwMode="auto">
            <a:xfrm>
              <a:off x="5181601" y="4645248"/>
              <a:ext cx="1282723" cy="307777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Sp. alterniflora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new england salt marsh zo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63" y="24063"/>
            <a:ext cx="10010274" cy="67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wellsreserve.org/writable/files/archive/press/wr_ctscan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0"/>
            <a:ext cx="5095875" cy="67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CT scan of salt marsh c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06400"/>
            <a:ext cx="6197600" cy="61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2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 descr="DSC_11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2"/>
          <p:cNvSpPr txBox="1">
            <a:spLocks noChangeArrowheads="1"/>
          </p:cNvSpPr>
          <p:nvPr/>
        </p:nvSpPr>
        <p:spPr bwMode="auto">
          <a:xfrm>
            <a:off x="5027613" y="6132513"/>
            <a:ext cx="5607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Mcleod et al (2011) Front Ecol Environ 9 (10): 552-560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from H. Emery, BU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97075" y="608013"/>
          <a:ext cx="6865938" cy="1280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508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Ecosystem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Area</a:t>
                      </a: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(10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km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en-US" sz="2200" b="1" baseline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 burial</a:t>
                      </a: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2200" b="1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Tg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yr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-1</a:t>
                      </a: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91436" marR="91436" marT="45697" marB="45697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508"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Salt marsh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22 - 400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5 - 87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508"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Temperate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forest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10,400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53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6" marR="91436" marT="45697" marB="4569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195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ttp://www.earthtimes.org/newsimage/blue-carbon_102951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4339" name="Group 8"/>
          <p:cNvGrpSpPr>
            <a:grpSpLocks/>
          </p:cNvGrpSpPr>
          <p:nvPr/>
        </p:nvGrpSpPr>
        <p:grpSpPr bwMode="auto">
          <a:xfrm>
            <a:off x="1752600" y="1295400"/>
            <a:ext cx="8686800" cy="4267200"/>
            <a:chOff x="228600" y="1295400"/>
            <a:chExt cx="8686800" cy="4267200"/>
          </a:xfrm>
        </p:grpSpPr>
        <p:pic>
          <p:nvPicPr>
            <p:cNvPr id="14341" name="Picture 5" descr="salt-marshes_00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4"/>
            <a:stretch>
              <a:fillRect/>
            </a:stretch>
          </p:blipFill>
          <p:spPr bwMode="auto">
            <a:xfrm>
              <a:off x="228600" y="1296924"/>
              <a:ext cx="8686800" cy="426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28600" y="1295400"/>
              <a:ext cx="8686800" cy="42672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340" name="TextBox 9"/>
          <p:cNvSpPr txBox="1">
            <a:spLocks noChangeArrowheads="1"/>
          </p:cNvSpPr>
          <p:nvPr/>
        </p:nvSpPr>
        <p:spPr bwMode="auto">
          <a:xfrm>
            <a:off x="4495800" y="304801"/>
            <a:ext cx="309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Salt Marsh Loss</a:t>
            </a:r>
          </a:p>
        </p:txBody>
      </p:sp>
    </p:spTree>
    <p:extLst>
      <p:ext uri="{BB962C8B-B14F-4D97-AF65-F5344CB8AC3E}">
        <p14:creationId xmlns:p14="http://schemas.microsoft.com/office/powerpoint/2010/main" val="39226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3408363" y="884238"/>
            <a:ext cx="5334000" cy="4983162"/>
            <a:chOff x="1884868" y="884320"/>
            <a:chExt cx="5334000" cy="4983080"/>
          </a:xfrm>
        </p:grpSpPr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93" t="33380" r="50000" b="27448"/>
            <a:stretch>
              <a:fillRect/>
            </a:stretch>
          </p:blipFill>
          <p:spPr bwMode="auto">
            <a:xfrm>
              <a:off x="1884868" y="884320"/>
              <a:ext cx="5334000" cy="49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884868" y="884320"/>
              <a:ext cx="5334000" cy="4983080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2533651" y="76201"/>
            <a:ext cx="7104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 Marsh Loss in New England over the last 200 years</a:t>
            </a: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581151" y="6473826"/>
            <a:ext cx="5318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Figures from Bromberg and Bertness (2005) </a:t>
            </a:r>
            <a:r>
              <a:rPr lang="en-US" altLang="en-US" sz="1400" i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Estuaries</a:t>
            </a:r>
            <a:r>
              <a:rPr lang="en-US" altLang="en-US" sz="140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(6): 823-832.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762250" y="654050"/>
            <a:ext cx="6629400" cy="5443538"/>
            <a:chOff x="1238159" y="653867"/>
            <a:chExt cx="6629400" cy="5443985"/>
          </a:xfrm>
        </p:grpSpPr>
        <p:grpSp>
          <p:nvGrpSpPr>
            <p:cNvPr id="16390" name="Group 6"/>
            <p:cNvGrpSpPr>
              <a:grpSpLocks/>
            </p:cNvGrpSpPr>
            <p:nvPr/>
          </p:nvGrpSpPr>
          <p:grpSpPr bwMode="auto">
            <a:xfrm>
              <a:off x="1238159" y="653867"/>
              <a:ext cx="6629400" cy="5443985"/>
              <a:chOff x="1238159" y="653867"/>
              <a:chExt cx="6629400" cy="5443985"/>
            </a:xfrm>
          </p:grpSpPr>
          <p:pic>
            <p:nvPicPr>
              <p:cNvPr id="1639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64" t="27737" r="57164" b="38925"/>
              <a:stretch>
                <a:fillRect/>
              </a:stretch>
            </p:blipFill>
            <p:spPr bwMode="auto">
              <a:xfrm>
                <a:off x="1238159" y="653867"/>
                <a:ext cx="6629400" cy="54439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238159" y="653867"/>
                <a:ext cx="6629400" cy="5443985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391" name="TextBox 7"/>
            <p:cNvSpPr txBox="1">
              <a:spLocks noChangeArrowheads="1"/>
            </p:cNvSpPr>
            <p:nvPr/>
          </p:nvSpPr>
          <p:spPr bwMode="auto">
            <a:xfrm>
              <a:off x="6231097" y="3962400"/>
              <a:ext cx="9492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en-US" sz="1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=0.89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3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5724" r="21207" b="20828"/>
          <a:stretch>
            <a:fillRect/>
          </a:stretch>
        </p:blipFill>
        <p:spPr bwMode="auto">
          <a:xfrm>
            <a:off x="1851026" y="230188"/>
            <a:ext cx="84756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executiveflyers.com/wp-content/uploads/2012/10/20121017-1633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236538"/>
            <a:ext cx="5734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3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225800" y="457201"/>
            <a:ext cx="5715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sea level refers to the height of the sea in relation to a surface reference point. Sea level goes through periodic cycles of change throughout geologic time.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62200" y="3657600"/>
            <a:ext cx="57800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Eustatic – global  (climate driven)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Isostatic - local</a:t>
            </a:r>
          </a:p>
        </p:txBody>
      </p:sp>
    </p:spTree>
    <p:extLst>
      <p:ext uri="{BB962C8B-B14F-4D97-AF65-F5344CB8AC3E}">
        <p14:creationId xmlns:p14="http://schemas.microsoft.com/office/powerpoint/2010/main" val="16617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681413" y="225425"/>
            <a:ext cx="48180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does sea level change?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981200" y="1752601"/>
            <a:ext cx="4719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Thermal Expansion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981200" y="2520951"/>
            <a:ext cx="664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Melting of glaciers and ice caps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3865564" y="1143000"/>
            <a:ext cx="4408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dominant reasons….</a:t>
            </a:r>
          </a:p>
        </p:txBody>
      </p:sp>
    </p:spTree>
    <p:extLst>
      <p:ext uri="{BB962C8B-B14F-4D97-AF65-F5344CB8AC3E}">
        <p14:creationId xmlns:p14="http://schemas.microsoft.com/office/powerpoint/2010/main" val="13917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0"/>
          <a:stretch>
            <a:fillRect/>
          </a:stretch>
        </p:blipFill>
        <p:spPr bwMode="auto">
          <a:xfrm>
            <a:off x="2725738" y="1090614"/>
            <a:ext cx="6889750" cy="46958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585914" y="6421438"/>
            <a:ext cx="230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Fulweiler  et al. (2015)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2362200" y="1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Narragansett Bay as an example: </a:t>
            </a:r>
          </a:p>
          <a:p>
            <a:pPr eaLnBrk="1" hangingPunct="1"/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surface water temperature increase </a:t>
            </a:r>
            <a:r>
              <a:rPr lang="mr-IN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to 1.6 </a:t>
            </a:r>
            <a:r>
              <a:rPr lang="en-US" altLang="en-US" sz="2400" b="1" i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647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5" y="637317"/>
            <a:ext cx="9576391" cy="612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916" y="82825"/>
            <a:ext cx="427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Global Primary Productivity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04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990600"/>
            <a:ext cx="7550150" cy="487680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2590801" y="76201"/>
            <a:ext cx="7019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Sea Level Rise over the last 150 years</a:t>
            </a:r>
          </a:p>
        </p:txBody>
      </p:sp>
    </p:spTree>
    <p:extLst>
      <p:ext uri="{BB962C8B-B14F-4D97-AF65-F5344CB8AC3E}">
        <p14:creationId xmlns:p14="http://schemas.microsoft.com/office/powerpoint/2010/main" val="2508970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7238" y="685800"/>
            <a:ext cx="8107362" cy="434340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600201" y="6443664"/>
            <a:ext cx="4751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Sallenger</a:t>
            </a:r>
            <a:r>
              <a:rPr lang="en-US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(2012) </a:t>
            </a:r>
            <a:r>
              <a:rPr lang="en-US" alt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Climate Change</a:t>
            </a:r>
            <a:r>
              <a:rPr lang="en-US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(12): 884-888.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200" y="1655763"/>
            <a:ext cx="10668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2895601"/>
            <a:ext cx="3641725" cy="3789363"/>
          </a:xfrm>
          <a:prstGeom prst="rect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2747963" y="71439"/>
            <a:ext cx="6627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Level Rise in the “Northeast Hotspot”</a:t>
            </a:r>
          </a:p>
        </p:txBody>
      </p:sp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1676400" y="5029201"/>
            <a:ext cx="46291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Northeast average: 2 and 3.7 mm per year since 1980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average:  0.6–1.0 mm per year since 1980</a:t>
            </a:r>
          </a:p>
        </p:txBody>
      </p:sp>
    </p:spTree>
    <p:extLst>
      <p:ext uri="{BB962C8B-B14F-4D97-AF65-F5344CB8AC3E}">
        <p14:creationId xmlns:p14="http://schemas.microsoft.com/office/powerpoint/2010/main" val="4060064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50" y="2259987"/>
            <a:ext cx="4548010" cy="2414225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79" y="648494"/>
            <a:ext cx="6858000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7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677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Accretion basics: driven by biotic and abiotic factors</a:t>
            </a:r>
          </a:p>
        </p:txBody>
      </p:sp>
      <p:pic>
        <p:nvPicPr>
          <p:cNvPr id="3074" name="Picture 2" descr="https://encrypted-tbn0.gstatic.com/images?q=tbn:ANd9GcQ_pd9PY1wI8keTR4cHblYSLrnobHTpyrRVBleBWEKxoK2Vouyf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30" y="1905000"/>
            <a:ext cx="4023770" cy="27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7153" y="2298870"/>
            <a:ext cx="27719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Sediment Deposition</a:t>
            </a:r>
          </a:p>
          <a:p>
            <a:pPr algn="ctr"/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and</a:t>
            </a:r>
          </a:p>
          <a:p>
            <a:pPr algn="ctr"/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  <a:cs typeface="Times New Roman" pitchFamily="18" charset="0"/>
              </a:rPr>
              <a:t>Primary Production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8957" y="2485072"/>
            <a:ext cx="20633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Erosion</a:t>
            </a:r>
          </a:p>
          <a:p>
            <a:pPr algn="ctr"/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and </a:t>
            </a:r>
          </a:p>
          <a:p>
            <a:pPr algn="ctr"/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  <a:cs typeface="Times New Roman" pitchFamily="18" charset="0"/>
              </a:rPr>
              <a:t>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1936" y="4763869"/>
            <a:ext cx="32415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Other Factors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Compaction, Subsidence</a:t>
            </a:r>
          </a:p>
        </p:txBody>
      </p:sp>
      <p:sp>
        <p:nvSpPr>
          <p:cNvPr id="9" name="Oval 8"/>
          <p:cNvSpPr/>
          <p:nvPr/>
        </p:nvSpPr>
        <p:spPr>
          <a:xfrm>
            <a:off x="656091" y="1699738"/>
            <a:ext cx="3934035" cy="2903456"/>
          </a:xfrm>
          <a:prstGeom prst="ellipse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9018" y="4669262"/>
            <a:ext cx="3208899" cy="141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295" y="5948313"/>
            <a:ext cx="5081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Which are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abiotic</a:t>
            </a:r>
            <a:r>
              <a:rPr lang="en-US" sz="2400" dirty="0">
                <a:solidFill>
                  <a:srgbClr val="002060"/>
                </a:solidFill>
              </a:rPr>
              <a:t> and which are </a:t>
            </a:r>
            <a:r>
              <a:rPr lang="en-US" sz="2400" dirty="0">
                <a:solidFill>
                  <a:srgbClr val="00B050"/>
                </a:solidFill>
              </a:rPr>
              <a:t>biotic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66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  <p:bldP spid="11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6200"/>
            <a:ext cx="11908464" cy="80630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Major Controls on Primary Production in Salt Marsh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1480" y="1706880"/>
            <a:ext cx="7597140" cy="14478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Nutrients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Necessary for primary production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Nitrogen limiting nutrient (mostly)</a:t>
            </a:r>
          </a:p>
          <a:p>
            <a:pPr lvl="1"/>
            <a:endParaRPr lang="en-US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Oxygen Availability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Influenced by tidal inundation- so changes a lot over space and over time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More O</a:t>
            </a:r>
            <a:r>
              <a:rPr lang="en-US" baseline="-25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= plant happier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29" y="1219200"/>
            <a:ext cx="37433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26" y="236905"/>
            <a:ext cx="11116340" cy="55466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Primary Production doesn’t occur aboveground only!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Importance of Belowground Organic Matter 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90508" y="6488668"/>
            <a:ext cx="207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Image: Simon </a:t>
            </a:r>
            <a:r>
              <a:rPr lang="en-US" dirty="0" err="1">
                <a:solidFill>
                  <a:srgbClr val="002060"/>
                </a:solidFill>
              </a:rPr>
              <a:t>Mudd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6029980"/>
            <a:ext cx="7433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Majority of organic matter in marsh belowground!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35" y="733378"/>
            <a:ext cx="7736330" cy="523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1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nlandbays.org/wp-content/images/salt_mar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355" y="4191000"/>
            <a:ext cx="30956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blog.wfsu.org/blog-coastal-health/wp-content/uploads/2013/07/P1020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281" y="342900"/>
            <a:ext cx="251777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6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salt marsh p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66" y="273050"/>
            <a:ext cx="8517467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t="16464" r="28207" b="36367"/>
          <a:stretch/>
        </p:blipFill>
        <p:spPr bwMode="auto">
          <a:xfrm>
            <a:off x="1504111" y="1399715"/>
            <a:ext cx="8917783" cy="42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24954" y="6412468"/>
            <a:ext cx="189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Valiela</a:t>
            </a:r>
            <a:r>
              <a:rPr lang="en-US" dirty="0">
                <a:solidFill>
                  <a:srgbClr val="002060"/>
                </a:solidFill>
              </a:rPr>
              <a:t> et al. 1974</a:t>
            </a:r>
          </a:p>
        </p:txBody>
      </p:sp>
      <p:sp>
        <p:nvSpPr>
          <p:cNvPr id="3" name="Oval 2"/>
          <p:cNvSpPr/>
          <p:nvPr/>
        </p:nvSpPr>
        <p:spPr>
          <a:xfrm>
            <a:off x="7490460" y="3135236"/>
            <a:ext cx="1371600" cy="253956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" y="5820043"/>
            <a:ext cx="7433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nutrients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Majority of organic matter in marsh belowground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828" y="131085"/>
            <a:ext cx="3169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HF = High Fertilization</a:t>
            </a:r>
          </a:p>
          <a:p>
            <a:r>
              <a:rPr lang="en-US" dirty="0">
                <a:solidFill>
                  <a:srgbClr val="002060"/>
                </a:solidFill>
              </a:rPr>
              <a:t>LF = Low Fertilization</a:t>
            </a:r>
          </a:p>
          <a:p>
            <a:r>
              <a:rPr lang="en-US" dirty="0">
                <a:solidFill>
                  <a:srgbClr val="002060"/>
                </a:solidFill>
              </a:rPr>
              <a:t>C = control</a:t>
            </a:r>
          </a:p>
          <a:p>
            <a:r>
              <a:rPr lang="en-US" dirty="0">
                <a:solidFill>
                  <a:srgbClr val="002060"/>
                </a:solidFill>
              </a:rPr>
              <a:t>U= urea (another fertilizer type)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5288" y="131085"/>
            <a:ext cx="5655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Rhizomes and roots are below ground</a:t>
            </a:r>
          </a:p>
          <a:p>
            <a:r>
              <a:rPr lang="en-US" dirty="0">
                <a:solidFill>
                  <a:srgbClr val="002060"/>
                </a:solidFill>
              </a:rPr>
              <a:t>Notice percentage of biomass aboveground vs. rhizomes!</a:t>
            </a:r>
          </a:p>
        </p:txBody>
      </p:sp>
    </p:spTree>
    <p:extLst>
      <p:ext uri="{BB962C8B-B14F-4D97-AF65-F5344CB8AC3E}">
        <p14:creationId xmlns:p14="http://schemas.microsoft.com/office/powerpoint/2010/main" val="337264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1305" y="179806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Sediment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317" y="1699967"/>
            <a:ext cx="57627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cannot have a marsh without sediment</a:t>
            </a: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Sediment brought into marsh via tides and rivers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Marsh grasses trap sediment</a:t>
            </a: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040" y="5921515"/>
            <a:ext cx="10732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sediment available allows for marsh stability at higher rates of SLR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05" y="1448526"/>
            <a:ext cx="5963985" cy="4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16" y="231681"/>
            <a:ext cx="2097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Definitions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466" y="1039757"/>
            <a:ext cx="1116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Primary Productivity </a:t>
            </a:r>
            <a:r>
              <a:rPr lang="en-US" sz="2800" dirty="0" smtClean="0">
                <a:solidFill>
                  <a:srgbClr val="002060"/>
                </a:solidFill>
              </a:rPr>
              <a:t>– </a:t>
            </a:r>
            <a:r>
              <a:rPr lang="en-US" sz="2800" b="0" i="0" dirty="0" smtClean="0">
                <a:solidFill>
                  <a:srgbClr val="002060"/>
                </a:solidFill>
                <a:effectLst/>
              </a:rPr>
              <a:t>the synthesis of organic compounds from atmospheric or aqueous carbon dioxide.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466" y="2482937"/>
            <a:ext cx="1149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Gross Primary Productivity (</a:t>
            </a:r>
            <a:r>
              <a:rPr lang="en-US" sz="2800" b="1" dirty="0" err="1" smtClean="0">
                <a:solidFill>
                  <a:srgbClr val="002060"/>
                </a:solidFill>
              </a:rPr>
              <a:t>GPP</a:t>
            </a:r>
            <a:r>
              <a:rPr lang="en-US" sz="2800" b="1" dirty="0" smtClean="0">
                <a:solidFill>
                  <a:srgbClr val="002060"/>
                </a:solidFill>
              </a:rPr>
              <a:t>) </a:t>
            </a:r>
            <a:r>
              <a:rPr lang="en-US" sz="2800" dirty="0" smtClean="0">
                <a:solidFill>
                  <a:srgbClr val="002060"/>
                </a:solidFill>
              </a:rPr>
              <a:t>– the total amount of CO</a:t>
            </a:r>
            <a:r>
              <a:rPr lang="en-US" sz="2800" baseline="-25000" dirty="0" smtClean="0">
                <a:solidFill>
                  <a:srgbClr val="002060"/>
                </a:solidFill>
              </a:rPr>
              <a:t>2</a:t>
            </a:r>
            <a:r>
              <a:rPr lang="en-US" sz="2800" dirty="0" smtClean="0">
                <a:solidFill>
                  <a:srgbClr val="002060"/>
                </a:solidFill>
              </a:rPr>
              <a:t> that is fixed by photosynthesis. 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6779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Accretion basics: driven by biotic and abiotic factors</a:t>
            </a:r>
          </a:p>
        </p:txBody>
      </p:sp>
      <p:pic>
        <p:nvPicPr>
          <p:cNvPr id="3074" name="Picture 2" descr="https://encrypted-tbn0.gstatic.com/images?q=tbn:ANd9GcQ_pd9PY1wI8keTR4cHblYSLrnobHTpyrRVBleBWEKxoK2Vouyf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30" y="1905000"/>
            <a:ext cx="4023770" cy="27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7153" y="2298870"/>
            <a:ext cx="27719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Sediment Deposition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Primary Production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8957" y="2485072"/>
            <a:ext cx="20633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Erosion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1936" y="4763869"/>
            <a:ext cx="32415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Other Factors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Compaction, Subsidence</a:t>
            </a:r>
          </a:p>
        </p:txBody>
      </p:sp>
      <p:sp>
        <p:nvSpPr>
          <p:cNvPr id="9" name="Oval 8"/>
          <p:cNvSpPr/>
          <p:nvPr/>
        </p:nvSpPr>
        <p:spPr>
          <a:xfrm>
            <a:off x="7363632" y="2053472"/>
            <a:ext cx="3934035" cy="2903456"/>
          </a:xfrm>
          <a:prstGeom prst="ellipse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8957" y="5210145"/>
            <a:ext cx="38186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Controls on Decomposition Rates?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501" y="989361"/>
            <a:ext cx="9944242" cy="2057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Oxygen availability (positive relationship, function of inundation)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Temperature (positive relationship)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143000" y="4138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Controls on Erosion Rates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772" y="5234940"/>
            <a:ext cx="6435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presence and condition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 action, storms, proximity to disturbances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55" y="1493105"/>
            <a:ext cx="5589767" cy="41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1" y="2667000"/>
            <a:ext cx="6303963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Study 1: Narragansett Bay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Joanna Care, now Asst. Professor at Babson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79646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Impact: Sea Level Rise</a:t>
            </a:r>
          </a:p>
        </p:txBody>
      </p:sp>
      <p:pic>
        <p:nvPicPr>
          <p:cNvPr id="24579" name="Picture 2" descr="Image result for joanna ca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237038"/>
            <a:ext cx="25812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5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3"/>
          <p:cNvGrpSpPr>
            <a:grpSpLocks/>
          </p:cNvGrpSpPr>
          <p:nvPr/>
        </p:nvGrpSpPr>
        <p:grpSpPr bwMode="auto">
          <a:xfrm>
            <a:off x="2116139" y="573089"/>
            <a:ext cx="7959725" cy="5710237"/>
            <a:chOff x="1030288" y="1147763"/>
            <a:chExt cx="7083425" cy="4560887"/>
          </a:xfrm>
        </p:grpSpPr>
        <p:sp>
          <p:nvSpPr>
            <p:cNvPr id="3" name="Rectangle 2"/>
            <p:cNvSpPr/>
            <p:nvPr/>
          </p:nvSpPr>
          <p:spPr>
            <a:xfrm>
              <a:off x="1030288" y="1147763"/>
              <a:ext cx="7083425" cy="45608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6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1147763"/>
              <a:ext cx="7083425" cy="456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524000" y="65532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Carey et al. (2015)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886201" y="76200"/>
            <a:ext cx="440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example </a:t>
            </a:r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Newport, RI Sea Level Rise</a:t>
            </a:r>
          </a:p>
        </p:txBody>
      </p:sp>
    </p:spTree>
    <p:extLst>
      <p:ext uri="{BB962C8B-B14F-4D97-AF65-F5344CB8AC3E}">
        <p14:creationId xmlns:p14="http://schemas.microsoft.com/office/powerpoint/2010/main" val="2360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2882901" y="1263651"/>
            <a:ext cx="6372225" cy="4149725"/>
            <a:chOff x="1241835" y="2047874"/>
            <a:chExt cx="5743165" cy="3304025"/>
          </a:xfrm>
        </p:grpSpPr>
        <p:pic>
          <p:nvPicPr>
            <p:cNvPr id="266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835" y="2047874"/>
              <a:ext cx="5743165" cy="32861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sp>
          <p:nvSpPr>
            <p:cNvPr id="26630" name="TextBox 2"/>
            <p:cNvSpPr txBox="1">
              <a:spLocks noChangeArrowheads="1"/>
            </p:cNvSpPr>
            <p:nvPr/>
          </p:nvSpPr>
          <p:spPr bwMode="auto">
            <a:xfrm>
              <a:off x="5510762" y="5106843"/>
              <a:ext cx="1379472" cy="245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Carey et al. (2015)</a:t>
              </a:r>
            </a:p>
          </p:txBody>
        </p:sp>
      </p:grp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947863" y="76200"/>
            <a:ext cx="8286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between OM and Salt Marsh Accretion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Narragansett Bay, RI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33800" y="2514600"/>
            <a:ext cx="4495800" cy="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72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7951" y="2298700"/>
            <a:ext cx="7135813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Study 2: Long Island Sound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Sarabeth Buckley, now Ph.D. student w/ Nathan Phillips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Impact: Sea Level Rise and Excess Nutrients</a:t>
            </a:r>
          </a:p>
        </p:txBody>
      </p:sp>
      <p:pic>
        <p:nvPicPr>
          <p:cNvPr id="27651" name="Picture 2" descr="Image result for sarabeth buck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14800"/>
            <a:ext cx="3208338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8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4546600" y="1"/>
            <a:ext cx="3087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of Study Sites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65238"/>
            <a:ext cx="9144000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20597704">
            <a:off x="3529801" y="3111825"/>
            <a:ext cx="4767757" cy="408688"/>
          </a:xfrm>
          <a:prstGeom prst="rightArrow">
            <a:avLst>
              <a:gd name="adj1" fmla="val 50000"/>
              <a:gd name="adj2" fmla="val 48765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31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  <a:gs pos="99000">
                <a:srgbClr val="800000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679" name="TextBox 5"/>
          <p:cNvSpPr txBox="1">
            <a:spLocks noChangeArrowheads="1"/>
          </p:cNvSpPr>
          <p:nvPr/>
        </p:nvSpPr>
        <p:spPr bwMode="auto">
          <a:xfrm>
            <a:off x="2916239" y="389572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</a:rPr>
              <a:t>N+P</a:t>
            </a:r>
          </a:p>
        </p:txBody>
      </p:sp>
      <p:sp>
        <p:nvSpPr>
          <p:cNvPr id="7" name="Oval 6"/>
          <p:cNvSpPr/>
          <p:nvPr/>
        </p:nvSpPr>
        <p:spPr>
          <a:xfrm>
            <a:off x="1281113" y="4246564"/>
            <a:ext cx="1573213" cy="1601787"/>
          </a:xfrm>
          <a:prstGeom prst="ellipse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69668" y="660090"/>
            <a:ext cx="9110662" cy="6049962"/>
            <a:chOff x="33338" y="808038"/>
            <a:chExt cx="9110662" cy="6049962"/>
          </a:xfrm>
          <a:solidFill>
            <a:schemeClr val="bg1">
              <a:lumMod val="95000"/>
              <a:alpha val="70000"/>
            </a:schemeClr>
          </a:solidFill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4916488" y="2332038"/>
              <a:ext cx="228600" cy="228600"/>
            </a:xfrm>
            <a:prstGeom prst="star5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41275" y="817563"/>
              <a:ext cx="1787525" cy="59516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/>
                <a:t>Hunter Island Marine Sanctuary</a:t>
              </a:r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858838" y="1450975"/>
              <a:ext cx="14287" cy="3330575"/>
            </a:xfrm>
            <a:prstGeom prst="line">
              <a:avLst/>
            </a:prstGeom>
            <a:grp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3935413" y="857250"/>
              <a:ext cx="2214562" cy="40541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/>
                <a:t>Jarvis Creek Preserve</a:t>
              </a: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5030788" y="1450975"/>
              <a:ext cx="0" cy="881063"/>
            </a:xfrm>
            <a:prstGeom prst="line">
              <a:avLst/>
            </a:prstGeom>
            <a:grp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7086600" y="808038"/>
              <a:ext cx="2057400" cy="5969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/>
                <a:t>Barn Island Wildlife Management Area</a:t>
              </a:r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7654925" y="1404938"/>
              <a:ext cx="679939" cy="690990"/>
            </a:xfrm>
            <a:prstGeom prst="line">
              <a:avLst/>
            </a:prstGeom>
            <a:grp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33338" y="6397624"/>
              <a:ext cx="1782762" cy="3709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err="1"/>
                <a:t>Udalls</a:t>
              </a:r>
              <a:r>
                <a:rPr lang="en-US" sz="1600" dirty="0"/>
                <a:t> Cove</a:t>
              </a:r>
            </a:p>
          </p:txBody>
        </p:sp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2538413" y="6235700"/>
              <a:ext cx="2308225" cy="6223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err="1"/>
                <a:t>Caumsett</a:t>
              </a:r>
              <a:r>
                <a:rPr lang="en-US" sz="1600" dirty="0"/>
                <a:t> State Historic Park Preserve</a:t>
              </a: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6443663" y="6386514"/>
              <a:ext cx="2014537" cy="38210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/>
                <a:t>Wading River Marsh</a:t>
              </a:r>
            </a:p>
          </p:txBody>
        </p:sp>
        <p:sp>
          <p:nvSpPr>
            <p:cNvPr id="19" name="Line 29"/>
            <p:cNvSpPr>
              <a:spLocks noChangeShapeType="1"/>
            </p:cNvSpPr>
            <p:nvPr/>
          </p:nvSpPr>
          <p:spPr bwMode="auto">
            <a:xfrm flipV="1">
              <a:off x="873125" y="5165846"/>
              <a:ext cx="258763" cy="1214316"/>
            </a:xfrm>
            <a:prstGeom prst="line">
              <a:avLst/>
            </a:prstGeom>
            <a:grp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H="1" flipV="1">
              <a:off x="2133034" y="4394089"/>
              <a:ext cx="776769" cy="1986073"/>
            </a:xfrm>
            <a:prstGeom prst="line">
              <a:avLst/>
            </a:prstGeom>
            <a:grp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 flipH="1" flipV="1">
              <a:off x="4746927" y="4256363"/>
              <a:ext cx="2112661" cy="2146025"/>
            </a:xfrm>
            <a:prstGeom prst="line">
              <a:avLst/>
            </a:prstGeom>
            <a:grp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>
              <a:off x="990600" y="5029200"/>
              <a:ext cx="228600" cy="228600"/>
            </a:xfrm>
            <a:prstGeom prst="star5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23" name="AutoShape 6"/>
            <p:cNvSpPr>
              <a:spLocks noChangeArrowheads="1"/>
            </p:cNvSpPr>
            <p:nvPr/>
          </p:nvSpPr>
          <p:spPr bwMode="auto">
            <a:xfrm>
              <a:off x="2035337" y="4256363"/>
              <a:ext cx="228600" cy="228600"/>
            </a:xfrm>
            <a:prstGeom prst="star5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24" name="AutoShape 15"/>
            <p:cNvSpPr>
              <a:spLocks noChangeArrowheads="1"/>
            </p:cNvSpPr>
            <p:nvPr/>
          </p:nvSpPr>
          <p:spPr bwMode="auto">
            <a:xfrm>
              <a:off x="4618038" y="4084450"/>
              <a:ext cx="228600" cy="228600"/>
            </a:xfrm>
            <a:prstGeom prst="star5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788988" y="4667250"/>
              <a:ext cx="228600" cy="228600"/>
            </a:xfrm>
            <a:prstGeom prst="star5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8229600" y="1992110"/>
              <a:ext cx="228600" cy="228600"/>
            </a:xfrm>
            <a:prstGeom prst="star5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700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667000"/>
            <a:ext cx="8064500" cy="32258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616076"/>
            <a:ext cx="2971800" cy="5937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3429001" y="161926"/>
            <a:ext cx="532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is the Accretion Happening?</a:t>
            </a:r>
          </a:p>
        </p:txBody>
      </p:sp>
    </p:spTree>
    <p:extLst>
      <p:ext uri="{BB962C8B-B14F-4D97-AF65-F5344CB8AC3E}">
        <p14:creationId xmlns:p14="http://schemas.microsoft.com/office/powerpoint/2010/main" val="10876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Macintosh HD:private:var:folders:zg:nyg2rp1x5t50t3vx0ssbw4rm0000gp:T:com.apple.Preview:PostScript-EWQy09:Litterbag over time without last point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066800"/>
            <a:ext cx="7543800" cy="475615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48689" b="16019"/>
          <a:stretch>
            <a:fillRect/>
          </a:stretch>
        </p:blipFill>
        <p:spPr bwMode="auto">
          <a:xfrm>
            <a:off x="3457575" y="2024064"/>
            <a:ext cx="5276850" cy="28098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3219451" y="76201"/>
            <a:ext cx="574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 Litter Bag Decomposition Rates</a:t>
            </a:r>
          </a:p>
        </p:txBody>
      </p:sp>
    </p:spTree>
    <p:extLst>
      <p:ext uri="{BB962C8B-B14F-4D97-AF65-F5344CB8AC3E}">
        <p14:creationId xmlns:p14="http://schemas.microsoft.com/office/powerpoint/2010/main" val="3921481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092201"/>
            <a:ext cx="7315200" cy="47101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533776" y="76200"/>
            <a:ext cx="5114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 Marsh Organic Content vs.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Litter Bag Decomposition Rates</a:t>
            </a:r>
          </a:p>
        </p:txBody>
      </p:sp>
    </p:spTree>
    <p:extLst>
      <p:ext uri="{BB962C8B-B14F-4D97-AF65-F5344CB8AC3E}">
        <p14:creationId xmlns:p14="http://schemas.microsoft.com/office/powerpoint/2010/main" val="1353960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96" y="491252"/>
            <a:ext cx="1149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Respiration (R) </a:t>
            </a:r>
            <a:r>
              <a:rPr lang="en-US" sz="2800" dirty="0" smtClean="0">
                <a:solidFill>
                  <a:srgbClr val="002060"/>
                </a:solidFill>
              </a:rPr>
              <a:t>– </a:t>
            </a:r>
            <a:r>
              <a:rPr lang="en-US" sz="2800" dirty="0">
                <a:solidFill>
                  <a:srgbClr val="002060"/>
                </a:solidFill>
              </a:rPr>
              <a:t>is the amount of CO</a:t>
            </a:r>
            <a:r>
              <a:rPr lang="en-US" sz="2800" baseline="-25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 that is lost from an organism or system from metabolic activity. 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1260" y="2471906"/>
            <a:ext cx="3379451" cy="1957722"/>
            <a:chOff x="454538" y="4823045"/>
            <a:chExt cx="3379451" cy="1957722"/>
          </a:xfrm>
        </p:grpSpPr>
        <p:sp>
          <p:nvSpPr>
            <p:cNvPr id="4" name="TextBox 3"/>
            <p:cNvSpPr txBox="1"/>
            <p:nvPr/>
          </p:nvSpPr>
          <p:spPr>
            <a:xfrm>
              <a:off x="454538" y="6411435"/>
              <a:ext cx="3379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Plant (Autotroph) respiration = </a:t>
              </a:r>
              <a:r>
                <a:rPr lang="en-US" dirty="0" err="1" smtClean="0">
                  <a:solidFill>
                    <a:srgbClr val="002060"/>
                  </a:solidFill>
                </a:rPr>
                <a:t>Rp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5" name="Picture 4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283" y="4823045"/>
              <a:ext cx="1651960" cy="165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43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2851151" y="76200"/>
            <a:ext cx="6480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Inorganic Salt Marsh Accretion Rates vs.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Litter Bag Decomposition Rates</a:t>
            </a: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295401"/>
            <a:ext cx="8153400" cy="48863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134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865" y="718964"/>
            <a:ext cx="3379451" cy="1957722"/>
            <a:chOff x="454538" y="4823045"/>
            <a:chExt cx="3379451" cy="1957722"/>
          </a:xfrm>
        </p:grpSpPr>
        <p:sp>
          <p:nvSpPr>
            <p:cNvPr id="3" name="TextBox 2"/>
            <p:cNvSpPr txBox="1"/>
            <p:nvPr/>
          </p:nvSpPr>
          <p:spPr>
            <a:xfrm>
              <a:off x="454538" y="6411435"/>
              <a:ext cx="3379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Plant (Autotroph) respiration = </a:t>
              </a:r>
              <a:r>
                <a:rPr lang="en-US" dirty="0" err="1" smtClean="0">
                  <a:solidFill>
                    <a:srgbClr val="002060"/>
                  </a:solidFill>
                </a:rPr>
                <a:t>Rp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4" name="Picture 3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283" y="4823045"/>
              <a:ext cx="1651960" cy="165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298196" y="718964"/>
            <a:ext cx="748878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Plant respiration is also called plant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Largely the result  of mitochondrial activity in plant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Plants respire ~ 50% of the carbon they fix.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</a:rPr>
              <a:t>Rp</a:t>
            </a:r>
            <a:r>
              <a:rPr lang="en-US" sz="2400" dirty="0" smtClean="0">
                <a:solidFill>
                  <a:srgbClr val="002060"/>
                </a:solidFill>
              </a:rPr>
              <a:t> generally increases with temperature.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099" y="4673244"/>
            <a:ext cx="1149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Net Primary Productivity (</a:t>
            </a:r>
            <a:r>
              <a:rPr lang="en-US" sz="2800" b="1" dirty="0" err="1" smtClean="0">
                <a:solidFill>
                  <a:srgbClr val="002060"/>
                </a:solidFill>
              </a:rPr>
              <a:t>NPP</a:t>
            </a:r>
            <a:r>
              <a:rPr lang="en-US" sz="2800" b="1" dirty="0" smtClean="0">
                <a:solidFill>
                  <a:srgbClr val="002060"/>
                </a:solidFill>
              </a:rPr>
              <a:t>) </a:t>
            </a:r>
            <a:r>
              <a:rPr lang="en-US" sz="2800" dirty="0" smtClean="0">
                <a:solidFill>
                  <a:srgbClr val="002060"/>
                </a:solidFill>
              </a:rPr>
              <a:t>– gross primary productivity - </a:t>
            </a:r>
            <a:r>
              <a:rPr lang="en-US" sz="2800" dirty="0" err="1" smtClean="0">
                <a:solidFill>
                  <a:srgbClr val="002060"/>
                </a:solidFill>
              </a:rPr>
              <a:t>Rp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96" y="292631"/>
            <a:ext cx="1149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Net Primary Productivity –</a:t>
            </a:r>
            <a:r>
              <a:rPr lang="en-US" sz="2800" dirty="0" smtClean="0">
                <a:solidFill>
                  <a:srgbClr val="002060"/>
                </a:solidFill>
              </a:rPr>
              <a:t> amount of primary production after plant respiration.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99" y="1327013"/>
            <a:ext cx="3712820" cy="3712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9724" y="1623513"/>
            <a:ext cx="77360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</a:rPr>
              <a:t>NPP</a:t>
            </a:r>
            <a:r>
              <a:rPr lang="en-US" sz="2400" dirty="0" smtClean="0">
                <a:solidFill>
                  <a:srgbClr val="002060"/>
                </a:solidFill>
              </a:rPr>
              <a:t> units – most common: g m</a:t>
            </a:r>
            <a:r>
              <a:rPr lang="en-US" sz="2400" baseline="30000" dirty="0" smtClean="0">
                <a:solidFill>
                  <a:srgbClr val="002060"/>
                </a:solidFill>
              </a:rPr>
              <a:t>-2</a:t>
            </a:r>
            <a:r>
              <a:rPr lang="en-US" sz="2400" dirty="0" smtClean="0">
                <a:solidFill>
                  <a:srgbClr val="002060"/>
                </a:solidFill>
              </a:rPr>
              <a:t> yr</a:t>
            </a:r>
            <a:r>
              <a:rPr lang="en-US" sz="2400" baseline="30000" dirty="0" smtClean="0">
                <a:solidFill>
                  <a:srgbClr val="002060"/>
                </a:solidFill>
              </a:rPr>
              <a:t>-1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But also in units of energy, caloric content of plant tissue </a:t>
            </a:r>
            <a:r>
              <a:rPr lang="en-US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efficiency of photosynthesis relative to receipt of sunlight energy. </a:t>
            </a:r>
          </a:p>
          <a:p>
            <a:endParaRPr lang="en-US" sz="2400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NPP</a:t>
            </a:r>
            <a:r>
              <a:rPr lang="en-US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generally increases w/ more sunlight; typically, only captures ~1% of light energy. 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296" y="5912884"/>
            <a:ext cx="1041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</a:rPr>
              <a:t>Plant tissue typically contains 45-50%, so dividing by 2 is a quick/convenient way to get convert accumulation of organic matter of to carbon fixation. </a:t>
            </a:r>
            <a:endParaRPr lang="en-US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96" y="292631"/>
            <a:ext cx="1149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Net Primary Productivity –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</a:rPr>
              <a:t>how do we measure it?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946" y="1435631"/>
            <a:ext cx="7213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Harvest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Annual growth increments – e.g., forests</a:t>
            </a: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2" name="Picture 2" descr="Image result for tree rin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17" y="1822951"/>
            <a:ext cx="3313252" cy="18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7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how to measure npp salt mar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2" y="436186"/>
            <a:ext cx="8435975" cy="63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87034"/>
            <a:ext cx="1149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Net Primary Productivity – </a:t>
            </a:r>
            <a:r>
              <a:rPr lang="en-US" sz="2800" i="1" dirty="0" smtClean="0">
                <a:solidFill>
                  <a:srgbClr val="002060"/>
                </a:solidFill>
              </a:rPr>
              <a:t>A comparison across ecosystems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0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C9C9C9"/>
      </a:dk1>
      <a:lt1>
        <a:srgbClr val="C9C9C9"/>
      </a:lt1>
      <a:dk2>
        <a:srgbClr val="7B7B7B"/>
      </a:dk2>
      <a:lt2>
        <a:srgbClr val="E7E6E6"/>
      </a:lt2>
      <a:accent1>
        <a:srgbClr val="002060"/>
      </a:accent1>
      <a:accent2>
        <a:srgbClr val="FFC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ectures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B2F3ED-6659-4B7C-8A91-15E8885AA43C}" vid="{B9F201B8-C142-4EEC-868E-C8374AE7632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B2F3ED-6659-4B7C-8A91-15E8885AA43C}" vid="{A355ABAD-D1EE-43CC-851C-F6CF568CFDA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1517</TotalTime>
  <Words>1184</Words>
  <Application>Microsoft Office PowerPoint</Application>
  <PresentationFormat>Widescreen</PresentationFormat>
  <Paragraphs>207</Paragraphs>
  <Slides>50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 Unicode MS</vt:lpstr>
      <vt:lpstr>ＭＳ Ｐゴシック</vt:lpstr>
      <vt:lpstr>Arial</vt:lpstr>
      <vt:lpstr>Calibri</vt:lpstr>
      <vt:lpstr>Tahoma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Accretion basics: driven by biotic and abiotic factors</vt:lpstr>
      <vt:lpstr>Major Controls on Primary Production in Salt Marsh</vt:lpstr>
      <vt:lpstr>Primary Production doesn’t occur aboveground only! Importance of Belowground Organic Matter  </vt:lpstr>
      <vt:lpstr>PowerPoint Presentation</vt:lpstr>
      <vt:lpstr>PowerPoint Presentation</vt:lpstr>
      <vt:lpstr>PowerPoint Presentation</vt:lpstr>
      <vt:lpstr>PowerPoint Presentation</vt:lpstr>
      <vt:lpstr>Accretion basics: driven by biotic and abiotic factors</vt:lpstr>
      <vt:lpstr>Controls on Decomposition Rates?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Fulweiler, Robinson W</dc:creator>
  <cp:lastModifiedBy>Fulweiler, Robinson W</cp:lastModifiedBy>
  <cp:revision>24</cp:revision>
  <dcterms:created xsi:type="dcterms:W3CDTF">2019-02-04T14:20:11Z</dcterms:created>
  <dcterms:modified xsi:type="dcterms:W3CDTF">2019-02-05T15:38:06Z</dcterms:modified>
</cp:coreProperties>
</file>