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32"/>
  </p:notesMasterIdLst>
  <p:sldIdLst>
    <p:sldId id="404" r:id="rId5"/>
    <p:sldId id="351" r:id="rId6"/>
    <p:sldId id="402" r:id="rId7"/>
    <p:sldId id="389" r:id="rId8"/>
    <p:sldId id="390" r:id="rId9"/>
    <p:sldId id="403" r:id="rId10"/>
    <p:sldId id="391" r:id="rId11"/>
    <p:sldId id="338" r:id="rId12"/>
    <p:sldId id="392" r:id="rId13"/>
    <p:sldId id="393" r:id="rId14"/>
    <p:sldId id="394" r:id="rId15"/>
    <p:sldId id="398" r:id="rId16"/>
    <p:sldId id="395" r:id="rId17"/>
    <p:sldId id="396" r:id="rId18"/>
    <p:sldId id="342" r:id="rId19"/>
    <p:sldId id="343" r:id="rId20"/>
    <p:sldId id="344" r:id="rId21"/>
    <p:sldId id="400" r:id="rId22"/>
    <p:sldId id="345" r:id="rId23"/>
    <p:sldId id="346" r:id="rId24"/>
    <p:sldId id="401" r:id="rId25"/>
    <p:sldId id="361" r:id="rId26"/>
    <p:sldId id="387" r:id="rId27"/>
    <p:sldId id="388" r:id="rId28"/>
    <p:sldId id="399" r:id="rId29"/>
    <p:sldId id="397" r:id="rId30"/>
    <p:sldId id="321"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0080"/>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70" d="100"/>
          <a:sy n="70" d="100"/>
        </p:scale>
        <p:origin x="-592"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39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notesMaster" Target="notesMasters/notesMaster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charset="0"/>
              </a:defRPr>
            </a:lvl1pPr>
          </a:lstStyle>
          <a:p>
            <a:pPr>
              <a:defRPr/>
            </a:pPr>
            <a:fld id="{49D1E972-4CBC-4813-BBDA-93D3D400CEAD}" type="datetimeFigureOut">
              <a:rPr lang="en-US"/>
              <a:pPr>
                <a:defRPr/>
              </a:pPr>
              <a:t>11/14/16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Arial" charset="0"/>
              </a:defRPr>
            </a:lvl1pPr>
          </a:lstStyle>
          <a:p>
            <a:pPr>
              <a:defRPr/>
            </a:pPr>
            <a:fld id="{4AB27F0C-A098-4FE8-9713-6C9A4A76DBB2}" type="slidenum">
              <a:rPr lang="en-US"/>
              <a:pPr>
                <a:defRPr/>
              </a:pPr>
              <a:t>‹#›</a:t>
            </a:fld>
            <a:endParaRPr lang="en-US"/>
          </a:p>
        </p:txBody>
      </p:sp>
    </p:spTree>
    <p:extLst>
      <p:ext uri="{BB962C8B-B14F-4D97-AF65-F5344CB8AC3E}">
        <p14:creationId xmlns:p14="http://schemas.microsoft.com/office/powerpoint/2010/main" val="36608018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AB27F0C-A098-4FE8-9713-6C9A4A76DBB2}" type="slidenum">
              <a:rPr lang="en-US" smtClean="0"/>
              <a:pPr>
                <a:defRPr/>
              </a:pPr>
              <a:t>2</a:t>
            </a:fld>
            <a:endParaRPr lang="en-US"/>
          </a:p>
        </p:txBody>
      </p:sp>
    </p:spTree>
    <p:extLst>
      <p:ext uri="{BB962C8B-B14F-4D97-AF65-F5344CB8AC3E}">
        <p14:creationId xmlns:p14="http://schemas.microsoft.com/office/powerpoint/2010/main" val="112430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F20094-8D43-4ADA-A4F2-77B1E5194CB8}" type="slidenum">
              <a:rPr lang="en-US" altLang="en-US">
                <a:solidFill>
                  <a:prstClr val="black"/>
                </a:solidFill>
              </a:rPr>
              <a:pPr eaLnBrk="1" hangingPunct="1"/>
              <a:t>11</a:t>
            </a:fld>
            <a:endParaRPr lang="en-US" altLang="en-US">
              <a:solidFill>
                <a:prstClr val="black"/>
              </a:solidFill>
            </a:endParaRPr>
          </a:p>
        </p:txBody>
      </p:sp>
      <p:sp>
        <p:nvSpPr>
          <p:cNvPr id="8499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499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89867" tIns="44934" rIns="89867" bIns="44934" numCol="1" anchor="t"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5EC00E6-E2B2-4007-98CD-CA233CDEDE9B}" type="slidenum">
              <a:rPr lang="en-US" altLang="en-US"/>
              <a:pPr eaLnBrk="1" hangingPunct="1"/>
              <a:t>12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22CDA36-2311-446B-84C2-E04F8B273388}" type="slidenum">
              <a:rPr lang="en-US" altLang="en-US">
                <a:solidFill>
                  <a:prstClr val="black"/>
                </a:solidFill>
              </a:rPr>
              <a:pPr eaLnBrk="1" hangingPunct="1"/>
              <a:t>13</a:t>
            </a:fld>
            <a:endParaRPr lang="en-US"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CC1C7BD-C066-4123-AB0B-D6DE554FC9C4}" type="slidenum">
              <a:rPr lang="en-US" altLang="en-US">
                <a:solidFill>
                  <a:prstClr val="black"/>
                </a:solidFill>
              </a:rPr>
              <a:pPr eaLnBrk="1" hangingPunct="1"/>
              <a:t>14</a:t>
            </a:fld>
            <a:endParaRPr lang="en-US"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6951816-FF17-451B-95E8-C092810DEA35}" type="slidenum">
              <a:rPr lang="en-US"/>
              <a:pPr eaLnBrk="1" hangingPunct="1"/>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3F4FAB3-7C11-42E2-8FC5-A27FBF657458}" type="slidenum">
              <a:rPr lang="en-US"/>
              <a:pPr eaLnBrk="1" hangingPunct="1"/>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7183BCA-24EF-49D5-8AAF-69BC05465809}" type="slidenum">
              <a:rPr lang="en-US"/>
              <a:pPr eaLnBrk="1" hangingPunct="1"/>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AB27F0C-A098-4FE8-9713-6C9A4A76DBB2}" type="slidenum">
              <a:rPr lang="en-US" smtClean="0"/>
              <a:pPr>
                <a:defRPr/>
              </a:pPr>
              <a:t>18</a:t>
            </a:fld>
            <a:endParaRPr lang="en-US"/>
          </a:p>
        </p:txBody>
      </p:sp>
    </p:spTree>
    <p:extLst>
      <p:ext uri="{BB962C8B-B14F-4D97-AF65-F5344CB8AC3E}">
        <p14:creationId xmlns:p14="http://schemas.microsoft.com/office/powerpoint/2010/main" val="1080685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2A98539-8165-4864-9CC7-AFE0E54E6BC1}" type="slidenum">
              <a:rPr lang="en-US"/>
              <a:pPr eaLnBrk="1" hangingPunct="1"/>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13EBD02-3C78-45C7-BD7E-2E9E8AA63AF2}" type="slidenum">
              <a:rPr lang="en-US"/>
              <a:pPr eaLnBrk="1" hangingPunct="1"/>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AB27F0C-A098-4FE8-9713-6C9A4A76DBB2}" type="slidenum">
              <a:rPr lang="en-US" smtClean="0"/>
              <a:pPr>
                <a:defRPr/>
              </a:pPr>
              <a:t>3</a:t>
            </a:fld>
            <a:endParaRPr lang="en-US"/>
          </a:p>
        </p:txBody>
      </p:sp>
    </p:spTree>
    <p:extLst>
      <p:ext uri="{BB962C8B-B14F-4D97-AF65-F5344CB8AC3E}">
        <p14:creationId xmlns:p14="http://schemas.microsoft.com/office/powerpoint/2010/main" val="704295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AB27F0C-A098-4FE8-9713-6C9A4A76DBB2}" type="slidenum">
              <a:rPr lang="en-US" smtClean="0"/>
              <a:pPr>
                <a:defRPr/>
              </a:pPr>
              <a:t>21</a:t>
            </a:fld>
            <a:endParaRPr lang="en-US"/>
          </a:p>
        </p:txBody>
      </p:sp>
    </p:spTree>
    <p:extLst>
      <p:ext uri="{BB962C8B-B14F-4D97-AF65-F5344CB8AC3E}">
        <p14:creationId xmlns:p14="http://schemas.microsoft.com/office/powerpoint/2010/main" val="445844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AB27F0C-A098-4FE8-9713-6C9A4A76DBB2}" type="slidenum">
              <a:rPr lang="en-US" smtClean="0"/>
              <a:pPr>
                <a:defRPr/>
              </a:pPr>
              <a:t>22</a:t>
            </a:fld>
            <a:endParaRPr lang="en-US"/>
          </a:p>
        </p:txBody>
      </p:sp>
    </p:spTree>
    <p:extLst>
      <p:ext uri="{BB962C8B-B14F-4D97-AF65-F5344CB8AC3E}">
        <p14:creationId xmlns:p14="http://schemas.microsoft.com/office/powerpoint/2010/main" val="2427098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AB27F0C-A098-4FE8-9713-6C9A4A76DBB2}" type="slidenum">
              <a:rPr lang="en-US" smtClean="0"/>
              <a:pPr>
                <a:defRPr/>
              </a:pPr>
              <a:t>23</a:t>
            </a:fld>
            <a:endParaRPr lang="en-US"/>
          </a:p>
        </p:txBody>
      </p:sp>
    </p:spTree>
    <p:extLst>
      <p:ext uri="{BB962C8B-B14F-4D97-AF65-F5344CB8AC3E}">
        <p14:creationId xmlns:p14="http://schemas.microsoft.com/office/powerpoint/2010/main" val="3228080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AB27F0C-A098-4FE8-9713-6C9A4A76DBB2}" type="slidenum">
              <a:rPr lang="en-US" smtClean="0"/>
              <a:pPr>
                <a:defRPr/>
              </a:pPr>
              <a:t>24</a:t>
            </a:fld>
            <a:endParaRPr lang="en-US"/>
          </a:p>
        </p:txBody>
      </p:sp>
    </p:spTree>
    <p:extLst>
      <p:ext uri="{BB962C8B-B14F-4D97-AF65-F5344CB8AC3E}">
        <p14:creationId xmlns:p14="http://schemas.microsoft.com/office/powerpoint/2010/main" val="39243467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AB27F0C-A098-4FE8-9713-6C9A4A76DBB2}" type="slidenum">
              <a:rPr lang="en-US" smtClean="0"/>
              <a:pPr>
                <a:defRPr/>
              </a:pPr>
              <a:t>25</a:t>
            </a:fld>
            <a:endParaRPr lang="en-US"/>
          </a:p>
        </p:txBody>
      </p:sp>
    </p:spTree>
    <p:extLst>
      <p:ext uri="{BB962C8B-B14F-4D97-AF65-F5344CB8AC3E}">
        <p14:creationId xmlns:p14="http://schemas.microsoft.com/office/powerpoint/2010/main" val="625018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14CF2B1-2AEE-444D-9F35-CB8540EFE81A}" type="slidenum">
              <a:rPr lang="en-US" altLang="en-US">
                <a:solidFill>
                  <a:prstClr val="black"/>
                </a:solidFill>
              </a:rPr>
              <a:pPr eaLnBrk="1" hangingPunct="1"/>
              <a:t>26</a:t>
            </a:fld>
            <a:endParaRPr lang="en-US" alt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D1097FF-5520-4736-BBFF-29D8716C7A0F}" type="slidenum">
              <a:rPr lang="en-US"/>
              <a:pPr eaLnBrk="1" hangingPunct="1"/>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B50F849-530F-477A-82FA-76423D11D01E}" type="slidenum">
              <a:rPr lang="en-US" altLang="en-US">
                <a:solidFill>
                  <a:prstClr val="black"/>
                </a:solidFill>
              </a:rPr>
              <a:pPr eaLnBrk="1" hangingPunct="1"/>
              <a:t>4</a:t>
            </a:fld>
            <a:endParaRPr lang="en-US"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9923D78-3872-4E8A-B8BE-EF0256FDE647}" type="slidenum">
              <a:rPr lang="en-US" altLang="en-US"/>
              <a:pPr eaLnBrk="1" hangingPunct="1"/>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14CF2B1-2AEE-444D-9F35-CB8540EFE81A}" type="slidenum">
              <a:rPr lang="en-US" altLang="en-US">
                <a:solidFill>
                  <a:prstClr val="black"/>
                </a:solidFill>
              </a:rPr>
              <a:pPr eaLnBrk="1" hangingPunct="1"/>
              <a:t>6</a:t>
            </a:fld>
            <a:endParaRPr lang="en-US"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A325627-1ADC-4F03-9297-B3B6988D0B58}" type="slidenum">
              <a:rPr lang="en-US" altLang="en-US"/>
              <a:pPr eaLnBrk="1" hangingPunct="1"/>
              <a:t>7</a:t>
            </a:fld>
            <a:endParaRPr lang="en-US" altLang="en-US"/>
          </a:p>
        </p:txBody>
      </p:sp>
      <p:sp>
        <p:nvSpPr>
          <p:cNvPr id="7987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987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89867" tIns="44934" rIns="89867" bIns="44934" numCol="1" anchor="t"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53366CE-646F-49EF-A8AD-C2A437B48010}" type="slidenum">
              <a:rPr lang="en-US"/>
              <a:pPr eaLnBrk="1" hangingPunct="1"/>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3145BAA-CB41-436A-8FAE-F196A8EE8BE7}" type="slidenum">
              <a:rPr lang="en-US" altLang="en-US"/>
              <a:pPr eaLnBrk="1" hangingPunct="1"/>
              <a:t>9</a:t>
            </a:fld>
            <a:endParaRPr lang="en-US" altLang="en-US"/>
          </a:p>
        </p:txBody>
      </p:sp>
      <p:sp>
        <p:nvSpPr>
          <p:cNvPr id="8089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090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89867" tIns="44934" rIns="89867" bIns="44934" numCol="1" anchor="t"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1F8C5F0-AA0B-4282-9867-F64EDC1F0C39}" type="slidenum">
              <a:rPr lang="en-US" altLang="en-US"/>
              <a:pPr eaLnBrk="1" hangingPunct="1"/>
              <a:t>10</a:t>
            </a:fld>
            <a:endParaRPr lang="en-US" altLang="en-US"/>
          </a:p>
        </p:txBody>
      </p:sp>
      <p:sp>
        <p:nvSpPr>
          <p:cNvPr id="829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294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89867" tIns="44934" rIns="89867" bIns="44934" numCol="1" anchor="t" anchorCtr="0" compatLnSpc="1">
            <a:prstTxWarp prst="textNoShape">
              <a:avLst/>
            </a:prstTxWarp>
          </a:bodyPr>
          <a:lstStyle/>
          <a:p>
            <a:pPr>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698D99C-5AC5-4603-A183-892BEAF39DE6}" type="datetimeFigureOut">
              <a:rPr lang="en-US"/>
              <a:pPr>
                <a:defRPr/>
              </a:pPr>
              <a:t>11/14/16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A9B789-392E-4A85-9C0D-9B92D3838F48}" type="slidenum">
              <a:rPr lang="en-US"/>
              <a:pPr>
                <a:defRPr/>
              </a:pPr>
              <a:t>‹#›</a:t>
            </a:fld>
            <a:endParaRPr lang="en-US"/>
          </a:p>
        </p:txBody>
      </p:sp>
    </p:spTree>
    <p:extLst>
      <p:ext uri="{BB962C8B-B14F-4D97-AF65-F5344CB8AC3E}">
        <p14:creationId xmlns:p14="http://schemas.microsoft.com/office/powerpoint/2010/main" val="2657826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566216-0DD8-46BE-A731-9BF9942CCBCC}" type="datetimeFigureOut">
              <a:rPr lang="en-US"/>
              <a:pPr>
                <a:defRPr/>
              </a:pPr>
              <a:t>11/14/16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1612CD-D1B5-44BB-B2CC-BC014DE81C06}" type="slidenum">
              <a:rPr lang="en-US"/>
              <a:pPr>
                <a:defRPr/>
              </a:pPr>
              <a:t>‹#›</a:t>
            </a:fld>
            <a:endParaRPr lang="en-US"/>
          </a:p>
        </p:txBody>
      </p:sp>
    </p:spTree>
    <p:extLst>
      <p:ext uri="{BB962C8B-B14F-4D97-AF65-F5344CB8AC3E}">
        <p14:creationId xmlns:p14="http://schemas.microsoft.com/office/powerpoint/2010/main" val="146855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C0D724-4461-4C8D-9DB9-7EE205078089}" type="datetimeFigureOut">
              <a:rPr lang="en-US"/>
              <a:pPr>
                <a:defRPr/>
              </a:pPr>
              <a:t>11/14/16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4BC14C-3515-4589-8E28-0BC614430961}" type="slidenum">
              <a:rPr lang="en-US"/>
              <a:pPr>
                <a:defRPr/>
              </a:pPr>
              <a:t>‹#›</a:t>
            </a:fld>
            <a:endParaRPr lang="en-US"/>
          </a:p>
        </p:txBody>
      </p:sp>
    </p:spTree>
    <p:extLst>
      <p:ext uri="{BB962C8B-B14F-4D97-AF65-F5344CB8AC3E}">
        <p14:creationId xmlns:p14="http://schemas.microsoft.com/office/powerpoint/2010/main" val="3660537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DDF539C-99FD-40F2-AB00-F329A25FCEAD}" type="datetimeFigureOut">
              <a:rPr lang="en-US">
                <a:solidFill>
                  <a:prstClr val="black">
                    <a:tint val="75000"/>
                  </a:prstClr>
                </a:solidFill>
              </a:rPr>
              <a:pPr>
                <a:defRPr/>
              </a:pPr>
              <a:t>11/14/16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1C45CA1-E8EE-4066-A6EB-8D382CF4732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41348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B2EFAC-59F7-4152-93D8-BCBCF7262C12}" type="datetimeFigureOut">
              <a:rPr lang="en-US">
                <a:solidFill>
                  <a:prstClr val="black">
                    <a:tint val="75000"/>
                  </a:prstClr>
                </a:solidFill>
              </a:rPr>
              <a:pPr>
                <a:defRPr/>
              </a:pPr>
              <a:t>11/14/16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6C4FA88-300F-4B75-8EF8-9254A63A3B7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81498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CDE96C6-E597-4AE9-BC88-0F46A680EC89}" type="datetimeFigureOut">
              <a:rPr lang="en-US">
                <a:solidFill>
                  <a:prstClr val="black">
                    <a:tint val="75000"/>
                  </a:prstClr>
                </a:solidFill>
              </a:rPr>
              <a:pPr>
                <a:defRPr/>
              </a:pPr>
              <a:t>11/14/16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E57A64-6B2C-464D-B1EC-8E02A17547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36168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389423E-B7B0-486C-953C-30BDEC70A967}" type="datetimeFigureOut">
              <a:rPr lang="en-US">
                <a:solidFill>
                  <a:prstClr val="black">
                    <a:tint val="75000"/>
                  </a:prstClr>
                </a:solidFill>
              </a:rPr>
              <a:pPr>
                <a:defRPr/>
              </a:pPr>
              <a:t>11/14/16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EAAA8F8-C809-4AA4-B713-77D5F9B5EFC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68442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1BD61C1-ED59-48DB-835B-E259B0FC6526}" type="datetimeFigureOut">
              <a:rPr lang="en-US">
                <a:solidFill>
                  <a:prstClr val="black">
                    <a:tint val="75000"/>
                  </a:prstClr>
                </a:solidFill>
              </a:rPr>
              <a:pPr>
                <a:defRPr/>
              </a:pPr>
              <a:t>11/14/16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68E60A3-2A4B-44B0-BCC8-17800D8D83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09467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A8727EA-1720-4ABE-952B-8F4F1CED83C2}" type="datetimeFigureOut">
              <a:rPr lang="en-US">
                <a:solidFill>
                  <a:prstClr val="black">
                    <a:tint val="75000"/>
                  </a:prstClr>
                </a:solidFill>
              </a:rPr>
              <a:pPr>
                <a:defRPr/>
              </a:pPr>
              <a:t>11/14/16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13DABC1-FA81-401E-92AF-F1152F6019D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83320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1985669-10CA-4B9E-BE8A-250F5AC80A48}" type="datetimeFigureOut">
              <a:rPr lang="en-US">
                <a:solidFill>
                  <a:prstClr val="black">
                    <a:tint val="75000"/>
                  </a:prstClr>
                </a:solidFill>
              </a:rPr>
              <a:pPr>
                <a:defRPr/>
              </a:pPr>
              <a:t>11/14/16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9DA820F-F086-403C-940A-58B5C777AD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92063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B6DB149-7EE5-44C1-89FF-2DF23834BE76}" type="datetimeFigureOut">
              <a:rPr lang="en-US">
                <a:solidFill>
                  <a:prstClr val="black">
                    <a:tint val="75000"/>
                  </a:prstClr>
                </a:solidFill>
              </a:rPr>
              <a:pPr>
                <a:defRPr/>
              </a:pPr>
              <a:t>11/14/16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EF15F11-816C-47B6-A618-7955245790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40902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41C607-0BCE-4B6C-88DC-33F44E2A277C}" type="datetimeFigureOut">
              <a:rPr lang="en-US"/>
              <a:pPr>
                <a:defRPr/>
              </a:pPr>
              <a:t>11/14/16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68734B-E1FA-4935-98A2-B44F0E27D4B4}" type="slidenum">
              <a:rPr lang="en-US"/>
              <a:pPr>
                <a:defRPr/>
              </a:pPr>
              <a:t>‹#›</a:t>
            </a:fld>
            <a:endParaRPr lang="en-US"/>
          </a:p>
        </p:txBody>
      </p:sp>
    </p:spTree>
    <p:extLst>
      <p:ext uri="{BB962C8B-B14F-4D97-AF65-F5344CB8AC3E}">
        <p14:creationId xmlns:p14="http://schemas.microsoft.com/office/powerpoint/2010/main" val="2428387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AB5B9D-A708-4E82-86C4-761993F518F2}" type="datetimeFigureOut">
              <a:rPr lang="en-US">
                <a:solidFill>
                  <a:prstClr val="black">
                    <a:tint val="75000"/>
                  </a:prstClr>
                </a:solidFill>
              </a:rPr>
              <a:pPr>
                <a:defRPr/>
              </a:pPr>
              <a:t>11/14/16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2015077-062B-40D5-9817-8E69B5C644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98215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9AD039E-A060-432A-940C-EEF0FC9D4AA7}" type="datetimeFigureOut">
              <a:rPr lang="en-US">
                <a:solidFill>
                  <a:prstClr val="black">
                    <a:tint val="75000"/>
                  </a:prstClr>
                </a:solidFill>
              </a:rPr>
              <a:pPr>
                <a:defRPr/>
              </a:pPr>
              <a:t>11/14/16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FAF2AAA-28A1-4C2B-A45F-A18CD2479C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84917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2905DB-329A-4754-9F1F-553461A40DA0}" type="datetimeFigureOut">
              <a:rPr lang="en-US">
                <a:solidFill>
                  <a:prstClr val="black">
                    <a:tint val="75000"/>
                  </a:prstClr>
                </a:solidFill>
              </a:rPr>
              <a:pPr>
                <a:defRPr/>
              </a:pPr>
              <a:t>11/14/16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7F48274-2FD5-4C1A-9284-CEC9CF33165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79659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DDF539C-99FD-40F2-AB00-F329A25FCEAD}" type="datetimeFigureOut">
              <a:rPr lang="en-US">
                <a:solidFill>
                  <a:prstClr val="black">
                    <a:tint val="75000"/>
                  </a:prstClr>
                </a:solidFill>
              </a:rPr>
              <a:pPr>
                <a:defRPr/>
              </a:pPr>
              <a:t>11/14/16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1C45CA1-E8EE-4066-A6EB-8D382CF4732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70981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B2EFAC-59F7-4152-93D8-BCBCF7262C12}" type="datetimeFigureOut">
              <a:rPr lang="en-US">
                <a:solidFill>
                  <a:prstClr val="black">
                    <a:tint val="75000"/>
                  </a:prstClr>
                </a:solidFill>
              </a:rPr>
              <a:pPr>
                <a:defRPr/>
              </a:pPr>
              <a:t>11/14/16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6C4FA88-300F-4B75-8EF8-9254A63A3B7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819537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CDE96C6-E597-4AE9-BC88-0F46A680EC89}" type="datetimeFigureOut">
              <a:rPr lang="en-US">
                <a:solidFill>
                  <a:prstClr val="black">
                    <a:tint val="75000"/>
                  </a:prstClr>
                </a:solidFill>
              </a:rPr>
              <a:pPr>
                <a:defRPr/>
              </a:pPr>
              <a:t>11/14/16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E57A64-6B2C-464D-B1EC-8E02A17547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39677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389423E-B7B0-486C-953C-30BDEC70A967}" type="datetimeFigureOut">
              <a:rPr lang="en-US">
                <a:solidFill>
                  <a:prstClr val="black">
                    <a:tint val="75000"/>
                  </a:prstClr>
                </a:solidFill>
              </a:rPr>
              <a:pPr>
                <a:defRPr/>
              </a:pPr>
              <a:t>11/14/16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EAAA8F8-C809-4AA4-B713-77D5F9B5EFC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7255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1BD61C1-ED59-48DB-835B-E259B0FC6526}" type="datetimeFigureOut">
              <a:rPr lang="en-US">
                <a:solidFill>
                  <a:prstClr val="black">
                    <a:tint val="75000"/>
                  </a:prstClr>
                </a:solidFill>
              </a:rPr>
              <a:pPr>
                <a:defRPr/>
              </a:pPr>
              <a:t>11/14/16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68E60A3-2A4B-44B0-BCC8-17800D8D83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933937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A8727EA-1720-4ABE-952B-8F4F1CED83C2}" type="datetimeFigureOut">
              <a:rPr lang="en-US">
                <a:solidFill>
                  <a:prstClr val="black">
                    <a:tint val="75000"/>
                  </a:prstClr>
                </a:solidFill>
              </a:rPr>
              <a:pPr>
                <a:defRPr/>
              </a:pPr>
              <a:t>11/14/16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13DABC1-FA81-401E-92AF-F1152F6019D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545832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1985669-10CA-4B9E-BE8A-250F5AC80A48}" type="datetimeFigureOut">
              <a:rPr lang="en-US">
                <a:solidFill>
                  <a:prstClr val="black">
                    <a:tint val="75000"/>
                  </a:prstClr>
                </a:solidFill>
              </a:rPr>
              <a:pPr>
                <a:defRPr/>
              </a:pPr>
              <a:t>11/14/16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9DA820F-F086-403C-940A-58B5C777AD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68815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BB81C8-CD1C-415F-BD10-539AF2308492}" type="datetimeFigureOut">
              <a:rPr lang="en-US"/>
              <a:pPr>
                <a:defRPr/>
              </a:pPr>
              <a:t>11/14/16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DE3C26-83B0-4809-8B51-9E3DC27DA905}" type="slidenum">
              <a:rPr lang="en-US"/>
              <a:pPr>
                <a:defRPr/>
              </a:pPr>
              <a:t>‹#›</a:t>
            </a:fld>
            <a:endParaRPr lang="en-US"/>
          </a:p>
        </p:txBody>
      </p:sp>
    </p:spTree>
    <p:extLst>
      <p:ext uri="{BB962C8B-B14F-4D97-AF65-F5344CB8AC3E}">
        <p14:creationId xmlns:p14="http://schemas.microsoft.com/office/powerpoint/2010/main" val="5301560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B6DB149-7EE5-44C1-89FF-2DF23834BE76}" type="datetimeFigureOut">
              <a:rPr lang="en-US">
                <a:solidFill>
                  <a:prstClr val="black">
                    <a:tint val="75000"/>
                  </a:prstClr>
                </a:solidFill>
              </a:rPr>
              <a:pPr>
                <a:defRPr/>
              </a:pPr>
              <a:t>11/14/16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EF15F11-816C-47B6-A618-7955245790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265976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AB5B9D-A708-4E82-86C4-761993F518F2}" type="datetimeFigureOut">
              <a:rPr lang="en-US">
                <a:solidFill>
                  <a:prstClr val="black">
                    <a:tint val="75000"/>
                  </a:prstClr>
                </a:solidFill>
              </a:rPr>
              <a:pPr>
                <a:defRPr/>
              </a:pPr>
              <a:t>11/14/16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2015077-062B-40D5-9817-8E69B5C644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80263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9AD039E-A060-432A-940C-EEF0FC9D4AA7}" type="datetimeFigureOut">
              <a:rPr lang="en-US">
                <a:solidFill>
                  <a:prstClr val="black">
                    <a:tint val="75000"/>
                  </a:prstClr>
                </a:solidFill>
              </a:rPr>
              <a:pPr>
                <a:defRPr/>
              </a:pPr>
              <a:t>11/14/16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FAF2AAA-28A1-4C2B-A45F-A18CD2479C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27601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2905DB-329A-4754-9F1F-553461A40DA0}" type="datetimeFigureOut">
              <a:rPr lang="en-US">
                <a:solidFill>
                  <a:prstClr val="black">
                    <a:tint val="75000"/>
                  </a:prstClr>
                </a:solidFill>
              </a:rPr>
              <a:pPr>
                <a:defRPr/>
              </a:pPr>
              <a:t>11/14/16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7F48274-2FD5-4C1A-9284-CEC9CF33165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150873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DDF539C-99FD-40F2-AB00-F329A25FCEAD}" type="datetimeFigureOut">
              <a:rPr lang="en-US">
                <a:solidFill>
                  <a:prstClr val="black">
                    <a:tint val="75000"/>
                  </a:prstClr>
                </a:solidFill>
              </a:rPr>
              <a:pPr>
                <a:defRPr/>
              </a:pPr>
              <a:t>11/14/16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1C45CA1-E8EE-4066-A6EB-8D382CF4732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316045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B2EFAC-59F7-4152-93D8-BCBCF7262C12}" type="datetimeFigureOut">
              <a:rPr lang="en-US">
                <a:solidFill>
                  <a:prstClr val="black">
                    <a:tint val="75000"/>
                  </a:prstClr>
                </a:solidFill>
              </a:rPr>
              <a:pPr>
                <a:defRPr/>
              </a:pPr>
              <a:t>11/14/16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6C4FA88-300F-4B75-8EF8-9254A63A3B7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938018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CDE96C6-E597-4AE9-BC88-0F46A680EC89}" type="datetimeFigureOut">
              <a:rPr lang="en-US">
                <a:solidFill>
                  <a:prstClr val="black">
                    <a:tint val="75000"/>
                  </a:prstClr>
                </a:solidFill>
              </a:rPr>
              <a:pPr>
                <a:defRPr/>
              </a:pPr>
              <a:t>11/14/16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E57A64-6B2C-464D-B1EC-8E02A17547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581393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389423E-B7B0-486C-953C-30BDEC70A967}" type="datetimeFigureOut">
              <a:rPr lang="en-US">
                <a:solidFill>
                  <a:prstClr val="black">
                    <a:tint val="75000"/>
                  </a:prstClr>
                </a:solidFill>
              </a:rPr>
              <a:pPr>
                <a:defRPr/>
              </a:pPr>
              <a:t>11/14/16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EAAA8F8-C809-4AA4-B713-77D5F9B5EFC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130973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1BD61C1-ED59-48DB-835B-E259B0FC6526}" type="datetimeFigureOut">
              <a:rPr lang="en-US">
                <a:solidFill>
                  <a:prstClr val="black">
                    <a:tint val="75000"/>
                  </a:prstClr>
                </a:solidFill>
              </a:rPr>
              <a:pPr>
                <a:defRPr/>
              </a:pPr>
              <a:t>11/14/16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68E60A3-2A4B-44B0-BCC8-17800D8D83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175453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A8727EA-1720-4ABE-952B-8F4F1CED83C2}" type="datetimeFigureOut">
              <a:rPr lang="en-US">
                <a:solidFill>
                  <a:prstClr val="black">
                    <a:tint val="75000"/>
                  </a:prstClr>
                </a:solidFill>
              </a:rPr>
              <a:pPr>
                <a:defRPr/>
              </a:pPr>
              <a:t>11/14/16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13DABC1-FA81-401E-92AF-F1152F6019D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24793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F0AAC6C-F5F8-4E5D-A81A-46E6F0D3EF44}" type="datetimeFigureOut">
              <a:rPr lang="en-US"/>
              <a:pPr>
                <a:defRPr/>
              </a:pPr>
              <a:t>11/14/16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145956B-C618-4D38-9C34-316D9D2620D9}" type="slidenum">
              <a:rPr lang="en-US"/>
              <a:pPr>
                <a:defRPr/>
              </a:pPr>
              <a:t>‹#›</a:t>
            </a:fld>
            <a:endParaRPr lang="en-US"/>
          </a:p>
        </p:txBody>
      </p:sp>
    </p:spTree>
    <p:extLst>
      <p:ext uri="{BB962C8B-B14F-4D97-AF65-F5344CB8AC3E}">
        <p14:creationId xmlns:p14="http://schemas.microsoft.com/office/powerpoint/2010/main" val="27274625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1985669-10CA-4B9E-BE8A-250F5AC80A48}" type="datetimeFigureOut">
              <a:rPr lang="en-US">
                <a:solidFill>
                  <a:prstClr val="black">
                    <a:tint val="75000"/>
                  </a:prstClr>
                </a:solidFill>
              </a:rPr>
              <a:pPr>
                <a:defRPr/>
              </a:pPr>
              <a:t>11/14/16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9DA820F-F086-403C-940A-58B5C777AD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73379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B6DB149-7EE5-44C1-89FF-2DF23834BE76}" type="datetimeFigureOut">
              <a:rPr lang="en-US">
                <a:solidFill>
                  <a:prstClr val="black">
                    <a:tint val="75000"/>
                  </a:prstClr>
                </a:solidFill>
              </a:rPr>
              <a:pPr>
                <a:defRPr/>
              </a:pPr>
              <a:t>11/14/16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EF15F11-816C-47B6-A618-7955245790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455925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AB5B9D-A708-4E82-86C4-761993F518F2}" type="datetimeFigureOut">
              <a:rPr lang="en-US">
                <a:solidFill>
                  <a:prstClr val="black">
                    <a:tint val="75000"/>
                  </a:prstClr>
                </a:solidFill>
              </a:rPr>
              <a:pPr>
                <a:defRPr/>
              </a:pPr>
              <a:t>11/14/16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2015077-062B-40D5-9817-8E69B5C644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20770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9AD039E-A060-432A-940C-EEF0FC9D4AA7}" type="datetimeFigureOut">
              <a:rPr lang="en-US">
                <a:solidFill>
                  <a:prstClr val="black">
                    <a:tint val="75000"/>
                  </a:prstClr>
                </a:solidFill>
              </a:rPr>
              <a:pPr>
                <a:defRPr/>
              </a:pPr>
              <a:t>11/14/16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FAF2AAA-28A1-4C2B-A45F-A18CD2479C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226377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2905DB-329A-4754-9F1F-553461A40DA0}" type="datetimeFigureOut">
              <a:rPr lang="en-US">
                <a:solidFill>
                  <a:prstClr val="black">
                    <a:tint val="75000"/>
                  </a:prstClr>
                </a:solidFill>
              </a:rPr>
              <a:pPr>
                <a:defRPr/>
              </a:pPr>
              <a:t>11/14/16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7F48274-2FD5-4C1A-9284-CEC9CF33165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11702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1362C8C-8416-4E76-93E2-7795230F8EC0}" type="datetimeFigureOut">
              <a:rPr lang="en-US"/>
              <a:pPr>
                <a:defRPr/>
              </a:pPr>
              <a:t>11/14/16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E8A1316-D88B-4EFF-9ACA-929E8D063D5F}" type="slidenum">
              <a:rPr lang="en-US"/>
              <a:pPr>
                <a:defRPr/>
              </a:pPr>
              <a:t>‹#›</a:t>
            </a:fld>
            <a:endParaRPr lang="en-US"/>
          </a:p>
        </p:txBody>
      </p:sp>
    </p:spTree>
    <p:extLst>
      <p:ext uri="{BB962C8B-B14F-4D97-AF65-F5344CB8AC3E}">
        <p14:creationId xmlns:p14="http://schemas.microsoft.com/office/powerpoint/2010/main" val="1278252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A02DED3-5746-4B6C-AD32-575AB071075C}" type="datetimeFigureOut">
              <a:rPr lang="en-US"/>
              <a:pPr>
                <a:defRPr/>
              </a:pPr>
              <a:t>11/14/16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BA9B1D9-6FCB-454D-9E1B-A5E99C3D6938}" type="slidenum">
              <a:rPr lang="en-US"/>
              <a:pPr>
                <a:defRPr/>
              </a:pPr>
              <a:t>‹#›</a:t>
            </a:fld>
            <a:endParaRPr lang="en-US"/>
          </a:p>
        </p:txBody>
      </p:sp>
    </p:spTree>
    <p:extLst>
      <p:ext uri="{BB962C8B-B14F-4D97-AF65-F5344CB8AC3E}">
        <p14:creationId xmlns:p14="http://schemas.microsoft.com/office/powerpoint/2010/main" val="370434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706B6B-34E7-45D9-B778-348260ECCD4D}" type="datetimeFigureOut">
              <a:rPr lang="en-US"/>
              <a:pPr>
                <a:defRPr/>
              </a:pPr>
              <a:t>11/14/16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5670F6-50A0-444B-8243-82717EBE8AB2}" type="slidenum">
              <a:rPr lang="en-US"/>
              <a:pPr>
                <a:defRPr/>
              </a:pPr>
              <a:t>‹#›</a:t>
            </a:fld>
            <a:endParaRPr lang="en-US"/>
          </a:p>
        </p:txBody>
      </p:sp>
    </p:spTree>
    <p:extLst>
      <p:ext uri="{BB962C8B-B14F-4D97-AF65-F5344CB8AC3E}">
        <p14:creationId xmlns:p14="http://schemas.microsoft.com/office/powerpoint/2010/main" val="2417976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D659F3-5880-43C9-99E1-86C52D10BA15}" type="datetimeFigureOut">
              <a:rPr lang="en-US"/>
              <a:pPr>
                <a:defRPr/>
              </a:pPr>
              <a:t>11/14/16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07F4C6B-4CE5-4FD7-8B6A-83CC51E62698}" type="slidenum">
              <a:rPr lang="en-US"/>
              <a:pPr>
                <a:defRPr/>
              </a:pPr>
              <a:t>‹#›</a:t>
            </a:fld>
            <a:endParaRPr lang="en-US"/>
          </a:p>
        </p:txBody>
      </p:sp>
    </p:spTree>
    <p:extLst>
      <p:ext uri="{BB962C8B-B14F-4D97-AF65-F5344CB8AC3E}">
        <p14:creationId xmlns:p14="http://schemas.microsoft.com/office/powerpoint/2010/main" val="368773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44AD31-374F-47FE-8A58-4CAB508258A9}" type="datetimeFigureOut">
              <a:rPr lang="en-US"/>
              <a:pPr>
                <a:defRPr/>
              </a:pPr>
              <a:t>11/14/16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38C4A07-2CD4-45A9-8753-7C203214E5D4}" type="slidenum">
              <a:rPr lang="en-US"/>
              <a:pPr>
                <a:defRPr/>
              </a:pPr>
              <a:t>‹#›</a:t>
            </a:fld>
            <a:endParaRPr lang="en-US"/>
          </a:p>
        </p:txBody>
      </p:sp>
    </p:spTree>
    <p:extLst>
      <p:ext uri="{BB962C8B-B14F-4D97-AF65-F5344CB8AC3E}">
        <p14:creationId xmlns:p14="http://schemas.microsoft.com/office/powerpoint/2010/main" val="2311968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2093371-0462-499B-B18A-44496AFE36A3}" type="datetimeFigureOut">
              <a:rPr lang="en-US"/>
              <a:pPr>
                <a:defRPr/>
              </a:pPr>
              <a:t>11/14/16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17D350C-7EC2-42E0-9CC7-8925FC5CF7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53CEF27-E768-4A93-8857-F607FA8AB23D}" type="datetimeFigureOut">
              <a:rPr lang="en-US">
                <a:solidFill>
                  <a:prstClr val="black">
                    <a:tint val="75000"/>
                  </a:prstClr>
                </a:solidFill>
              </a:rPr>
              <a:pPr>
                <a:defRPr/>
              </a:pPr>
              <a:t>11/14/16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D494647-FE6D-44B5-AA7E-772E2FAA57B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732570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53CEF27-E768-4A93-8857-F607FA8AB23D}" type="datetimeFigureOut">
              <a:rPr lang="en-US">
                <a:solidFill>
                  <a:prstClr val="black">
                    <a:tint val="75000"/>
                  </a:prstClr>
                </a:solidFill>
              </a:rPr>
              <a:pPr>
                <a:defRPr/>
              </a:pPr>
              <a:t>11/14/16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D494647-FE6D-44B5-AA7E-772E2FAA57B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24621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53CEF27-E768-4A93-8857-F607FA8AB23D}" type="datetimeFigureOut">
              <a:rPr lang="en-US">
                <a:solidFill>
                  <a:prstClr val="black">
                    <a:tint val="75000"/>
                  </a:prstClr>
                </a:solidFill>
              </a:rPr>
              <a:pPr>
                <a:defRPr/>
              </a:pPr>
              <a:t>11/14/16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D494647-FE6D-44B5-AA7E-772E2FAA57B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718734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1" Type="http://schemas.openxmlformats.org/officeDocument/2006/relationships/slideLayout" Target="../slideLayouts/slideLayout29.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wmf"/><Relationship Id="rId4"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hyperlink" Target="http://www.whoi.edu/ocb-fert/page.do?pid=40716&amp;tid=441&amp;cid=104610&amp;ct=61&amp;article=70329" TargetMode="External"/><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jpe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hyperlink" Target="http://www.cbc.ca/news/canada/british-columbia/iron-fertilization-project-stirs-west-coast-controversy-1.1172422" TargetMode="External"/><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5.xml"/><Relationship Id="rId3" Type="http://schemas.openxmlformats.org/officeDocument/2006/relationships/image" Target="../media/image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480" t="10200" r="12950" b="2185"/>
          <a:stretch/>
        </p:blipFill>
        <p:spPr bwMode="auto">
          <a:xfrm>
            <a:off x="76200" y="499836"/>
            <a:ext cx="4117365" cy="5824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52400"/>
            <a:ext cx="5036802" cy="386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0" y="4572000"/>
            <a:ext cx="3962400" cy="1200329"/>
          </a:xfrm>
          <a:prstGeom prst="rect">
            <a:avLst/>
          </a:prstGeom>
          <a:noFill/>
        </p:spPr>
        <p:txBody>
          <a:bodyPr wrap="square" rtlCol="0">
            <a:spAutoFit/>
          </a:bodyPr>
          <a:lstStyle/>
          <a:p>
            <a:pPr algn="ctr"/>
            <a:r>
              <a:rPr lang="en-US" b="1" dirty="0" smtClean="0">
                <a:solidFill>
                  <a:schemeClr val="tx2">
                    <a:lumMod val="50000"/>
                  </a:schemeClr>
                </a:solidFill>
              </a:rPr>
              <a:t>Questions about being a Marine Science Major or Minor at BU? </a:t>
            </a:r>
          </a:p>
          <a:p>
            <a:pPr algn="ctr"/>
            <a:r>
              <a:rPr lang="en-US" b="1" dirty="0" smtClean="0">
                <a:solidFill>
                  <a:schemeClr val="tx2">
                    <a:lumMod val="50000"/>
                  </a:schemeClr>
                </a:solidFill>
              </a:rPr>
              <a:t>Please ask! </a:t>
            </a:r>
          </a:p>
          <a:p>
            <a:pPr algn="ctr"/>
            <a:r>
              <a:rPr lang="en-US" b="1" dirty="0" smtClean="0">
                <a:solidFill>
                  <a:schemeClr val="tx2">
                    <a:lumMod val="50000"/>
                  </a:schemeClr>
                </a:solidFill>
              </a:rPr>
              <a:t>Email me: rwf@bu.edu</a:t>
            </a:r>
          </a:p>
        </p:txBody>
      </p:sp>
    </p:spTree>
    <p:extLst>
      <p:ext uri="{BB962C8B-B14F-4D97-AF65-F5344CB8AC3E}">
        <p14:creationId xmlns:p14="http://schemas.microsoft.com/office/powerpoint/2010/main" val="20806550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ChangeArrowheads="1"/>
          </p:cNvSpPr>
          <p:nvPr/>
        </p:nvSpPr>
        <p:spPr bwMode="auto">
          <a:xfrm>
            <a:off x="228600" y="228600"/>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3200" b="1">
                <a:solidFill>
                  <a:srgbClr val="009900"/>
                </a:solidFill>
                <a:cs typeface="Arial" pitchFamily="34" charset="0"/>
              </a:rPr>
              <a:t>What controls carbon export?</a:t>
            </a:r>
          </a:p>
          <a:p>
            <a:pPr algn="ctr"/>
            <a:r>
              <a:rPr lang="en-US" altLang="en-US" sz="2800" b="1" i="1">
                <a:solidFill>
                  <a:srgbClr val="009900"/>
                </a:solidFill>
                <a:cs typeface="Arial" pitchFamily="34" charset="0"/>
              </a:rPr>
              <a:t>(i.e. efficiency of biological pump)</a:t>
            </a:r>
          </a:p>
        </p:txBody>
      </p:sp>
      <p:sp>
        <p:nvSpPr>
          <p:cNvPr id="22531" name="Rectangle 1027"/>
          <p:cNvSpPr>
            <a:spLocks noChangeArrowheads="1"/>
          </p:cNvSpPr>
          <p:nvPr/>
        </p:nvSpPr>
        <p:spPr bwMode="auto">
          <a:xfrm>
            <a:off x="3886200" y="1828800"/>
            <a:ext cx="5257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nSpc>
                <a:spcPct val="90000"/>
              </a:lnSpc>
              <a:spcBef>
                <a:spcPct val="20000"/>
              </a:spcBef>
            </a:pPr>
            <a:r>
              <a:rPr lang="en-US" altLang="en-US" sz="2800">
                <a:latin typeface="Britannic Bold" pitchFamily="34" charset="0"/>
              </a:rPr>
              <a:t> </a:t>
            </a:r>
          </a:p>
        </p:txBody>
      </p:sp>
      <p:pic>
        <p:nvPicPr>
          <p:cNvPr id="22532" name="Picture 1028" descr="C:\JGOFS\www brochure figs\carbon_flux_kb.tif"/>
          <p:cNvPicPr>
            <a:picLocks noChangeAspect="1" noChangeArrowheads="1"/>
          </p:cNvPicPr>
          <p:nvPr/>
        </p:nvPicPr>
        <p:blipFill>
          <a:blip r:embed="rId3" cstate="print">
            <a:lum contrast="24000"/>
            <a:extLst>
              <a:ext uri="{28A0092B-C50C-407E-A947-70E740481C1C}">
                <a14:useLocalDpi xmlns:a14="http://schemas.microsoft.com/office/drawing/2010/main" val="0"/>
              </a:ext>
            </a:extLst>
          </a:blip>
          <a:srcRect/>
          <a:stretch>
            <a:fillRect/>
          </a:stretch>
        </p:blipFill>
        <p:spPr bwMode="auto">
          <a:xfrm>
            <a:off x="685800" y="2667000"/>
            <a:ext cx="3425825"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029" descr="fecal pellet comparison hi res.                                00006B5DMacintosh HD                   ABA78158:"/>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l="4443" t="5078" r="34505" b="9067"/>
          <a:stretch>
            <a:fillRect/>
          </a:stretch>
        </p:blipFill>
        <p:spPr bwMode="auto">
          <a:xfrm>
            <a:off x="304800" y="4495800"/>
            <a:ext cx="10604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1030"/>
          <p:cNvSpPr>
            <a:spLocks noChangeArrowheads="1"/>
          </p:cNvSpPr>
          <p:nvPr/>
        </p:nvSpPr>
        <p:spPr bwMode="auto">
          <a:xfrm>
            <a:off x="4267200" y="2743200"/>
            <a:ext cx="2325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b="1">
                <a:solidFill>
                  <a:srgbClr val="00B050"/>
                </a:solidFill>
                <a:cs typeface="Arial" pitchFamily="34" charset="0"/>
              </a:rPr>
              <a:t>Primary Production</a:t>
            </a:r>
          </a:p>
        </p:txBody>
      </p:sp>
      <p:sp>
        <p:nvSpPr>
          <p:cNvPr id="12295" name="Rectangle 1031"/>
          <p:cNvSpPr>
            <a:spLocks noChangeArrowheads="1"/>
          </p:cNvSpPr>
          <p:nvPr/>
        </p:nvSpPr>
        <p:spPr bwMode="auto">
          <a:xfrm>
            <a:off x="4267200" y="3657600"/>
            <a:ext cx="5791200" cy="369888"/>
          </a:xfrm>
          <a:prstGeom prst="rect">
            <a:avLst/>
          </a:prstGeom>
          <a:noFill/>
          <a:ln w="12700">
            <a:noFill/>
            <a:miter lim="800000"/>
            <a:headEnd type="none" w="sm" len="sm"/>
            <a:tailEnd type="none" w="sm" len="sm"/>
          </a:ln>
        </p:spPr>
        <p:txBody>
          <a:bodyPr>
            <a:spAutoFit/>
          </a:bodyPr>
          <a:lstStyle/>
          <a:p>
            <a:pPr eaLnBrk="0" hangingPunct="0">
              <a:defRPr/>
            </a:pPr>
            <a:r>
              <a:rPr lang="en-US" b="1" dirty="0">
                <a:solidFill>
                  <a:schemeClr val="accent4">
                    <a:lumMod val="75000"/>
                  </a:schemeClr>
                </a:solidFill>
                <a:cs typeface="Arial" pitchFamily="34" charset="0"/>
              </a:rPr>
              <a:t>Export flux on sinking particles</a:t>
            </a:r>
          </a:p>
        </p:txBody>
      </p:sp>
      <p:sp>
        <p:nvSpPr>
          <p:cNvPr id="22536" name="Rectangle 1032"/>
          <p:cNvSpPr>
            <a:spLocks noChangeArrowheads="1"/>
          </p:cNvSpPr>
          <p:nvPr/>
        </p:nvSpPr>
        <p:spPr bwMode="auto">
          <a:xfrm>
            <a:off x="609600" y="1447800"/>
            <a:ext cx="3505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b="1">
                <a:solidFill>
                  <a:srgbClr val="0070C0"/>
                </a:solidFill>
                <a:cs typeface="Arial" pitchFamily="34" charset="0"/>
              </a:rPr>
              <a:t>Biological pump and the ocean C sink-</a:t>
            </a:r>
          </a:p>
          <a:p>
            <a:pPr algn="ctr" eaLnBrk="1" hangingPunct="1"/>
            <a:r>
              <a:rPr lang="en-US" altLang="en-US" b="1">
                <a:solidFill>
                  <a:srgbClr val="FF0000"/>
                </a:solidFill>
                <a:cs typeface="Arial" pitchFamily="34" charset="0"/>
              </a:rPr>
              <a:t>an inverted pyramid</a:t>
            </a:r>
          </a:p>
        </p:txBody>
      </p:sp>
      <p:sp>
        <p:nvSpPr>
          <p:cNvPr id="22537" name="Rectangle 1033"/>
          <p:cNvSpPr>
            <a:spLocks noChangeArrowheads="1"/>
          </p:cNvSpPr>
          <p:nvPr/>
        </p:nvSpPr>
        <p:spPr bwMode="auto">
          <a:xfrm>
            <a:off x="4267200" y="4114800"/>
            <a:ext cx="426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i="1">
                <a:cs typeface="Arial" pitchFamily="34" charset="0"/>
              </a:rPr>
              <a:t>&lt;5 to &gt;15% (decades)</a:t>
            </a:r>
          </a:p>
        </p:txBody>
      </p:sp>
      <p:sp>
        <p:nvSpPr>
          <p:cNvPr id="22538" name="Rectangle 1034"/>
          <p:cNvSpPr>
            <a:spLocks noChangeArrowheads="1"/>
          </p:cNvSpPr>
          <p:nvPr/>
        </p:nvSpPr>
        <p:spPr bwMode="auto">
          <a:xfrm>
            <a:off x="4343400" y="4953000"/>
            <a:ext cx="373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i="1">
                <a:cs typeface="Arial" pitchFamily="34" charset="0"/>
              </a:rPr>
              <a:t>~1% (centuries)</a:t>
            </a:r>
          </a:p>
        </p:txBody>
      </p:sp>
      <p:sp>
        <p:nvSpPr>
          <p:cNvPr id="22539" name="Rectangle 1035"/>
          <p:cNvSpPr>
            <a:spLocks noChangeArrowheads="1"/>
          </p:cNvSpPr>
          <p:nvPr/>
        </p:nvSpPr>
        <p:spPr bwMode="auto">
          <a:xfrm>
            <a:off x="4343400" y="5943600"/>
            <a:ext cx="365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i="1">
                <a:cs typeface="Arial" pitchFamily="34" charset="0"/>
              </a:rPr>
              <a:t>~0.1% (millennium)</a:t>
            </a:r>
          </a:p>
        </p:txBody>
      </p:sp>
      <p:sp>
        <p:nvSpPr>
          <p:cNvPr id="22540" name="TextBox 11"/>
          <p:cNvSpPr txBox="1">
            <a:spLocks noChangeArrowheads="1"/>
          </p:cNvSpPr>
          <p:nvPr/>
        </p:nvSpPr>
        <p:spPr bwMode="auto">
          <a:xfrm>
            <a:off x="0" y="6488113"/>
            <a:ext cx="1630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400"/>
              <a:t>Smith, W.O. VIMS</a:t>
            </a:r>
          </a:p>
        </p:txBody>
      </p:sp>
    </p:spTree>
    <p:extLst>
      <p:ext uri="{BB962C8B-B14F-4D97-AF65-F5344CB8AC3E}">
        <p14:creationId xmlns:p14="http://schemas.microsoft.com/office/powerpoint/2010/main" val="268749972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0"/>
            <a:ext cx="9372600" cy="1066800"/>
          </a:xfrm>
          <a:prstGeom prst="rect">
            <a:avLst/>
          </a:prstGeom>
          <a:noFill/>
          <a:ln w="9525">
            <a:noFill/>
            <a:miter lim="800000"/>
            <a:headEnd/>
            <a:tailEnd/>
          </a:ln>
          <a:effectLst/>
        </p:spPr>
        <p:txBody>
          <a:bodyPr lIns="92075" tIns="46038" rIns="92075" bIns="46038" anchor="ctr"/>
          <a:lstStyle/>
          <a:p>
            <a:pPr algn="ctr" eaLnBrk="0" hangingPunct="0">
              <a:defRPr/>
            </a:pPr>
            <a:r>
              <a:rPr lang="en-US" sz="3200" b="1" dirty="0">
                <a:solidFill>
                  <a:srgbClr val="FFFF00"/>
                </a:solidFill>
                <a:effectLst>
                  <a:outerShdw blurRad="38100" dist="38100" dir="2700000" algn="tl">
                    <a:srgbClr val="000000">
                      <a:alpha val="43137"/>
                    </a:srgbClr>
                  </a:outerShdw>
                </a:effectLst>
                <a:cs typeface="Arial" pitchFamily="34" charset="0"/>
              </a:rPr>
              <a:t>What controls </a:t>
            </a:r>
            <a:r>
              <a:rPr lang="en-US" sz="3200" b="1" dirty="0" smtClean="0">
                <a:solidFill>
                  <a:srgbClr val="33CC33"/>
                </a:solidFill>
                <a:effectLst>
                  <a:outerShdw blurRad="38100" dist="38100" dir="2700000" algn="tl">
                    <a:srgbClr val="000000">
                      <a:alpha val="43137"/>
                    </a:srgbClr>
                  </a:outerShdw>
                </a:effectLst>
                <a:cs typeface="Arial" pitchFamily="34" charset="0"/>
              </a:rPr>
              <a:t>phytoplankton</a:t>
            </a:r>
            <a:r>
              <a:rPr lang="en-US" sz="3200" b="1" dirty="0" smtClean="0">
                <a:solidFill>
                  <a:srgbClr val="FFFF00"/>
                </a:solidFill>
                <a:effectLst>
                  <a:outerShdw blurRad="38100" dist="38100" dir="2700000" algn="tl">
                    <a:srgbClr val="000000">
                      <a:alpha val="43137"/>
                    </a:srgbClr>
                  </a:outerShdw>
                </a:effectLst>
                <a:cs typeface="Arial" pitchFamily="34" charset="0"/>
              </a:rPr>
              <a:t> </a:t>
            </a:r>
            <a:r>
              <a:rPr lang="en-US" sz="3200" b="1" dirty="0">
                <a:solidFill>
                  <a:srgbClr val="FFFF00"/>
                </a:solidFill>
                <a:effectLst>
                  <a:outerShdw blurRad="38100" dist="38100" dir="2700000" algn="tl">
                    <a:srgbClr val="000000">
                      <a:alpha val="43137"/>
                    </a:srgbClr>
                  </a:outerShdw>
                </a:effectLst>
                <a:cs typeface="Arial" pitchFamily="34" charset="0"/>
              </a:rPr>
              <a:t>primary productivity?</a:t>
            </a:r>
          </a:p>
        </p:txBody>
      </p:sp>
      <p:sp>
        <p:nvSpPr>
          <p:cNvPr id="18435" name="Rectangle 3"/>
          <p:cNvSpPr>
            <a:spLocks noChangeArrowheads="1"/>
          </p:cNvSpPr>
          <p:nvPr/>
        </p:nvSpPr>
        <p:spPr bwMode="auto">
          <a:xfrm>
            <a:off x="228600" y="1066800"/>
            <a:ext cx="7772400" cy="2743200"/>
          </a:xfrm>
          <a:prstGeom prst="rect">
            <a:avLst/>
          </a:prstGeom>
          <a:noFill/>
          <a:ln w="9525">
            <a:noFill/>
            <a:miter lim="800000"/>
            <a:headEnd/>
            <a:tailEnd/>
          </a:ln>
        </p:spPr>
        <p:txBody>
          <a:bodyPr lIns="92075" tIns="46038" rIns="92075" bIns="46038"/>
          <a:lstStyle/>
          <a:p>
            <a:pPr marL="342900" indent="-342900" eaLnBrk="0" hangingPunct="0">
              <a:spcBef>
                <a:spcPct val="20000"/>
              </a:spcBef>
              <a:buFontTx/>
              <a:buChar char="•"/>
              <a:defRPr/>
            </a:pPr>
            <a:r>
              <a:rPr lang="en-US" sz="2800" b="1" dirty="0">
                <a:solidFill>
                  <a:prstClr val="black"/>
                </a:solidFill>
                <a:effectLst>
                  <a:outerShdw blurRad="38100" dist="38100" dir="2700000" algn="tl">
                    <a:srgbClr val="000000">
                      <a:alpha val="43137"/>
                    </a:srgbClr>
                  </a:outerShdw>
                </a:effectLst>
                <a:cs typeface="Arial" pitchFamily="34" charset="0"/>
              </a:rPr>
              <a:t>Temperature</a:t>
            </a:r>
          </a:p>
          <a:p>
            <a:pPr marL="342900" indent="-342900" eaLnBrk="0" hangingPunct="0">
              <a:spcBef>
                <a:spcPct val="20000"/>
              </a:spcBef>
              <a:buFontTx/>
              <a:buChar char="•"/>
              <a:defRPr/>
            </a:pPr>
            <a:r>
              <a:rPr lang="en-US" sz="2800" b="1" dirty="0">
                <a:solidFill>
                  <a:prstClr val="black"/>
                </a:solidFill>
                <a:effectLst>
                  <a:outerShdw blurRad="38100" dist="38100" dir="2700000" algn="tl">
                    <a:srgbClr val="000000">
                      <a:alpha val="43137"/>
                    </a:srgbClr>
                  </a:outerShdw>
                </a:effectLst>
                <a:cs typeface="Arial" pitchFamily="34" charset="0"/>
              </a:rPr>
              <a:t>Light (via solar angle and/or mixing)</a:t>
            </a:r>
          </a:p>
          <a:p>
            <a:pPr marL="342900" indent="-342900" eaLnBrk="0" hangingPunct="0">
              <a:spcBef>
                <a:spcPct val="20000"/>
              </a:spcBef>
              <a:buFontTx/>
              <a:buChar char="•"/>
              <a:defRPr/>
            </a:pPr>
            <a:r>
              <a:rPr lang="en-US" sz="2800" b="1" dirty="0">
                <a:solidFill>
                  <a:prstClr val="black"/>
                </a:solidFill>
                <a:effectLst>
                  <a:outerShdw blurRad="38100" dist="38100" dir="2700000" algn="tl">
                    <a:srgbClr val="000000">
                      <a:alpha val="43137"/>
                    </a:srgbClr>
                  </a:outerShdw>
                </a:effectLst>
                <a:cs typeface="Arial" pitchFamily="34" charset="0"/>
              </a:rPr>
              <a:t>Major nutrients (N, P, Silica)</a:t>
            </a:r>
          </a:p>
          <a:p>
            <a:pPr marL="342900" indent="-342900" eaLnBrk="0" hangingPunct="0">
              <a:spcBef>
                <a:spcPct val="20000"/>
              </a:spcBef>
              <a:buFontTx/>
              <a:buChar char="•"/>
              <a:defRPr/>
            </a:pPr>
            <a:r>
              <a:rPr lang="en-US" sz="2800" b="1" dirty="0">
                <a:solidFill>
                  <a:prstClr val="black"/>
                </a:solidFill>
                <a:effectLst>
                  <a:outerShdw blurRad="38100" dist="38100" dir="2700000" algn="tl">
                    <a:srgbClr val="000000">
                      <a:alpha val="43137"/>
                    </a:srgbClr>
                  </a:outerShdw>
                </a:effectLst>
                <a:cs typeface="Arial" pitchFamily="34" charset="0"/>
              </a:rPr>
              <a:t>Grazing</a:t>
            </a:r>
          </a:p>
          <a:p>
            <a:pPr marL="342900" indent="-342900" eaLnBrk="0" hangingPunct="0">
              <a:spcBef>
                <a:spcPct val="20000"/>
              </a:spcBef>
              <a:buFontTx/>
              <a:buChar char="•"/>
              <a:defRPr/>
            </a:pPr>
            <a:r>
              <a:rPr lang="en-US" sz="2800" b="1" dirty="0">
                <a:solidFill>
                  <a:prstClr val="black"/>
                </a:solidFill>
                <a:effectLst>
                  <a:outerShdw blurRad="38100" dist="38100" dir="2700000" algn="tl">
                    <a:srgbClr val="000000">
                      <a:alpha val="43137"/>
                    </a:srgbClr>
                  </a:outerShdw>
                </a:effectLst>
                <a:cs typeface="Arial" pitchFamily="34" charset="0"/>
              </a:rPr>
              <a:t>Micro-nutrients (Iron)</a:t>
            </a:r>
          </a:p>
        </p:txBody>
      </p:sp>
      <p:pic>
        <p:nvPicPr>
          <p:cNvPr id="24580" name="Picture 4" descr="C:\JGOFS\www brochure figs\iron flasks.tif"/>
          <p:cNvPicPr>
            <a:picLocks noChangeAspect="1" noChangeArrowheads="1"/>
          </p:cNvPicPr>
          <p:nvPr/>
        </p:nvPicPr>
        <p:blipFill>
          <a:blip r:embed="rId3" cstate="print">
            <a:lum contrast="24000"/>
            <a:extLst>
              <a:ext uri="{28A0092B-C50C-407E-A947-70E740481C1C}">
                <a14:useLocalDpi xmlns:a14="http://schemas.microsoft.com/office/drawing/2010/main" val="0"/>
              </a:ext>
            </a:extLst>
          </a:blip>
          <a:srcRect/>
          <a:stretch>
            <a:fillRect/>
          </a:stretch>
        </p:blipFill>
        <p:spPr bwMode="auto">
          <a:xfrm>
            <a:off x="3810000" y="3733800"/>
            <a:ext cx="5029200"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7" descr="C:\My Documents\VIMS\MS 501\cystell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733800"/>
            <a:ext cx="1447800" cy="1295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4582" name="Picture 8" descr="C:\My Documents\VIMS\MS 501\lsl_open_m05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5105400"/>
            <a:ext cx="2743200" cy="15954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4583" name="Picture 9" descr="C:\My Documents\VIMS\MS 501\von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3733800"/>
            <a:ext cx="1600200" cy="13001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4584" name="TextBox 7"/>
          <p:cNvSpPr txBox="1">
            <a:spLocks noChangeArrowheads="1"/>
          </p:cNvSpPr>
          <p:nvPr/>
        </p:nvSpPr>
        <p:spPr bwMode="auto">
          <a:xfrm>
            <a:off x="0" y="6488113"/>
            <a:ext cx="1630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400" smtClean="0">
                <a:solidFill>
                  <a:prstClr val="black"/>
                </a:solidFill>
              </a:rPr>
              <a:t>Smith, W.O. VIMS</a:t>
            </a:r>
          </a:p>
        </p:txBody>
      </p:sp>
    </p:spTree>
    <p:extLst>
      <p:ext uri="{BB962C8B-B14F-4D97-AF65-F5344CB8AC3E}">
        <p14:creationId xmlns:p14="http://schemas.microsoft.com/office/powerpoint/2010/main" val="108267610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20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fade">
                                      <p:cBhvr>
                                        <p:cTn id="12" dur="2000"/>
                                        <p:tgtEl>
                                          <p:spTgt spid="184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fade">
                                      <p:cBhvr>
                                        <p:cTn id="17" dur="2000"/>
                                        <p:tgtEl>
                                          <p:spTgt spid="184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fade">
                                      <p:cBhvr>
                                        <p:cTn id="22" dur="2000"/>
                                        <p:tgtEl>
                                          <p:spTgt spid="184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fade">
                                      <p:cBhvr>
                                        <p:cTn id="27" dur="20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800px-AYool_WOA_surf_NO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75" y="609600"/>
            <a:ext cx="8924925"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1"/>
          <p:cNvSpPr>
            <a:spLocks noChangeArrowheads="1"/>
          </p:cNvSpPr>
          <p:nvPr/>
        </p:nvSpPr>
        <p:spPr bwMode="auto">
          <a:xfrm>
            <a:off x="762000" y="152400"/>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b="1">
                <a:cs typeface="Arial" pitchFamily="34" charset="0"/>
              </a:rPr>
              <a:t>Annual mean sea surface nitrate from the World Ocean Atlas 2001</a:t>
            </a:r>
          </a:p>
          <a:p>
            <a:pPr algn="ctr" eaLnBrk="1" hangingPunct="1"/>
            <a:endParaRPr lang="en-US" altLang="en-US" b="1">
              <a:cs typeface="Arial" pitchFamily="34" charset="0"/>
            </a:endParaRPr>
          </a:p>
        </p:txBody>
      </p:sp>
      <p:grpSp>
        <p:nvGrpSpPr>
          <p:cNvPr id="2" name="Group 5"/>
          <p:cNvGrpSpPr>
            <a:grpSpLocks/>
          </p:cNvGrpSpPr>
          <p:nvPr/>
        </p:nvGrpSpPr>
        <p:grpSpPr bwMode="auto">
          <a:xfrm>
            <a:off x="1828800" y="0"/>
            <a:ext cx="5791200" cy="838200"/>
            <a:chOff x="457200" y="3886200"/>
            <a:chExt cx="5791200" cy="838200"/>
          </a:xfrm>
        </p:grpSpPr>
        <p:sp>
          <p:nvSpPr>
            <p:cNvPr id="5" name="Rectangle 4"/>
            <p:cNvSpPr/>
            <p:nvPr/>
          </p:nvSpPr>
          <p:spPr>
            <a:xfrm>
              <a:off x="457200" y="3886200"/>
              <a:ext cx="5791200" cy="8382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06" name="TextBox 3"/>
            <p:cNvSpPr txBox="1">
              <a:spLocks noChangeArrowheads="1"/>
            </p:cNvSpPr>
            <p:nvPr/>
          </p:nvSpPr>
          <p:spPr bwMode="auto">
            <a:xfrm>
              <a:off x="609600" y="4114800"/>
              <a:ext cx="5250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a:t>HNLC areas or High Nutrient Low Chlorophyll </a:t>
              </a:r>
            </a:p>
          </p:txBody>
        </p:sp>
      </p:grpSp>
    </p:spTree>
    <p:extLst>
      <p:ext uri="{BB962C8B-B14F-4D97-AF65-F5344CB8AC3E}">
        <p14:creationId xmlns:p14="http://schemas.microsoft.com/office/powerpoint/2010/main" val="27838287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981200" y="762000"/>
            <a:ext cx="5235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200" b="1" smtClean="0">
                <a:solidFill>
                  <a:srgbClr val="FF0066"/>
                </a:solidFill>
                <a:cs typeface="Arial" pitchFamily="34" charset="0"/>
              </a:rPr>
              <a:t>What are minor nutrients?</a:t>
            </a:r>
          </a:p>
        </p:txBody>
      </p:sp>
      <p:sp>
        <p:nvSpPr>
          <p:cNvPr id="26627" name="Text Box 3"/>
          <p:cNvSpPr txBox="1">
            <a:spLocks noChangeArrowheads="1"/>
          </p:cNvSpPr>
          <p:nvPr/>
        </p:nvSpPr>
        <p:spPr bwMode="auto">
          <a:xfrm>
            <a:off x="0" y="2209800"/>
            <a:ext cx="891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160000"/>
              </a:lnSpc>
            </a:pPr>
            <a:r>
              <a:rPr lang="en-US" altLang="en-US" sz="4000" b="1" smtClean="0">
                <a:solidFill>
                  <a:prstClr val="black"/>
                </a:solidFill>
                <a:cs typeface="Arial" pitchFamily="34" charset="0"/>
              </a:rPr>
              <a:t>Iron (Fe), Zinc (Zn), other metals.</a:t>
            </a:r>
          </a:p>
        </p:txBody>
      </p:sp>
    </p:spTree>
    <p:extLst>
      <p:ext uri="{BB962C8B-B14F-4D97-AF65-F5344CB8AC3E}">
        <p14:creationId xmlns:p14="http://schemas.microsoft.com/office/powerpoint/2010/main" val="18328665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228600" y="1066800"/>
            <a:ext cx="86106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60000"/>
              </a:lnSpc>
              <a:buFontTx/>
              <a:buChar char="•"/>
            </a:pPr>
            <a:r>
              <a:rPr lang="en-US" altLang="en-US" sz="2400" smtClean="0">
                <a:solidFill>
                  <a:prstClr val="black"/>
                </a:solidFill>
                <a:latin typeface="Calibri" pitchFamily="34" charset="0"/>
              </a:rPr>
              <a:t>Iron (Fe), Zinc (Zn), other metals.</a:t>
            </a:r>
          </a:p>
        </p:txBody>
      </p:sp>
      <p:pic>
        <p:nvPicPr>
          <p:cNvPr id="27651" name="Picture 4" descr="97025e-table"/>
          <p:cNvPicPr>
            <a:picLocks noChangeAspect="1" noChangeArrowheads="1"/>
          </p:cNvPicPr>
          <p:nvPr/>
        </p:nvPicPr>
        <p:blipFill>
          <a:blip r:embed="rId3">
            <a:extLst>
              <a:ext uri="{28A0092B-C50C-407E-A947-70E740481C1C}">
                <a14:useLocalDpi xmlns:a14="http://schemas.microsoft.com/office/drawing/2010/main" val="0"/>
              </a:ext>
            </a:extLst>
          </a:blip>
          <a:srcRect b="21700"/>
          <a:stretch>
            <a:fillRect/>
          </a:stretch>
        </p:blipFill>
        <p:spPr bwMode="auto">
          <a:xfrm>
            <a:off x="0" y="306388"/>
            <a:ext cx="9144000" cy="510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Oval 5"/>
          <p:cNvSpPr>
            <a:spLocks noChangeArrowheads="1"/>
          </p:cNvSpPr>
          <p:nvPr/>
        </p:nvSpPr>
        <p:spPr bwMode="auto">
          <a:xfrm>
            <a:off x="5334000" y="2743200"/>
            <a:ext cx="685800" cy="762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mtClean="0">
              <a:solidFill>
                <a:prstClr val="black"/>
              </a:solidFill>
              <a:latin typeface="Calibri" pitchFamily="34" charset="0"/>
            </a:endParaRPr>
          </a:p>
        </p:txBody>
      </p:sp>
      <p:sp>
        <p:nvSpPr>
          <p:cNvPr id="27653" name="Oval 6"/>
          <p:cNvSpPr>
            <a:spLocks noChangeArrowheads="1"/>
          </p:cNvSpPr>
          <p:nvPr/>
        </p:nvSpPr>
        <p:spPr bwMode="auto">
          <a:xfrm>
            <a:off x="101600" y="1739900"/>
            <a:ext cx="685800" cy="762000"/>
          </a:xfrm>
          <a:prstGeom prst="ellipse">
            <a:avLst/>
          </a:prstGeom>
          <a:noFill/>
          <a:ln w="38100">
            <a:solidFill>
              <a:srgbClr val="66FF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mtClean="0">
              <a:solidFill>
                <a:srgbClr val="66FF33"/>
              </a:solidFill>
              <a:latin typeface="Calibri" pitchFamily="34" charset="0"/>
            </a:endParaRPr>
          </a:p>
        </p:txBody>
      </p:sp>
      <p:sp>
        <p:nvSpPr>
          <p:cNvPr id="27654" name="Oval 7"/>
          <p:cNvSpPr>
            <a:spLocks noChangeArrowheads="1"/>
          </p:cNvSpPr>
          <p:nvPr/>
        </p:nvSpPr>
        <p:spPr bwMode="auto">
          <a:xfrm>
            <a:off x="3454400" y="2730500"/>
            <a:ext cx="685800" cy="762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mtClean="0">
              <a:solidFill>
                <a:prstClr val="black"/>
              </a:solidFill>
              <a:latin typeface="Calibri" pitchFamily="34" charset="0"/>
            </a:endParaRPr>
          </a:p>
        </p:txBody>
      </p:sp>
      <p:sp>
        <p:nvSpPr>
          <p:cNvPr id="27655" name="Text Box 8"/>
          <p:cNvSpPr txBox="1">
            <a:spLocks noChangeArrowheads="1"/>
          </p:cNvSpPr>
          <p:nvPr/>
        </p:nvSpPr>
        <p:spPr bwMode="auto">
          <a:xfrm>
            <a:off x="3657600" y="2133600"/>
            <a:ext cx="4508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mtClean="0">
                <a:solidFill>
                  <a:prstClr val="black"/>
                </a:solidFill>
                <a:latin typeface="Calibri" pitchFamily="34" charset="0"/>
              </a:rPr>
              <a:t>Fe</a:t>
            </a:r>
          </a:p>
        </p:txBody>
      </p:sp>
      <p:sp>
        <p:nvSpPr>
          <p:cNvPr id="27656" name="Text Box 9"/>
          <p:cNvSpPr txBox="1">
            <a:spLocks noChangeArrowheads="1"/>
          </p:cNvSpPr>
          <p:nvPr/>
        </p:nvSpPr>
        <p:spPr bwMode="auto">
          <a:xfrm>
            <a:off x="5410200" y="2120900"/>
            <a:ext cx="4508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mtClean="0">
                <a:solidFill>
                  <a:prstClr val="black"/>
                </a:solidFill>
                <a:latin typeface="Calibri" pitchFamily="34" charset="0"/>
              </a:rPr>
              <a:t>Zn</a:t>
            </a:r>
          </a:p>
        </p:txBody>
      </p:sp>
      <p:sp>
        <p:nvSpPr>
          <p:cNvPr id="27657" name="Text Box 10"/>
          <p:cNvSpPr txBox="1">
            <a:spLocks noChangeArrowheads="1"/>
          </p:cNvSpPr>
          <p:nvPr/>
        </p:nvSpPr>
        <p:spPr bwMode="auto">
          <a:xfrm>
            <a:off x="1143000" y="2133600"/>
            <a:ext cx="4762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mtClean="0">
                <a:solidFill>
                  <a:prstClr val="black"/>
                </a:solidFill>
                <a:latin typeface="Calibri" pitchFamily="34" charset="0"/>
              </a:rPr>
              <a:t>Na</a:t>
            </a:r>
          </a:p>
        </p:txBody>
      </p:sp>
      <p:sp>
        <p:nvSpPr>
          <p:cNvPr id="27658" name="Rectangle 11"/>
          <p:cNvSpPr>
            <a:spLocks noChangeArrowheads="1"/>
          </p:cNvSpPr>
          <p:nvPr/>
        </p:nvSpPr>
        <p:spPr bwMode="auto">
          <a:xfrm>
            <a:off x="3657600" y="5029200"/>
            <a:ext cx="4959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mtClean="0">
                <a:solidFill>
                  <a:prstClr val="black"/>
                </a:solidFill>
                <a:latin typeface="Calibri" pitchFamily="34" charset="0"/>
              </a:rPr>
              <a:t>http://www.agu.org/eos_elec/97025e-table.html</a:t>
            </a:r>
          </a:p>
        </p:txBody>
      </p:sp>
      <p:sp>
        <p:nvSpPr>
          <p:cNvPr id="27659" name="Text Box 12"/>
          <p:cNvSpPr txBox="1">
            <a:spLocks noChangeArrowheads="1"/>
          </p:cNvSpPr>
          <p:nvPr/>
        </p:nvSpPr>
        <p:spPr bwMode="auto">
          <a:xfrm>
            <a:off x="0" y="5562600"/>
            <a:ext cx="9144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FF0000"/>
                </a:solidFill>
                <a:cs typeface="Arial" pitchFamily="34" charset="0"/>
              </a:rPr>
              <a:t>Fe and Zn profiles are similar to those of the major nutrients     (depleted in the  surface, abundant in the deep), </a:t>
            </a:r>
          </a:p>
          <a:p>
            <a:pPr algn="ctr" eaLnBrk="1" hangingPunct="1"/>
            <a:r>
              <a:rPr lang="en-US" altLang="en-US" sz="2400" b="1" smtClean="0">
                <a:solidFill>
                  <a:srgbClr val="FF0000"/>
                </a:solidFill>
                <a:cs typeface="Arial" pitchFamily="34" charset="0"/>
              </a:rPr>
              <a:t>unlike Na &amp; Cl.</a:t>
            </a:r>
          </a:p>
        </p:txBody>
      </p:sp>
      <p:sp>
        <p:nvSpPr>
          <p:cNvPr id="27660" name="Line 13"/>
          <p:cNvSpPr>
            <a:spLocks noChangeShapeType="1"/>
          </p:cNvSpPr>
          <p:nvPr/>
        </p:nvSpPr>
        <p:spPr bwMode="auto">
          <a:xfrm flipH="1">
            <a:off x="3810000" y="2514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7661" name="Line 14"/>
          <p:cNvSpPr>
            <a:spLocks noChangeShapeType="1"/>
          </p:cNvSpPr>
          <p:nvPr/>
        </p:nvSpPr>
        <p:spPr bwMode="auto">
          <a:xfrm>
            <a:off x="5562600" y="24384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7662" name="Line 15"/>
          <p:cNvSpPr>
            <a:spLocks noChangeShapeType="1"/>
          </p:cNvSpPr>
          <p:nvPr/>
        </p:nvSpPr>
        <p:spPr bwMode="auto">
          <a:xfrm flipH="1" flipV="1">
            <a:off x="838200" y="2209800"/>
            <a:ext cx="3048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7663" name="Oval 16"/>
          <p:cNvSpPr>
            <a:spLocks noChangeArrowheads="1"/>
          </p:cNvSpPr>
          <p:nvPr/>
        </p:nvSpPr>
        <p:spPr bwMode="auto">
          <a:xfrm>
            <a:off x="6172200" y="1752600"/>
            <a:ext cx="685800" cy="762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mtClean="0">
              <a:solidFill>
                <a:prstClr val="black"/>
              </a:solidFill>
              <a:latin typeface="Calibri" pitchFamily="34" charset="0"/>
            </a:endParaRPr>
          </a:p>
        </p:txBody>
      </p:sp>
      <p:sp>
        <p:nvSpPr>
          <p:cNvPr id="27664" name="Oval 17"/>
          <p:cNvSpPr>
            <a:spLocks noChangeArrowheads="1"/>
          </p:cNvSpPr>
          <p:nvPr/>
        </p:nvSpPr>
        <p:spPr bwMode="auto">
          <a:xfrm>
            <a:off x="6858000" y="1752600"/>
            <a:ext cx="685800" cy="762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mtClean="0">
              <a:solidFill>
                <a:prstClr val="black"/>
              </a:solidFill>
              <a:latin typeface="Calibri" pitchFamily="34" charset="0"/>
            </a:endParaRPr>
          </a:p>
        </p:txBody>
      </p:sp>
      <p:sp>
        <p:nvSpPr>
          <p:cNvPr id="27665" name="Oval 18"/>
          <p:cNvSpPr>
            <a:spLocks noChangeArrowheads="1"/>
          </p:cNvSpPr>
          <p:nvPr/>
        </p:nvSpPr>
        <p:spPr bwMode="auto">
          <a:xfrm>
            <a:off x="6781800" y="1066800"/>
            <a:ext cx="685800" cy="762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mtClean="0">
              <a:solidFill>
                <a:prstClr val="black"/>
              </a:solidFill>
              <a:latin typeface="Calibri" pitchFamily="34" charset="0"/>
            </a:endParaRPr>
          </a:p>
        </p:txBody>
      </p:sp>
      <p:sp>
        <p:nvSpPr>
          <p:cNvPr id="27666" name="Oval 19"/>
          <p:cNvSpPr>
            <a:spLocks noChangeArrowheads="1"/>
          </p:cNvSpPr>
          <p:nvPr/>
        </p:nvSpPr>
        <p:spPr bwMode="auto">
          <a:xfrm>
            <a:off x="7696200" y="1752600"/>
            <a:ext cx="685800" cy="762000"/>
          </a:xfrm>
          <a:prstGeom prst="ellipse">
            <a:avLst/>
          </a:prstGeom>
          <a:noFill/>
          <a:ln w="38100">
            <a:solidFill>
              <a:srgbClr val="66FF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mtClean="0">
              <a:solidFill>
                <a:srgbClr val="66FF33"/>
              </a:solidFill>
              <a:latin typeface="Calibri" pitchFamily="34" charset="0"/>
            </a:endParaRPr>
          </a:p>
        </p:txBody>
      </p:sp>
      <p:sp>
        <p:nvSpPr>
          <p:cNvPr id="27667" name="Text Box 20"/>
          <p:cNvSpPr txBox="1">
            <a:spLocks noChangeArrowheads="1"/>
          </p:cNvSpPr>
          <p:nvPr/>
        </p:nvSpPr>
        <p:spPr bwMode="auto">
          <a:xfrm>
            <a:off x="8305800" y="2286000"/>
            <a:ext cx="4000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mtClean="0">
                <a:solidFill>
                  <a:prstClr val="black"/>
                </a:solidFill>
                <a:latin typeface="Calibri" pitchFamily="34" charset="0"/>
              </a:rPr>
              <a:t>Cl</a:t>
            </a:r>
          </a:p>
        </p:txBody>
      </p:sp>
      <p:sp>
        <p:nvSpPr>
          <p:cNvPr id="27668" name="Oval 16"/>
          <p:cNvSpPr>
            <a:spLocks noChangeArrowheads="1"/>
          </p:cNvSpPr>
          <p:nvPr/>
        </p:nvSpPr>
        <p:spPr bwMode="auto">
          <a:xfrm>
            <a:off x="5257800" y="2057400"/>
            <a:ext cx="685800" cy="762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mtClean="0">
              <a:solidFill>
                <a:prstClr val="black"/>
              </a:solidFill>
              <a:latin typeface="Calibri" pitchFamily="34" charset="0"/>
            </a:endParaRPr>
          </a:p>
        </p:txBody>
      </p:sp>
      <p:sp>
        <p:nvSpPr>
          <p:cNvPr id="27669" name="Oval 16"/>
          <p:cNvSpPr>
            <a:spLocks noChangeArrowheads="1"/>
          </p:cNvSpPr>
          <p:nvPr/>
        </p:nvSpPr>
        <p:spPr bwMode="auto">
          <a:xfrm>
            <a:off x="3505200" y="2057400"/>
            <a:ext cx="685800" cy="762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mtClean="0">
              <a:solidFill>
                <a:prstClr val="black"/>
              </a:solidFill>
              <a:latin typeface="Calibri" pitchFamily="34" charset="0"/>
            </a:endParaRPr>
          </a:p>
        </p:txBody>
      </p:sp>
    </p:spTree>
    <p:extLst>
      <p:ext uri="{BB962C8B-B14F-4D97-AF65-F5344CB8AC3E}">
        <p14:creationId xmlns:p14="http://schemas.microsoft.com/office/powerpoint/2010/main" val="28631634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0" y="914400"/>
            <a:ext cx="9144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a:solidFill>
                  <a:srgbClr val="002060"/>
                </a:solidFill>
                <a:cs typeface="Arial" pitchFamily="34" charset="0"/>
              </a:rPr>
              <a:t>Since algal growth is limited by the resource that is in smallest supply relative to its needs, it was hypothesized by John Martin that iron was limiting phytoplankton growth in open-ocean environments</a:t>
            </a:r>
          </a:p>
        </p:txBody>
      </p:sp>
      <p:pic>
        <p:nvPicPr>
          <p:cNvPr id="28675" name="Picture 4" descr="C:\mail\wos\attachment\martin comic.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667000"/>
            <a:ext cx="477678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6"/>
          <p:cNvSpPr txBox="1">
            <a:spLocks noChangeArrowheads="1"/>
          </p:cNvSpPr>
          <p:nvPr/>
        </p:nvSpPr>
        <p:spPr bwMode="auto">
          <a:xfrm>
            <a:off x="5410200" y="5562600"/>
            <a:ext cx="3429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i="1">
                <a:solidFill>
                  <a:srgbClr val="FF0000"/>
                </a:solidFill>
              </a:rPr>
              <a:t>“Give me a half a tanker of iron, and I will give you an ice age.”</a:t>
            </a:r>
          </a:p>
        </p:txBody>
      </p:sp>
      <p:sp>
        <p:nvSpPr>
          <p:cNvPr id="28677" name="Text Box 7"/>
          <p:cNvSpPr txBox="1">
            <a:spLocks noChangeArrowheads="1"/>
          </p:cNvSpPr>
          <p:nvPr/>
        </p:nvSpPr>
        <p:spPr bwMode="auto">
          <a:xfrm>
            <a:off x="7239000" y="3048000"/>
            <a:ext cx="1905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i="1">
                <a:solidFill>
                  <a:schemeClr val="bg1"/>
                </a:solidFill>
              </a:rPr>
              <a:t>John Martin, 1935 - 1993</a:t>
            </a:r>
          </a:p>
        </p:txBody>
      </p:sp>
      <p:pic>
        <p:nvPicPr>
          <p:cNvPr id="28678" name="Picture 2" descr="http://www.whoi.edu/cms/images/oceanus/john-martin-B&amp;W__550_5975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819400"/>
            <a:ext cx="18081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Box 8"/>
          <p:cNvSpPr txBox="1">
            <a:spLocks noChangeArrowheads="1"/>
          </p:cNvSpPr>
          <p:nvPr/>
        </p:nvSpPr>
        <p:spPr bwMode="auto">
          <a:xfrm>
            <a:off x="0" y="6488113"/>
            <a:ext cx="1630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t>Smith, W.O. VIMS</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600" b="1" i="1">
                <a:solidFill>
                  <a:srgbClr val="002060"/>
                </a:solidFill>
              </a:rPr>
              <a:t>areas that show the lowest algal biomass and highest surface nutrients also have the lowest input of iron both from below (via upwelling and mixing) and from atmospheric dust</a:t>
            </a:r>
          </a:p>
        </p:txBody>
      </p:sp>
      <p:pic>
        <p:nvPicPr>
          <p:cNvPr id="296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4376" t="18034" r="11263" b="6039"/>
          <a:stretch>
            <a:fillRect/>
          </a:stretch>
        </p:blipFill>
        <p:spPr bwMode="auto">
          <a:xfrm>
            <a:off x="4724400" y="3429000"/>
            <a:ext cx="4419600" cy="297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9700" name="Picture 4" descr="C:\Data Files\Climate Inst\surface nitrate.gif"/>
          <p:cNvPicPr>
            <a:picLocks noChangeAspect="1" noChangeArrowheads="1"/>
          </p:cNvPicPr>
          <p:nvPr/>
        </p:nvPicPr>
        <p:blipFill>
          <a:blip r:embed="rId4">
            <a:extLst>
              <a:ext uri="{28A0092B-C50C-407E-A947-70E740481C1C}">
                <a14:useLocalDpi xmlns:a14="http://schemas.microsoft.com/office/drawing/2010/main" val="0"/>
              </a:ext>
            </a:extLst>
          </a:blip>
          <a:srcRect l="2563" t="12764"/>
          <a:stretch>
            <a:fillRect/>
          </a:stretch>
        </p:blipFill>
        <p:spPr bwMode="auto">
          <a:xfrm>
            <a:off x="152400" y="3429000"/>
            <a:ext cx="4267200" cy="29575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9701" name="Text Box 5"/>
          <p:cNvSpPr txBox="1">
            <a:spLocks noChangeArrowheads="1"/>
          </p:cNvSpPr>
          <p:nvPr/>
        </p:nvSpPr>
        <p:spPr bwMode="auto">
          <a:xfrm>
            <a:off x="609600" y="29718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b="1">
                <a:solidFill>
                  <a:srgbClr val="FFFF00"/>
                </a:solidFill>
              </a:rPr>
              <a:t>Nitrate Concentrations</a:t>
            </a:r>
          </a:p>
        </p:txBody>
      </p:sp>
      <p:sp>
        <p:nvSpPr>
          <p:cNvPr id="29702" name="Rectangle 6"/>
          <p:cNvSpPr>
            <a:spLocks noChangeArrowheads="1"/>
          </p:cNvSpPr>
          <p:nvPr/>
        </p:nvSpPr>
        <p:spPr bwMode="auto">
          <a:xfrm>
            <a:off x="5486400" y="2971800"/>
            <a:ext cx="294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FFFF00"/>
                </a:solidFill>
              </a:rPr>
              <a:t>Dust input (modeled)</a:t>
            </a:r>
          </a:p>
        </p:txBody>
      </p:sp>
      <p:sp>
        <p:nvSpPr>
          <p:cNvPr id="29703" name="TextBox 6"/>
          <p:cNvSpPr txBox="1">
            <a:spLocks noChangeArrowheads="1"/>
          </p:cNvSpPr>
          <p:nvPr/>
        </p:nvSpPr>
        <p:spPr bwMode="auto">
          <a:xfrm>
            <a:off x="0" y="6488113"/>
            <a:ext cx="1630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t>Smith, W.O. VIMS</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762000" y="0"/>
            <a:ext cx="7620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4800" b="1" u="sng">
                <a:solidFill>
                  <a:srgbClr val="FF0000"/>
                </a:solidFill>
              </a:rPr>
              <a:t>The Ultimate Test</a:t>
            </a:r>
          </a:p>
        </p:txBody>
      </p:sp>
      <p:pic>
        <p:nvPicPr>
          <p:cNvPr id="30723" name="Picture 3" descr="C:\Documents and Settings\wos\My Documents\Old Proposals\DOE SOFeX\craig_pumps_w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914400"/>
            <a:ext cx="4267200"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4"/>
          <p:cNvSpPr txBox="1">
            <a:spLocks noChangeArrowheads="1"/>
          </p:cNvSpPr>
          <p:nvPr/>
        </p:nvSpPr>
        <p:spPr bwMode="auto">
          <a:xfrm>
            <a:off x="0" y="915988"/>
            <a:ext cx="4800600" cy="3760787"/>
          </a:xfrm>
          <a:prstGeom prst="rect">
            <a:avLst/>
          </a:prstGeom>
          <a:noFill/>
          <a:ln w="38100" cmpd="dbl">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FontTx/>
              <a:buChar char="•"/>
            </a:pPr>
            <a:r>
              <a:rPr lang="en-US" sz="2800" b="1">
                <a:solidFill>
                  <a:srgbClr val="002060"/>
                </a:solidFill>
                <a:cs typeface="Arial" pitchFamily="34" charset="0"/>
              </a:rPr>
              <a:t> Enrich a small area of the the ocean by adding iron along with an inert and sensitive tracer</a:t>
            </a:r>
          </a:p>
          <a:p>
            <a:pPr eaLnBrk="1" hangingPunct="1">
              <a:spcBef>
                <a:spcPct val="50000"/>
              </a:spcBef>
              <a:buFontTx/>
              <a:buChar char="•"/>
            </a:pPr>
            <a:r>
              <a:rPr lang="en-US" sz="2800" b="1">
                <a:solidFill>
                  <a:srgbClr val="002060"/>
                </a:solidFill>
                <a:cs typeface="Arial" pitchFamily="34" charset="0"/>
              </a:rPr>
              <a:t> Follow what happens through time by ship-board measurements and satellite observations</a:t>
            </a:r>
          </a:p>
        </p:txBody>
      </p:sp>
      <p:sp>
        <p:nvSpPr>
          <p:cNvPr id="30726" name="TextBox 5"/>
          <p:cNvSpPr txBox="1">
            <a:spLocks noChangeArrowheads="1"/>
          </p:cNvSpPr>
          <p:nvPr/>
        </p:nvSpPr>
        <p:spPr bwMode="auto">
          <a:xfrm>
            <a:off x="0" y="6488113"/>
            <a:ext cx="1630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t>Smith, W.O. VIMS</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3074" name="Picture 2" descr="http://www.whoi.edu/cms/images/iron_fertilization_sites_1046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568" y="1467136"/>
            <a:ext cx="7772400" cy="3886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38280" y="304800"/>
            <a:ext cx="7244291" cy="461665"/>
          </a:xfrm>
          <a:prstGeom prst="rect">
            <a:avLst/>
          </a:prstGeom>
          <a:noFill/>
        </p:spPr>
        <p:txBody>
          <a:bodyPr wrap="none" rtlCol="0">
            <a:spAutoFit/>
          </a:bodyPr>
          <a:lstStyle/>
          <a:p>
            <a:r>
              <a:rPr lang="en-US" sz="2400" b="1" dirty="0" smtClean="0"/>
              <a:t>Experiments have been done around the Ocean:</a:t>
            </a:r>
            <a:endParaRPr lang="en-US" sz="2400" b="1" dirty="0"/>
          </a:p>
        </p:txBody>
      </p:sp>
      <p:sp>
        <p:nvSpPr>
          <p:cNvPr id="5" name="Rectangle 4"/>
          <p:cNvSpPr/>
          <p:nvPr/>
        </p:nvSpPr>
        <p:spPr>
          <a:xfrm>
            <a:off x="0" y="6466989"/>
            <a:ext cx="8926975" cy="246221"/>
          </a:xfrm>
          <a:prstGeom prst="rect">
            <a:avLst/>
          </a:prstGeom>
        </p:spPr>
        <p:txBody>
          <a:bodyPr wrap="square">
            <a:spAutoFit/>
          </a:bodyPr>
          <a:lstStyle/>
          <a:p>
            <a:r>
              <a:rPr lang="en-US" sz="1000" dirty="0">
                <a:hlinkClick r:id="rId4"/>
              </a:rPr>
              <a:t>http://www.whoi.edu/ocb-fert/page.do?pid=40716&amp;tid=441&amp;cid=104610&amp;ct=61&amp;article=70329</a:t>
            </a:r>
            <a:endParaRPr lang="en-US" sz="1000" dirty="0"/>
          </a:p>
        </p:txBody>
      </p:sp>
    </p:spTree>
    <p:extLst>
      <p:ext uri="{BB962C8B-B14F-4D97-AF65-F5344CB8AC3E}">
        <p14:creationId xmlns:p14="http://schemas.microsoft.com/office/powerpoint/2010/main" val="11927544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descr="C:\gbc\fex vs soiree whoi report graph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28800"/>
            <a:ext cx="45720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p:cNvSpPr txBox="1">
            <a:spLocks noChangeArrowheads="1"/>
          </p:cNvSpPr>
          <p:nvPr/>
        </p:nvSpPr>
        <p:spPr bwMode="auto">
          <a:xfrm>
            <a:off x="228600" y="1905000"/>
            <a:ext cx="3886200" cy="4186238"/>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a:solidFill>
                  <a:srgbClr val="FF0000"/>
                </a:solidFill>
                <a:cs typeface="Arial" pitchFamily="34" charset="0"/>
              </a:rPr>
              <a:t>Phytoplankton grew rapidly in response to iron enrichment in </a:t>
            </a:r>
            <a:r>
              <a:rPr lang="en-US" sz="2800" b="1" u="sng">
                <a:solidFill>
                  <a:srgbClr val="FF0000"/>
                </a:solidFill>
                <a:cs typeface="Arial" pitchFamily="34" charset="0"/>
              </a:rPr>
              <a:t>all</a:t>
            </a:r>
            <a:r>
              <a:rPr lang="en-US" sz="2800" b="1">
                <a:solidFill>
                  <a:srgbClr val="FF0000"/>
                </a:solidFill>
                <a:cs typeface="Arial" pitchFamily="34" charset="0"/>
              </a:rPr>
              <a:t> environments; diatoms grew most rapidly.</a:t>
            </a:r>
          </a:p>
          <a:p>
            <a:pPr eaLnBrk="1" hangingPunct="1">
              <a:spcBef>
                <a:spcPct val="50000"/>
              </a:spcBef>
            </a:pPr>
            <a:r>
              <a:rPr lang="en-US" sz="2800" b="1">
                <a:solidFill>
                  <a:srgbClr val="FF0000"/>
                </a:solidFill>
                <a:cs typeface="Arial" pitchFamily="34" charset="0"/>
              </a:rPr>
              <a:t>However, little or no increase in carbon export was observed.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dissolve">
                                      <p:cBhvr>
                                        <p:cTn id="7" dur="500"/>
                                        <p:tgtEl>
                                          <p:spTgt spid="245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4579"/>
                                        </p:tgtEl>
                                        <p:attrNameLst>
                                          <p:attrName>style.visibility</p:attrName>
                                        </p:attrNameLst>
                                      </p:cBhvr>
                                      <p:to>
                                        <p:strVal val="visible"/>
                                      </p:to>
                                    </p:set>
                                    <p:animEffect transition="in" filter="dissolve">
                                      <p:cBhvr>
                                        <p:cTn id="12"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TextBox 1"/>
          <p:cNvSpPr txBox="1"/>
          <p:nvPr/>
        </p:nvSpPr>
        <p:spPr>
          <a:xfrm>
            <a:off x="1678746" y="5643027"/>
            <a:ext cx="5786520" cy="1138773"/>
          </a:xfrm>
          <a:prstGeom prst="rect">
            <a:avLst/>
          </a:prstGeom>
          <a:noFill/>
        </p:spPr>
        <p:txBody>
          <a:bodyPr wrap="none" rtlCol="0">
            <a:spAutoFit/>
          </a:bodyPr>
          <a:lstStyle/>
          <a:p>
            <a:pPr algn="ctr"/>
            <a:r>
              <a:rPr lang="en-US" sz="4000" b="1" dirty="0" smtClean="0">
                <a:solidFill>
                  <a:srgbClr val="FFFF00"/>
                </a:solidFill>
              </a:rPr>
              <a:t>A Tale of Two Pumps…</a:t>
            </a:r>
          </a:p>
          <a:p>
            <a:pPr algn="ctr"/>
            <a:r>
              <a:rPr lang="en-US" sz="2800" dirty="0" smtClean="0">
                <a:solidFill>
                  <a:srgbClr val="FFFF00"/>
                </a:solidFill>
              </a:rPr>
              <a:t>November 14, 2016</a:t>
            </a:r>
            <a:endParaRPr lang="en-US" sz="2800" dirty="0">
              <a:solidFill>
                <a:srgbClr val="FFFF00"/>
              </a:solidFill>
            </a:endParaRPr>
          </a:p>
        </p:txBody>
      </p:sp>
      <p:sp>
        <p:nvSpPr>
          <p:cNvPr id="3" name="Rectangle 2"/>
          <p:cNvSpPr/>
          <p:nvPr/>
        </p:nvSpPr>
        <p:spPr>
          <a:xfrm>
            <a:off x="228600" y="152400"/>
            <a:ext cx="4572000" cy="3416320"/>
          </a:xfrm>
          <a:prstGeom prst="rect">
            <a:avLst/>
          </a:prstGeom>
        </p:spPr>
        <p:txBody>
          <a:bodyPr>
            <a:spAutoFit/>
          </a:bodyPr>
          <a:lstStyle/>
          <a:p>
            <a:r>
              <a:rPr lang="en-US" b="1" dirty="0" smtClean="0">
                <a:solidFill>
                  <a:schemeClr val="bg1"/>
                </a:solidFill>
              </a:rPr>
              <a:t>“</a:t>
            </a:r>
            <a:r>
              <a:rPr lang="en-US" b="1" i="1" dirty="0" smtClean="0">
                <a:solidFill>
                  <a:schemeClr val="bg1"/>
                </a:solidFill>
              </a:rPr>
              <a:t>It </a:t>
            </a:r>
            <a:r>
              <a:rPr lang="en-US" b="1" i="1" dirty="0">
                <a:solidFill>
                  <a:schemeClr val="bg1"/>
                </a:solidFill>
              </a:rPr>
              <a:t>was the best of times, it was the worst of times, it was the age of wisdom, it was the age of foolishness, it was the epoch of belief, it was the epoch of incredulity, it was the season of Light, it was the season of Darkness, it was the spring of hope, it was the winter of despair, we had everything before us, we had nothing before us, we were all going direct to Heaven, we were all going direct the other way</a:t>
            </a:r>
            <a:r>
              <a:rPr lang="en-US" b="1" i="1" dirty="0" smtClean="0">
                <a:solidFill>
                  <a:schemeClr val="bg1"/>
                </a:solidFill>
              </a:rPr>
              <a:t>.”</a:t>
            </a:r>
          </a:p>
          <a:p>
            <a:r>
              <a:rPr lang="en-US" b="1" dirty="0" smtClean="0">
                <a:solidFill>
                  <a:schemeClr val="bg1"/>
                </a:solidFill>
              </a:rPr>
              <a:t> C. Dickens</a:t>
            </a:r>
            <a:endParaRPr lang="en-US" b="1" dirty="0">
              <a:solidFill>
                <a:schemeClr val="bg1"/>
              </a:solidFill>
            </a:endParaRPr>
          </a:p>
        </p:txBody>
      </p:sp>
    </p:spTree>
    <p:extLst>
      <p:ext uri="{BB962C8B-B14F-4D97-AF65-F5344CB8AC3E}">
        <p14:creationId xmlns:p14="http://schemas.microsoft.com/office/powerpoint/2010/main" val="16876753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228600" y="152400"/>
            <a:ext cx="8686800" cy="461645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FontTx/>
              <a:buChar char="•"/>
            </a:pPr>
            <a:r>
              <a:rPr lang="en-US" sz="2800" b="1">
                <a:solidFill>
                  <a:srgbClr val="002060"/>
                </a:solidFill>
                <a:cs typeface="Arial" pitchFamily="34" charset="0"/>
              </a:rPr>
              <a:t> IronEx-1: no phytoplankton biomass increase, rapid increase in photosynthetic capacity</a:t>
            </a:r>
          </a:p>
          <a:p>
            <a:pPr eaLnBrk="1" hangingPunct="1">
              <a:spcBef>
                <a:spcPct val="50000"/>
              </a:spcBef>
              <a:buFontTx/>
              <a:buChar char="•"/>
            </a:pPr>
            <a:r>
              <a:rPr lang="en-US" sz="2800" b="1">
                <a:solidFill>
                  <a:srgbClr val="002060"/>
                </a:solidFill>
                <a:cs typeface="Arial" pitchFamily="34" charset="0"/>
              </a:rPr>
              <a:t> IronEx-2: increase in biomass, productivity</a:t>
            </a:r>
          </a:p>
          <a:p>
            <a:pPr eaLnBrk="1" hangingPunct="1">
              <a:spcBef>
                <a:spcPct val="50000"/>
              </a:spcBef>
              <a:buFontTx/>
              <a:buChar char="•"/>
            </a:pPr>
            <a:r>
              <a:rPr lang="en-US" sz="2800" b="1">
                <a:solidFill>
                  <a:srgbClr val="002060"/>
                </a:solidFill>
                <a:cs typeface="Arial" pitchFamily="34" charset="0"/>
              </a:rPr>
              <a:t> EisenEx: small increase, storm effects</a:t>
            </a:r>
          </a:p>
          <a:p>
            <a:pPr eaLnBrk="1" hangingPunct="1">
              <a:spcBef>
                <a:spcPct val="50000"/>
              </a:spcBef>
              <a:buFontTx/>
              <a:buChar char="•"/>
            </a:pPr>
            <a:r>
              <a:rPr lang="en-US" sz="2800" b="1">
                <a:solidFill>
                  <a:srgbClr val="002060"/>
                </a:solidFill>
                <a:cs typeface="Arial" pitchFamily="34" charset="0"/>
              </a:rPr>
              <a:t> SOIREE: clear increase, long-lived effects, unusual iron chemistry</a:t>
            </a:r>
          </a:p>
          <a:p>
            <a:pPr eaLnBrk="1" hangingPunct="1">
              <a:spcBef>
                <a:spcPct val="50000"/>
              </a:spcBef>
              <a:buFontTx/>
              <a:buChar char="•"/>
            </a:pPr>
            <a:r>
              <a:rPr lang="en-US" sz="2800" b="1">
                <a:solidFill>
                  <a:srgbClr val="002060"/>
                </a:solidFill>
                <a:cs typeface="Arial" pitchFamily="34" charset="0"/>
              </a:rPr>
              <a:t> SEEDS: massive bloom</a:t>
            </a:r>
          </a:p>
          <a:p>
            <a:pPr eaLnBrk="1" hangingPunct="1">
              <a:spcBef>
                <a:spcPct val="50000"/>
              </a:spcBef>
              <a:buFontTx/>
              <a:buChar char="•"/>
            </a:pPr>
            <a:r>
              <a:rPr lang="en-US" sz="2800" b="1">
                <a:solidFill>
                  <a:srgbClr val="002060"/>
                </a:solidFill>
                <a:cs typeface="Arial" pitchFamily="34" charset="0"/>
              </a:rPr>
              <a:t> SOFeX: small bloom</a:t>
            </a:r>
          </a:p>
        </p:txBody>
      </p:sp>
      <p:pic>
        <p:nvPicPr>
          <p:cNvPr id="32771" name="Picture 5" descr="C:\gbc\fe addition image whoi repo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361116"/>
            <a:ext cx="4413250"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Box 6"/>
          <p:cNvSpPr txBox="1">
            <a:spLocks noChangeArrowheads="1"/>
          </p:cNvSpPr>
          <p:nvPr/>
        </p:nvSpPr>
        <p:spPr bwMode="auto">
          <a:xfrm>
            <a:off x="0" y="6488113"/>
            <a:ext cx="1630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t>Smith, W.O. VIMS</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457325"/>
            <a:ext cx="8572500"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098218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448" t="9672" r="29254" b="5552"/>
          <a:stretch/>
        </p:blipFill>
        <p:spPr bwMode="auto">
          <a:xfrm>
            <a:off x="2016456" y="72672"/>
            <a:ext cx="5105400" cy="671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34526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180" t="23642" r="22985" b="30985"/>
          <a:stretch/>
        </p:blipFill>
        <p:spPr bwMode="auto">
          <a:xfrm>
            <a:off x="91386" y="995149"/>
            <a:ext cx="8961227" cy="4809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881" t="26746" r="50000" b="12120"/>
          <a:stretch/>
        </p:blipFill>
        <p:spPr bwMode="auto">
          <a:xfrm>
            <a:off x="4445790" y="103497"/>
            <a:ext cx="4545810" cy="6649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69902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299" t="6687" r="29104" b="6985"/>
          <a:stretch/>
        </p:blipFill>
        <p:spPr bwMode="auto">
          <a:xfrm>
            <a:off x="228600" y="86986"/>
            <a:ext cx="5029199" cy="6684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http://media.treehugger.com/assets/images/2011/10/sockey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657322"/>
            <a:ext cx="3238500" cy="2138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87909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381000"/>
            <a:ext cx="5905500" cy="332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2510" y="6096000"/>
            <a:ext cx="6858000" cy="646331"/>
          </a:xfrm>
          <a:prstGeom prst="rect">
            <a:avLst/>
          </a:prstGeom>
        </p:spPr>
        <p:txBody>
          <a:bodyPr wrap="square">
            <a:spAutoFit/>
          </a:bodyPr>
          <a:lstStyle/>
          <a:p>
            <a:r>
              <a:rPr lang="en-US" dirty="0">
                <a:hlinkClick r:id="rId4"/>
              </a:rPr>
              <a:t>http://www.cbc.ca/news/canada/british-columbia/iron-fertilization-project-stirs-west-coast-controversy-1.1172422</a:t>
            </a:r>
            <a:endParaRPr lang="en-US" dirty="0"/>
          </a:p>
        </p:txBody>
      </p:sp>
    </p:spTree>
    <p:extLst>
      <p:ext uri="{BB962C8B-B14F-4D97-AF65-F5344CB8AC3E}">
        <p14:creationId xmlns:p14="http://schemas.microsoft.com/office/powerpoint/2010/main" val="263748209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biopump2.jpg                                                   0007C4A9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884238"/>
            <a:ext cx="6629400" cy="597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2"/>
          <p:cNvSpPr txBox="1">
            <a:spLocks noChangeArrowheads="1"/>
          </p:cNvSpPr>
          <p:nvPr/>
        </p:nvSpPr>
        <p:spPr bwMode="auto">
          <a:xfrm>
            <a:off x="381000" y="43216"/>
            <a:ext cx="578825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4400" b="1" dirty="0" smtClean="0">
                <a:solidFill>
                  <a:prstClr val="black"/>
                </a:solidFill>
                <a:latin typeface="Albertus Medium"/>
              </a:rPr>
              <a:t>A Tale of Two Pumps</a:t>
            </a:r>
          </a:p>
        </p:txBody>
      </p:sp>
    </p:spTree>
    <p:extLst>
      <p:ext uri="{BB962C8B-B14F-4D97-AF65-F5344CB8AC3E}">
        <p14:creationId xmlns:p14="http://schemas.microsoft.com/office/powerpoint/2010/main" val="387708567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ctrTitle"/>
          </p:nvPr>
        </p:nvSpPr>
        <p:spPr>
          <a:xfrm>
            <a:off x="685800" y="2286000"/>
            <a:ext cx="7772400" cy="1143000"/>
          </a:xfrm>
        </p:spPr>
        <p:txBody>
          <a:bodyPr/>
          <a:lstStyle/>
          <a:p>
            <a:pPr eaLnBrk="1" hangingPunct="1"/>
            <a:r>
              <a:rPr lang="en-US" b="1" smtClean="0">
                <a:solidFill>
                  <a:srgbClr val="FF0080"/>
                </a:solidFill>
              </a:rPr>
              <a:t>Name one </a:t>
            </a:r>
            <a:r>
              <a:rPr lang="en-US" b="1" dirty="0" smtClean="0">
                <a:solidFill>
                  <a:srgbClr val="FF0080"/>
                </a:solidFill>
              </a:rPr>
              <a:t>minor nutrients</a:t>
            </a:r>
            <a:br>
              <a:rPr lang="en-US" b="1" dirty="0" smtClean="0">
                <a:solidFill>
                  <a:srgbClr val="FF0080"/>
                </a:solidFill>
              </a:rPr>
            </a:br>
            <a:r>
              <a:rPr lang="en-US" b="1" dirty="0" smtClean="0">
                <a:solidFill>
                  <a:srgbClr val="FF0080"/>
                </a:solidFill>
              </a:rPr>
              <a:t>we talked about….</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bon dioxide (CO2) concentration in air at the Mauna Loa observatory in Hawaii have increased by 27% increase since measurements began in 1958 when levels were at 317ppm. Today they have topped 400ppm. Source: Scripps Institute of Oceanograp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4" y="851848"/>
            <a:ext cx="895684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0952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09600" y="609600"/>
            <a:ext cx="7848600" cy="1200150"/>
          </a:xfrm>
          <a:prstGeom prst="rect">
            <a:avLst/>
          </a:prstGeom>
          <a:solidFill>
            <a:srgbClr val="FFCCCC"/>
          </a:solidFill>
          <a:ln w="76200">
            <a:solidFill>
              <a:srgbClr val="FF0000"/>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3600" b="1" smtClean="0">
                <a:solidFill>
                  <a:srgbClr val="002060"/>
                </a:solidFill>
                <a:latin typeface="Albertus Medium"/>
              </a:rPr>
              <a:t>Primary production by phytoplankton</a:t>
            </a:r>
          </a:p>
        </p:txBody>
      </p:sp>
      <p:grpSp>
        <p:nvGrpSpPr>
          <p:cNvPr id="16387" name="Group 3"/>
          <p:cNvGrpSpPr>
            <a:grpSpLocks/>
          </p:cNvGrpSpPr>
          <p:nvPr/>
        </p:nvGrpSpPr>
        <p:grpSpPr bwMode="auto">
          <a:xfrm>
            <a:off x="1892300" y="2005013"/>
            <a:ext cx="1181100" cy="1316037"/>
            <a:chOff x="803" y="267"/>
            <a:chExt cx="327" cy="534"/>
          </a:xfrm>
        </p:grpSpPr>
        <p:sp>
          <p:nvSpPr>
            <p:cNvPr id="16465" name="AutoShape 4"/>
            <p:cNvSpPr>
              <a:spLocks noChangeArrowheads="1"/>
            </p:cNvSpPr>
            <p:nvPr/>
          </p:nvSpPr>
          <p:spPr bwMode="auto">
            <a:xfrm>
              <a:off x="803" y="267"/>
              <a:ext cx="280" cy="289"/>
            </a:xfrm>
            <a:prstGeom prst="star16">
              <a:avLst>
                <a:gd name="adj" fmla="val 37500"/>
              </a:avLst>
            </a:prstGeom>
            <a:solidFill>
              <a:srgbClr val="FFFF00"/>
            </a:solidFill>
            <a:ln w="12700">
              <a:solidFill>
                <a:srgbClr val="000000"/>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mtClean="0">
                <a:solidFill>
                  <a:prstClr val="black"/>
                </a:solidFill>
              </a:endParaRPr>
            </a:p>
          </p:txBody>
        </p:sp>
        <p:sp>
          <p:nvSpPr>
            <p:cNvPr id="16466" name="AutoShape 5"/>
            <p:cNvSpPr>
              <a:spLocks noChangeArrowheads="1"/>
            </p:cNvSpPr>
            <p:nvPr/>
          </p:nvSpPr>
          <p:spPr bwMode="auto">
            <a:xfrm rot="-1920000" flipH="1" flipV="1">
              <a:off x="1101" y="534"/>
              <a:ext cx="29" cy="220"/>
            </a:xfrm>
            <a:custGeom>
              <a:avLst/>
              <a:gdLst>
                <a:gd name="T0" fmla="*/ 0 w 21600"/>
                <a:gd name="T1" fmla="*/ 1 h 21600"/>
                <a:gd name="T2" fmla="*/ 0 w 21600"/>
                <a:gd name="T3" fmla="*/ 2 h 21600"/>
                <a:gd name="T4" fmla="*/ 0 w 21600"/>
                <a:gd name="T5" fmla="*/ 1 h 21600"/>
                <a:gd name="T6" fmla="*/ 0 w 21600"/>
                <a:gd name="T7" fmla="*/ 0 h 21600"/>
                <a:gd name="T8" fmla="*/ 0 60000 65536"/>
                <a:gd name="T9" fmla="*/ 0 60000 65536"/>
                <a:gd name="T10" fmla="*/ 0 60000 65536"/>
                <a:gd name="T11" fmla="*/ 0 60000 65536"/>
                <a:gd name="T12" fmla="*/ 4469 w 21600"/>
                <a:gd name="T13" fmla="*/ 4516 h 21600"/>
                <a:gd name="T14" fmla="*/ 17131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rgbClr val="FFFF00"/>
            </a:solidFill>
            <a:ln w="12700">
              <a:solidFill>
                <a:srgbClr val="000000"/>
              </a:solidFill>
              <a:miter lim="800000"/>
              <a:headEnd/>
              <a:tailEnd/>
            </a:ln>
          </p:spPr>
          <p:txBody>
            <a:bodyPr wrap="none" anchor="ctr"/>
            <a:lstStyle/>
            <a:p>
              <a:endParaRPr lang="en-US" smtClean="0">
                <a:solidFill>
                  <a:prstClr val="black"/>
                </a:solidFill>
              </a:endParaRPr>
            </a:p>
          </p:txBody>
        </p:sp>
        <p:sp>
          <p:nvSpPr>
            <p:cNvPr id="16467" name="AutoShape 6"/>
            <p:cNvSpPr>
              <a:spLocks noChangeArrowheads="1"/>
            </p:cNvSpPr>
            <p:nvPr/>
          </p:nvSpPr>
          <p:spPr bwMode="auto">
            <a:xfrm rot="-1320000" flipH="1" flipV="1">
              <a:off x="1001" y="567"/>
              <a:ext cx="30" cy="222"/>
            </a:xfrm>
            <a:custGeom>
              <a:avLst/>
              <a:gdLst>
                <a:gd name="T0" fmla="*/ 0 w 21600"/>
                <a:gd name="T1" fmla="*/ 1 h 21600"/>
                <a:gd name="T2" fmla="*/ 0 w 21600"/>
                <a:gd name="T3" fmla="*/ 2 h 21600"/>
                <a:gd name="T4" fmla="*/ 0 w 21600"/>
                <a:gd name="T5" fmla="*/ 1 h 21600"/>
                <a:gd name="T6" fmla="*/ 0 w 21600"/>
                <a:gd name="T7" fmla="*/ 0 h 21600"/>
                <a:gd name="T8" fmla="*/ 0 60000 65536"/>
                <a:gd name="T9" fmla="*/ 0 60000 65536"/>
                <a:gd name="T10" fmla="*/ 0 60000 65536"/>
                <a:gd name="T11" fmla="*/ 0 60000 65536"/>
                <a:gd name="T12" fmla="*/ 4320 w 21600"/>
                <a:gd name="T13" fmla="*/ 4476 h 21600"/>
                <a:gd name="T14" fmla="*/ 17280 w 21600"/>
                <a:gd name="T15" fmla="*/ 17124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rgbClr val="FFFF00"/>
            </a:solidFill>
            <a:ln w="12700">
              <a:solidFill>
                <a:srgbClr val="000000"/>
              </a:solidFill>
              <a:miter lim="800000"/>
              <a:headEnd/>
              <a:tailEnd/>
            </a:ln>
          </p:spPr>
          <p:txBody>
            <a:bodyPr wrap="none" anchor="ctr"/>
            <a:lstStyle/>
            <a:p>
              <a:endParaRPr lang="en-US" smtClean="0">
                <a:solidFill>
                  <a:prstClr val="black"/>
                </a:solidFill>
              </a:endParaRPr>
            </a:p>
          </p:txBody>
        </p:sp>
        <p:sp>
          <p:nvSpPr>
            <p:cNvPr id="16468" name="AutoShape 7"/>
            <p:cNvSpPr>
              <a:spLocks noChangeArrowheads="1"/>
            </p:cNvSpPr>
            <p:nvPr/>
          </p:nvSpPr>
          <p:spPr bwMode="auto">
            <a:xfrm rot="360000" flipH="1" flipV="1">
              <a:off x="890" y="584"/>
              <a:ext cx="34" cy="217"/>
            </a:xfrm>
            <a:custGeom>
              <a:avLst/>
              <a:gdLst>
                <a:gd name="T0" fmla="*/ 0 w 21600"/>
                <a:gd name="T1" fmla="*/ 1 h 21600"/>
                <a:gd name="T2" fmla="*/ 0 w 21600"/>
                <a:gd name="T3" fmla="*/ 2 h 21600"/>
                <a:gd name="T4" fmla="*/ 0 w 21600"/>
                <a:gd name="T5" fmla="*/ 1 h 21600"/>
                <a:gd name="T6" fmla="*/ 0 w 21600"/>
                <a:gd name="T7" fmla="*/ 0 h 21600"/>
                <a:gd name="T8" fmla="*/ 0 60000 65536"/>
                <a:gd name="T9" fmla="*/ 0 60000 65536"/>
                <a:gd name="T10" fmla="*/ 0 60000 65536"/>
                <a:gd name="T11" fmla="*/ 0 60000 65536"/>
                <a:gd name="T12" fmla="*/ 4447 w 21600"/>
                <a:gd name="T13" fmla="*/ 4479 h 21600"/>
                <a:gd name="T14" fmla="*/ 17153 w 21600"/>
                <a:gd name="T15" fmla="*/ 17121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rgbClr val="FFFF00"/>
            </a:solidFill>
            <a:ln w="12700">
              <a:solidFill>
                <a:srgbClr val="000000"/>
              </a:solidFill>
              <a:miter lim="800000"/>
              <a:headEnd/>
              <a:tailEnd/>
            </a:ln>
          </p:spPr>
          <p:txBody>
            <a:bodyPr wrap="none" anchor="ctr"/>
            <a:lstStyle/>
            <a:p>
              <a:endParaRPr lang="en-US" smtClean="0">
                <a:solidFill>
                  <a:prstClr val="black"/>
                </a:solidFill>
              </a:endParaRPr>
            </a:p>
          </p:txBody>
        </p:sp>
      </p:grpSp>
      <p:sp>
        <p:nvSpPr>
          <p:cNvPr id="16388" name="Rectangle 8"/>
          <p:cNvSpPr>
            <a:spLocks noChangeArrowheads="1"/>
          </p:cNvSpPr>
          <p:nvPr/>
        </p:nvSpPr>
        <p:spPr bwMode="auto">
          <a:xfrm>
            <a:off x="3810000" y="2405063"/>
            <a:ext cx="10826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3600" b="1" smtClean="0">
                <a:solidFill>
                  <a:srgbClr val="000000"/>
                </a:solidFill>
                <a:latin typeface="Albertus Medium"/>
              </a:rPr>
              <a:t>CO</a:t>
            </a:r>
            <a:r>
              <a:rPr lang="en-US" altLang="en-US" sz="3600" b="1" baseline="-25000" smtClean="0">
                <a:solidFill>
                  <a:srgbClr val="000000"/>
                </a:solidFill>
                <a:latin typeface="Albertus Medium"/>
              </a:rPr>
              <a:t>2</a:t>
            </a:r>
          </a:p>
        </p:txBody>
      </p:sp>
      <p:grpSp>
        <p:nvGrpSpPr>
          <p:cNvPr id="16389" name="Group 9"/>
          <p:cNvGrpSpPr>
            <a:grpSpLocks/>
          </p:cNvGrpSpPr>
          <p:nvPr/>
        </p:nvGrpSpPr>
        <p:grpSpPr bwMode="auto">
          <a:xfrm>
            <a:off x="0" y="3449638"/>
            <a:ext cx="9144000" cy="2232025"/>
            <a:chOff x="254" y="2173"/>
            <a:chExt cx="5303" cy="1406"/>
          </a:xfrm>
        </p:grpSpPr>
        <p:sp>
          <p:nvSpPr>
            <p:cNvPr id="16463" name="Freeform 10"/>
            <p:cNvSpPr>
              <a:spLocks/>
            </p:cNvSpPr>
            <p:nvPr/>
          </p:nvSpPr>
          <p:spPr bwMode="auto">
            <a:xfrm>
              <a:off x="254" y="2173"/>
              <a:ext cx="5303" cy="1406"/>
            </a:xfrm>
            <a:custGeom>
              <a:avLst/>
              <a:gdLst>
                <a:gd name="T0" fmla="*/ 118 w 6448"/>
                <a:gd name="T1" fmla="*/ 118 h 1406"/>
                <a:gd name="T2" fmla="*/ 296 w 6448"/>
                <a:gd name="T3" fmla="*/ 110 h 1406"/>
                <a:gd name="T4" fmla="*/ 553 w 6448"/>
                <a:gd name="T5" fmla="*/ 94 h 1406"/>
                <a:gd name="T6" fmla="*/ 612 w 6448"/>
                <a:gd name="T7" fmla="*/ 102 h 1406"/>
                <a:gd name="T8" fmla="*/ 901 w 6448"/>
                <a:gd name="T9" fmla="*/ 110 h 1406"/>
                <a:gd name="T10" fmla="*/ 1092 w 6448"/>
                <a:gd name="T11" fmla="*/ 126 h 1406"/>
                <a:gd name="T12" fmla="*/ 1217 w 6448"/>
                <a:gd name="T13" fmla="*/ 46 h 1406"/>
                <a:gd name="T14" fmla="*/ 1500 w 6448"/>
                <a:gd name="T15" fmla="*/ 142 h 1406"/>
                <a:gd name="T16" fmla="*/ 1638 w 6448"/>
                <a:gd name="T17" fmla="*/ 102 h 1406"/>
                <a:gd name="T18" fmla="*/ 1822 w 6448"/>
                <a:gd name="T19" fmla="*/ 118 h 1406"/>
                <a:gd name="T20" fmla="*/ 1921 w 6448"/>
                <a:gd name="T21" fmla="*/ 78 h 1406"/>
                <a:gd name="T22" fmla="*/ 1967 w 6448"/>
                <a:gd name="T23" fmla="*/ 30 h 1406"/>
                <a:gd name="T24" fmla="*/ 2000 w 6448"/>
                <a:gd name="T25" fmla="*/ 70 h 1406"/>
                <a:gd name="T26" fmla="*/ 2198 w 6448"/>
                <a:gd name="T27" fmla="*/ 78 h 1406"/>
                <a:gd name="T28" fmla="*/ 2408 w 6448"/>
                <a:gd name="T29" fmla="*/ 118 h 1406"/>
                <a:gd name="T30" fmla="*/ 2586 w 6448"/>
                <a:gd name="T31" fmla="*/ 30 h 1406"/>
                <a:gd name="T32" fmla="*/ 2763 w 6448"/>
                <a:gd name="T33" fmla="*/ 110 h 1406"/>
                <a:gd name="T34" fmla="*/ 2915 w 6448"/>
                <a:gd name="T35" fmla="*/ 14 h 1406"/>
                <a:gd name="T36" fmla="*/ 2967 w 6448"/>
                <a:gd name="T37" fmla="*/ 46 h 1406"/>
                <a:gd name="T38" fmla="*/ 3020 w 6448"/>
                <a:gd name="T39" fmla="*/ 22 h 1406"/>
                <a:gd name="T40" fmla="*/ 3099 w 6448"/>
                <a:gd name="T41" fmla="*/ 94 h 1406"/>
                <a:gd name="T42" fmla="*/ 3290 w 6448"/>
                <a:gd name="T43" fmla="*/ 46 h 1406"/>
                <a:gd name="T44" fmla="*/ 3323 w 6448"/>
                <a:gd name="T45" fmla="*/ 70 h 1406"/>
                <a:gd name="T46" fmla="*/ 3599 w 6448"/>
                <a:gd name="T47" fmla="*/ 94 h 1406"/>
                <a:gd name="T48" fmla="*/ 3678 w 6448"/>
                <a:gd name="T49" fmla="*/ 62 h 1406"/>
                <a:gd name="T50" fmla="*/ 3777 w 6448"/>
                <a:gd name="T51" fmla="*/ 142 h 1406"/>
                <a:gd name="T52" fmla="*/ 3994 w 6448"/>
                <a:gd name="T53" fmla="*/ 78 h 1406"/>
                <a:gd name="T54" fmla="*/ 4171 w 6448"/>
                <a:gd name="T55" fmla="*/ 142 h 1406"/>
                <a:gd name="T56" fmla="*/ 4303 w 6448"/>
                <a:gd name="T57" fmla="*/ 118 h 1406"/>
                <a:gd name="T58" fmla="*/ 4415 w 6448"/>
                <a:gd name="T59" fmla="*/ 166 h 1406"/>
                <a:gd name="T60" fmla="*/ 4711 w 6448"/>
                <a:gd name="T61" fmla="*/ 94 h 1406"/>
                <a:gd name="T62" fmla="*/ 4770 w 6448"/>
                <a:gd name="T63" fmla="*/ 126 h 1406"/>
                <a:gd name="T64" fmla="*/ 5046 w 6448"/>
                <a:gd name="T65" fmla="*/ 110 h 1406"/>
                <a:gd name="T66" fmla="*/ 5303 w 6448"/>
                <a:gd name="T67" fmla="*/ 70 h 1406"/>
                <a:gd name="T68" fmla="*/ 0 w 6448"/>
                <a:gd name="T69" fmla="*/ 1406 h 1406"/>
                <a:gd name="T70" fmla="*/ 39 w 6448"/>
                <a:gd name="T71" fmla="*/ 78 h 14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48"/>
                <a:gd name="T109" fmla="*/ 0 h 1406"/>
                <a:gd name="T110" fmla="*/ 6448 w 6448"/>
                <a:gd name="T111" fmla="*/ 1406 h 14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48" h="1406">
                  <a:moveTo>
                    <a:pt x="48" y="78"/>
                  </a:moveTo>
                  <a:cubicBezTo>
                    <a:pt x="78" y="98"/>
                    <a:pt x="108" y="109"/>
                    <a:pt x="144" y="118"/>
                  </a:cubicBezTo>
                  <a:cubicBezTo>
                    <a:pt x="212" y="109"/>
                    <a:pt x="257" y="94"/>
                    <a:pt x="312" y="54"/>
                  </a:cubicBezTo>
                  <a:cubicBezTo>
                    <a:pt x="329" y="71"/>
                    <a:pt x="338" y="98"/>
                    <a:pt x="360" y="110"/>
                  </a:cubicBezTo>
                  <a:cubicBezTo>
                    <a:pt x="371" y="116"/>
                    <a:pt x="443" y="129"/>
                    <a:pt x="464" y="134"/>
                  </a:cubicBezTo>
                  <a:cubicBezTo>
                    <a:pt x="537" y="126"/>
                    <a:pt x="610" y="134"/>
                    <a:pt x="672" y="94"/>
                  </a:cubicBezTo>
                  <a:cubicBezTo>
                    <a:pt x="677" y="86"/>
                    <a:pt x="678" y="70"/>
                    <a:pt x="688" y="70"/>
                  </a:cubicBezTo>
                  <a:cubicBezTo>
                    <a:pt x="709" y="70"/>
                    <a:pt x="722" y="97"/>
                    <a:pt x="744" y="102"/>
                  </a:cubicBezTo>
                  <a:cubicBezTo>
                    <a:pt x="795" y="112"/>
                    <a:pt x="863" y="114"/>
                    <a:pt x="912" y="118"/>
                  </a:cubicBezTo>
                  <a:cubicBezTo>
                    <a:pt x="973" y="133"/>
                    <a:pt x="1035" y="125"/>
                    <a:pt x="1096" y="110"/>
                  </a:cubicBezTo>
                  <a:cubicBezTo>
                    <a:pt x="1153" y="71"/>
                    <a:pt x="1138" y="92"/>
                    <a:pt x="1192" y="110"/>
                  </a:cubicBezTo>
                  <a:cubicBezTo>
                    <a:pt x="1216" y="118"/>
                    <a:pt x="1320" y="125"/>
                    <a:pt x="1328" y="126"/>
                  </a:cubicBezTo>
                  <a:cubicBezTo>
                    <a:pt x="1407" y="117"/>
                    <a:pt x="1389" y="113"/>
                    <a:pt x="1448" y="94"/>
                  </a:cubicBezTo>
                  <a:cubicBezTo>
                    <a:pt x="1458" y="78"/>
                    <a:pt x="1471" y="28"/>
                    <a:pt x="1480" y="46"/>
                  </a:cubicBezTo>
                  <a:cubicBezTo>
                    <a:pt x="1508" y="103"/>
                    <a:pt x="1535" y="133"/>
                    <a:pt x="1600" y="150"/>
                  </a:cubicBezTo>
                  <a:cubicBezTo>
                    <a:pt x="1674" y="147"/>
                    <a:pt x="1749" y="148"/>
                    <a:pt x="1824" y="142"/>
                  </a:cubicBezTo>
                  <a:cubicBezTo>
                    <a:pt x="1876" y="137"/>
                    <a:pt x="1912" y="93"/>
                    <a:pt x="1960" y="78"/>
                  </a:cubicBezTo>
                  <a:cubicBezTo>
                    <a:pt x="1970" y="86"/>
                    <a:pt x="1979" y="98"/>
                    <a:pt x="1992" y="102"/>
                  </a:cubicBezTo>
                  <a:cubicBezTo>
                    <a:pt x="2033" y="112"/>
                    <a:pt x="2120" y="118"/>
                    <a:pt x="2120" y="118"/>
                  </a:cubicBezTo>
                  <a:cubicBezTo>
                    <a:pt x="2160" y="131"/>
                    <a:pt x="2153" y="132"/>
                    <a:pt x="2216" y="118"/>
                  </a:cubicBezTo>
                  <a:cubicBezTo>
                    <a:pt x="2248" y="110"/>
                    <a:pt x="2280" y="96"/>
                    <a:pt x="2312" y="86"/>
                  </a:cubicBezTo>
                  <a:cubicBezTo>
                    <a:pt x="2320" y="83"/>
                    <a:pt x="2336" y="78"/>
                    <a:pt x="2336" y="78"/>
                  </a:cubicBezTo>
                  <a:cubicBezTo>
                    <a:pt x="2346" y="70"/>
                    <a:pt x="2357" y="62"/>
                    <a:pt x="2368" y="54"/>
                  </a:cubicBezTo>
                  <a:cubicBezTo>
                    <a:pt x="2376" y="46"/>
                    <a:pt x="2380" y="30"/>
                    <a:pt x="2392" y="30"/>
                  </a:cubicBezTo>
                  <a:cubicBezTo>
                    <a:pt x="2401" y="30"/>
                    <a:pt x="2401" y="47"/>
                    <a:pt x="2408" y="54"/>
                  </a:cubicBezTo>
                  <a:cubicBezTo>
                    <a:pt x="2414" y="60"/>
                    <a:pt x="2422" y="66"/>
                    <a:pt x="2432" y="70"/>
                  </a:cubicBezTo>
                  <a:cubicBezTo>
                    <a:pt x="2450" y="76"/>
                    <a:pt x="2526" y="84"/>
                    <a:pt x="2536" y="86"/>
                  </a:cubicBezTo>
                  <a:cubicBezTo>
                    <a:pt x="2581" y="83"/>
                    <a:pt x="2626" y="82"/>
                    <a:pt x="2672" y="78"/>
                  </a:cubicBezTo>
                  <a:cubicBezTo>
                    <a:pt x="2696" y="75"/>
                    <a:pt x="2744" y="45"/>
                    <a:pt x="2776" y="38"/>
                  </a:cubicBezTo>
                  <a:cubicBezTo>
                    <a:pt x="2821" y="106"/>
                    <a:pt x="2840" y="105"/>
                    <a:pt x="2928" y="118"/>
                  </a:cubicBezTo>
                  <a:cubicBezTo>
                    <a:pt x="2962" y="115"/>
                    <a:pt x="2997" y="116"/>
                    <a:pt x="3032" y="110"/>
                  </a:cubicBezTo>
                  <a:cubicBezTo>
                    <a:pt x="3075" y="102"/>
                    <a:pt x="3108" y="53"/>
                    <a:pt x="3144" y="30"/>
                  </a:cubicBezTo>
                  <a:cubicBezTo>
                    <a:pt x="3162" y="86"/>
                    <a:pt x="3246" y="84"/>
                    <a:pt x="3296" y="94"/>
                  </a:cubicBezTo>
                  <a:cubicBezTo>
                    <a:pt x="3317" y="98"/>
                    <a:pt x="3360" y="110"/>
                    <a:pt x="3360" y="110"/>
                  </a:cubicBezTo>
                  <a:cubicBezTo>
                    <a:pt x="3464" y="104"/>
                    <a:pt x="3501" y="111"/>
                    <a:pt x="3576" y="62"/>
                  </a:cubicBezTo>
                  <a:cubicBezTo>
                    <a:pt x="3565" y="46"/>
                    <a:pt x="3530" y="0"/>
                    <a:pt x="3544" y="14"/>
                  </a:cubicBezTo>
                  <a:cubicBezTo>
                    <a:pt x="3552" y="22"/>
                    <a:pt x="3557" y="32"/>
                    <a:pt x="3568" y="38"/>
                  </a:cubicBezTo>
                  <a:cubicBezTo>
                    <a:pt x="3580" y="44"/>
                    <a:pt x="3594" y="43"/>
                    <a:pt x="3608" y="46"/>
                  </a:cubicBezTo>
                  <a:cubicBezTo>
                    <a:pt x="3621" y="43"/>
                    <a:pt x="3635" y="42"/>
                    <a:pt x="3648" y="38"/>
                  </a:cubicBezTo>
                  <a:cubicBezTo>
                    <a:pt x="3657" y="34"/>
                    <a:pt x="3664" y="16"/>
                    <a:pt x="3672" y="22"/>
                  </a:cubicBezTo>
                  <a:cubicBezTo>
                    <a:pt x="3682" y="30"/>
                    <a:pt x="3673" y="49"/>
                    <a:pt x="3680" y="62"/>
                  </a:cubicBezTo>
                  <a:cubicBezTo>
                    <a:pt x="3698" y="98"/>
                    <a:pt x="3732" y="89"/>
                    <a:pt x="3768" y="94"/>
                  </a:cubicBezTo>
                  <a:cubicBezTo>
                    <a:pt x="3858" y="88"/>
                    <a:pt x="3897" y="81"/>
                    <a:pt x="3976" y="62"/>
                  </a:cubicBezTo>
                  <a:cubicBezTo>
                    <a:pt x="3984" y="56"/>
                    <a:pt x="3992" y="52"/>
                    <a:pt x="4000" y="46"/>
                  </a:cubicBezTo>
                  <a:cubicBezTo>
                    <a:pt x="4008" y="38"/>
                    <a:pt x="4014" y="16"/>
                    <a:pt x="4024" y="22"/>
                  </a:cubicBezTo>
                  <a:cubicBezTo>
                    <a:pt x="4038" y="30"/>
                    <a:pt x="4031" y="55"/>
                    <a:pt x="4040" y="70"/>
                  </a:cubicBezTo>
                  <a:cubicBezTo>
                    <a:pt x="4062" y="105"/>
                    <a:pt x="4151" y="106"/>
                    <a:pt x="4184" y="110"/>
                  </a:cubicBezTo>
                  <a:cubicBezTo>
                    <a:pt x="4208" y="108"/>
                    <a:pt x="4332" y="103"/>
                    <a:pt x="4376" y="94"/>
                  </a:cubicBezTo>
                  <a:cubicBezTo>
                    <a:pt x="4400" y="88"/>
                    <a:pt x="4424" y="78"/>
                    <a:pt x="4448" y="70"/>
                  </a:cubicBezTo>
                  <a:cubicBezTo>
                    <a:pt x="4456" y="67"/>
                    <a:pt x="4472" y="62"/>
                    <a:pt x="4472" y="62"/>
                  </a:cubicBezTo>
                  <a:cubicBezTo>
                    <a:pt x="4480" y="105"/>
                    <a:pt x="4485" y="114"/>
                    <a:pt x="4528" y="126"/>
                  </a:cubicBezTo>
                  <a:cubicBezTo>
                    <a:pt x="4549" y="131"/>
                    <a:pt x="4592" y="142"/>
                    <a:pt x="4592" y="142"/>
                  </a:cubicBezTo>
                  <a:cubicBezTo>
                    <a:pt x="4656" y="137"/>
                    <a:pt x="4707" y="133"/>
                    <a:pt x="4768" y="118"/>
                  </a:cubicBezTo>
                  <a:cubicBezTo>
                    <a:pt x="4804" y="90"/>
                    <a:pt x="4819" y="96"/>
                    <a:pt x="4856" y="78"/>
                  </a:cubicBezTo>
                  <a:cubicBezTo>
                    <a:pt x="4918" y="46"/>
                    <a:pt x="4843" y="74"/>
                    <a:pt x="4904" y="54"/>
                  </a:cubicBezTo>
                  <a:cubicBezTo>
                    <a:pt x="4953" y="103"/>
                    <a:pt x="5005" y="125"/>
                    <a:pt x="5072" y="142"/>
                  </a:cubicBezTo>
                  <a:cubicBezTo>
                    <a:pt x="5117" y="139"/>
                    <a:pt x="5163" y="140"/>
                    <a:pt x="5208" y="134"/>
                  </a:cubicBezTo>
                  <a:cubicBezTo>
                    <a:pt x="5217" y="132"/>
                    <a:pt x="5223" y="121"/>
                    <a:pt x="5232" y="118"/>
                  </a:cubicBezTo>
                  <a:cubicBezTo>
                    <a:pt x="5247" y="111"/>
                    <a:pt x="5280" y="102"/>
                    <a:pt x="5280" y="102"/>
                  </a:cubicBezTo>
                  <a:cubicBezTo>
                    <a:pt x="5293" y="142"/>
                    <a:pt x="5329" y="153"/>
                    <a:pt x="5368" y="166"/>
                  </a:cubicBezTo>
                  <a:cubicBezTo>
                    <a:pt x="5546" y="151"/>
                    <a:pt x="5529" y="157"/>
                    <a:pt x="5648" y="118"/>
                  </a:cubicBezTo>
                  <a:cubicBezTo>
                    <a:pt x="5755" y="37"/>
                    <a:pt x="5684" y="57"/>
                    <a:pt x="5728" y="94"/>
                  </a:cubicBezTo>
                  <a:cubicBezTo>
                    <a:pt x="5737" y="101"/>
                    <a:pt x="5749" y="105"/>
                    <a:pt x="5760" y="110"/>
                  </a:cubicBezTo>
                  <a:cubicBezTo>
                    <a:pt x="5773" y="115"/>
                    <a:pt x="5786" y="120"/>
                    <a:pt x="5800" y="126"/>
                  </a:cubicBezTo>
                  <a:cubicBezTo>
                    <a:pt x="5903" y="116"/>
                    <a:pt x="5966" y="133"/>
                    <a:pt x="6040" y="78"/>
                  </a:cubicBezTo>
                  <a:cubicBezTo>
                    <a:pt x="6115" y="96"/>
                    <a:pt x="6084" y="84"/>
                    <a:pt x="6136" y="110"/>
                  </a:cubicBezTo>
                  <a:cubicBezTo>
                    <a:pt x="6267" y="102"/>
                    <a:pt x="6264" y="112"/>
                    <a:pt x="6352" y="54"/>
                  </a:cubicBezTo>
                  <a:cubicBezTo>
                    <a:pt x="6395" y="83"/>
                    <a:pt x="6366" y="70"/>
                    <a:pt x="6448" y="70"/>
                  </a:cubicBezTo>
                  <a:lnTo>
                    <a:pt x="6448" y="1406"/>
                  </a:lnTo>
                  <a:lnTo>
                    <a:pt x="0" y="1406"/>
                  </a:lnTo>
                  <a:lnTo>
                    <a:pt x="0" y="62"/>
                  </a:lnTo>
                  <a:lnTo>
                    <a:pt x="48" y="78"/>
                  </a:lnTo>
                  <a:close/>
                </a:path>
              </a:pathLst>
            </a:custGeom>
            <a:solidFill>
              <a:srgbClr val="C1CEFF"/>
            </a:solidFill>
            <a:ln w="12700">
              <a:solidFill>
                <a:schemeClr val="tx1"/>
              </a:solidFill>
              <a:round/>
              <a:headEnd/>
              <a:tailEnd/>
            </a:ln>
          </p:spPr>
          <p:txBody>
            <a:bodyPr wrap="none" anchor="ctr"/>
            <a:lstStyle/>
            <a:p>
              <a:endParaRPr lang="en-US" smtClean="0">
                <a:solidFill>
                  <a:prstClr val="black"/>
                </a:solidFill>
              </a:endParaRPr>
            </a:p>
          </p:txBody>
        </p:sp>
        <p:sp>
          <p:nvSpPr>
            <p:cNvPr id="16464" name="Rectangle 11"/>
            <p:cNvSpPr>
              <a:spLocks noChangeArrowheads="1"/>
            </p:cNvSpPr>
            <p:nvPr/>
          </p:nvSpPr>
          <p:spPr bwMode="auto">
            <a:xfrm>
              <a:off x="4338" y="3192"/>
              <a:ext cx="10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000" b="1" smtClean="0">
                  <a:solidFill>
                    <a:srgbClr val="000000"/>
                  </a:solidFill>
                  <a:latin typeface="Albertus Medium"/>
                </a:rPr>
                <a:t>phytoplankton</a:t>
              </a:r>
              <a:endParaRPr lang="en-US" altLang="en-US" sz="2000" b="1" baseline="-25000" smtClean="0">
                <a:solidFill>
                  <a:srgbClr val="000000"/>
                </a:solidFill>
                <a:latin typeface="Albertus Medium"/>
              </a:endParaRPr>
            </a:p>
          </p:txBody>
        </p:sp>
      </p:grpSp>
      <p:grpSp>
        <p:nvGrpSpPr>
          <p:cNvPr id="16390" name="Group 12"/>
          <p:cNvGrpSpPr>
            <a:grpSpLocks/>
          </p:cNvGrpSpPr>
          <p:nvPr/>
        </p:nvGrpSpPr>
        <p:grpSpPr bwMode="auto">
          <a:xfrm>
            <a:off x="5899150" y="3781425"/>
            <a:ext cx="1108075" cy="1692275"/>
            <a:chOff x="3679" y="2231"/>
            <a:chExt cx="438" cy="590"/>
          </a:xfrm>
        </p:grpSpPr>
        <p:sp>
          <p:nvSpPr>
            <p:cNvPr id="16397" name="Oval 13"/>
            <p:cNvSpPr>
              <a:spLocks noChangeArrowheads="1"/>
            </p:cNvSpPr>
            <p:nvPr/>
          </p:nvSpPr>
          <p:spPr bwMode="auto">
            <a:xfrm>
              <a:off x="3679" y="2231"/>
              <a:ext cx="30" cy="40"/>
            </a:xfrm>
            <a:prstGeom prst="ellipse">
              <a:avLst/>
            </a:prstGeom>
            <a:solidFill>
              <a:srgbClr val="30FF53"/>
            </a:solidFill>
            <a:ln w="12700">
              <a:solidFill>
                <a:srgbClr val="005400"/>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mtClean="0">
                <a:solidFill>
                  <a:prstClr val="black"/>
                </a:solidFill>
              </a:endParaRPr>
            </a:p>
          </p:txBody>
        </p:sp>
        <p:sp>
          <p:nvSpPr>
            <p:cNvPr id="16398" name="Oval 14"/>
            <p:cNvSpPr>
              <a:spLocks noChangeArrowheads="1"/>
            </p:cNvSpPr>
            <p:nvPr/>
          </p:nvSpPr>
          <p:spPr bwMode="auto">
            <a:xfrm>
              <a:off x="3793" y="2279"/>
              <a:ext cx="30" cy="40"/>
            </a:xfrm>
            <a:prstGeom prst="ellipse">
              <a:avLst/>
            </a:prstGeom>
            <a:solidFill>
              <a:srgbClr val="30FF53"/>
            </a:solidFill>
            <a:ln w="12700">
              <a:solidFill>
                <a:srgbClr val="005400"/>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mtClean="0">
                <a:solidFill>
                  <a:prstClr val="black"/>
                </a:solidFill>
              </a:endParaRPr>
            </a:p>
          </p:txBody>
        </p:sp>
        <p:grpSp>
          <p:nvGrpSpPr>
            <p:cNvPr id="16399" name="Group 15"/>
            <p:cNvGrpSpPr>
              <a:grpSpLocks/>
            </p:cNvGrpSpPr>
            <p:nvPr/>
          </p:nvGrpSpPr>
          <p:grpSpPr bwMode="auto">
            <a:xfrm>
              <a:off x="3679" y="2471"/>
              <a:ext cx="140" cy="158"/>
              <a:chOff x="2253" y="2160"/>
              <a:chExt cx="157" cy="158"/>
            </a:xfrm>
          </p:grpSpPr>
          <p:sp>
            <p:nvSpPr>
              <p:cNvPr id="16448" name="AutoShape 16"/>
              <p:cNvSpPr>
                <a:spLocks noChangeArrowheads="1"/>
              </p:cNvSpPr>
              <p:nvPr/>
            </p:nvSpPr>
            <p:spPr bwMode="auto">
              <a:xfrm>
                <a:off x="2273" y="2211"/>
                <a:ext cx="38" cy="59"/>
              </a:xfrm>
              <a:prstGeom prst="roundRect">
                <a:avLst>
                  <a:gd name="adj" fmla="val 44736"/>
                </a:avLst>
              </a:prstGeom>
              <a:solidFill>
                <a:srgbClr val="30FF53"/>
              </a:solidFill>
              <a:ln w="4763">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mtClean="0">
                  <a:solidFill>
                    <a:prstClr val="black"/>
                  </a:solidFill>
                </a:endParaRPr>
              </a:p>
            </p:txBody>
          </p:sp>
          <p:sp>
            <p:nvSpPr>
              <p:cNvPr id="16449" name="AutoShape 17"/>
              <p:cNvSpPr>
                <a:spLocks noChangeArrowheads="1"/>
              </p:cNvSpPr>
              <p:nvPr/>
            </p:nvSpPr>
            <p:spPr bwMode="auto">
              <a:xfrm>
                <a:off x="2311" y="2211"/>
                <a:ext cx="37" cy="59"/>
              </a:xfrm>
              <a:prstGeom prst="roundRect">
                <a:avLst>
                  <a:gd name="adj" fmla="val 45944"/>
                </a:avLst>
              </a:prstGeom>
              <a:solidFill>
                <a:srgbClr val="30FF53"/>
              </a:solidFill>
              <a:ln w="4763">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mtClean="0">
                  <a:solidFill>
                    <a:prstClr val="black"/>
                  </a:solidFill>
                </a:endParaRPr>
              </a:p>
            </p:txBody>
          </p:sp>
          <p:sp>
            <p:nvSpPr>
              <p:cNvPr id="16450" name="AutoShape 18"/>
              <p:cNvSpPr>
                <a:spLocks noChangeArrowheads="1"/>
              </p:cNvSpPr>
              <p:nvPr/>
            </p:nvSpPr>
            <p:spPr bwMode="auto">
              <a:xfrm>
                <a:off x="2348" y="2211"/>
                <a:ext cx="38" cy="59"/>
              </a:xfrm>
              <a:prstGeom prst="roundRect">
                <a:avLst>
                  <a:gd name="adj" fmla="val 44736"/>
                </a:avLst>
              </a:prstGeom>
              <a:solidFill>
                <a:srgbClr val="30FF53"/>
              </a:solidFill>
              <a:ln w="4763">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mtClean="0">
                  <a:solidFill>
                    <a:prstClr val="black"/>
                  </a:solidFill>
                </a:endParaRPr>
              </a:p>
            </p:txBody>
          </p:sp>
          <p:sp>
            <p:nvSpPr>
              <p:cNvPr id="16451" name="Arc 19"/>
              <p:cNvSpPr>
                <a:spLocks/>
              </p:cNvSpPr>
              <p:nvPr/>
            </p:nvSpPr>
            <p:spPr bwMode="auto">
              <a:xfrm>
                <a:off x="2253"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sp>
            <p:nvSpPr>
              <p:cNvPr id="16452" name="Arc 20"/>
              <p:cNvSpPr>
                <a:spLocks/>
              </p:cNvSpPr>
              <p:nvPr/>
            </p:nvSpPr>
            <p:spPr bwMode="auto">
              <a:xfrm>
                <a:off x="2294"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sp>
            <p:nvSpPr>
              <p:cNvPr id="16453" name="Arc 21"/>
              <p:cNvSpPr>
                <a:spLocks/>
              </p:cNvSpPr>
              <p:nvPr/>
            </p:nvSpPr>
            <p:spPr bwMode="auto">
              <a:xfrm>
                <a:off x="2331"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sp>
            <p:nvSpPr>
              <p:cNvPr id="16454" name="Arc 22"/>
              <p:cNvSpPr>
                <a:spLocks/>
              </p:cNvSpPr>
              <p:nvPr/>
            </p:nvSpPr>
            <p:spPr bwMode="auto">
              <a:xfrm>
                <a:off x="2305" y="2160"/>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22462" y="0"/>
                    </a:moveTo>
                    <a:cubicBezTo>
                      <a:pt x="22462" y="11929"/>
                      <a:pt x="12791" y="21600"/>
                      <a:pt x="862" y="21600"/>
                    </a:cubicBezTo>
                    <a:cubicBezTo>
                      <a:pt x="574" y="21600"/>
                      <a:pt x="287" y="21594"/>
                      <a:pt x="-1" y="21582"/>
                    </a:cubicBezTo>
                  </a:path>
                  <a:path w="22462" h="21600" stroke="0" extrusionOk="0">
                    <a:moveTo>
                      <a:pt x="22462" y="0"/>
                    </a:moveTo>
                    <a:cubicBezTo>
                      <a:pt x="22462" y="11929"/>
                      <a:pt x="12791" y="21600"/>
                      <a:pt x="862" y="21600"/>
                    </a:cubicBezTo>
                    <a:cubicBezTo>
                      <a:pt x="574" y="21600"/>
                      <a:pt x="287" y="21594"/>
                      <a:pt x="-1" y="21582"/>
                    </a:cubicBezTo>
                    <a:lnTo>
                      <a:pt x="862" y="0"/>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sp>
            <p:nvSpPr>
              <p:cNvPr id="16455" name="Arc 23"/>
              <p:cNvSpPr>
                <a:spLocks/>
              </p:cNvSpPr>
              <p:nvPr/>
            </p:nvSpPr>
            <p:spPr bwMode="auto">
              <a:xfrm>
                <a:off x="2343" y="2160"/>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sp>
            <p:nvSpPr>
              <p:cNvPr id="16456" name="Arc 24"/>
              <p:cNvSpPr>
                <a:spLocks/>
              </p:cNvSpPr>
              <p:nvPr/>
            </p:nvSpPr>
            <p:spPr bwMode="auto">
              <a:xfrm>
                <a:off x="2380" y="2160"/>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22462" y="0"/>
                    </a:moveTo>
                    <a:cubicBezTo>
                      <a:pt x="22462" y="11929"/>
                      <a:pt x="12791" y="21600"/>
                      <a:pt x="862" y="21600"/>
                    </a:cubicBezTo>
                    <a:cubicBezTo>
                      <a:pt x="574" y="21600"/>
                      <a:pt x="287" y="21594"/>
                      <a:pt x="-1" y="21582"/>
                    </a:cubicBezTo>
                  </a:path>
                  <a:path w="22462" h="21600" stroke="0" extrusionOk="0">
                    <a:moveTo>
                      <a:pt x="22462" y="0"/>
                    </a:moveTo>
                    <a:cubicBezTo>
                      <a:pt x="22462" y="11929"/>
                      <a:pt x="12791" y="21600"/>
                      <a:pt x="862" y="21600"/>
                    </a:cubicBezTo>
                    <a:cubicBezTo>
                      <a:pt x="574" y="21600"/>
                      <a:pt x="287" y="21594"/>
                      <a:pt x="-1" y="21582"/>
                    </a:cubicBezTo>
                    <a:lnTo>
                      <a:pt x="862" y="0"/>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sp>
            <p:nvSpPr>
              <p:cNvPr id="16457" name="Arc 25"/>
              <p:cNvSpPr>
                <a:spLocks/>
              </p:cNvSpPr>
              <p:nvPr/>
            </p:nvSpPr>
            <p:spPr bwMode="auto">
              <a:xfrm>
                <a:off x="2256"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sp>
            <p:nvSpPr>
              <p:cNvPr id="16458" name="Arc 26"/>
              <p:cNvSpPr>
                <a:spLocks/>
              </p:cNvSpPr>
              <p:nvPr/>
            </p:nvSpPr>
            <p:spPr bwMode="auto">
              <a:xfrm>
                <a:off x="2294"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sp>
            <p:nvSpPr>
              <p:cNvPr id="16459" name="Arc 27"/>
              <p:cNvSpPr>
                <a:spLocks/>
              </p:cNvSpPr>
              <p:nvPr/>
            </p:nvSpPr>
            <p:spPr bwMode="auto">
              <a:xfrm>
                <a:off x="2331"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sp>
            <p:nvSpPr>
              <p:cNvPr id="16460" name="Arc 28"/>
              <p:cNvSpPr>
                <a:spLocks/>
              </p:cNvSpPr>
              <p:nvPr/>
            </p:nvSpPr>
            <p:spPr bwMode="auto">
              <a:xfrm>
                <a:off x="2305" y="2263"/>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1" y="17"/>
                    </a:moveTo>
                    <a:cubicBezTo>
                      <a:pt x="287" y="5"/>
                      <a:pt x="574" y="-1"/>
                      <a:pt x="862" y="0"/>
                    </a:cubicBezTo>
                    <a:cubicBezTo>
                      <a:pt x="12791" y="0"/>
                      <a:pt x="22462" y="9670"/>
                      <a:pt x="22462" y="21600"/>
                    </a:cubicBezTo>
                  </a:path>
                  <a:path w="22462" h="21600" stroke="0" extrusionOk="0">
                    <a:moveTo>
                      <a:pt x="-1" y="17"/>
                    </a:moveTo>
                    <a:cubicBezTo>
                      <a:pt x="287" y="5"/>
                      <a:pt x="574" y="-1"/>
                      <a:pt x="862" y="0"/>
                    </a:cubicBezTo>
                    <a:cubicBezTo>
                      <a:pt x="12791" y="0"/>
                      <a:pt x="22462" y="9670"/>
                      <a:pt x="22462" y="21600"/>
                    </a:cubicBezTo>
                    <a:lnTo>
                      <a:pt x="862" y="21600"/>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sp>
            <p:nvSpPr>
              <p:cNvPr id="16461" name="Arc 29"/>
              <p:cNvSpPr>
                <a:spLocks/>
              </p:cNvSpPr>
              <p:nvPr/>
            </p:nvSpPr>
            <p:spPr bwMode="auto">
              <a:xfrm>
                <a:off x="2343" y="2263"/>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sp>
            <p:nvSpPr>
              <p:cNvPr id="16462" name="Arc 30"/>
              <p:cNvSpPr>
                <a:spLocks/>
              </p:cNvSpPr>
              <p:nvPr/>
            </p:nvSpPr>
            <p:spPr bwMode="auto">
              <a:xfrm>
                <a:off x="2384" y="2263"/>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grpSp>
        <p:grpSp>
          <p:nvGrpSpPr>
            <p:cNvPr id="16400" name="Group 31"/>
            <p:cNvGrpSpPr>
              <a:grpSpLocks/>
            </p:cNvGrpSpPr>
            <p:nvPr/>
          </p:nvGrpSpPr>
          <p:grpSpPr bwMode="auto">
            <a:xfrm>
              <a:off x="3850" y="2663"/>
              <a:ext cx="139" cy="158"/>
              <a:chOff x="2253" y="2160"/>
              <a:chExt cx="157" cy="158"/>
            </a:xfrm>
          </p:grpSpPr>
          <p:sp>
            <p:nvSpPr>
              <p:cNvPr id="16433" name="AutoShape 32"/>
              <p:cNvSpPr>
                <a:spLocks noChangeArrowheads="1"/>
              </p:cNvSpPr>
              <p:nvPr/>
            </p:nvSpPr>
            <p:spPr bwMode="auto">
              <a:xfrm>
                <a:off x="2273" y="2211"/>
                <a:ext cx="38" cy="59"/>
              </a:xfrm>
              <a:prstGeom prst="roundRect">
                <a:avLst>
                  <a:gd name="adj" fmla="val 44736"/>
                </a:avLst>
              </a:prstGeom>
              <a:solidFill>
                <a:srgbClr val="30FF53"/>
              </a:solidFill>
              <a:ln w="4763">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mtClean="0">
                  <a:solidFill>
                    <a:prstClr val="black"/>
                  </a:solidFill>
                </a:endParaRPr>
              </a:p>
            </p:txBody>
          </p:sp>
          <p:sp>
            <p:nvSpPr>
              <p:cNvPr id="16434" name="AutoShape 33"/>
              <p:cNvSpPr>
                <a:spLocks noChangeArrowheads="1"/>
              </p:cNvSpPr>
              <p:nvPr/>
            </p:nvSpPr>
            <p:spPr bwMode="auto">
              <a:xfrm>
                <a:off x="2311" y="2211"/>
                <a:ext cx="37" cy="59"/>
              </a:xfrm>
              <a:prstGeom prst="roundRect">
                <a:avLst>
                  <a:gd name="adj" fmla="val 45944"/>
                </a:avLst>
              </a:prstGeom>
              <a:solidFill>
                <a:srgbClr val="30FF53"/>
              </a:solidFill>
              <a:ln w="4763">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mtClean="0">
                  <a:solidFill>
                    <a:prstClr val="black"/>
                  </a:solidFill>
                </a:endParaRPr>
              </a:p>
            </p:txBody>
          </p:sp>
          <p:sp>
            <p:nvSpPr>
              <p:cNvPr id="16435" name="AutoShape 34"/>
              <p:cNvSpPr>
                <a:spLocks noChangeArrowheads="1"/>
              </p:cNvSpPr>
              <p:nvPr/>
            </p:nvSpPr>
            <p:spPr bwMode="auto">
              <a:xfrm>
                <a:off x="2348" y="2211"/>
                <a:ext cx="38" cy="59"/>
              </a:xfrm>
              <a:prstGeom prst="roundRect">
                <a:avLst>
                  <a:gd name="adj" fmla="val 44736"/>
                </a:avLst>
              </a:prstGeom>
              <a:solidFill>
                <a:srgbClr val="30FF53"/>
              </a:solidFill>
              <a:ln w="4763">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mtClean="0">
                  <a:solidFill>
                    <a:prstClr val="black"/>
                  </a:solidFill>
                </a:endParaRPr>
              </a:p>
            </p:txBody>
          </p:sp>
          <p:sp>
            <p:nvSpPr>
              <p:cNvPr id="16436" name="Arc 35"/>
              <p:cNvSpPr>
                <a:spLocks/>
              </p:cNvSpPr>
              <p:nvPr/>
            </p:nvSpPr>
            <p:spPr bwMode="auto">
              <a:xfrm>
                <a:off x="2253"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sp>
            <p:nvSpPr>
              <p:cNvPr id="16437" name="Arc 36"/>
              <p:cNvSpPr>
                <a:spLocks/>
              </p:cNvSpPr>
              <p:nvPr/>
            </p:nvSpPr>
            <p:spPr bwMode="auto">
              <a:xfrm>
                <a:off x="2294"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sp>
            <p:nvSpPr>
              <p:cNvPr id="16438" name="Arc 37"/>
              <p:cNvSpPr>
                <a:spLocks/>
              </p:cNvSpPr>
              <p:nvPr/>
            </p:nvSpPr>
            <p:spPr bwMode="auto">
              <a:xfrm>
                <a:off x="2331"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sp>
            <p:nvSpPr>
              <p:cNvPr id="16439" name="Arc 38"/>
              <p:cNvSpPr>
                <a:spLocks/>
              </p:cNvSpPr>
              <p:nvPr/>
            </p:nvSpPr>
            <p:spPr bwMode="auto">
              <a:xfrm>
                <a:off x="2305" y="2160"/>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22462" y="0"/>
                    </a:moveTo>
                    <a:cubicBezTo>
                      <a:pt x="22462" y="11929"/>
                      <a:pt x="12791" y="21600"/>
                      <a:pt x="862" y="21600"/>
                    </a:cubicBezTo>
                    <a:cubicBezTo>
                      <a:pt x="574" y="21600"/>
                      <a:pt x="287" y="21594"/>
                      <a:pt x="-1" y="21582"/>
                    </a:cubicBezTo>
                  </a:path>
                  <a:path w="22462" h="21600" stroke="0" extrusionOk="0">
                    <a:moveTo>
                      <a:pt x="22462" y="0"/>
                    </a:moveTo>
                    <a:cubicBezTo>
                      <a:pt x="22462" y="11929"/>
                      <a:pt x="12791" y="21600"/>
                      <a:pt x="862" y="21600"/>
                    </a:cubicBezTo>
                    <a:cubicBezTo>
                      <a:pt x="574" y="21600"/>
                      <a:pt x="287" y="21594"/>
                      <a:pt x="-1" y="21582"/>
                    </a:cubicBezTo>
                    <a:lnTo>
                      <a:pt x="862" y="0"/>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sp>
            <p:nvSpPr>
              <p:cNvPr id="16440" name="Arc 39"/>
              <p:cNvSpPr>
                <a:spLocks/>
              </p:cNvSpPr>
              <p:nvPr/>
            </p:nvSpPr>
            <p:spPr bwMode="auto">
              <a:xfrm>
                <a:off x="2343" y="2160"/>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sp>
            <p:nvSpPr>
              <p:cNvPr id="16441" name="Arc 40"/>
              <p:cNvSpPr>
                <a:spLocks/>
              </p:cNvSpPr>
              <p:nvPr/>
            </p:nvSpPr>
            <p:spPr bwMode="auto">
              <a:xfrm>
                <a:off x="2380" y="2160"/>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22462" y="0"/>
                    </a:moveTo>
                    <a:cubicBezTo>
                      <a:pt x="22462" y="11929"/>
                      <a:pt x="12791" y="21600"/>
                      <a:pt x="862" y="21600"/>
                    </a:cubicBezTo>
                    <a:cubicBezTo>
                      <a:pt x="574" y="21600"/>
                      <a:pt x="287" y="21594"/>
                      <a:pt x="-1" y="21582"/>
                    </a:cubicBezTo>
                  </a:path>
                  <a:path w="22462" h="21600" stroke="0" extrusionOk="0">
                    <a:moveTo>
                      <a:pt x="22462" y="0"/>
                    </a:moveTo>
                    <a:cubicBezTo>
                      <a:pt x="22462" y="11929"/>
                      <a:pt x="12791" y="21600"/>
                      <a:pt x="862" y="21600"/>
                    </a:cubicBezTo>
                    <a:cubicBezTo>
                      <a:pt x="574" y="21600"/>
                      <a:pt x="287" y="21594"/>
                      <a:pt x="-1" y="21582"/>
                    </a:cubicBezTo>
                    <a:lnTo>
                      <a:pt x="862" y="0"/>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sp>
            <p:nvSpPr>
              <p:cNvPr id="16442" name="Arc 41"/>
              <p:cNvSpPr>
                <a:spLocks/>
              </p:cNvSpPr>
              <p:nvPr/>
            </p:nvSpPr>
            <p:spPr bwMode="auto">
              <a:xfrm>
                <a:off x="2256"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sp>
            <p:nvSpPr>
              <p:cNvPr id="16443" name="Arc 42"/>
              <p:cNvSpPr>
                <a:spLocks/>
              </p:cNvSpPr>
              <p:nvPr/>
            </p:nvSpPr>
            <p:spPr bwMode="auto">
              <a:xfrm>
                <a:off x="2294"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sp>
            <p:nvSpPr>
              <p:cNvPr id="16444" name="Arc 43"/>
              <p:cNvSpPr>
                <a:spLocks/>
              </p:cNvSpPr>
              <p:nvPr/>
            </p:nvSpPr>
            <p:spPr bwMode="auto">
              <a:xfrm>
                <a:off x="2331"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sp>
            <p:nvSpPr>
              <p:cNvPr id="16445" name="Arc 44"/>
              <p:cNvSpPr>
                <a:spLocks/>
              </p:cNvSpPr>
              <p:nvPr/>
            </p:nvSpPr>
            <p:spPr bwMode="auto">
              <a:xfrm>
                <a:off x="2305" y="2263"/>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1" y="17"/>
                    </a:moveTo>
                    <a:cubicBezTo>
                      <a:pt x="287" y="5"/>
                      <a:pt x="574" y="-1"/>
                      <a:pt x="862" y="0"/>
                    </a:cubicBezTo>
                    <a:cubicBezTo>
                      <a:pt x="12791" y="0"/>
                      <a:pt x="22462" y="9670"/>
                      <a:pt x="22462" y="21600"/>
                    </a:cubicBezTo>
                  </a:path>
                  <a:path w="22462" h="21600" stroke="0" extrusionOk="0">
                    <a:moveTo>
                      <a:pt x="-1" y="17"/>
                    </a:moveTo>
                    <a:cubicBezTo>
                      <a:pt x="287" y="5"/>
                      <a:pt x="574" y="-1"/>
                      <a:pt x="862" y="0"/>
                    </a:cubicBezTo>
                    <a:cubicBezTo>
                      <a:pt x="12791" y="0"/>
                      <a:pt x="22462" y="9670"/>
                      <a:pt x="22462" y="21600"/>
                    </a:cubicBezTo>
                    <a:lnTo>
                      <a:pt x="862" y="21600"/>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sp>
            <p:nvSpPr>
              <p:cNvPr id="16446" name="Arc 45"/>
              <p:cNvSpPr>
                <a:spLocks/>
              </p:cNvSpPr>
              <p:nvPr/>
            </p:nvSpPr>
            <p:spPr bwMode="auto">
              <a:xfrm>
                <a:off x="2343" y="2263"/>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sp>
            <p:nvSpPr>
              <p:cNvPr id="16447" name="Arc 46"/>
              <p:cNvSpPr>
                <a:spLocks/>
              </p:cNvSpPr>
              <p:nvPr/>
            </p:nvSpPr>
            <p:spPr bwMode="auto">
              <a:xfrm>
                <a:off x="2384" y="2263"/>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grpSp>
        <p:grpSp>
          <p:nvGrpSpPr>
            <p:cNvPr id="16401" name="Group 47"/>
            <p:cNvGrpSpPr>
              <a:grpSpLocks/>
            </p:cNvGrpSpPr>
            <p:nvPr/>
          </p:nvGrpSpPr>
          <p:grpSpPr bwMode="auto">
            <a:xfrm>
              <a:off x="3892" y="2231"/>
              <a:ext cx="140" cy="158"/>
              <a:chOff x="2253" y="2160"/>
              <a:chExt cx="157" cy="158"/>
            </a:xfrm>
          </p:grpSpPr>
          <p:sp>
            <p:nvSpPr>
              <p:cNvPr id="16418" name="AutoShape 48"/>
              <p:cNvSpPr>
                <a:spLocks noChangeArrowheads="1"/>
              </p:cNvSpPr>
              <p:nvPr/>
            </p:nvSpPr>
            <p:spPr bwMode="auto">
              <a:xfrm>
                <a:off x="2273" y="2211"/>
                <a:ext cx="38" cy="59"/>
              </a:xfrm>
              <a:prstGeom prst="roundRect">
                <a:avLst>
                  <a:gd name="adj" fmla="val 44736"/>
                </a:avLst>
              </a:prstGeom>
              <a:solidFill>
                <a:srgbClr val="30FF53"/>
              </a:solidFill>
              <a:ln w="4763">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mtClean="0">
                  <a:solidFill>
                    <a:prstClr val="black"/>
                  </a:solidFill>
                </a:endParaRPr>
              </a:p>
            </p:txBody>
          </p:sp>
          <p:sp>
            <p:nvSpPr>
              <p:cNvPr id="16419" name="AutoShape 49"/>
              <p:cNvSpPr>
                <a:spLocks noChangeArrowheads="1"/>
              </p:cNvSpPr>
              <p:nvPr/>
            </p:nvSpPr>
            <p:spPr bwMode="auto">
              <a:xfrm>
                <a:off x="2311" y="2211"/>
                <a:ext cx="37" cy="59"/>
              </a:xfrm>
              <a:prstGeom prst="roundRect">
                <a:avLst>
                  <a:gd name="adj" fmla="val 45944"/>
                </a:avLst>
              </a:prstGeom>
              <a:solidFill>
                <a:srgbClr val="30FF53"/>
              </a:solidFill>
              <a:ln w="4763">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mtClean="0">
                  <a:solidFill>
                    <a:prstClr val="black"/>
                  </a:solidFill>
                </a:endParaRPr>
              </a:p>
            </p:txBody>
          </p:sp>
          <p:sp>
            <p:nvSpPr>
              <p:cNvPr id="16420" name="AutoShape 50"/>
              <p:cNvSpPr>
                <a:spLocks noChangeArrowheads="1"/>
              </p:cNvSpPr>
              <p:nvPr/>
            </p:nvSpPr>
            <p:spPr bwMode="auto">
              <a:xfrm>
                <a:off x="2348" y="2211"/>
                <a:ext cx="38" cy="59"/>
              </a:xfrm>
              <a:prstGeom prst="roundRect">
                <a:avLst>
                  <a:gd name="adj" fmla="val 44736"/>
                </a:avLst>
              </a:prstGeom>
              <a:solidFill>
                <a:srgbClr val="30FF53"/>
              </a:solidFill>
              <a:ln w="4763">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mtClean="0">
                  <a:solidFill>
                    <a:prstClr val="black"/>
                  </a:solidFill>
                </a:endParaRPr>
              </a:p>
            </p:txBody>
          </p:sp>
          <p:sp>
            <p:nvSpPr>
              <p:cNvPr id="16421" name="Arc 51"/>
              <p:cNvSpPr>
                <a:spLocks/>
              </p:cNvSpPr>
              <p:nvPr/>
            </p:nvSpPr>
            <p:spPr bwMode="auto">
              <a:xfrm>
                <a:off x="2253"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sp>
            <p:nvSpPr>
              <p:cNvPr id="16422" name="Arc 52"/>
              <p:cNvSpPr>
                <a:spLocks/>
              </p:cNvSpPr>
              <p:nvPr/>
            </p:nvSpPr>
            <p:spPr bwMode="auto">
              <a:xfrm>
                <a:off x="2294"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sp>
            <p:nvSpPr>
              <p:cNvPr id="16423" name="Arc 53"/>
              <p:cNvSpPr>
                <a:spLocks/>
              </p:cNvSpPr>
              <p:nvPr/>
            </p:nvSpPr>
            <p:spPr bwMode="auto">
              <a:xfrm>
                <a:off x="2331"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sp>
            <p:nvSpPr>
              <p:cNvPr id="16424" name="Arc 54"/>
              <p:cNvSpPr>
                <a:spLocks/>
              </p:cNvSpPr>
              <p:nvPr/>
            </p:nvSpPr>
            <p:spPr bwMode="auto">
              <a:xfrm>
                <a:off x="2305" y="2160"/>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22462" y="0"/>
                    </a:moveTo>
                    <a:cubicBezTo>
                      <a:pt x="22462" y="11929"/>
                      <a:pt x="12791" y="21600"/>
                      <a:pt x="862" y="21600"/>
                    </a:cubicBezTo>
                    <a:cubicBezTo>
                      <a:pt x="574" y="21600"/>
                      <a:pt x="287" y="21594"/>
                      <a:pt x="-1" y="21582"/>
                    </a:cubicBezTo>
                  </a:path>
                  <a:path w="22462" h="21600" stroke="0" extrusionOk="0">
                    <a:moveTo>
                      <a:pt x="22462" y="0"/>
                    </a:moveTo>
                    <a:cubicBezTo>
                      <a:pt x="22462" y="11929"/>
                      <a:pt x="12791" y="21600"/>
                      <a:pt x="862" y="21600"/>
                    </a:cubicBezTo>
                    <a:cubicBezTo>
                      <a:pt x="574" y="21600"/>
                      <a:pt x="287" y="21594"/>
                      <a:pt x="-1" y="21582"/>
                    </a:cubicBezTo>
                    <a:lnTo>
                      <a:pt x="862" y="0"/>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sp>
            <p:nvSpPr>
              <p:cNvPr id="16425" name="Arc 55"/>
              <p:cNvSpPr>
                <a:spLocks/>
              </p:cNvSpPr>
              <p:nvPr/>
            </p:nvSpPr>
            <p:spPr bwMode="auto">
              <a:xfrm>
                <a:off x="2343" y="2160"/>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sp>
            <p:nvSpPr>
              <p:cNvPr id="16426" name="Arc 56"/>
              <p:cNvSpPr>
                <a:spLocks/>
              </p:cNvSpPr>
              <p:nvPr/>
            </p:nvSpPr>
            <p:spPr bwMode="auto">
              <a:xfrm>
                <a:off x="2380" y="2160"/>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22462" y="0"/>
                    </a:moveTo>
                    <a:cubicBezTo>
                      <a:pt x="22462" y="11929"/>
                      <a:pt x="12791" y="21600"/>
                      <a:pt x="862" y="21600"/>
                    </a:cubicBezTo>
                    <a:cubicBezTo>
                      <a:pt x="574" y="21600"/>
                      <a:pt x="287" y="21594"/>
                      <a:pt x="-1" y="21582"/>
                    </a:cubicBezTo>
                  </a:path>
                  <a:path w="22462" h="21600" stroke="0" extrusionOk="0">
                    <a:moveTo>
                      <a:pt x="22462" y="0"/>
                    </a:moveTo>
                    <a:cubicBezTo>
                      <a:pt x="22462" y="11929"/>
                      <a:pt x="12791" y="21600"/>
                      <a:pt x="862" y="21600"/>
                    </a:cubicBezTo>
                    <a:cubicBezTo>
                      <a:pt x="574" y="21600"/>
                      <a:pt x="287" y="21594"/>
                      <a:pt x="-1" y="21582"/>
                    </a:cubicBezTo>
                    <a:lnTo>
                      <a:pt x="862" y="0"/>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sp>
            <p:nvSpPr>
              <p:cNvPr id="16427" name="Arc 57"/>
              <p:cNvSpPr>
                <a:spLocks/>
              </p:cNvSpPr>
              <p:nvPr/>
            </p:nvSpPr>
            <p:spPr bwMode="auto">
              <a:xfrm>
                <a:off x="2256"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sp>
            <p:nvSpPr>
              <p:cNvPr id="16428" name="Arc 58"/>
              <p:cNvSpPr>
                <a:spLocks/>
              </p:cNvSpPr>
              <p:nvPr/>
            </p:nvSpPr>
            <p:spPr bwMode="auto">
              <a:xfrm>
                <a:off x="2294"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sp>
            <p:nvSpPr>
              <p:cNvPr id="16429" name="Arc 59"/>
              <p:cNvSpPr>
                <a:spLocks/>
              </p:cNvSpPr>
              <p:nvPr/>
            </p:nvSpPr>
            <p:spPr bwMode="auto">
              <a:xfrm>
                <a:off x="2331"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sp>
            <p:nvSpPr>
              <p:cNvPr id="16430" name="Arc 60"/>
              <p:cNvSpPr>
                <a:spLocks/>
              </p:cNvSpPr>
              <p:nvPr/>
            </p:nvSpPr>
            <p:spPr bwMode="auto">
              <a:xfrm>
                <a:off x="2305" y="2263"/>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1" y="17"/>
                    </a:moveTo>
                    <a:cubicBezTo>
                      <a:pt x="287" y="5"/>
                      <a:pt x="574" y="-1"/>
                      <a:pt x="862" y="0"/>
                    </a:cubicBezTo>
                    <a:cubicBezTo>
                      <a:pt x="12791" y="0"/>
                      <a:pt x="22462" y="9670"/>
                      <a:pt x="22462" y="21600"/>
                    </a:cubicBezTo>
                  </a:path>
                  <a:path w="22462" h="21600" stroke="0" extrusionOk="0">
                    <a:moveTo>
                      <a:pt x="-1" y="17"/>
                    </a:moveTo>
                    <a:cubicBezTo>
                      <a:pt x="287" y="5"/>
                      <a:pt x="574" y="-1"/>
                      <a:pt x="862" y="0"/>
                    </a:cubicBezTo>
                    <a:cubicBezTo>
                      <a:pt x="12791" y="0"/>
                      <a:pt x="22462" y="9670"/>
                      <a:pt x="22462" y="21600"/>
                    </a:cubicBezTo>
                    <a:lnTo>
                      <a:pt x="862" y="21600"/>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sp>
            <p:nvSpPr>
              <p:cNvPr id="16431" name="Arc 61"/>
              <p:cNvSpPr>
                <a:spLocks/>
              </p:cNvSpPr>
              <p:nvPr/>
            </p:nvSpPr>
            <p:spPr bwMode="auto">
              <a:xfrm>
                <a:off x="2343" y="2263"/>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sp>
            <p:nvSpPr>
              <p:cNvPr id="16432" name="Arc 62"/>
              <p:cNvSpPr>
                <a:spLocks/>
              </p:cNvSpPr>
              <p:nvPr/>
            </p:nvSpPr>
            <p:spPr bwMode="auto">
              <a:xfrm>
                <a:off x="2384" y="2263"/>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grpSp>
        <p:grpSp>
          <p:nvGrpSpPr>
            <p:cNvPr id="16402" name="Group 63"/>
            <p:cNvGrpSpPr>
              <a:grpSpLocks/>
            </p:cNvGrpSpPr>
            <p:nvPr/>
          </p:nvGrpSpPr>
          <p:grpSpPr bwMode="auto">
            <a:xfrm>
              <a:off x="3978" y="2471"/>
              <a:ext cx="139" cy="158"/>
              <a:chOff x="2253" y="2160"/>
              <a:chExt cx="157" cy="158"/>
            </a:xfrm>
          </p:grpSpPr>
          <p:sp>
            <p:nvSpPr>
              <p:cNvPr id="16403" name="AutoShape 64"/>
              <p:cNvSpPr>
                <a:spLocks noChangeArrowheads="1"/>
              </p:cNvSpPr>
              <p:nvPr/>
            </p:nvSpPr>
            <p:spPr bwMode="auto">
              <a:xfrm>
                <a:off x="2273" y="2211"/>
                <a:ext cx="38" cy="59"/>
              </a:xfrm>
              <a:prstGeom prst="roundRect">
                <a:avLst>
                  <a:gd name="adj" fmla="val 44736"/>
                </a:avLst>
              </a:prstGeom>
              <a:solidFill>
                <a:srgbClr val="30FF53"/>
              </a:solidFill>
              <a:ln w="4763">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mtClean="0">
                  <a:solidFill>
                    <a:prstClr val="black"/>
                  </a:solidFill>
                </a:endParaRPr>
              </a:p>
            </p:txBody>
          </p:sp>
          <p:sp>
            <p:nvSpPr>
              <p:cNvPr id="16404" name="AutoShape 65"/>
              <p:cNvSpPr>
                <a:spLocks noChangeArrowheads="1"/>
              </p:cNvSpPr>
              <p:nvPr/>
            </p:nvSpPr>
            <p:spPr bwMode="auto">
              <a:xfrm>
                <a:off x="2311" y="2211"/>
                <a:ext cx="37" cy="59"/>
              </a:xfrm>
              <a:prstGeom prst="roundRect">
                <a:avLst>
                  <a:gd name="adj" fmla="val 45944"/>
                </a:avLst>
              </a:prstGeom>
              <a:solidFill>
                <a:srgbClr val="30FF53"/>
              </a:solidFill>
              <a:ln w="4763">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mtClean="0">
                  <a:solidFill>
                    <a:prstClr val="black"/>
                  </a:solidFill>
                </a:endParaRPr>
              </a:p>
            </p:txBody>
          </p:sp>
          <p:sp>
            <p:nvSpPr>
              <p:cNvPr id="16405" name="AutoShape 66"/>
              <p:cNvSpPr>
                <a:spLocks noChangeArrowheads="1"/>
              </p:cNvSpPr>
              <p:nvPr/>
            </p:nvSpPr>
            <p:spPr bwMode="auto">
              <a:xfrm>
                <a:off x="2348" y="2211"/>
                <a:ext cx="38" cy="59"/>
              </a:xfrm>
              <a:prstGeom prst="roundRect">
                <a:avLst>
                  <a:gd name="adj" fmla="val 44736"/>
                </a:avLst>
              </a:prstGeom>
              <a:solidFill>
                <a:srgbClr val="30FF53"/>
              </a:solidFill>
              <a:ln w="4763">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mtClean="0">
                  <a:solidFill>
                    <a:prstClr val="black"/>
                  </a:solidFill>
                </a:endParaRPr>
              </a:p>
            </p:txBody>
          </p:sp>
          <p:sp>
            <p:nvSpPr>
              <p:cNvPr id="16406" name="Arc 67"/>
              <p:cNvSpPr>
                <a:spLocks/>
              </p:cNvSpPr>
              <p:nvPr/>
            </p:nvSpPr>
            <p:spPr bwMode="auto">
              <a:xfrm>
                <a:off x="2253"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sp>
            <p:nvSpPr>
              <p:cNvPr id="16407" name="Arc 68"/>
              <p:cNvSpPr>
                <a:spLocks/>
              </p:cNvSpPr>
              <p:nvPr/>
            </p:nvSpPr>
            <p:spPr bwMode="auto">
              <a:xfrm>
                <a:off x="2294"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sp>
            <p:nvSpPr>
              <p:cNvPr id="16408" name="Arc 69"/>
              <p:cNvSpPr>
                <a:spLocks/>
              </p:cNvSpPr>
              <p:nvPr/>
            </p:nvSpPr>
            <p:spPr bwMode="auto">
              <a:xfrm>
                <a:off x="2331"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sp>
            <p:nvSpPr>
              <p:cNvPr id="16409" name="Arc 70"/>
              <p:cNvSpPr>
                <a:spLocks/>
              </p:cNvSpPr>
              <p:nvPr/>
            </p:nvSpPr>
            <p:spPr bwMode="auto">
              <a:xfrm>
                <a:off x="2305" y="2160"/>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22462" y="0"/>
                    </a:moveTo>
                    <a:cubicBezTo>
                      <a:pt x="22462" y="11929"/>
                      <a:pt x="12791" y="21600"/>
                      <a:pt x="862" y="21600"/>
                    </a:cubicBezTo>
                    <a:cubicBezTo>
                      <a:pt x="574" y="21600"/>
                      <a:pt x="287" y="21594"/>
                      <a:pt x="-1" y="21582"/>
                    </a:cubicBezTo>
                  </a:path>
                  <a:path w="22462" h="21600" stroke="0" extrusionOk="0">
                    <a:moveTo>
                      <a:pt x="22462" y="0"/>
                    </a:moveTo>
                    <a:cubicBezTo>
                      <a:pt x="22462" y="11929"/>
                      <a:pt x="12791" y="21600"/>
                      <a:pt x="862" y="21600"/>
                    </a:cubicBezTo>
                    <a:cubicBezTo>
                      <a:pt x="574" y="21600"/>
                      <a:pt x="287" y="21594"/>
                      <a:pt x="-1" y="21582"/>
                    </a:cubicBezTo>
                    <a:lnTo>
                      <a:pt x="862" y="0"/>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sp>
            <p:nvSpPr>
              <p:cNvPr id="16410" name="Arc 71"/>
              <p:cNvSpPr>
                <a:spLocks/>
              </p:cNvSpPr>
              <p:nvPr/>
            </p:nvSpPr>
            <p:spPr bwMode="auto">
              <a:xfrm>
                <a:off x="2343" y="2160"/>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sp>
            <p:nvSpPr>
              <p:cNvPr id="16411" name="Arc 72"/>
              <p:cNvSpPr>
                <a:spLocks/>
              </p:cNvSpPr>
              <p:nvPr/>
            </p:nvSpPr>
            <p:spPr bwMode="auto">
              <a:xfrm>
                <a:off x="2380" y="2160"/>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22462" y="0"/>
                    </a:moveTo>
                    <a:cubicBezTo>
                      <a:pt x="22462" y="11929"/>
                      <a:pt x="12791" y="21600"/>
                      <a:pt x="862" y="21600"/>
                    </a:cubicBezTo>
                    <a:cubicBezTo>
                      <a:pt x="574" y="21600"/>
                      <a:pt x="287" y="21594"/>
                      <a:pt x="-1" y="21582"/>
                    </a:cubicBezTo>
                  </a:path>
                  <a:path w="22462" h="21600" stroke="0" extrusionOk="0">
                    <a:moveTo>
                      <a:pt x="22462" y="0"/>
                    </a:moveTo>
                    <a:cubicBezTo>
                      <a:pt x="22462" y="11929"/>
                      <a:pt x="12791" y="21600"/>
                      <a:pt x="862" y="21600"/>
                    </a:cubicBezTo>
                    <a:cubicBezTo>
                      <a:pt x="574" y="21600"/>
                      <a:pt x="287" y="21594"/>
                      <a:pt x="-1" y="21582"/>
                    </a:cubicBezTo>
                    <a:lnTo>
                      <a:pt x="862" y="0"/>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sp>
            <p:nvSpPr>
              <p:cNvPr id="16412" name="Arc 73"/>
              <p:cNvSpPr>
                <a:spLocks/>
              </p:cNvSpPr>
              <p:nvPr/>
            </p:nvSpPr>
            <p:spPr bwMode="auto">
              <a:xfrm>
                <a:off x="2256"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sp>
            <p:nvSpPr>
              <p:cNvPr id="16413" name="Arc 74"/>
              <p:cNvSpPr>
                <a:spLocks/>
              </p:cNvSpPr>
              <p:nvPr/>
            </p:nvSpPr>
            <p:spPr bwMode="auto">
              <a:xfrm>
                <a:off x="2294"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sp>
            <p:nvSpPr>
              <p:cNvPr id="16414" name="Arc 75"/>
              <p:cNvSpPr>
                <a:spLocks/>
              </p:cNvSpPr>
              <p:nvPr/>
            </p:nvSpPr>
            <p:spPr bwMode="auto">
              <a:xfrm>
                <a:off x="2331"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sp>
            <p:nvSpPr>
              <p:cNvPr id="16415" name="Arc 76"/>
              <p:cNvSpPr>
                <a:spLocks/>
              </p:cNvSpPr>
              <p:nvPr/>
            </p:nvSpPr>
            <p:spPr bwMode="auto">
              <a:xfrm>
                <a:off x="2305" y="2263"/>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1" y="17"/>
                    </a:moveTo>
                    <a:cubicBezTo>
                      <a:pt x="287" y="5"/>
                      <a:pt x="574" y="-1"/>
                      <a:pt x="862" y="0"/>
                    </a:cubicBezTo>
                    <a:cubicBezTo>
                      <a:pt x="12791" y="0"/>
                      <a:pt x="22462" y="9670"/>
                      <a:pt x="22462" y="21600"/>
                    </a:cubicBezTo>
                  </a:path>
                  <a:path w="22462" h="21600" stroke="0" extrusionOk="0">
                    <a:moveTo>
                      <a:pt x="-1" y="17"/>
                    </a:moveTo>
                    <a:cubicBezTo>
                      <a:pt x="287" y="5"/>
                      <a:pt x="574" y="-1"/>
                      <a:pt x="862" y="0"/>
                    </a:cubicBezTo>
                    <a:cubicBezTo>
                      <a:pt x="12791" y="0"/>
                      <a:pt x="22462" y="9670"/>
                      <a:pt x="22462" y="21600"/>
                    </a:cubicBezTo>
                    <a:lnTo>
                      <a:pt x="862" y="21600"/>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sp>
            <p:nvSpPr>
              <p:cNvPr id="16416" name="Arc 77"/>
              <p:cNvSpPr>
                <a:spLocks/>
              </p:cNvSpPr>
              <p:nvPr/>
            </p:nvSpPr>
            <p:spPr bwMode="auto">
              <a:xfrm>
                <a:off x="2343" y="2263"/>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sp>
            <p:nvSpPr>
              <p:cNvPr id="16417" name="Arc 78"/>
              <p:cNvSpPr>
                <a:spLocks/>
              </p:cNvSpPr>
              <p:nvPr/>
            </p:nvSpPr>
            <p:spPr bwMode="auto">
              <a:xfrm>
                <a:off x="2384" y="2263"/>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30FF53"/>
              </a:solidFill>
              <a:ln w="4763">
                <a:solidFill>
                  <a:srgbClr val="000000"/>
                </a:solidFill>
                <a:round/>
                <a:headEnd/>
                <a:tailEnd/>
              </a:ln>
            </p:spPr>
            <p:txBody>
              <a:bodyPr/>
              <a:lstStyle/>
              <a:p>
                <a:endParaRPr lang="en-US" smtClean="0">
                  <a:solidFill>
                    <a:prstClr val="black"/>
                  </a:solidFill>
                </a:endParaRPr>
              </a:p>
            </p:txBody>
          </p:sp>
        </p:grpSp>
      </p:grpSp>
      <p:sp>
        <p:nvSpPr>
          <p:cNvPr id="16391" name="Rectangle 79"/>
          <p:cNvSpPr>
            <a:spLocks noChangeArrowheads="1"/>
          </p:cNvSpPr>
          <p:nvPr/>
        </p:nvSpPr>
        <p:spPr bwMode="auto">
          <a:xfrm>
            <a:off x="3802063" y="4300538"/>
            <a:ext cx="9810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3200" b="1" smtClean="0">
                <a:solidFill>
                  <a:srgbClr val="000000"/>
                </a:solidFill>
                <a:latin typeface="Albertus Medium"/>
              </a:rPr>
              <a:t>CO</a:t>
            </a:r>
            <a:r>
              <a:rPr lang="en-US" altLang="en-US" sz="3200" b="1" baseline="-25000" smtClean="0">
                <a:solidFill>
                  <a:srgbClr val="000000"/>
                </a:solidFill>
                <a:latin typeface="Albertus Medium"/>
              </a:rPr>
              <a:t>2</a:t>
            </a:r>
          </a:p>
        </p:txBody>
      </p:sp>
      <p:sp>
        <p:nvSpPr>
          <p:cNvPr id="16392" name="Line 80"/>
          <p:cNvSpPr>
            <a:spLocks noChangeShapeType="1"/>
          </p:cNvSpPr>
          <p:nvPr/>
        </p:nvSpPr>
        <p:spPr bwMode="auto">
          <a:xfrm>
            <a:off x="5056188" y="4460875"/>
            <a:ext cx="652462"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prstClr val="black"/>
              </a:solidFill>
            </a:endParaRPr>
          </a:p>
        </p:txBody>
      </p:sp>
      <p:sp>
        <p:nvSpPr>
          <p:cNvPr id="33873" name="Text Box 81"/>
          <p:cNvSpPr txBox="1">
            <a:spLocks noChangeArrowheads="1"/>
          </p:cNvSpPr>
          <p:nvPr/>
        </p:nvSpPr>
        <p:spPr bwMode="auto">
          <a:xfrm>
            <a:off x="492125" y="5343525"/>
            <a:ext cx="1717675" cy="366713"/>
          </a:xfrm>
          <a:prstGeom prst="rect">
            <a:avLst/>
          </a:prstGeom>
          <a:noFill/>
          <a:ln w="9525">
            <a:noFill/>
            <a:miter lim="800000"/>
            <a:headEnd/>
            <a:tailEnd/>
          </a:ln>
          <a:effectLst/>
        </p:spPr>
        <p:txBody>
          <a:bodyPr>
            <a:spAutoFit/>
          </a:bodyPr>
          <a:lstStyle/>
          <a:p>
            <a:pPr eaLnBrk="0" hangingPunct="0">
              <a:defRPr/>
            </a:pPr>
            <a:r>
              <a:rPr lang="en-US">
                <a:solidFill>
                  <a:srgbClr val="C0504D"/>
                </a:solidFill>
                <a:effectLst>
                  <a:outerShdw blurRad="38100" dist="38100" dir="2700000" algn="tl">
                    <a:srgbClr val="C0C0C0"/>
                  </a:outerShdw>
                </a:effectLst>
                <a:latin typeface="Albertus Medium" pitchFamily="34" charset="0"/>
              </a:rPr>
              <a:t>Surface Ocean</a:t>
            </a:r>
          </a:p>
        </p:txBody>
      </p:sp>
      <p:sp>
        <p:nvSpPr>
          <p:cNvPr id="33874" name="Rectangle 82"/>
          <p:cNvSpPr>
            <a:spLocks noChangeArrowheads="1"/>
          </p:cNvSpPr>
          <p:nvPr/>
        </p:nvSpPr>
        <p:spPr bwMode="auto">
          <a:xfrm>
            <a:off x="957263" y="4305300"/>
            <a:ext cx="233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3200" b="1" smtClean="0">
                <a:solidFill>
                  <a:srgbClr val="FF0000"/>
                </a:solidFill>
                <a:latin typeface="Albertus Medium"/>
              </a:rPr>
              <a:t>Nutrients +</a:t>
            </a:r>
            <a:endParaRPr lang="en-US" altLang="en-US" sz="3200" b="1" baseline="-25000" smtClean="0">
              <a:solidFill>
                <a:srgbClr val="FF0000"/>
              </a:solidFill>
              <a:latin typeface="Albertus Medium"/>
            </a:endParaRPr>
          </a:p>
        </p:txBody>
      </p:sp>
      <p:sp>
        <p:nvSpPr>
          <p:cNvPr id="16395" name="Line 83"/>
          <p:cNvSpPr>
            <a:spLocks noChangeShapeType="1"/>
          </p:cNvSpPr>
          <p:nvPr/>
        </p:nvSpPr>
        <p:spPr bwMode="auto">
          <a:xfrm>
            <a:off x="4310063" y="3335338"/>
            <a:ext cx="0" cy="801687"/>
          </a:xfrm>
          <a:prstGeom prst="line">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prstClr val="black"/>
              </a:solidFill>
            </a:endParaRPr>
          </a:p>
        </p:txBody>
      </p:sp>
      <p:sp>
        <p:nvSpPr>
          <p:cNvPr id="84" name="Rectangle 83"/>
          <p:cNvSpPr>
            <a:spLocks noChangeArrowheads="1"/>
          </p:cNvSpPr>
          <p:nvPr/>
        </p:nvSpPr>
        <p:spPr bwMode="auto">
          <a:xfrm>
            <a:off x="2286000" y="59436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b="1" u="sng" dirty="0" smtClean="0">
                <a:solidFill>
                  <a:prstClr val="black"/>
                </a:solidFill>
              </a:rPr>
              <a:t>50 times</a:t>
            </a:r>
            <a:r>
              <a:rPr lang="en-US" altLang="en-US" b="1" dirty="0" smtClean="0">
                <a:solidFill>
                  <a:prstClr val="black"/>
                </a:solidFill>
              </a:rPr>
              <a:t> more inorganic carbon in the global ocean than in the atmosphere. </a:t>
            </a:r>
          </a:p>
        </p:txBody>
      </p:sp>
    </p:spTree>
    <p:extLst>
      <p:ext uri="{BB962C8B-B14F-4D97-AF65-F5344CB8AC3E}">
        <p14:creationId xmlns:p14="http://schemas.microsoft.com/office/powerpoint/2010/main" val="26486336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87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2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74" grpId="0" build="p" autoUpdateAnimBg="0"/>
      <p:bldP spid="8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Documents and Settings\wos\My Documents\Pictures\perfect stor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52400"/>
            <a:ext cx="5334000" cy="40005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7411" name="Text Box 3"/>
          <p:cNvSpPr txBox="1">
            <a:spLocks noChangeArrowheads="1"/>
          </p:cNvSpPr>
          <p:nvPr/>
        </p:nvSpPr>
        <p:spPr bwMode="auto">
          <a:xfrm>
            <a:off x="0" y="685800"/>
            <a:ext cx="35052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3600" b="1">
                <a:solidFill>
                  <a:srgbClr val="009900"/>
                </a:solidFill>
                <a:cs typeface="Arial" pitchFamily="34" charset="0"/>
              </a:rPr>
              <a:t>Factors that Influence the Ocean’s Carbon Cycle</a:t>
            </a:r>
          </a:p>
        </p:txBody>
      </p:sp>
      <p:sp>
        <p:nvSpPr>
          <p:cNvPr id="17412" name="Text Box 4"/>
          <p:cNvSpPr txBox="1">
            <a:spLocks noChangeArrowheads="1"/>
          </p:cNvSpPr>
          <p:nvPr/>
        </p:nvSpPr>
        <p:spPr bwMode="auto">
          <a:xfrm>
            <a:off x="457200" y="4572000"/>
            <a:ext cx="74676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FontTx/>
              <a:buAutoNum type="arabicPeriod"/>
            </a:pPr>
            <a:r>
              <a:rPr lang="en-US" altLang="en-US" sz="4000" b="1">
                <a:solidFill>
                  <a:srgbClr val="FF0000"/>
                </a:solidFill>
                <a:cs typeface="Arial" pitchFamily="34" charset="0"/>
              </a:rPr>
              <a:t>The </a:t>
            </a:r>
            <a:r>
              <a:rPr lang="en-US" altLang="en-US" sz="4000" b="1" u="sng">
                <a:solidFill>
                  <a:srgbClr val="FF0000"/>
                </a:solidFill>
                <a:cs typeface="Arial" pitchFamily="34" charset="0"/>
              </a:rPr>
              <a:t>solubility</a:t>
            </a:r>
            <a:r>
              <a:rPr lang="en-US" altLang="en-US" sz="4000" b="1">
                <a:solidFill>
                  <a:srgbClr val="FF0000"/>
                </a:solidFill>
                <a:cs typeface="Arial" pitchFamily="34" charset="0"/>
              </a:rPr>
              <a:t> pump; and</a:t>
            </a:r>
          </a:p>
          <a:p>
            <a:pPr eaLnBrk="1" hangingPunct="1">
              <a:spcBef>
                <a:spcPct val="50000"/>
              </a:spcBef>
              <a:buFontTx/>
              <a:buAutoNum type="arabicPeriod"/>
            </a:pPr>
            <a:r>
              <a:rPr lang="en-US" altLang="en-US" sz="4000" b="1">
                <a:solidFill>
                  <a:srgbClr val="FF0000"/>
                </a:solidFill>
                <a:cs typeface="Arial" pitchFamily="34" charset="0"/>
              </a:rPr>
              <a:t>The </a:t>
            </a:r>
            <a:r>
              <a:rPr lang="en-US" altLang="en-US" sz="4000" b="1" u="sng">
                <a:solidFill>
                  <a:srgbClr val="FF0000"/>
                </a:solidFill>
                <a:cs typeface="Arial" pitchFamily="34" charset="0"/>
              </a:rPr>
              <a:t>biological</a:t>
            </a:r>
            <a:r>
              <a:rPr lang="en-US" altLang="en-US" sz="4000" b="1">
                <a:solidFill>
                  <a:srgbClr val="FF0000"/>
                </a:solidFill>
                <a:cs typeface="Arial" pitchFamily="34" charset="0"/>
              </a:rPr>
              <a:t> pump.</a:t>
            </a:r>
          </a:p>
        </p:txBody>
      </p:sp>
      <p:sp>
        <p:nvSpPr>
          <p:cNvPr id="17413" name="TextBox 4"/>
          <p:cNvSpPr txBox="1">
            <a:spLocks noChangeArrowheads="1"/>
          </p:cNvSpPr>
          <p:nvPr/>
        </p:nvSpPr>
        <p:spPr bwMode="auto">
          <a:xfrm>
            <a:off x="0" y="6488113"/>
            <a:ext cx="1630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400"/>
              <a:t>Smith, W.O. VIMS</a:t>
            </a:r>
          </a:p>
        </p:txBody>
      </p:sp>
    </p:spTree>
    <p:extLst>
      <p:ext uri="{BB962C8B-B14F-4D97-AF65-F5344CB8AC3E}">
        <p14:creationId xmlns:p14="http://schemas.microsoft.com/office/powerpoint/2010/main" val="37993279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biopump2.jpg                                                   0007C4A9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884238"/>
            <a:ext cx="6629400" cy="597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2"/>
          <p:cNvSpPr txBox="1">
            <a:spLocks noChangeArrowheads="1"/>
          </p:cNvSpPr>
          <p:nvPr/>
        </p:nvSpPr>
        <p:spPr bwMode="auto">
          <a:xfrm>
            <a:off x="381000" y="43216"/>
            <a:ext cx="578825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4400" b="1" dirty="0" smtClean="0">
                <a:solidFill>
                  <a:prstClr val="black"/>
                </a:solidFill>
                <a:latin typeface="Albertus Medium"/>
              </a:rPr>
              <a:t>A Tale of Two Pumps</a:t>
            </a:r>
          </a:p>
        </p:txBody>
      </p:sp>
    </p:spTree>
    <p:extLst>
      <p:ext uri="{BB962C8B-B14F-4D97-AF65-F5344CB8AC3E}">
        <p14:creationId xmlns:p14="http://schemas.microsoft.com/office/powerpoint/2010/main" val="36916136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457200" y="1219200"/>
            <a:ext cx="8229600" cy="4791075"/>
          </a:xfrm>
          <a:prstGeom prst="rect">
            <a:avLst/>
          </a:prstGeom>
          <a:noFill/>
          <a:ln w="9525">
            <a:noFill/>
            <a:miter lim="800000"/>
            <a:headEnd/>
            <a:tailEnd/>
          </a:ln>
        </p:spPr>
        <p:txBody>
          <a:bodyPr lIns="92075" tIns="46038" rIns="92075" bIns="46038"/>
          <a:lstStyle/>
          <a:p>
            <a:pPr marL="342900" indent="-342900">
              <a:lnSpc>
                <a:spcPct val="90000"/>
              </a:lnSpc>
              <a:spcBef>
                <a:spcPct val="20000"/>
              </a:spcBef>
              <a:defRPr/>
            </a:pPr>
            <a:r>
              <a:rPr lang="en-US" sz="3200" b="1" dirty="0">
                <a:solidFill>
                  <a:schemeClr val="tx2">
                    <a:lumMod val="50000"/>
                  </a:schemeClr>
                </a:solidFill>
                <a:cs typeface="Arial" pitchFamily="34" charset="0"/>
              </a:rPr>
              <a:t>Gas exchange allows CO</a:t>
            </a:r>
            <a:r>
              <a:rPr lang="en-US" sz="3200" b="1" baseline="-25000" dirty="0">
                <a:solidFill>
                  <a:schemeClr val="tx2">
                    <a:lumMod val="50000"/>
                  </a:schemeClr>
                </a:solidFill>
                <a:cs typeface="Arial" pitchFamily="34" charset="0"/>
              </a:rPr>
              <a:t>2</a:t>
            </a:r>
            <a:r>
              <a:rPr lang="en-US" sz="3200" b="1" dirty="0">
                <a:solidFill>
                  <a:schemeClr val="tx2">
                    <a:lumMod val="50000"/>
                  </a:schemeClr>
                </a:solidFill>
                <a:cs typeface="Arial" pitchFamily="34" charset="0"/>
              </a:rPr>
              <a:t> to enter </a:t>
            </a:r>
            <a:r>
              <a:rPr lang="en-US" sz="3200" b="1" dirty="0" smtClean="0">
                <a:solidFill>
                  <a:schemeClr val="tx2">
                    <a:lumMod val="50000"/>
                  </a:schemeClr>
                </a:solidFill>
                <a:cs typeface="Arial" pitchFamily="34" charset="0"/>
              </a:rPr>
              <a:t>ocean</a:t>
            </a:r>
          </a:p>
          <a:p>
            <a:pPr marL="342900" indent="-342900">
              <a:lnSpc>
                <a:spcPct val="90000"/>
              </a:lnSpc>
              <a:spcBef>
                <a:spcPct val="20000"/>
              </a:spcBef>
              <a:defRPr/>
            </a:pPr>
            <a:endParaRPr lang="en-US" sz="3200" b="1" dirty="0">
              <a:solidFill>
                <a:schemeClr val="tx2">
                  <a:lumMod val="50000"/>
                </a:schemeClr>
              </a:solidFill>
              <a:cs typeface="Arial" pitchFamily="34" charset="0"/>
            </a:endParaRPr>
          </a:p>
          <a:p>
            <a:pPr marL="742950" lvl="1" indent="-285750">
              <a:lnSpc>
                <a:spcPct val="90000"/>
              </a:lnSpc>
              <a:spcBef>
                <a:spcPct val="20000"/>
              </a:spcBef>
              <a:buFontTx/>
              <a:buChar char="–"/>
              <a:defRPr/>
            </a:pPr>
            <a:r>
              <a:rPr lang="en-US" sz="3200" b="1" dirty="0">
                <a:solidFill>
                  <a:schemeClr val="accent4">
                    <a:lumMod val="75000"/>
                  </a:schemeClr>
                </a:solidFill>
                <a:cs typeface="Arial" pitchFamily="34" charset="0"/>
              </a:rPr>
              <a:t>flux depends upon air-sea CO</a:t>
            </a:r>
            <a:r>
              <a:rPr lang="en-US" sz="3200" b="1" baseline="-25000" dirty="0">
                <a:solidFill>
                  <a:schemeClr val="accent4">
                    <a:lumMod val="75000"/>
                  </a:schemeClr>
                </a:solidFill>
                <a:cs typeface="Arial" pitchFamily="34" charset="0"/>
              </a:rPr>
              <a:t>2</a:t>
            </a:r>
            <a:r>
              <a:rPr lang="en-US" sz="3200" b="1" dirty="0">
                <a:solidFill>
                  <a:schemeClr val="accent4">
                    <a:lumMod val="75000"/>
                  </a:schemeClr>
                </a:solidFill>
                <a:cs typeface="Arial" pitchFamily="34" charset="0"/>
              </a:rPr>
              <a:t> </a:t>
            </a:r>
            <a:r>
              <a:rPr lang="en-US" sz="3200" b="1" dirty="0" smtClean="0">
                <a:solidFill>
                  <a:schemeClr val="accent4">
                    <a:lumMod val="75000"/>
                  </a:schemeClr>
                </a:solidFill>
                <a:cs typeface="Arial" pitchFamily="34" charset="0"/>
              </a:rPr>
              <a:t>difference</a:t>
            </a:r>
          </a:p>
          <a:p>
            <a:pPr marL="742950" lvl="1" indent="-285750">
              <a:lnSpc>
                <a:spcPct val="90000"/>
              </a:lnSpc>
              <a:spcBef>
                <a:spcPct val="20000"/>
              </a:spcBef>
              <a:buFontTx/>
              <a:buChar char="–"/>
              <a:defRPr/>
            </a:pPr>
            <a:endParaRPr lang="en-US" sz="3200" b="1" dirty="0">
              <a:solidFill>
                <a:schemeClr val="accent4">
                  <a:lumMod val="75000"/>
                </a:schemeClr>
              </a:solidFill>
              <a:cs typeface="Arial" pitchFamily="34" charset="0"/>
            </a:endParaRPr>
          </a:p>
          <a:p>
            <a:pPr marL="742950" lvl="1" indent="-285750">
              <a:lnSpc>
                <a:spcPct val="90000"/>
              </a:lnSpc>
              <a:spcBef>
                <a:spcPct val="20000"/>
              </a:spcBef>
              <a:buFontTx/>
              <a:buChar char="–"/>
              <a:defRPr/>
            </a:pPr>
            <a:r>
              <a:rPr lang="en-US" sz="3200" b="1" dirty="0">
                <a:solidFill>
                  <a:schemeClr val="accent4">
                    <a:lumMod val="75000"/>
                  </a:schemeClr>
                </a:solidFill>
                <a:cs typeface="Arial" pitchFamily="34" charset="0"/>
              </a:rPr>
              <a:t>Solubility increases in cold water (polar regions are sinks, equatorial sources)</a:t>
            </a:r>
          </a:p>
        </p:txBody>
      </p:sp>
      <p:sp>
        <p:nvSpPr>
          <p:cNvPr id="19460" name="Rectangle 4"/>
          <p:cNvSpPr>
            <a:spLocks noChangeArrowheads="1"/>
          </p:cNvSpPr>
          <p:nvPr/>
        </p:nvSpPr>
        <p:spPr bwMode="auto">
          <a:xfrm>
            <a:off x="609600" y="601027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sz="2000" i="1">
              <a:solidFill>
                <a:srgbClr val="FFFF00"/>
              </a:solidFill>
              <a:latin typeface="Comic Sans MS" pitchFamily="66" charset="0"/>
            </a:endParaRPr>
          </a:p>
        </p:txBody>
      </p:sp>
      <p:sp>
        <p:nvSpPr>
          <p:cNvPr id="28677" name="Rectangle 5"/>
          <p:cNvSpPr>
            <a:spLocks noChangeArrowheads="1"/>
          </p:cNvSpPr>
          <p:nvPr/>
        </p:nvSpPr>
        <p:spPr bwMode="auto">
          <a:xfrm>
            <a:off x="685800" y="239713"/>
            <a:ext cx="5622925" cy="708025"/>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4000" b="1" dirty="0">
                <a:solidFill>
                  <a:schemeClr val="tx2">
                    <a:lumMod val="50000"/>
                  </a:schemeClr>
                </a:solidFill>
                <a:cs typeface="Arial" pitchFamily="34" charset="0"/>
              </a:rPr>
              <a:t>The “Solubility Pump”</a:t>
            </a:r>
          </a:p>
        </p:txBody>
      </p:sp>
      <p:sp>
        <p:nvSpPr>
          <p:cNvPr id="19462" name="TextBox 5"/>
          <p:cNvSpPr txBox="1">
            <a:spLocks noChangeArrowheads="1"/>
          </p:cNvSpPr>
          <p:nvPr/>
        </p:nvSpPr>
        <p:spPr bwMode="auto">
          <a:xfrm>
            <a:off x="0" y="6488113"/>
            <a:ext cx="1630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400"/>
              <a:t>Smith, W.O. VIMS</a:t>
            </a:r>
          </a:p>
        </p:txBody>
      </p:sp>
    </p:spTree>
    <p:extLst>
      <p:ext uri="{BB962C8B-B14F-4D97-AF65-F5344CB8AC3E}">
        <p14:creationId xmlns:p14="http://schemas.microsoft.com/office/powerpoint/2010/main" val="215172551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Effect transition="in" filter="fade">
                                      <p:cBhvr>
                                        <p:cTn id="7" dur="2000"/>
                                        <p:tgtEl>
                                          <p:spTgt spid="819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94">
                                            <p:txEl>
                                              <p:pRg st="2" end="2"/>
                                            </p:txEl>
                                          </p:spTgt>
                                        </p:tgtEl>
                                        <p:attrNameLst>
                                          <p:attrName>style.visibility</p:attrName>
                                        </p:attrNameLst>
                                      </p:cBhvr>
                                      <p:to>
                                        <p:strVal val="visible"/>
                                      </p:to>
                                    </p:set>
                                    <p:animEffect transition="in" filter="fade">
                                      <p:cBhvr>
                                        <p:cTn id="10" dur="2000"/>
                                        <p:tgtEl>
                                          <p:spTgt spid="819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194">
                                            <p:txEl>
                                              <p:pRg st="4" end="4"/>
                                            </p:txEl>
                                          </p:spTgt>
                                        </p:tgtEl>
                                        <p:attrNameLst>
                                          <p:attrName>style.visibility</p:attrName>
                                        </p:attrNameLst>
                                      </p:cBhvr>
                                      <p:to>
                                        <p:strVal val="visible"/>
                                      </p:to>
                                    </p:set>
                                    <p:animEffect transition="in" filter="fade">
                                      <p:cBhvr>
                                        <p:cTn id="13" dur="2000"/>
                                        <p:tgtEl>
                                          <p:spTgt spid="81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rrowheads="1"/>
          </p:cNvPicPr>
          <p:nvPr/>
        </p:nvPicPr>
        <p:blipFill>
          <a:blip r:embed="rId3">
            <a:extLst>
              <a:ext uri="{28A0092B-C50C-407E-A947-70E740481C1C}">
                <a14:useLocalDpi xmlns:a14="http://schemas.microsoft.com/office/drawing/2010/main" val="0"/>
              </a:ext>
            </a:extLst>
          </a:blip>
          <a:srcRect l="5811" t="21759" r="5850" b="9370"/>
          <a:stretch>
            <a:fillRect/>
          </a:stretch>
        </p:blipFill>
        <p:spPr bwMode="auto">
          <a:xfrm>
            <a:off x="685800" y="21336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304800" y="381000"/>
            <a:ext cx="8534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200" b="1">
                <a:cs typeface="Arial" pitchFamily="34" charset="0"/>
              </a:rPr>
              <a:t>The ocean naturally acts as an overall sink for carbon dioxide, but the location of sinks and sources is not uniform</a:t>
            </a:r>
          </a:p>
        </p:txBody>
      </p:sp>
      <p:sp>
        <p:nvSpPr>
          <p:cNvPr id="23556" name="TextBox 3"/>
          <p:cNvSpPr txBox="1">
            <a:spLocks noChangeArrowheads="1"/>
          </p:cNvSpPr>
          <p:nvPr/>
        </p:nvSpPr>
        <p:spPr bwMode="auto">
          <a:xfrm>
            <a:off x="0" y="6488113"/>
            <a:ext cx="1630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t>Smith, W.O. VIMS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ChangeArrowheads="1"/>
          </p:cNvSpPr>
          <p:nvPr/>
        </p:nvSpPr>
        <p:spPr bwMode="auto">
          <a:xfrm>
            <a:off x="76200" y="0"/>
            <a:ext cx="6172200" cy="685800"/>
          </a:xfrm>
          <a:prstGeom prst="rect">
            <a:avLst/>
          </a:prstGeom>
          <a:noFill/>
          <a:ln w="9525">
            <a:noFill/>
            <a:miter lim="800000"/>
            <a:headEnd/>
            <a:tailEnd/>
          </a:ln>
          <a:effectLst/>
        </p:spPr>
        <p:txBody>
          <a:bodyPr lIns="92075" tIns="46038" rIns="92075" bIns="46038" anchor="ctr"/>
          <a:lstStyle/>
          <a:p>
            <a:pPr algn="ctr">
              <a:defRPr/>
            </a:pPr>
            <a:r>
              <a:rPr lang="en-US" sz="2800" b="1" dirty="0">
                <a:effectLst>
                  <a:outerShdw blurRad="38100" dist="38100" dir="2700000" algn="tl">
                    <a:srgbClr val="FFFFFF"/>
                  </a:outerShdw>
                </a:effectLst>
                <a:cs typeface="Arial" panose="020B0604020202020204" pitchFamily="34" charset="0"/>
              </a:rPr>
              <a:t>The “Biological Pump”</a:t>
            </a:r>
          </a:p>
        </p:txBody>
      </p:sp>
      <p:pic>
        <p:nvPicPr>
          <p:cNvPr id="3074" name="Picture 2" descr="The Ocean Carbon Cycle. Credit: Oak Ridge National Labora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7" y="571500"/>
            <a:ext cx="7367037" cy="6237596"/>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4"/>
          <p:cNvSpPr>
            <a:spLocks noChangeArrowheads="1"/>
          </p:cNvSpPr>
          <p:nvPr/>
        </p:nvSpPr>
        <p:spPr bwMode="auto">
          <a:xfrm>
            <a:off x="5943600" y="228600"/>
            <a:ext cx="3048000" cy="3810000"/>
          </a:xfrm>
          <a:prstGeom prst="rect">
            <a:avLst/>
          </a:prstGeom>
          <a:solidFill>
            <a:schemeClr val="bg1">
              <a:alpha val="56000"/>
            </a:schemeClr>
          </a:solidFill>
          <a:ln>
            <a:noFill/>
          </a:ln>
          <a:extLst/>
        </p:spPr>
        <p:txBody>
          <a:bodyPr lIns="92075" tIns="46038" rIns="92075" bIns="46038"/>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Bef>
                <a:spcPct val="20000"/>
              </a:spcBef>
            </a:pPr>
            <a:r>
              <a:rPr lang="en-US" altLang="en-US" b="1" dirty="0">
                <a:solidFill>
                  <a:srgbClr val="009900"/>
                </a:solidFill>
                <a:cs typeface="Arial" pitchFamily="34" charset="0"/>
              </a:rPr>
              <a:t>	Combined biological processes which transfer organic matter and associated elements to depth</a:t>
            </a:r>
          </a:p>
          <a:p>
            <a:pPr eaLnBrk="1" hangingPunct="1">
              <a:lnSpc>
                <a:spcPct val="90000"/>
              </a:lnSpc>
              <a:spcBef>
                <a:spcPct val="20000"/>
              </a:spcBef>
            </a:pPr>
            <a:r>
              <a:rPr lang="en-US" altLang="en-US" b="1" dirty="0">
                <a:solidFill>
                  <a:srgbClr val="009900"/>
                </a:solidFill>
                <a:cs typeface="Arial" pitchFamily="34" charset="0"/>
              </a:rPr>
              <a:t>	</a:t>
            </a:r>
            <a:r>
              <a:rPr lang="en-US" altLang="en-US" sz="2000" b="1" dirty="0">
                <a:solidFill>
                  <a:srgbClr val="009900"/>
                </a:solidFill>
                <a:cs typeface="Arial" pitchFamily="34" charset="0"/>
              </a:rPr>
              <a:t>- </a:t>
            </a:r>
            <a:r>
              <a:rPr lang="en-US" altLang="en-US" sz="2000" b="1" i="1" dirty="0">
                <a:solidFill>
                  <a:srgbClr val="009900"/>
                </a:solidFill>
                <a:cs typeface="Arial" pitchFamily="34" charset="0"/>
              </a:rPr>
              <a:t>pathway for rapid C sequestration</a:t>
            </a:r>
          </a:p>
          <a:p>
            <a:pPr eaLnBrk="1" hangingPunct="1">
              <a:lnSpc>
                <a:spcPct val="90000"/>
              </a:lnSpc>
              <a:spcBef>
                <a:spcPct val="20000"/>
              </a:spcBef>
              <a:buFontTx/>
              <a:buChar char="•"/>
            </a:pPr>
            <a:endParaRPr lang="en-US" altLang="en-US" sz="2000" b="1" dirty="0">
              <a:solidFill>
                <a:srgbClr val="009900"/>
              </a:solidFill>
              <a:cs typeface="Arial" pitchFamily="34" charset="0"/>
            </a:endParaRPr>
          </a:p>
          <a:p>
            <a:pPr eaLnBrk="1" hangingPunct="1">
              <a:lnSpc>
                <a:spcPct val="90000"/>
              </a:lnSpc>
              <a:spcBef>
                <a:spcPct val="20000"/>
              </a:spcBef>
            </a:pPr>
            <a:r>
              <a:rPr lang="en-US" altLang="en-US" b="1" dirty="0">
                <a:solidFill>
                  <a:srgbClr val="009900"/>
                </a:solidFill>
                <a:cs typeface="Arial" pitchFamily="34" charset="0"/>
              </a:rPr>
              <a:t>	Quickly remove C from surface ocean &amp; atm. </a:t>
            </a:r>
          </a:p>
          <a:p>
            <a:pPr eaLnBrk="1" hangingPunct="1">
              <a:lnSpc>
                <a:spcPct val="90000"/>
              </a:lnSpc>
              <a:spcBef>
                <a:spcPct val="20000"/>
              </a:spcBef>
            </a:pPr>
            <a:r>
              <a:rPr lang="en-US" altLang="en-US" b="1" dirty="0">
                <a:solidFill>
                  <a:srgbClr val="009900"/>
                </a:solidFill>
                <a:cs typeface="Arial" pitchFamily="34" charset="0"/>
              </a:rPr>
              <a:t> 	</a:t>
            </a:r>
            <a:r>
              <a:rPr lang="en-US" altLang="en-US" sz="2000" b="1" dirty="0">
                <a:solidFill>
                  <a:srgbClr val="FF0000"/>
                </a:solidFill>
                <a:cs typeface="Arial" pitchFamily="34" charset="0"/>
              </a:rPr>
              <a:t>- </a:t>
            </a:r>
            <a:r>
              <a:rPr lang="en-US" altLang="en-US" sz="2000" b="1" i="1" dirty="0">
                <a:solidFill>
                  <a:srgbClr val="FF0000"/>
                </a:solidFill>
                <a:cs typeface="Arial" pitchFamily="34" charset="0"/>
              </a:rPr>
              <a:t>turn off bio pump and 200 </a:t>
            </a:r>
            <a:r>
              <a:rPr lang="en-US" altLang="en-US" sz="2000" b="1" i="1" dirty="0" err="1">
                <a:solidFill>
                  <a:srgbClr val="FF0000"/>
                </a:solidFill>
                <a:cs typeface="Arial" pitchFamily="34" charset="0"/>
              </a:rPr>
              <a:t>ppmv</a:t>
            </a:r>
            <a:r>
              <a:rPr lang="en-US" altLang="en-US" sz="2000" b="1" i="1" dirty="0">
                <a:solidFill>
                  <a:srgbClr val="FF0000"/>
                </a:solidFill>
                <a:cs typeface="Arial" pitchFamily="34" charset="0"/>
              </a:rPr>
              <a:t> increase atm. CO</a:t>
            </a:r>
            <a:r>
              <a:rPr lang="en-US" altLang="en-US" sz="2000" b="1" i="1" baseline="-25000" dirty="0">
                <a:solidFill>
                  <a:srgbClr val="FF0000"/>
                </a:solidFill>
                <a:cs typeface="Arial" pitchFamily="34" charset="0"/>
              </a:rPr>
              <a:t>2</a:t>
            </a:r>
          </a:p>
        </p:txBody>
      </p:sp>
    </p:spTree>
    <p:extLst>
      <p:ext uri="{BB962C8B-B14F-4D97-AF65-F5344CB8AC3E}">
        <p14:creationId xmlns:p14="http://schemas.microsoft.com/office/powerpoint/2010/main" val="11033408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4">
                                            <p:bg/>
                                          </p:spTgt>
                                        </p:tgtEl>
                                        <p:attrNameLst>
                                          <p:attrName>style.visibility</p:attrName>
                                        </p:attrNameLst>
                                      </p:cBhvr>
                                      <p:to>
                                        <p:strVal val="visible"/>
                                      </p:to>
                                    </p:set>
                                    <p:animEffect transition="in" filter="fade">
                                      <p:cBhvr>
                                        <p:cTn id="7" dur="2000"/>
                                        <p:tgtEl>
                                          <p:spTgt spid="1024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4">
                                            <p:txEl>
                                              <p:pRg st="0" end="0"/>
                                            </p:txEl>
                                          </p:spTgt>
                                        </p:tgtEl>
                                        <p:attrNameLst>
                                          <p:attrName>style.visibility</p:attrName>
                                        </p:attrNameLst>
                                      </p:cBhvr>
                                      <p:to>
                                        <p:strVal val="visible"/>
                                      </p:to>
                                    </p:set>
                                    <p:animEffect transition="in" filter="fade">
                                      <p:cBhvr>
                                        <p:cTn id="12" dur="2000"/>
                                        <p:tgtEl>
                                          <p:spTgt spid="1024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4">
                                            <p:txEl>
                                              <p:pRg st="1" end="1"/>
                                            </p:txEl>
                                          </p:spTgt>
                                        </p:tgtEl>
                                        <p:attrNameLst>
                                          <p:attrName>style.visibility</p:attrName>
                                        </p:attrNameLst>
                                      </p:cBhvr>
                                      <p:to>
                                        <p:strVal val="visible"/>
                                      </p:to>
                                    </p:set>
                                    <p:animEffect transition="in" filter="fade">
                                      <p:cBhvr>
                                        <p:cTn id="17" dur="2000"/>
                                        <p:tgtEl>
                                          <p:spTgt spid="1024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4">
                                            <p:txEl>
                                              <p:pRg st="3" end="3"/>
                                            </p:txEl>
                                          </p:spTgt>
                                        </p:tgtEl>
                                        <p:attrNameLst>
                                          <p:attrName>style.visibility</p:attrName>
                                        </p:attrNameLst>
                                      </p:cBhvr>
                                      <p:to>
                                        <p:strVal val="visible"/>
                                      </p:to>
                                    </p:set>
                                    <p:animEffect transition="in" filter="fade">
                                      <p:cBhvr>
                                        <p:cTn id="22" dur="2000"/>
                                        <p:tgtEl>
                                          <p:spTgt spid="1024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44">
                                            <p:txEl>
                                              <p:pRg st="4" end="4"/>
                                            </p:txEl>
                                          </p:spTgt>
                                        </p:tgtEl>
                                        <p:attrNameLst>
                                          <p:attrName>style.visibility</p:attrName>
                                        </p:attrNameLst>
                                      </p:cBhvr>
                                      <p:to>
                                        <p:strVal val="visible"/>
                                      </p:to>
                                    </p:set>
                                    <p:animEffect transition="in" filter="fade">
                                      <p:cBhvr>
                                        <p:cTn id="27" dur="2000"/>
                                        <p:tgtEl>
                                          <p:spTgt spid="102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2928</TotalTime>
  <Words>791</Words>
  <Application>Microsoft Macintosh PowerPoint</Application>
  <PresentationFormat>On-screen Show (4:3)</PresentationFormat>
  <Paragraphs>116</Paragraphs>
  <Slides>27</Slides>
  <Notes>26</Notes>
  <HiddenSlides>0</HiddenSlides>
  <MMClips>0</MMClips>
  <ScaleCrop>false</ScaleCrop>
  <HeadingPairs>
    <vt:vector size="4" baseType="variant">
      <vt:variant>
        <vt:lpstr>Theme</vt:lpstr>
      </vt:variant>
      <vt:variant>
        <vt:i4>4</vt:i4>
      </vt:variant>
      <vt:variant>
        <vt:lpstr>Slide Titles</vt:lpstr>
      </vt:variant>
      <vt:variant>
        <vt:i4>27</vt:i4>
      </vt:variant>
    </vt:vector>
  </HeadingPairs>
  <TitlesOfParts>
    <vt:vector size="31" baseType="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Name one minor nutrients we talked about….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Robinson Fulweiler</dc:creator>
  <cp:lastModifiedBy>Robinson Fulweiler</cp:lastModifiedBy>
  <cp:revision>66</cp:revision>
  <dcterms:created xsi:type="dcterms:W3CDTF">2008-10-24T12:02:11Z</dcterms:created>
  <dcterms:modified xsi:type="dcterms:W3CDTF">2016-11-14T20:32:56Z</dcterms:modified>
</cp:coreProperties>
</file>