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68" r:id="rId3"/>
    <p:sldId id="266" r:id="rId4"/>
    <p:sldId id="267" r:id="rId5"/>
    <p:sldId id="270" r:id="rId6"/>
    <p:sldId id="269" r:id="rId7"/>
    <p:sldId id="271" r:id="rId8"/>
    <p:sldId id="272" r:id="rId9"/>
    <p:sldId id="273" r:id="rId10"/>
    <p:sldId id="274" r:id="rId11"/>
    <p:sldId id="278" r:id="rId12"/>
    <p:sldId id="280" r:id="rId13"/>
    <p:sldId id="276" r:id="rId14"/>
    <p:sldId id="279" r:id="rId15"/>
    <p:sldId id="281" r:id="rId16"/>
    <p:sldId id="2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6"/>
    <p:restoredTop sz="88763" autoAdjust="0"/>
  </p:normalViewPr>
  <p:slideViewPr>
    <p:cSldViewPr snapToGrid="0" snapToObjects="1" showGuides="1">
      <p:cViewPr>
        <p:scale>
          <a:sx n="60" d="100"/>
          <a:sy n="60" d="100"/>
        </p:scale>
        <p:origin x="-2190" y="-118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90" d="100"/>
          <a:sy n="90" d="100"/>
        </p:scale>
        <p:origin x="54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27992-9C17-444C-90DD-C4D22534A4EC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R.W. </a:t>
            </a:r>
            <a:r>
              <a:rPr lang="en-US" dirty="0" err="1"/>
              <a:t>Fulweiler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ES/BI 423/623 Marine Biogeochemistry </a:t>
            </a:r>
            <a:fld id="{30DFACA7-7322-0D40-987C-D08CBCABA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0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aruhashi_Prize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i-bremen.de/en/How_the_Ocean_loses_nitrogen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</a:t>
            </a:r>
            <a:r>
              <a:rPr lang="en-US" baseline="0" dirty="0" smtClean="0"/>
              <a:t> honors her today – 3/22/2018 – what would have been her 98</a:t>
            </a:r>
            <a:r>
              <a:rPr lang="en-US" baseline="30000" dirty="0" smtClean="0"/>
              <a:t>th</a:t>
            </a:r>
            <a:r>
              <a:rPr lang="en-US" baseline="0" dirty="0" smtClean="0"/>
              <a:t> birthday</a:t>
            </a:r>
          </a:p>
          <a:p>
            <a:r>
              <a:rPr lang="en-US" baseline="0" dirty="0" smtClean="0"/>
              <a:t>She was a Japanese geochemist – who made some of the first measurements of CO2 in seawater.</a:t>
            </a:r>
          </a:p>
          <a:p>
            <a:r>
              <a:rPr lang="en-US" baseline="0" dirty="0" smtClean="0"/>
              <a:t>And she showed that radioactive fallout (from nuclear bomb testing in the Pacific) went into the </a:t>
            </a:r>
            <a:r>
              <a:rPr lang="en-US" baseline="0" dirty="0" err="1" smtClean="0"/>
              <a:t>atm</a:t>
            </a:r>
            <a:r>
              <a:rPr lang="en-US" baseline="0" dirty="0" smtClean="0"/>
              <a:t> and ocean – and while it took time – was distributed throughout the ocean…. Thus – the impact of these tests were global.</a:t>
            </a:r>
          </a:p>
          <a:p>
            <a:r>
              <a:rPr lang="en-US" baseline="0" dirty="0" smtClean="0"/>
              <a:t>She also studied acid rain, was the first woman PhD in Chemistry from the University of Tokyo (1957), and </a:t>
            </a:r>
          </a:p>
          <a:p>
            <a:r>
              <a:rPr lang="en-US" baseline="0" dirty="0" smtClean="0"/>
              <a:t>Established the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Saruhashi Prize"/>
              </a:rPr>
              <a:t>Saruhashi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Saruhashi Prize"/>
              </a:rPr>
              <a:t> Prize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Japanese female scientists who serve as a role model for younger women scientists.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figure from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Fabry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2008b)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 from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google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ES/BI 423/623 Marine Biogeochemistry </a:t>
            </a:r>
            <a:fld id="{30DFACA7-7322-0D40-987C-D08CBCABA7D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41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http://www.gly.uga.edu/railsback/Fundamentals/OceanSolutes18IV.jpg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ES/BI 423/623 Marine Biogeochemistry </a:t>
            </a:r>
            <a:fld id="{30DFACA7-7322-0D40-987C-D08CBCABA7D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432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http://www.gly.uga.edu/railsback/Fundamentals/OceanSolutes18III.jpg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ES/BI 423/623 Marine Biogeochemistry </a:t>
            </a:r>
            <a:fld id="{30DFACA7-7322-0D40-987C-D08CBCABA7D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99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http://www.gly.uga.edu/railsback/Fundamentals/OceanSolutes18II.jpg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ES/BI 423/623 Marine Biogeochemistry </a:t>
            </a:r>
            <a:fld id="{30DFACA7-7322-0D40-987C-D08CBCABA7D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081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ES/BI 423/623 Marine Biogeochemistry </a:t>
            </a:r>
            <a:fld id="{30DFACA7-7322-0D40-987C-D08CBCABA7D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54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convert from L to Kg of SW – multiply by 44.6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ES/BI 423/623 Marine Biogeochemistry </a:t>
            </a:r>
            <a:fld id="{30DFACA7-7322-0D40-987C-D08CBCABA7D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509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Oxygen levels at 300m, with extremely low oxygen oceanic ‘dead zones’ marked in red.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World Ocean Atlas/Max Planck Institute for Marine Microbiology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Author provided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ES/BI 423/623 Marine Biogeochemistry </a:t>
            </a:r>
            <a:fld id="{30DFACA7-7322-0D40-987C-D08CBCABA7D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248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8,776 square miles, this year’s dead zone in the Gulf of Mexico is the largest ever measured. (Courtesy of N. Rabalais, LSU/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LUMCON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 highlighting watershed from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TNC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r>
              <a:rPr lang="en-US" dirty="0" smtClean="0"/>
              <a:t>Massachusetts is 10,565 </a:t>
            </a:r>
            <a:r>
              <a:rPr lang="en-US" dirty="0" err="1" smtClean="0"/>
              <a:t>sq</a:t>
            </a:r>
            <a:r>
              <a:rPr lang="en-US" dirty="0" smtClean="0"/>
              <a:t> miles so in 2017 </a:t>
            </a:r>
            <a:r>
              <a:rPr lang="en-US" dirty="0" err="1" smtClean="0"/>
              <a:t>GOM</a:t>
            </a:r>
            <a:r>
              <a:rPr lang="en-US" baseline="0" dirty="0" smtClean="0"/>
              <a:t> dead zone was</a:t>
            </a:r>
            <a:r>
              <a:rPr lang="en-US" dirty="0" smtClean="0"/>
              <a:t> ~80% of the size of Massachusetts or 7X the size of 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ES/BI 423/623 Marine Biogeochemistry </a:t>
            </a:r>
            <a:fld id="{30DFACA7-7322-0D40-987C-D08CBCABA7D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454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Animals using low-oxygen habitats exhibit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range of physiological, morphological, and behavioral adaptations. For example,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teribellid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worms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Neoamphitrite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sp., Annelida) with large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branchaea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high hemoglobin levels can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survive in the extremely low oxygen levels found at 400 m depth in the Costa Rica Canyon.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Fish kills in aquaculture pens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Bolinao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Philippines, had major economic and health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consequences for the local population. (C) The ctenophore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Mnemiopsis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leidyi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more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tolerant of low oxygen than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trophically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equivalent fishes in its native habitat in the Chesapeake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Bay and can use hypoxic areas from which fish are excluded. (D) A low-oxygen event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caused extensive mortality of corals and associated organisms in Bocas del Toro, Panama.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events may be a more important source of mortality in coral reefs than previously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assumed.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ES/BI 423/623 Marine Biogeochemistry </a:t>
            </a:r>
            <a:fld id="{30DFACA7-7322-0D40-987C-D08CBCABA7D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955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41E721-C27A-AE4B-90D2-EC7BA4B0C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0A03895-F1DA-8E4B-B039-F7B4B93AF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891D56-153A-2B4C-969D-C1FD75587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073F-404C-A840-95B2-452D799535F1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558181-E538-CE47-BB9E-1D4335872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EAAC8B-0160-8548-97E6-C7E1EBA7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097F-5DE7-A744-B8F0-36194D364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3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BD56C8-9C86-9649-8597-70125840C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66A348B-8455-1A47-8FFD-1FD423D7C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4E22DE-2ADD-274F-B412-ACA9A9A59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073F-404C-A840-95B2-452D799535F1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B5F135-9FB7-E645-BC3A-7637B06E7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90BC7B-710E-8947-B1A2-2FC9CDCC9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097F-5DE7-A744-B8F0-36194D364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4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91495A1-4FD7-9844-9A85-41EE73FD6D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4EF7BA-1A12-F340-96F7-51C00246F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61D449-75DD-0A42-985C-E6C63EF2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073F-404C-A840-95B2-452D799535F1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D75FB80-5541-DD46-8D37-268F7A208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D7FE81-EA44-1040-956A-61C33F5C8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097F-5DE7-A744-B8F0-36194D364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4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764541-C86D-1240-B4B7-C0CC7290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8A1FF1-1F8A-E040-A75C-EBDC14512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760C067-D752-AE4A-B40B-0CB84C5AB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073F-404C-A840-95B2-452D799535F1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53D5625-0A30-6245-A292-6AA823AAD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EE20DB-FB22-0244-981F-2CBEC5B85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097F-5DE7-A744-B8F0-36194D364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9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15A0AA-CFCD-2342-8E44-21D450174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D563902-708E-5D47-A5F9-765263ABD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FF9B70-37A4-5149-9216-C897B99D0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073F-404C-A840-95B2-452D799535F1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E6590CC-82C3-FD43-BDCB-E6C61089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6B7E7A-EB19-314C-AFD3-374295154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097F-5DE7-A744-B8F0-36194D364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31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9D0561-9DEB-0941-859E-311EA285D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B77976-B14D-8E48-AF5A-307751240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12A362-8D7E-6541-82FC-FE4DA49AD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E1A85B8-C9D7-9D4D-93D9-D4DD08520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073F-404C-A840-95B2-452D799535F1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1C87FF6-5890-0242-BDD9-6AF90184E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2881F53-DB74-124B-8001-489D582A8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097F-5DE7-A744-B8F0-36194D364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6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464671-98ED-8E48-A87C-E675EAEF3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1D2744-1D70-B148-B540-3AF399747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7A0046B-AE59-3C46-AEAE-6384072A5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764CE9F-4051-3F44-A9F5-3B711185D6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0FEE1C0-49EC-6940-89D3-EF4DE2ADE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0C6C317-E83A-544A-BD41-6D9D7B8E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073F-404C-A840-95B2-452D799535F1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D04CE5E-7CD7-ED4D-9691-F05731117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F9D2787-54DE-A746-A25D-2124B3FDD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097F-5DE7-A744-B8F0-36194D364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6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81EDDF-B799-FF4C-BB8E-ADA1DB427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139E1A8-2D0E-EB44-A031-F86836B1A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073F-404C-A840-95B2-452D799535F1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43B225B-34FF-1C48-B2F9-A9981848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BA44A60-8411-064E-BC6D-8E659E199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097F-5DE7-A744-B8F0-36194D364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82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B5B5D22-0CB7-994D-AAEA-F1F47B95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073F-404C-A840-95B2-452D799535F1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ADD01D9-FE8D-2E46-B810-B6AD6BE31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070B1DF-2423-F24E-9A69-7CD5D030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097F-5DE7-A744-B8F0-36194D364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99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4B4876-8798-634A-AEA7-8D9EE0343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856687-451F-BB47-96FB-1A3561FBC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446DFB5-B00D-E347-B779-34A5C9EBC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D263932-3FAE-4049-BC42-56861DA46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073F-404C-A840-95B2-452D799535F1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D8810CD-A92E-2B40-AFE1-6535797A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742E332-4997-A946-B21B-235665340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097F-5DE7-A744-B8F0-36194D364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1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C256CB-6A19-3D4A-AA9F-C8A46C2D3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A6C7B8A-A03D-5240-BAB2-88D5F299A5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B7EBB1B-7B82-9740-A934-E91793865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FDDAE47-7F90-1A40-82E6-659F2E44A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073F-404C-A840-95B2-452D799535F1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BA00B9C-467E-1A45-9BDA-1B04BC9B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02AFD9-B0E4-EF46-A0F9-FFC12AFB5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097F-5DE7-A744-B8F0-36194D364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9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FD4F143-3C7F-5841-A348-2C330FC7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F5ACE99-BB3F-014C-83CC-D046EBCBF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3784A2-CF86-1F45-BC35-E5192FB8E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8073F-404C-A840-95B2-452D799535F1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969256-4BBB-6D4E-8EA5-F947D522B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3769CE-624E-3B48-A8EF-872BFF2BC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D097F-5DE7-A744-B8F0-36194D364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6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93043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"“There are many women who have the ability to become great scientists," she said. "I would like to see the day when women can contribute to science &amp; technology on an equal footing with men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Katsuko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Saruhashi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atsuko Saruhashiâs 98th birth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257" y="834936"/>
            <a:ext cx="53625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91"/>
          <a:stretch/>
        </p:blipFill>
        <p:spPr bwMode="auto">
          <a:xfrm>
            <a:off x="3706581" y="4505850"/>
            <a:ext cx="4733925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11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4972" y="173466"/>
            <a:ext cx="10322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happens when the rate of oxygen use exceeds the rate of supply?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481838"/>
            <a:ext cx="71818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0723" y="5663821"/>
            <a:ext cx="975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areas are characterized by having high water column production and slow deep water formation</a:t>
            </a:r>
            <a:endParaRPr lang="en-US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5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99" b="10776"/>
          <a:stretch/>
        </p:blipFill>
        <p:spPr bwMode="auto">
          <a:xfrm>
            <a:off x="150126" y="462989"/>
            <a:ext cx="5540992" cy="265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1"/>
          <a:stretch/>
        </p:blipFill>
        <p:spPr bwMode="auto">
          <a:xfrm>
            <a:off x="3275463" y="2718182"/>
            <a:ext cx="7580517" cy="388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4153" y="-36035"/>
            <a:ext cx="10959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decline in 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ocean 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coastal waters over last fifty years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8" y="6234718"/>
            <a:ext cx="2380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Breitburg et al. 2018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99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58" y="931534"/>
            <a:ext cx="10294883" cy="507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4153" y="90093"/>
            <a:ext cx="10959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Gulf of Mexico Dead Zone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3" name="Picture 5" descr="Image result for gulf of mexico dead z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030" y="2575144"/>
            <a:ext cx="73914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59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5" t="25925" r="27178" b="45141"/>
          <a:stretch/>
        </p:blipFill>
        <p:spPr bwMode="auto">
          <a:xfrm>
            <a:off x="1627974" y="745958"/>
            <a:ext cx="8887925" cy="543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503761" y="996287"/>
            <a:ext cx="5397963" cy="4544704"/>
            <a:chOff x="4503761" y="996287"/>
            <a:chExt cx="5397963" cy="4544704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4503761" y="996287"/>
              <a:ext cx="0" cy="4544704"/>
            </a:xfrm>
            <a:prstGeom prst="line">
              <a:avLst/>
            </a:prstGeom>
            <a:ln w="2222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4667534" y="3083973"/>
              <a:ext cx="52341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Working definition of hypoxia (DO &lt; 62.5 </a:t>
              </a:r>
              <a:r>
                <a:rPr lang="en-US" b="1" dirty="0" err="1" smtClean="0">
                  <a:solidFill>
                    <a:srgbClr val="C000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m</a:t>
              </a:r>
              <a:r>
                <a:rPr lang="en-US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en-US" b="1" baseline="30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  <a:r>
                <a:rPr lang="en-US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72718" y="6403995"/>
            <a:ext cx="2246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Keeling et al. 2010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153" y="-36035"/>
            <a:ext cx="10959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of Low Oxygen on marine organisms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41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99" y="471024"/>
            <a:ext cx="8156027" cy="597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489720"/>
            <a:ext cx="2380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Breitburg et al. 2018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0" t="17094" r="39410" b="13675"/>
          <a:stretch/>
        </p:blipFill>
        <p:spPr bwMode="auto">
          <a:xfrm>
            <a:off x="561973" y="462266"/>
            <a:ext cx="2832733" cy="597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99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057400" y="972207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 i="1" dirty="0" smtClean="0">
                <a:latin typeface="Times New Roman" pitchFamily="18" charset="0"/>
              </a:rPr>
              <a:t>Why don’t we worry about hypoxia on land?</a:t>
            </a:r>
            <a:endParaRPr lang="en-US" altLang="en-US" sz="2800" b="1" i="1" dirty="0">
              <a:latin typeface="Times New Roman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321345" y="2291923"/>
            <a:ext cx="95305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400" dirty="0">
                <a:latin typeface="Times New Roman" pitchFamily="18" charset="0"/>
              </a:rPr>
              <a:t>Air contains about 40 times </a:t>
            </a:r>
            <a:r>
              <a:rPr lang="en-US" altLang="en-US" sz="2400" dirty="0" smtClean="0">
                <a:latin typeface="Times New Roman" pitchFamily="18" charset="0"/>
              </a:rPr>
              <a:t>more oxygen </a:t>
            </a:r>
            <a:r>
              <a:rPr lang="en-US" altLang="en-US" sz="2400" dirty="0">
                <a:latin typeface="Times New Roman" pitchFamily="18" charset="0"/>
              </a:rPr>
              <a:t>per unit volume than </a:t>
            </a:r>
          </a:p>
          <a:p>
            <a:pPr eaLnBrk="0" hangingPunct="0"/>
            <a:r>
              <a:rPr lang="en-US" altLang="en-US" sz="2400" dirty="0">
                <a:latin typeface="Times New Roman" pitchFamily="18" charset="0"/>
              </a:rPr>
              <a:t>water does during the summer.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321345" y="3750934"/>
            <a:ext cx="82483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400" dirty="0">
                <a:latin typeface="Times New Roman" pitchFamily="18" charset="0"/>
              </a:rPr>
              <a:t>Water is ~ 800 times </a:t>
            </a:r>
            <a:r>
              <a:rPr lang="en-US" altLang="en-US" sz="2400" dirty="0" smtClean="0">
                <a:latin typeface="Times New Roman" pitchFamily="18" charset="0"/>
              </a:rPr>
              <a:t>denser than </a:t>
            </a:r>
            <a:r>
              <a:rPr lang="en-US" altLang="en-US" sz="2400" dirty="0">
                <a:latin typeface="Times New Roman" pitchFamily="18" charset="0"/>
              </a:rPr>
              <a:t>air and much harder to mix.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8752" y="194442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i="1" dirty="0" smtClean="0">
                <a:latin typeface="Times New Roman" pitchFamily="18" charset="0"/>
              </a:rPr>
              <a:t>Quick aside…</a:t>
            </a:r>
            <a:endParaRPr lang="en-US" altLang="en-US" sz="2800" b="1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89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8752" y="2317531"/>
            <a:ext cx="6098627" cy="252248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057400" y="972207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 i="1" dirty="0" smtClean="0">
                <a:latin typeface="Times New Roman" pitchFamily="18" charset="0"/>
              </a:rPr>
              <a:t>When is hypoxia worse? Winter or summer?</a:t>
            </a:r>
            <a:endParaRPr lang="en-US" altLang="en-US" sz="2800" b="1" i="1" dirty="0">
              <a:latin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8752" y="194442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i="1" dirty="0" smtClean="0">
                <a:latin typeface="Times New Roman" pitchFamily="18" charset="0"/>
              </a:rPr>
              <a:t>Quick aside…</a:t>
            </a:r>
            <a:endParaRPr lang="en-US" altLang="en-US" sz="2800" b="1" i="1" dirty="0">
              <a:latin typeface="Times New Roman" pitchFamily="18" charset="0"/>
            </a:endParaRP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282575" y="2483644"/>
            <a:ext cx="5813425" cy="2224088"/>
            <a:chOff x="1090" y="1152"/>
            <a:chExt cx="3662" cy="1401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102" y="1740"/>
              <a:ext cx="14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>
                  <a:solidFill>
                    <a:srgbClr val="FFCC00"/>
                  </a:solidFill>
                  <a:latin typeface="Times New Roman" pitchFamily="18" charset="0"/>
                </a:rPr>
                <a:t>Salinity 15 p.s.u.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090" y="2260"/>
              <a:ext cx="14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>
                  <a:solidFill>
                    <a:srgbClr val="FFCC00"/>
                  </a:solidFill>
                  <a:latin typeface="Times New Roman" pitchFamily="18" charset="0"/>
                </a:rPr>
                <a:t>Salinity 30 p.s.u.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854" y="1156"/>
              <a:ext cx="82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 b="1" dirty="0">
                  <a:solidFill>
                    <a:srgbClr val="FF6600"/>
                  </a:solidFill>
                  <a:latin typeface="Times New Roman" pitchFamily="18" charset="0"/>
                </a:rPr>
                <a:t>Summer</a:t>
              </a:r>
            </a:p>
            <a:p>
              <a:pPr algn="ctr" eaLnBrk="0" hangingPunct="0"/>
              <a:r>
                <a:rPr lang="en-US" altLang="en-US" sz="2400" b="1" dirty="0">
                  <a:solidFill>
                    <a:srgbClr val="FF6600"/>
                  </a:solidFill>
                  <a:latin typeface="Times New Roman" pitchFamily="18" charset="0"/>
                </a:rPr>
                <a:t>22°C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050" y="1152"/>
              <a:ext cx="702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 b="1">
                  <a:solidFill>
                    <a:srgbClr val="00FFFF"/>
                  </a:solidFill>
                  <a:latin typeface="Times New Roman" pitchFamily="18" charset="0"/>
                </a:rPr>
                <a:t>Winter</a:t>
              </a:r>
            </a:p>
            <a:p>
              <a:pPr algn="ctr" eaLnBrk="0" hangingPunct="0"/>
              <a:r>
                <a:rPr lang="en-US" altLang="en-US" sz="2400" b="1">
                  <a:solidFill>
                    <a:srgbClr val="00FFFF"/>
                  </a:solidFill>
                  <a:latin typeface="Times New Roman" pitchFamily="18" charset="0"/>
                </a:rPr>
                <a:t>2°C</a:t>
              </a:r>
            </a:p>
            <a:p>
              <a:pPr algn="ctr" eaLnBrk="0" hangingPunct="0"/>
              <a:endParaRPr lang="en-US" altLang="en-US" sz="2400" b="1">
                <a:solidFill>
                  <a:srgbClr val="00FFFF"/>
                </a:solidFill>
                <a:latin typeface="Times New Roman" pitchFamily="18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2773" y="1785"/>
              <a:ext cx="17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 b="1">
                  <a:solidFill>
                    <a:srgbClr val="FF6600"/>
                  </a:solidFill>
                  <a:latin typeface="Times New Roman" pitchFamily="18" charset="0"/>
                </a:rPr>
                <a:t>     7.9	</a:t>
              </a:r>
              <a:r>
                <a:rPr lang="en-US" altLang="en-US" sz="2400" b="1">
                  <a:solidFill>
                    <a:srgbClr val="FFF123"/>
                  </a:solidFill>
                  <a:latin typeface="Times New Roman" pitchFamily="18" charset="0"/>
                </a:rPr>
                <a:t>                </a:t>
              </a:r>
              <a:r>
                <a:rPr lang="en-US" altLang="en-US" sz="2400" b="1">
                  <a:solidFill>
                    <a:srgbClr val="00FFFF"/>
                  </a:solidFill>
                  <a:latin typeface="Times New Roman" pitchFamily="18" charset="0"/>
                </a:rPr>
                <a:t>12.3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989" y="2265"/>
              <a:ext cx="16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 b="1" dirty="0">
                  <a:solidFill>
                    <a:srgbClr val="FF6600"/>
                  </a:solidFill>
                  <a:latin typeface="Times New Roman" pitchFamily="18" charset="0"/>
                </a:rPr>
                <a:t>7.2</a:t>
              </a:r>
              <a:r>
                <a:rPr lang="en-US" altLang="en-US" sz="2400" b="1" dirty="0">
                  <a:solidFill>
                    <a:srgbClr val="FFF123"/>
                  </a:solidFill>
                  <a:latin typeface="Times New Roman" pitchFamily="18" charset="0"/>
                </a:rPr>
                <a:t>	            </a:t>
              </a:r>
              <a:r>
                <a:rPr lang="en-US" altLang="en-US" sz="2400" b="1" dirty="0">
                  <a:solidFill>
                    <a:srgbClr val="00FFFF"/>
                  </a:solidFill>
                  <a:latin typeface="Times New Roman" pitchFamily="18" charset="0"/>
                </a:rPr>
                <a:t>11.0</a:t>
              </a:r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326734"/>
              </p:ext>
            </p:extLst>
          </p:nvPr>
        </p:nvGraphicFramePr>
        <p:xfrm>
          <a:off x="6380383" y="1875467"/>
          <a:ext cx="4841464" cy="3997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Drawing" r:id="rId3" imgW="3671087" imgH="3031236" progId="Canvas.Drawing.9">
                  <p:embed/>
                </p:oleObj>
              </mc:Choice>
              <mc:Fallback>
                <p:oleObj name="Drawing" r:id="rId3" imgW="3671087" imgH="3031236" progId="Canvas.Drawing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0383" y="1875467"/>
                        <a:ext cx="4841464" cy="3997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28752" y="6403995"/>
            <a:ext cx="2680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values from Pilson  (1998)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752" y="1852849"/>
            <a:ext cx="5511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saturation values  for temperate estuary: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52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gly.uga.edu/railsback/Fundamentals/OceanSolutes18I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96"/>
          <a:stretch/>
        </p:blipFill>
        <p:spPr bwMode="auto">
          <a:xfrm>
            <a:off x="897843" y="889294"/>
            <a:ext cx="10396311" cy="556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922" y="66961"/>
            <a:ext cx="4269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Aerobic Decomposition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7843" y="889294"/>
            <a:ext cx="10396311" cy="54762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8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gly.uga.edu/railsback/Fundamentals/OceanSolutes18II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6" r="68370" b="37625"/>
          <a:stretch/>
        </p:blipFill>
        <p:spPr bwMode="auto">
          <a:xfrm>
            <a:off x="164869" y="996227"/>
            <a:ext cx="3478218" cy="469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gly.uga.edu/railsback/Fundamentals/OceanSolutes18II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2" t="11074" b="73213"/>
          <a:stretch/>
        </p:blipFill>
        <p:spPr bwMode="auto">
          <a:xfrm>
            <a:off x="3828141" y="996227"/>
            <a:ext cx="6792686" cy="136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gly.uga.edu/railsback/Fundamentals/OceanSolutes18II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5" t="34358" r="5152" b="56745"/>
          <a:stretch/>
        </p:blipFill>
        <p:spPr bwMode="auto">
          <a:xfrm>
            <a:off x="3828141" y="3002405"/>
            <a:ext cx="5167086" cy="68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64868" y="3786367"/>
            <a:ext cx="11911018" cy="3071633"/>
            <a:chOff x="164868" y="3786367"/>
            <a:chExt cx="11911018" cy="3071633"/>
          </a:xfrm>
        </p:grpSpPr>
        <p:pic>
          <p:nvPicPr>
            <p:cNvPr id="2050" name="Picture 2" descr="http://www.gly.uga.edu/railsback/Fundamentals/OceanSolutes18III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037" r="54909" b="22008"/>
            <a:stretch/>
          </p:blipFill>
          <p:spPr bwMode="auto">
            <a:xfrm>
              <a:off x="164868" y="5806875"/>
              <a:ext cx="3478218" cy="906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www.gly.uga.edu/railsback/Fundamentals/OceanSolutes18III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81" t="44391" r="4706" b="32135"/>
            <a:stretch/>
          </p:blipFill>
          <p:spPr bwMode="auto">
            <a:xfrm>
              <a:off x="7681683" y="3786367"/>
              <a:ext cx="4274459" cy="1518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3842203" y="5406685"/>
              <a:ext cx="8233683" cy="1451315"/>
              <a:chOff x="3842203" y="5406685"/>
              <a:chExt cx="8233683" cy="1451315"/>
            </a:xfrm>
          </p:grpSpPr>
          <p:pic>
            <p:nvPicPr>
              <p:cNvPr id="7" name="Picture 2" descr="http://www.gly.uga.edu/railsback/Fundamentals/OceanSolutes18III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869" b="2699"/>
              <a:stretch/>
            </p:blipFill>
            <p:spPr bwMode="auto">
              <a:xfrm>
                <a:off x="3842203" y="5406685"/>
                <a:ext cx="8233683" cy="1451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4020457" y="5421199"/>
                <a:ext cx="1030514" cy="1377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4176025" y="105624"/>
            <a:ext cx="3800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Variations in CO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Depth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35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ly.uga.edu/railsback/Fundamentals/OceanSolutes18I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3" t="8394" r="2774" b="82938"/>
          <a:stretch/>
        </p:blipFill>
        <p:spPr bwMode="auto">
          <a:xfrm>
            <a:off x="4180369" y="523746"/>
            <a:ext cx="5549124" cy="65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06651" y="62082"/>
            <a:ext cx="3577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Variations in O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Depth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www.gly.uga.edu/railsback/Fundamentals/OceanSolutes18I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9" r="61868" b="36077"/>
          <a:stretch/>
        </p:blipFill>
        <p:spPr bwMode="auto">
          <a:xfrm>
            <a:off x="123465" y="567289"/>
            <a:ext cx="3950381" cy="445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gly.uga.edu/railsback/Fundamentals/OceanSolutes18I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0" t="16460" r="2774" b="67721"/>
          <a:stretch/>
        </p:blipFill>
        <p:spPr bwMode="auto">
          <a:xfrm>
            <a:off x="4146416" y="1263975"/>
            <a:ext cx="5762171" cy="119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39886" y="2235200"/>
            <a:ext cx="633960" cy="667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gly.uga.edu/railsback/Fundamentals/OceanSolutes18I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0" t="37961" r="2774" b="53773"/>
          <a:stretch/>
        </p:blipFill>
        <p:spPr bwMode="auto">
          <a:xfrm>
            <a:off x="4153929" y="2902857"/>
            <a:ext cx="5762171" cy="62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23465" y="3780971"/>
            <a:ext cx="11940495" cy="2983378"/>
            <a:chOff x="123465" y="3780971"/>
            <a:chExt cx="11940495" cy="2983378"/>
          </a:xfrm>
        </p:grpSpPr>
        <p:pic>
          <p:nvPicPr>
            <p:cNvPr id="10" name="Picture 2" descr="http://www.gly.uga.edu/railsback/Fundamentals/OceanSolutes18II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51" t="44686" r="4239" b="32296"/>
            <a:stretch/>
          </p:blipFill>
          <p:spPr bwMode="auto">
            <a:xfrm>
              <a:off x="6954931" y="3780971"/>
              <a:ext cx="5109029" cy="1734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www.gly.uga.edu/railsback/Fundamentals/OceanSolutes18II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" t="62889" r="56206" b="23434"/>
            <a:stretch/>
          </p:blipFill>
          <p:spPr bwMode="auto">
            <a:xfrm>
              <a:off x="123465" y="5152571"/>
              <a:ext cx="4151086" cy="1030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www.gly.uga.edu/railsback/Fundamentals/OceanSolutes18II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" t="76582" r="606" b="2615"/>
            <a:stretch/>
          </p:blipFill>
          <p:spPr bwMode="auto">
            <a:xfrm>
              <a:off x="4353206" y="5601820"/>
              <a:ext cx="7061285" cy="1162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140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11714" y="66961"/>
            <a:ext cx="6938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 measure dissolved oxygen?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03250" y="1111125"/>
            <a:ext cx="4279900" cy="4311423"/>
            <a:chOff x="603250" y="1111125"/>
            <a:chExt cx="4279900" cy="4311423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50" y="1840116"/>
              <a:ext cx="4279900" cy="3213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03250" y="5053216"/>
              <a:ext cx="19441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Winkler Titration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00550" y="1111125"/>
              <a:ext cx="20697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Chemical Method</a:t>
              </a:r>
              <a:endPara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406668" y="3252000"/>
            <a:ext cx="2609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Clark-type sensor w/a membrane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315529" y="720021"/>
            <a:ext cx="5700485" cy="3039811"/>
            <a:chOff x="6315529" y="720021"/>
            <a:chExt cx="5700485" cy="3039811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5257" y="1149075"/>
              <a:ext cx="2610757" cy="2610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315529" y="1120131"/>
              <a:ext cx="17572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Probe methods</a:t>
              </a:r>
              <a:endPara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8258629" y="986971"/>
              <a:ext cx="1045028" cy="32420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9550408" y="720021"/>
              <a:ext cx="1736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Electrochemical</a:t>
              </a:r>
              <a:endPara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AutoShape 5" descr="Image result for how does luminescent oxygen detector work h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353828" y="1520241"/>
            <a:ext cx="3052840" cy="4561245"/>
            <a:chOff x="6316972" y="1520241"/>
            <a:chExt cx="3052840" cy="4561245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7203699" y="1520241"/>
              <a:ext cx="0" cy="19264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16972" y="357516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Optical</a:t>
              </a:r>
              <a:endPara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72" y="3944498"/>
              <a:ext cx="3052840" cy="213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6315529" y="5733143"/>
            <a:ext cx="2609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Luminescent detection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64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6705" y="0"/>
            <a:ext cx="6558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Apparent Oxygen Utilization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15" y="1523996"/>
            <a:ext cx="5619465" cy="385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615" y="5529946"/>
            <a:ext cx="5410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“Know” what 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concentrations should be at given temperature and salinity (i.e., at equilibrium)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8051" y="1879600"/>
            <a:ext cx="3558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AOU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O</a:t>
            </a:r>
            <a:r>
              <a:rPr lang="en-US" sz="28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2sat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O</a:t>
            </a:r>
            <a:r>
              <a:rPr lang="en-US" sz="28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2observed</a:t>
            </a:r>
            <a:endParaRPr lang="en-US" sz="28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3680" y="2712103"/>
            <a:ext cx="53590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greater amount of 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removed since water mass was at the 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Lower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AOU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lower amount of 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removed since water mass was at surface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7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653" y="629559"/>
            <a:ext cx="8610206" cy="593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www.gly.uga.edu/railsback/Fundamentals/OceanSolutes18I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9" r="61868" b="36077"/>
          <a:stretch/>
        </p:blipFill>
        <p:spPr bwMode="auto">
          <a:xfrm>
            <a:off x="123466" y="1696973"/>
            <a:ext cx="3138624" cy="354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6705" y="0"/>
            <a:ext cx="6558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Apparent Oxygen Utilization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75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2366" y="130629"/>
            <a:ext cx="9272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help us estimate amount of OM Respired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5086" y="1407886"/>
            <a:ext cx="1060739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Respiration of 1 mole of </a:t>
            </a:r>
            <a:r>
              <a:rPr lang="en-US" sz="2400" b="1" i="1" dirty="0" err="1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</a:t>
            </a:r>
            <a:r>
              <a:rPr lang="en-US" sz="2400" b="1" i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of carbon:		106 CH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 +  106 O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106 CO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 106 H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Oxidation of nitrogen:		16 NH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+ 32 O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  16 NO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+ 16 H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 is not oxidized during respiration of organic matter 	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1803" y="4267201"/>
            <a:ext cx="884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ratio then of organic carbon consumed to oxygen respired?</a:t>
            </a:r>
            <a:endParaRPr lang="en-US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985" y="4884838"/>
            <a:ext cx="1980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 C: 138O</a:t>
            </a:r>
            <a:r>
              <a:rPr lang="en-US" sz="2400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3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886" y="885372"/>
            <a:ext cx="78141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North Pacific @ 4000 m = 190 </a:t>
            </a:r>
            <a:r>
              <a:rPr lang="en-US" sz="2400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kg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SW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886" y="2542791"/>
            <a:ext cx="11311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 * 106:138  = 146 </a:t>
            </a:r>
            <a:r>
              <a:rPr lang="en-US" sz="2400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C kg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SW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146 micromoles of C has been remineralized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1264" y="3525157"/>
            <a:ext cx="274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N and P?</a:t>
            </a:r>
            <a:endParaRPr lang="en-US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285" y="4161134"/>
            <a:ext cx="11004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 * 16:138  = 22 </a:t>
            </a:r>
            <a:r>
              <a:rPr lang="en-US" sz="2400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N kg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SW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22 micromoles of N has been remineralized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912" y="4814277"/>
            <a:ext cx="10805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 * 1:138  = 1.4 </a:t>
            </a:r>
            <a:r>
              <a:rPr lang="en-US" sz="2400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P kg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SW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1.4 micromoles of P has been remineralized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59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Lecture1_Orig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Lecture1_Origins" id="{3E710F3B-52FB-AA42-8057-D43EC0827960}" vid="{C117D7F5-D3ED-CB4D-91E5-8973F32AB5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Lecture1_Origins</Template>
  <TotalTime>2229</TotalTime>
  <Words>776</Words>
  <Application>Microsoft Office PowerPoint</Application>
  <PresentationFormat>Custom</PresentationFormat>
  <Paragraphs>99</Paragraphs>
  <Slides>16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Lecture1_Origins</vt:lpstr>
      <vt:lpstr>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Fulweiler, Robinson W</dc:creator>
  <cp:lastModifiedBy>Fulweiler, Robinson W</cp:lastModifiedBy>
  <cp:revision>83</cp:revision>
  <dcterms:created xsi:type="dcterms:W3CDTF">2018-01-23T14:28:23Z</dcterms:created>
  <dcterms:modified xsi:type="dcterms:W3CDTF">2018-03-30T14:18:57Z</dcterms:modified>
</cp:coreProperties>
</file>