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1" r:id="rId2"/>
    <p:sldId id="302" r:id="rId3"/>
    <p:sldId id="289" r:id="rId4"/>
    <p:sldId id="290" r:id="rId5"/>
    <p:sldId id="291" r:id="rId6"/>
    <p:sldId id="288" r:id="rId7"/>
    <p:sldId id="293" r:id="rId8"/>
    <p:sldId id="295" r:id="rId9"/>
    <p:sldId id="296" r:id="rId10"/>
    <p:sldId id="298" r:id="rId11"/>
    <p:sldId id="299" r:id="rId12"/>
    <p:sldId id="300" r:id="rId13"/>
    <p:sldId id="294" r:id="rId14"/>
    <p:sldId id="292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38" autoAdjust="0"/>
    <p:restoredTop sz="87562" autoAdjust="0"/>
  </p:normalViewPr>
  <p:slideViewPr>
    <p:cSldViewPr snapToGrid="0" snapToObjects="1" showGuides="1">
      <p:cViewPr>
        <p:scale>
          <a:sx n="40" d="100"/>
          <a:sy n="40" d="100"/>
        </p:scale>
        <p:origin x="2670" y="166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5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rwf\Downloads\class_download%20(15).xls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Sheet2!$D$4:$D$40</cx:f>
        <cx:lvl ptCount="37">
          <cx:pt idx="0">Asian Studies</cx:pt>
          <cx:pt idx="1">Bio Cell,Molec,Gentc</cx:pt>
          <cx:pt idx="2">Bio, Ecology &amp; Consv</cx:pt>
          <cx:pt idx="3">Biochem &amp; Molec Bio</cx:pt>
          <cx:pt idx="4">Chemistry</cx:pt>
          <cx:pt idx="5">Economics and Math</cx:pt>
          <cx:pt idx="6">English Education</cx:pt>
          <cx:pt idx="7">Envir Analysis &amp; Pol</cx:pt>
          <cx:pt idx="8">Graphic Design</cx:pt>
          <cx:pt idx="9">Health Science</cx:pt>
          <cx:pt idx="10">Latin Amer Studies</cx:pt>
          <cx:pt idx="11">Math Education</cx:pt>
          <cx:pt idx="12">No Major</cx:pt>
          <cx:pt idx="13">Biology</cx:pt>
          <cx:pt idx="14">Earth&amp;Envirnmntl Sci</cx:pt>
          <cx:pt idx="15">Film and Television</cx:pt>
          <cx:pt idx="16">History</cx:pt>
          <cx:pt idx="17">Ind Concentration</cx:pt>
          <cx:pt idx="18">Journalism</cx:pt>
          <cx:pt idx="19">Mechanical Engnrng</cx:pt>
          <cx:pt idx="20">Neuroscience</cx:pt>
          <cx:pt idx="21">Phil &amp; Political Sci</cx:pt>
          <cx:pt idx="22">English</cx:pt>
          <cx:pt idx="23">History of Art&amp;Arch</cx:pt>
          <cx:pt idx="24">Hospitality Admin</cx:pt>
          <cx:pt idx="25">Painting</cx:pt>
          <cx:pt idx="26">Genl Lib Arts &amp; Sci</cx:pt>
          <cx:pt idx="27">Communication</cx:pt>
          <cx:pt idx="28">Mathematics</cx:pt>
          <cx:pt idx="29">Political Science</cx:pt>
          <cx:pt idx="30">Business Admin &amp; Mgt</cx:pt>
          <cx:pt idx="31">Interntl Relations</cx:pt>
          <cx:pt idx="32">Psychology</cx:pt>
          <cx:pt idx="33">Approved Deferral</cx:pt>
          <cx:pt idx="34">Marine Science</cx:pt>
          <cx:pt idx="35">Computer Science</cx:pt>
          <cx:pt idx="36">Economics</cx:pt>
        </cx:lvl>
      </cx:strDim>
      <cx:numDim type="size">
        <cx:f>Sheet2!$E$4:$E$40</cx:f>
        <cx:lvl ptCount="37" formatCode="General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2</cx:pt>
          <cx:pt idx="14">2</cx:pt>
          <cx:pt idx="15">2</cx:pt>
          <cx:pt idx="16">2</cx:pt>
          <cx:pt idx="17">2</cx:pt>
          <cx:pt idx="18">2</cx:pt>
          <cx:pt idx="19">2</cx:pt>
          <cx:pt idx="20">2</cx:pt>
          <cx:pt idx="21">2</cx:pt>
          <cx:pt idx="22">3</cx:pt>
          <cx:pt idx="23">3</cx:pt>
          <cx:pt idx="24">3</cx:pt>
          <cx:pt idx="25">5</cx:pt>
          <cx:pt idx="26">7</cx:pt>
          <cx:pt idx="27">9</cx:pt>
          <cx:pt idx="28">9</cx:pt>
          <cx:pt idx="29">11</cx:pt>
          <cx:pt idx="30">15</cx:pt>
          <cx:pt idx="31">15</cx:pt>
          <cx:pt idx="32">16</cx:pt>
          <cx:pt idx="33">19</cx:pt>
          <cx:pt idx="34">19</cx:pt>
          <cx:pt idx="35">21</cx:pt>
          <cx:pt idx="36">21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b="1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Majors in ES 144 - Fall 2018</a:t>
            </a:r>
          </a:p>
        </cx:rich>
      </cx:tx>
    </cx:title>
    <cx:plotArea>
      <cx:plotAreaRegion>
        <cx:series layoutId="treemap" uniqueId="{A1BD5D2B-726B-4F9D-918F-975E7489A0B6}">
          <cx:dataLabels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bg1"/>
                    </a:solidFill>
                    <a:latin typeface="Calibri" panose="020F0502020204030204"/>
                  </a:defRPr>
                </a:pPr>
                <a:endParaRPr lang="en-US" b="1">
                  <a:solidFill>
                    <a:schemeClr val="bg1"/>
                  </a:solidFill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spPr>
    <a:solidFill>
      <a:schemeClr val="bg1">
        <a:alpha val="84000"/>
      </a:schemeClr>
    </a:solidFill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27992-9C17-444C-90DD-C4D22534A4E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R.W. </a:t>
            </a:r>
            <a:r>
              <a:rPr lang="en-US" dirty="0" err="1"/>
              <a:t>Fulweiler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ES/BI 423/623 Marine Biogeochemistry </a:t>
            </a:r>
            <a:fld id="{30DFACA7-7322-0D40-987C-D08CBCABA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ES/BI 423/623 Marine Biogeochemistry </a:t>
            </a:r>
            <a:fld id="{30DFACA7-7322-0D40-987C-D08CBCABA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4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ES/BI 423/623 Marine Biogeochemistry </a:t>
            </a:r>
            <a:fld id="{30DFACA7-7322-0D40-987C-D08CBCABA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30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billion refuges</a:t>
            </a:r>
            <a:r>
              <a:rPr lang="en-US" baseline="0" dirty="0" smtClean="0"/>
              <a:t> by 2100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ES/BI 423/623 Marine Biogeochemistry </a:t>
            </a:r>
            <a:fld id="{30DFACA7-7322-0D40-987C-D08CBCABA7D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E721-C27A-AE4B-90D2-EC7BA4B0C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03895-F1DA-8E4B-B039-F7B4B93AF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1D56-153A-2B4C-969D-C1FD7558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58181-E538-CE47-BB9E-1D433587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AAC8B-0160-8548-97E6-C7E1EBA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3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56C8-9C86-9649-8597-70125840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A348B-8455-1A47-8FFD-1FD423D7C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E22DE-2ADD-274F-B412-ACA9A9A5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F135-9FB7-E645-BC3A-7637B06E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0BC7B-710E-8947-B1A2-2FC9CDCC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495A1-4FD7-9844-9A85-41EE73FD6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EF7BA-1A12-F340-96F7-51C00246F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1D449-75DD-0A42-985C-E6C63EF2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5FB80-5541-DD46-8D37-268F7A20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7FE81-EA44-1040-956A-61C33F5C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4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4541-C86D-1240-B4B7-C0CC7290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1FF1-1F8A-E040-A75C-EBDC14512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0C067-D752-AE4A-B40B-0CB84C5A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D5625-0A30-6245-A292-6AA823AA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E20DB-FB22-0244-981F-2CBEC5B8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A0AA-CFCD-2342-8E44-21D45017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63902-708E-5D47-A5F9-765263ABD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9B70-37A4-5149-9216-C897B99D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90CC-82C3-FD43-BDCB-E6C61089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B7E7A-EB19-314C-AFD3-37429515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3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0561-9DEB-0941-859E-311EA285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7976-B14D-8E48-AF5A-307751240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2A362-8D7E-6541-82FC-FE4DA49AD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A85B8-C9D7-9D4D-93D9-D4DD0852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87FF6-5890-0242-BDD9-6AF90184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81F53-DB74-124B-8001-489D582A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6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4671-98ED-8E48-A87C-E675EAEF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D2744-1D70-B148-B540-3AF39974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0046B-AE59-3C46-AEAE-6384072A5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4CE9F-4051-3F44-A9F5-3B711185D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EE1C0-49EC-6940-89D3-EF4DE2AD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6C317-E83A-544A-BD41-6D9D7B8E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4CE5E-7CD7-ED4D-9691-F0573111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D2787-54DE-A746-A25D-2124B3FD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EDDF-B799-FF4C-BB8E-ADA1DB42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E1A8-2D0E-EB44-A031-F86836B1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B225B-34FF-1C48-B2F9-A9981848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44A60-8411-064E-BC6D-8E659E19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B5D22-0CB7-994D-AAEA-F1F47B95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D01D9-FE8D-2E46-B810-B6AD6BE3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B1DF-2423-F24E-9A69-7CD5D030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9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4876-8798-634A-AEA7-8D9EE034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6687-451F-BB47-96FB-1A3561FBC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DFB5-B00D-E347-B779-34A5C9EBC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63932-3FAE-4049-BC42-56861DA4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810CD-A92E-2B40-AFE1-6535797A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E332-4997-A946-B21B-23566534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56CB-6A19-3D4A-AA9F-C8A46C2D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C7B8A-A03D-5240-BAB2-88D5F299A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EBB1B-7B82-9740-A934-E9179386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DAE47-7F90-1A40-82E6-659F2E44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00B9C-467E-1A45-9BDA-1B04BC9B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AFD9-B0E4-EF46-A0F9-FFC12AFB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9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4F143-3C7F-5841-A348-2C330FC7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CE99-BB3F-014C-83CC-D046EBCB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84A2-CF86-1F45-BC35-E5192FB8E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8073F-404C-A840-95B2-452D799535F1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9256-4BBB-6D4E-8EA5-F947D522B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769CE-624E-3B48-A8EF-872BFF2BC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097F-5DE7-A744-B8F0-36194D36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6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CmTY0PKGD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16391" y="-59483"/>
            <a:ext cx="97386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144: Introduction to Oceanography</a:t>
            </a:r>
          </a:p>
        </p:txBody>
      </p:sp>
      <p:pic>
        <p:nvPicPr>
          <p:cNvPr id="3" name="CCmTY0PKGD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1787" y="636137"/>
            <a:ext cx="10826698" cy="60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hytoplankt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/>
          <a:stretch/>
        </p:blipFill>
        <p:spPr bwMode="auto">
          <a:xfrm>
            <a:off x="0" y="0"/>
            <a:ext cx="91249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opep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33030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jellyf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/>
          <a:stretch/>
        </p:blipFill>
        <p:spPr bwMode="auto">
          <a:xfrm>
            <a:off x="4161865" y="3581400"/>
            <a:ext cx="479464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8717" r="8882"/>
          <a:stretch/>
        </p:blipFill>
        <p:spPr>
          <a:xfrm>
            <a:off x="8647646" y="0"/>
            <a:ext cx="3592480" cy="2941971"/>
          </a:xfrm>
          <a:prstGeom prst="rect">
            <a:avLst/>
          </a:prstGeom>
        </p:spPr>
      </p:pic>
      <p:pic>
        <p:nvPicPr>
          <p:cNvPr id="10248" name="Picture 8" descr="Image result for polychaet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92225" y="3831595"/>
            <a:ext cx="4033892" cy="20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lobster ;larva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77165" y="3795039"/>
            <a:ext cx="3916029" cy="22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1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ocean nutrient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64122"/>
            <a:ext cx="10410825" cy="66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8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seafloor sed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12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seafloor sedi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seafloor sedi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7491"/>
            <a:ext cx="6096000" cy="297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0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ega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91" y="342900"/>
            <a:ext cx="9391617" cy="62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4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sea level rise pacific isla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8" b="13511"/>
          <a:stretch/>
        </p:blipFill>
        <p:spPr bwMode="auto">
          <a:xfrm>
            <a:off x="11905" y="3236117"/>
            <a:ext cx="7227094" cy="36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dn.static-economist.com/sites/default/files/images/print-edition/20170826_USP00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3" y="1"/>
            <a:ext cx="4876797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miami sea level r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80" y="1711481"/>
            <a:ext cx="4849020" cy="3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sea level ri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" y="0"/>
            <a:ext cx="7331075" cy="45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orthendwaterfront.com/wp-content/uploads/2015/11/Credit-Rebecca-Herst-%E2%80%94-at-Long-Wharf.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8"/>
          <a:stretch/>
        </p:blipFill>
        <p:spPr bwMode="auto">
          <a:xfrm>
            <a:off x="7252889" y="4207551"/>
            <a:ext cx="4953001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7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ead z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1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05" y="3108659"/>
            <a:ext cx="6665495" cy="3749341"/>
          </a:xfrm>
          <a:prstGeom prst="rect">
            <a:avLst/>
          </a:prstGeom>
        </p:spPr>
      </p:pic>
      <p:pic>
        <p:nvPicPr>
          <p:cNvPr id="9220" name="Picture 4" descr="Image result for plastic pol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25" y="-24565"/>
            <a:ext cx="5570175" cy="31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8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336705" y="903042"/>
            <a:ext cx="97386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144: Introduction to Oceanography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6705" y="2026502"/>
            <a:ext cx="3621504" cy="286232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Wally Fulweiler,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Associate Professor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Department of Earth and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Enviroment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Department of Biology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Director of the BU Marine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 website: www.fulweilerlab.com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Twitter: @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Fulweilerlab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8856" y="2000865"/>
            <a:ext cx="3788601" cy="203132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Teaching Fellow: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Sarah Foster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Soon to be (months away)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Graduate Student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Department of Earth and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sqfoster@bu.edu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sarah foster B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81" y="3844320"/>
            <a:ext cx="27241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4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9450" y="1447374"/>
            <a:ext cx="10873099" cy="3139321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144 A1 – Lecture Only (</a:t>
            </a: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MWF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2:30-3:20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alt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– in CAS 522</a:t>
            </a:r>
            <a:endParaRPr lang="en-US" alt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Discussion Groups for </a:t>
            </a:r>
            <a:r>
              <a:rPr lang="en-US" altLang="en-US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Marine Science Majors </a:t>
            </a:r>
            <a:r>
              <a:rPr lang="en-US" altLang="en-US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(or if you are seriously considering being a major)</a:t>
            </a:r>
            <a:endParaRPr lang="en-US" altLang="en-US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144 MP – Lecture, Discussion Group (M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10:10-11 am, </a:t>
            </a:r>
            <a:r>
              <a:rPr lang="en-US" alt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453, 1</a:t>
            </a:r>
            <a:r>
              <a:rPr lang="en-US" altLang="en-US" baseline="30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mtg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9/10)</a:t>
            </a:r>
            <a:endParaRPr lang="en-US" alt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144 </a:t>
            </a: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Lecture, Discussion Group (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3:35-4:25, </a:t>
            </a:r>
            <a:r>
              <a:rPr lang="en-US" alt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453,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mtg.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9/11)</a:t>
            </a:r>
            <a:endParaRPr lang="en-US" alt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276" y="347309"/>
            <a:ext cx="2283638" cy="36933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 Basics: When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9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72" y="347309"/>
            <a:ext cx="2416047" cy="36933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 Basics: Grades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61622" y="3467100"/>
            <a:ext cx="7744128" cy="313932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Exams: 20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each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Participation: 10%</a:t>
            </a:r>
          </a:p>
          <a:p>
            <a:pPr eaLnBrk="1" hangingPunct="1"/>
            <a:endParaRPr lang="en-US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Exam: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eaLnBrk="1" hangingPunct="1"/>
            <a:endParaRPr lang="en-US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5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15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– if you are in a marine discussion group your grade will be determined in a slightly different </a:t>
            </a:r>
            <a:r>
              <a:rPr lang="en-US" altLang="en-US" sz="15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 </a:t>
            </a:r>
            <a:r>
              <a:rPr lang="en-US" altLang="en-US" sz="15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(more details in discussion next week</a:t>
            </a:r>
            <a:r>
              <a:rPr lang="en-US" altLang="en-US" sz="15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208" t="23552" r="37655" b="53342"/>
          <a:stretch/>
        </p:blipFill>
        <p:spPr>
          <a:xfrm>
            <a:off x="8304584" y="4617506"/>
            <a:ext cx="3665191" cy="19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2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535" y="827607"/>
            <a:ext cx="1952625" cy="7080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47137"/>
              </p:ext>
            </p:extLst>
          </p:nvPr>
        </p:nvGraphicFramePr>
        <p:xfrm>
          <a:off x="3276942" y="824966"/>
          <a:ext cx="2736850" cy="4389432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100-96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A-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95-90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89-86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85-83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82-80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C+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79-76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75-73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C-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72-70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D+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69-66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65-63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D-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62-60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59-0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63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2" name="Chart 1"/>
              <p:cNvGraphicFramePr/>
              <p:nvPr>
                <p:extLst>
                  <p:ext uri="{D42A27DB-BD31-4B8C-83A1-F6EECF244321}">
                    <p14:modId xmlns:p14="http://schemas.microsoft.com/office/powerpoint/2010/main" val="2369946322"/>
                  </p:ext>
                </p:extLst>
              </p:nvPr>
            </p:nvGraphicFramePr>
            <p:xfrm>
              <a:off x="376237" y="1090612"/>
              <a:ext cx="11439526" cy="52863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Chart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237" y="1090612"/>
                <a:ext cx="11439526" cy="528637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495656" y="234078"/>
            <a:ext cx="2775119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you?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cbi.org/what/what_images/monk_s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0" y="4295745"/>
            <a:ext cx="2286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www.savebay.info/projects/dolphins/SubPageDolph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97" y="4295745"/>
            <a:ext cx="2446359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www.worldalmanac.com/blog/2006/11/18/Penguin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823367"/>
            <a:ext cx="4093790" cy="27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77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st.gsfc.nasa.gov/Sect16/full-20eart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676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372100" y="723900"/>
            <a:ext cx="1447800" cy="1295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Geology</a:t>
            </a:r>
          </a:p>
        </p:txBody>
      </p:sp>
      <p:sp>
        <p:nvSpPr>
          <p:cNvPr id="4" name="Oval 3"/>
          <p:cNvSpPr/>
          <p:nvPr/>
        </p:nvSpPr>
        <p:spPr>
          <a:xfrm>
            <a:off x="6865937" y="2019300"/>
            <a:ext cx="1600200" cy="1371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Geography</a:t>
            </a:r>
          </a:p>
        </p:txBody>
      </p:sp>
      <p:sp>
        <p:nvSpPr>
          <p:cNvPr id="5" name="Oval 4"/>
          <p:cNvSpPr/>
          <p:nvPr/>
        </p:nvSpPr>
        <p:spPr>
          <a:xfrm>
            <a:off x="7246937" y="3771900"/>
            <a:ext cx="1600200" cy="1371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Biology</a:t>
            </a:r>
          </a:p>
        </p:txBody>
      </p:sp>
      <p:sp>
        <p:nvSpPr>
          <p:cNvPr id="6" name="Oval 5"/>
          <p:cNvSpPr/>
          <p:nvPr/>
        </p:nvSpPr>
        <p:spPr>
          <a:xfrm>
            <a:off x="5287962" y="4389438"/>
            <a:ext cx="1600200" cy="1371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Chemistry</a:t>
            </a:r>
          </a:p>
        </p:txBody>
      </p:sp>
      <p:sp>
        <p:nvSpPr>
          <p:cNvPr id="7" name="Oval 6"/>
          <p:cNvSpPr/>
          <p:nvPr/>
        </p:nvSpPr>
        <p:spPr>
          <a:xfrm>
            <a:off x="3436937" y="3771900"/>
            <a:ext cx="1600200" cy="13716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Physics</a:t>
            </a:r>
          </a:p>
        </p:txBody>
      </p:sp>
      <p:sp>
        <p:nvSpPr>
          <p:cNvPr id="8" name="Oval 7"/>
          <p:cNvSpPr/>
          <p:nvPr/>
        </p:nvSpPr>
        <p:spPr>
          <a:xfrm>
            <a:off x="3360737" y="2019300"/>
            <a:ext cx="16002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Astronomy</a:t>
            </a:r>
          </a:p>
        </p:txBody>
      </p:sp>
    </p:spTree>
    <p:extLst>
      <p:ext uri="{BB962C8B-B14F-4D97-AF65-F5344CB8AC3E}">
        <p14:creationId xmlns:p14="http://schemas.microsoft.com/office/powerpoint/2010/main" val="182764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ocean expl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5715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ocean expl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6464"/>
            <a:ext cx="4762500" cy="3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ocean explo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33338"/>
            <a:ext cx="6487979" cy="25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ocean explo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507786"/>
            <a:ext cx="7480226" cy="43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2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_Orig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1_Origins" id="{3E710F3B-52FB-AA42-8057-D43EC0827960}" vid="{C117D7F5-D3ED-CB4D-91E5-8973F32AB5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Lecture1_Origins</Template>
  <TotalTime>2381</TotalTime>
  <Words>253</Words>
  <Application>Microsoft Office PowerPoint</Application>
  <PresentationFormat>Widescreen</PresentationFormat>
  <Paragraphs>73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Times New Roman</vt:lpstr>
      <vt:lpstr>Lecture1_Origins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Fulweiler, Robinson W</dc:creator>
  <cp:lastModifiedBy>Fulweiler, Robinson W</cp:lastModifiedBy>
  <cp:revision>86</cp:revision>
  <dcterms:created xsi:type="dcterms:W3CDTF">2018-01-23T14:28:23Z</dcterms:created>
  <dcterms:modified xsi:type="dcterms:W3CDTF">2018-09-05T18:07:03Z</dcterms:modified>
</cp:coreProperties>
</file>