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notesSlides/notesSlide1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9" r:id="rId2"/>
    <p:sldId id="320" r:id="rId3"/>
    <p:sldId id="302" r:id="rId4"/>
    <p:sldId id="303" r:id="rId5"/>
    <p:sldId id="270" r:id="rId6"/>
    <p:sldId id="299" r:id="rId7"/>
    <p:sldId id="257" r:id="rId8"/>
    <p:sldId id="258" r:id="rId9"/>
    <p:sldId id="328" r:id="rId10"/>
    <p:sldId id="301" r:id="rId11"/>
    <p:sldId id="333" r:id="rId12"/>
    <p:sldId id="268" r:id="rId13"/>
    <p:sldId id="264" r:id="rId14"/>
    <p:sldId id="265" r:id="rId15"/>
    <p:sldId id="266" r:id="rId16"/>
    <p:sldId id="267" r:id="rId17"/>
    <p:sldId id="353" r:id="rId18"/>
    <p:sldId id="334" r:id="rId19"/>
    <p:sldId id="354" r:id="rId20"/>
    <p:sldId id="336" r:id="rId21"/>
    <p:sldId id="337" r:id="rId22"/>
    <p:sldId id="342" r:id="rId23"/>
    <p:sldId id="343" r:id="rId24"/>
    <p:sldId id="283" r:id="rId25"/>
    <p:sldId id="284" r:id="rId26"/>
    <p:sldId id="285" r:id="rId27"/>
    <p:sldId id="344" r:id="rId28"/>
    <p:sldId id="345" r:id="rId29"/>
    <p:sldId id="325" r:id="rId30"/>
    <p:sldId id="326" r:id="rId31"/>
    <p:sldId id="339" r:id="rId32"/>
    <p:sldId id="340" r:id="rId33"/>
    <p:sldId id="294" r:id="rId34"/>
    <p:sldId id="295" r:id="rId35"/>
    <p:sldId id="297" r:id="rId36"/>
    <p:sldId id="296" r:id="rId37"/>
    <p:sldId id="355" r:id="rId38"/>
  </p:sldIdLst>
  <p:sldSz cx="9144000" cy="6858000" type="screen4x3"/>
  <p:notesSz cx="6858000" cy="91440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8" autoAdjust="0"/>
    <p:restoredTop sz="94570" autoAdjust="0"/>
  </p:normalViewPr>
  <p:slideViewPr>
    <p:cSldViewPr showGuides="1">
      <p:cViewPr varScale="1">
        <p:scale>
          <a:sx n="112" d="100"/>
          <a:sy n="112" d="100"/>
        </p:scale>
        <p:origin x="11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32E-3"/>
          <c:y val="7.160493827160494E-2"/>
          <c:w val="0.9916666666666667"/>
          <c:h val="0.80897521143190432"/>
        </c:manualLayout>
      </c:layout>
      <c:bar3DChart>
        <c:barDir val="col"/>
        <c:grouping val="clustered"/>
        <c:varyColors val="1"/>
        <c:ser>
          <c:idx val="0"/>
          <c:order val="0"/>
          <c:tx>
            <c:strRef>
              <c:f>Sheet1!$B$1</c:f>
              <c:strCache>
                <c:ptCount val="1"/>
                <c:pt idx="0">
                  <c:v>25%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Sheet1!$A$1:$A$4</c:f>
              <c:strCache>
                <c:ptCount val="4"/>
                <c:pt idx="0">
                  <c:v>Metals</c:v>
                </c:pt>
                <c:pt idx="1">
                  <c:v>Rocks and metals</c:v>
                </c:pt>
                <c:pt idx="2">
                  <c:v>Gases and dust</c:v>
                </c:pt>
                <c:pt idx="3">
                  <c:v>Chicken bones</c:v>
                </c:pt>
              </c:strCache>
            </c:strRef>
          </c:cat>
          <c:val>
            <c:numRef>
              <c:f>Sheet1!$B$1:$B$4</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4-7C71-41AA-B4CB-CB7414664AF0}"/>
            </c:ext>
          </c:extLst>
        </c:ser>
        <c:dLbls>
          <c:showLegendKey val="0"/>
          <c:showVal val="0"/>
          <c:showCatName val="0"/>
          <c:showSerName val="0"/>
          <c:showPercent val="0"/>
          <c:showBubbleSize val="0"/>
        </c:dLbls>
        <c:gapWidth val="150"/>
        <c:shape val="cylinder"/>
        <c:axId val="212414240"/>
        <c:axId val="212414632"/>
        <c:axId val="0"/>
      </c:bar3DChart>
      <c:catAx>
        <c:axId val="212414240"/>
        <c:scaling>
          <c:orientation val="minMax"/>
        </c:scaling>
        <c:delete val="0"/>
        <c:axPos val="b"/>
        <c:numFmt formatCode="General" sourceLinked="1"/>
        <c:majorTickMark val="out"/>
        <c:minorTickMark val="none"/>
        <c:tickLblPos val="nextTo"/>
        <c:spPr>
          <a:ln w="6350">
            <a:noFill/>
          </a:ln>
        </c:spPr>
        <c:crossAx val="212414632"/>
        <c:crosses val="autoZero"/>
        <c:auto val="1"/>
        <c:lblAlgn val="ctr"/>
        <c:lblOffset val="100"/>
        <c:noMultiLvlLbl val="0"/>
      </c:catAx>
      <c:valAx>
        <c:axId val="212414632"/>
        <c:scaling>
          <c:orientation val="minMax"/>
          <c:min val="0"/>
        </c:scaling>
        <c:delete val="0"/>
        <c:axPos val="l"/>
        <c:numFmt formatCode="0%" sourceLinked="1"/>
        <c:majorTickMark val="out"/>
        <c:minorTickMark val="none"/>
        <c:tickLblPos val="none"/>
        <c:spPr>
          <a:ln w="6350">
            <a:noFill/>
          </a:ln>
        </c:spPr>
        <c:crossAx val="212414240"/>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32E-3"/>
          <c:y val="7.160493827160494E-2"/>
          <c:w val="0.9916666666666667"/>
          <c:h val="0.80897521143190432"/>
        </c:manualLayout>
      </c:layout>
      <c:bar3DChart>
        <c:barDir val="col"/>
        <c:grouping val="clustered"/>
        <c:varyColors val="1"/>
        <c:ser>
          <c:idx val="0"/>
          <c:order val="0"/>
          <c:tx>
            <c:strRef>
              <c:f>Sheet1!$B$1</c:f>
              <c:strCache>
                <c:ptCount val="1"/>
                <c:pt idx="0">
                  <c:v>25%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Sheet1!$A$1:$A$4</c:f>
              <c:strCache>
                <c:ptCount val="4"/>
                <c:pt idx="0">
                  <c:v>Pluto</c:v>
                </c:pt>
                <c:pt idx="1">
                  <c:v>Jupiter</c:v>
                </c:pt>
                <c:pt idx="2">
                  <c:v>Earth</c:v>
                </c:pt>
                <c:pt idx="3">
                  <c:v>Mercury</c:v>
                </c:pt>
              </c:strCache>
            </c:strRef>
          </c:cat>
          <c:val>
            <c:numRef>
              <c:f>Sheet1!$B$1:$B$4</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4-4881-4529-9F7E-84715764BB19}"/>
            </c:ext>
          </c:extLst>
        </c:ser>
        <c:dLbls>
          <c:showLegendKey val="0"/>
          <c:showVal val="0"/>
          <c:showCatName val="0"/>
          <c:showSerName val="0"/>
          <c:showPercent val="0"/>
          <c:showBubbleSize val="0"/>
        </c:dLbls>
        <c:gapWidth val="150"/>
        <c:shape val="cylinder"/>
        <c:axId val="212414240"/>
        <c:axId val="212414632"/>
        <c:axId val="0"/>
      </c:bar3DChart>
      <c:catAx>
        <c:axId val="212414240"/>
        <c:scaling>
          <c:orientation val="minMax"/>
        </c:scaling>
        <c:delete val="0"/>
        <c:axPos val="b"/>
        <c:numFmt formatCode="General" sourceLinked="1"/>
        <c:majorTickMark val="out"/>
        <c:minorTickMark val="none"/>
        <c:tickLblPos val="nextTo"/>
        <c:spPr>
          <a:ln w="6350">
            <a:noFill/>
          </a:ln>
        </c:spPr>
        <c:crossAx val="212414632"/>
        <c:crosses val="autoZero"/>
        <c:auto val="1"/>
        <c:lblAlgn val="ctr"/>
        <c:lblOffset val="100"/>
        <c:noMultiLvlLbl val="0"/>
      </c:catAx>
      <c:valAx>
        <c:axId val="212414632"/>
        <c:scaling>
          <c:orientation val="minMax"/>
          <c:min val="0"/>
        </c:scaling>
        <c:delete val="0"/>
        <c:axPos val="l"/>
        <c:numFmt formatCode="0%" sourceLinked="1"/>
        <c:majorTickMark val="out"/>
        <c:minorTickMark val="none"/>
        <c:tickLblPos val="none"/>
        <c:spPr>
          <a:ln w="6350">
            <a:noFill/>
          </a:ln>
        </c:spPr>
        <c:crossAx val="212414240"/>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32E-3"/>
          <c:y val="7.160493827160494E-2"/>
          <c:w val="0.9916666666666667"/>
          <c:h val="0.80897521143190432"/>
        </c:manualLayout>
      </c:layout>
      <c:bar3DChart>
        <c:barDir val="col"/>
        <c:grouping val="clustered"/>
        <c:varyColors val="1"/>
        <c:ser>
          <c:idx val="0"/>
          <c:order val="0"/>
          <c:tx>
            <c:strRef>
              <c:f>Sheet1!$B$1</c:f>
              <c:strCache>
                <c:ptCount val="1"/>
                <c:pt idx="0">
                  <c:v>25%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Sheet1!$A$1:$A$4</c:f>
              <c:strCache>
                <c:ptCount val="4"/>
                <c:pt idx="0">
                  <c:v>Glaciers</c:v>
                </c:pt>
                <c:pt idx="1">
                  <c:v>Ocean</c:v>
                </c:pt>
                <c:pt idx="2">
                  <c:v>Lakes</c:v>
                </c:pt>
                <c:pt idx="3">
                  <c:v>Atmosphere</c:v>
                </c:pt>
              </c:strCache>
            </c:strRef>
          </c:cat>
          <c:val>
            <c:numRef>
              <c:f>Sheet1!$B$1:$B$4</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4-D0FD-49F2-B34A-D00230EF941D}"/>
            </c:ext>
          </c:extLst>
        </c:ser>
        <c:dLbls>
          <c:showLegendKey val="0"/>
          <c:showVal val="0"/>
          <c:showCatName val="0"/>
          <c:showSerName val="0"/>
          <c:showPercent val="0"/>
          <c:showBubbleSize val="0"/>
        </c:dLbls>
        <c:gapWidth val="150"/>
        <c:shape val="cylinder"/>
        <c:axId val="212414240"/>
        <c:axId val="212414632"/>
        <c:axId val="0"/>
      </c:bar3DChart>
      <c:catAx>
        <c:axId val="212414240"/>
        <c:scaling>
          <c:orientation val="minMax"/>
        </c:scaling>
        <c:delete val="0"/>
        <c:axPos val="b"/>
        <c:numFmt formatCode="General" sourceLinked="1"/>
        <c:majorTickMark val="out"/>
        <c:minorTickMark val="none"/>
        <c:tickLblPos val="nextTo"/>
        <c:spPr>
          <a:ln w="6350">
            <a:noFill/>
          </a:ln>
        </c:spPr>
        <c:crossAx val="212414632"/>
        <c:crosses val="autoZero"/>
        <c:auto val="1"/>
        <c:lblAlgn val="ctr"/>
        <c:lblOffset val="100"/>
        <c:noMultiLvlLbl val="0"/>
      </c:catAx>
      <c:valAx>
        <c:axId val="212414632"/>
        <c:scaling>
          <c:orientation val="minMax"/>
          <c:min val="0"/>
        </c:scaling>
        <c:delete val="0"/>
        <c:axPos val="l"/>
        <c:numFmt formatCode="0%" sourceLinked="1"/>
        <c:majorTickMark val="out"/>
        <c:minorTickMark val="none"/>
        <c:tickLblPos val="none"/>
        <c:spPr>
          <a:ln w="6350">
            <a:noFill/>
          </a:ln>
        </c:spPr>
        <c:crossAx val="212414240"/>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C2E900E-5E86-F943-97E5-3050213ED2E0}" type="datetimeFigureOut">
              <a:rPr lang="en-US"/>
              <a:pPr/>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2D87ADA2-D190-BE4A-BD5E-D480A0B6CB05}" type="slidenum">
              <a:rPr lang="en-US"/>
              <a:pPr/>
              <a:t>‹#›</a:t>
            </a:fld>
            <a:endParaRPr lang="en-US"/>
          </a:p>
        </p:txBody>
      </p:sp>
    </p:spTree>
    <p:extLst>
      <p:ext uri="{BB962C8B-B14F-4D97-AF65-F5344CB8AC3E}">
        <p14:creationId xmlns:p14="http://schemas.microsoft.com/office/powerpoint/2010/main" val="4029773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81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C3F4C780-B232-FA4E-8653-217848CF5338}"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47E972FF-C4DE-4F49-B25B-65089807F5B7}"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Viewed from southern sky – taken over a 16 month period (2003 and 2004)…Hubble – Ultra deep field….1/10</a:t>
            </a:r>
            <a:r>
              <a:rPr lang="en-US" baseline="30000">
                <a:latin typeface="Calibri" charset="0"/>
              </a:rPr>
              <a:t>th</a:t>
            </a:r>
            <a:r>
              <a:rPr lang="en-US">
                <a:latin typeface="Calibri" charset="0"/>
              </a:rPr>
              <a:t> of he diameter of the moon…10,000 galaxies! Each with 200-400 billion stars.</a:t>
            </a:r>
          </a:p>
          <a:p>
            <a:r>
              <a:rPr lang="en-US">
                <a:latin typeface="Calibri" charset="0"/>
              </a:rPr>
              <a:t>So how many stars – the idea is that there are about 4 x 10^22 stars in the Universe. Or 1000 to 10,000 more than all the grains of sands on all the world’s beaches….</a:t>
            </a:r>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4F9DCAC1-1CCE-0C47-AF1C-39B14BB391BB}"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238FADC9-C72D-B241-B13D-C7081B78FC00}"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7BE9FCA7-E2D7-5242-9588-7C343B289589}"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3ADA75C0-4383-314B-AC43-952C0A3F0507}"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21C30A32-D6F5-F940-96B5-2E2DC039FE7B}"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34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18F103B-944C-5D48-B891-B8DB21CBC01C}"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9077D75-DD08-6F40-8D65-3001ECDE9777}" type="slidenum">
              <a:rPr lang="en-US"/>
              <a:pPr/>
              <a:t>18</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7E6D248A-5A5A-3F4B-88EC-C5455BB9D849}" type="slidenum">
              <a:rPr lang="en-US"/>
              <a:pPr/>
              <a:t>20</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4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3D078EB8-5C7A-7646-A2E2-3FAC78C6A781}" type="slidenum">
              <a:rPr lang="en-US"/>
              <a:pPr/>
              <a:t>21</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http://pubs.usgs.gov/gip/2008/58/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7D6ADE2D-6AC0-5B45-99E8-CD7CB8F2A9CF}"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7B26B576-07BB-0E48-B2C5-42244676289E}" type="slidenum">
              <a:rPr lang="en-US"/>
              <a:pPr/>
              <a:t>22</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0DA4D2E4-66CD-8648-9FDE-04B3E8B8F825}" type="slidenum">
              <a:rPr lang="en-US"/>
              <a:pPr/>
              <a:t>23</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96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41438B59-4BDD-AD4C-B61B-5EAC8DEC176C}" type="slidenum">
              <a:rPr lang="en-US"/>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82173532-1FC9-C148-A7F6-A1854DCCC290}" type="slidenum">
              <a:rPr lang="en-US"/>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16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9082B004-3409-3141-9878-77C982AE6992}" type="slidenum">
              <a:rPr lang="en-US"/>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B20A9CA2-B5BF-8E49-A49D-EB24442CE1E8}" type="slidenum">
              <a:rPr lang="en-US"/>
              <a:pPr/>
              <a:t>27</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C7EDCF43-F79D-5E48-9FB9-1B22C4277BF9}" type="slidenum">
              <a:rPr lang="en-US"/>
              <a:pPr/>
              <a:t>28</a:t>
            </a:fld>
            <a:endParaRPr lang="en-US"/>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rPr>
              <a:t>PROTO-EARTH: 4.5 billion years ago</a:t>
            </a:r>
            <a:r>
              <a:rPr lang="en-US">
                <a:latin typeface="Calibri" charset="0"/>
              </a:rPr>
              <a:t>The sky above a still-forming proto-Earth is filled with the dust, rocks and gas that are shaping our solar system. A rising proto-sun illuminates the dust and rocks that gravity brings hurtling toward this new planet. The first comets, scattered by the gravity of the giant outer planets, appear in our sky.</a:t>
            </a:r>
          </a:p>
        </p:txBody>
      </p:sp>
      <p:sp>
        <p:nvSpPr>
          <p:cNvPr id="747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4C1DF9B9-A719-1740-AE2D-EE9453580A91}" type="slidenum">
              <a:rPr lang="en-US"/>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757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022B0891-57AE-274C-9503-72D791BC5AD1}" type="slidenum">
              <a:rPr lang="en-US"/>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AB0B228-3F7A-FC49-9A5F-B16D4420AF52}" type="slidenum">
              <a:rPr lang="en-US"/>
              <a:pPr/>
              <a:t>31</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2846046-102D-FE49-BD06-FDB1CD3F965D}"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BDA6CF46-A5D7-3F46-A25F-86CFC5F22DF2}" type="slidenum">
              <a:rPr lang="en-US"/>
              <a:pPr/>
              <a:t>32</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3694DA54-E8F4-E54C-A168-FBF980334093}" type="slidenum">
              <a:rPr lang="en-US"/>
              <a:pPr/>
              <a:t>33</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885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98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B06AC6-8F2B-9647-8F64-9BDC3996C06E}" type="slidenum">
              <a:rPr lang="en-US"/>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198CF09C-72E2-F545-8C31-ECD69926C736}" type="slidenum">
              <a:rPr lang="en-US"/>
              <a:pPr/>
              <a:t>35</a:t>
            </a:fld>
            <a:endParaRPr lang="en-US"/>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090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39D6CB8-0CBC-AB4F-AD98-BDAA3AAB8868}" type="slidenum">
              <a:rPr lang="en-US"/>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9894B2F-D98F-5749-81D4-2201DAEDB09D}"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22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B01AACD5-33BA-424B-A4E0-B491B72B99C3}"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10A40FF7-92EC-0841-9921-3B446235432D}"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7B494105-DACD-EB40-ABA3-5621C42D59E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53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3E95A517-D59A-2147-8D2E-EDD4EF709F3D}"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EA50F192-0585-D94A-BBC3-7C91F6213AC3}"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D4C9D16-2967-7D48-A64E-24D144164ADE}" type="datetimeFigureOut">
              <a:rPr lang="en-US"/>
              <a:pPr/>
              <a:t>9/19/2018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07AB62A-C462-DE4E-88FD-C47BDA330C81}" type="slidenum">
              <a:rPr lang="en-US"/>
              <a:pPr/>
              <a:t>‹#›</a:t>
            </a:fld>
            <a:endParaRPr lang="en-US"/>
          </a:p>
        </p:txBody>
      </p:sp>
    </p:spTree>
    <p:extLst>
      <p:ext uri="{BB962C8B-B14F-4D97-AF65-F5344CB8AC3E}">
        <p14:creationId xmlns:p14="http://schemas.microsoft.com/office/powerpoint/2010/main" val="139991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4403115-775D-064D-AFF0-0471A406E2C3}" type="datetimeFigureOut">
              <a:rPr lang="en-US"/>
              <a:pPr/>
              <a:t>9/19/2018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2699FD-5A3D-6D45-9BF2-0D6D2D1844A1}" type="slidenum">
              <a:rPr lang="en-US"/>
              <a:pPr/>
              <a:t>‹#›</a:t>
            </a:fld>
            <a:endParaRPr lang="en-US"/>
          </a:p>
        </p:txBody>
      </p:sp>
    </p:spTree>
    <p:extLst>
      <p:ext uri="{BB962C8B-B14F-4D97-AF65-F5344CB8AC3E}">
        <p14:creationId xmlns:p14="http://schemas.microsoft.com/office/powerpoint/2010/main" val="296939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9E68FF9-1A3F-3B4A-B25D-46803B1F3419}" type="datetimeFigureOut">
              <a:rPr lang="en-US"/>
              <a:pPr/>
              <a:t>9/19/2018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013DAC5-AB0D-0042-85F1-3A3A7E5A7AFB}" type="slidenum">
              <a:rPr lang="en-US"/>
              <a:pPr/>
              <a:t>‹#›</a:t>
            </a:fld>
            <a:endParaRPr lang="en-US"/>
          </a:p>
        </p:txBody>
      </p:sp>
    </p:spTree>
    <p:extLst>
      <p:ext uri="{BB962C8B-B14F-4D97-AF65-F5344CB8AC3E}">
        <p14:creationId xmlns:p14="http://schemas.microsoft.com/office/powerpoint/2010/main" val="3371392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8BAC79F-A683-4345-A5A6-D57061579F1C}" type="slidenum">
              <a:rPr lang="en-US"/>
              <a:pPr/>
              <a:t>‹#›</a:t>
            </a:fld>
            <a:endParaRPr lang="en-US"/>
          </a:p>
        </p:txBody>
      </p:sp>
    </p:spTree>
    <p:extLst>
      <p:ext uri="{BB962C8B-B14F-4D97-AF65-F5344CB8AC3E}">
        <p14:creationId xmlns:p14="http://schemas.microsoft.com/office/powerpoint/2010/main" val="729022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25087E-E730-5245-9E9D-B0D308A0BC9D}" type="datetimeFigureOut">
              <a:rPr lang="en-US" smtClean="0"/>
              <a:pPr/>
              <a:t>9/19/2018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86DA47A-1CE5-D642-940D-BC8B11A8C312}" type="slidenum">
              <a:rPr lang="en-US" smtClean="0"/>
              <a:pPr/>
              <a:t>‹#›</a:t>
            </a:fld>
            <a:endParaRPr lang="en-US"/>
          </a:p>
        </p:txBody>
      </p:sp>
    </p:spTree>
    <p:extLst>
      <p:ext uri="{BB962C8B-B14F-4D97-AF65-F5344CB8AC3E}">
        <p14:creationId xmlns:p14="http://schemas.microsoft.com/office/powerpoint/2010/main" val="3549138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5087E-E730-5245-9E9D-B0D308A0BC9D}" type="datetimeFigureOut">
              <a:rPr lang="en-US" smtClean="0"/>
              <a:pPr/>
              <a:t>9/19/2018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86DA47A-1CE5-D642-940D-BC8B11A8C312}" type="slidenum">
              <a:rPr lang="en-US" smtClean="0"/>
              <a:pPr/>
              <a:t>‹#›</a:t>
            </a:fld>
            <a:endParaRPr lang="en-US"/>
          </a:p>
        </p:txBody>
      </p:sp>
    </p:spTree>
    <p:extLst>
      <p:ext uri="{BB962C8B-B14F-4D97-AF65-F5344CB8AC3E}">
        <p14:creationId xmlns:p14="http://schemas.microsoft.com/office/powerpoint/2010/main" val="409411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DD3F733-4113-374D-BC46-72E867439573}" type="datetimeFigureOut">
              <a:rPr lang="en-US"/>
              <a:pPr/>
              <a:t>9/19/2018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AABDF5-B059-F948-AB84-B76772E5CD43}" type="slidenum">
              <a:rPr lang="en-US"/>
              <a:pPr/>
              <a:t>‹#›</a:t>
            </a:fld>
            <a:endParaRPr lang="en-US"/>
          </a:p>
        </p:txBody>
      </p:sp>
    </p:spTree>
    <p:extLst>
      <p:ext uri="{BB962C8B-B14F-4D97-AF65-F5344CB8AC3E}">
        <p14:creationId xmlns:p14="http://schemas.microsoft.com/office/powerpoint/2010/main" val="27248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718F880-A019-0F46-90B1-09810B6FD5C2}" type="datetimeFigureOut">
              <a:rPr lang="en-US"/>
              <a:pPr/>
              <a:t>9/19/2018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2070C9-6338-194A-B969-CE9878C03457}" type="slidenum">
              <a:rPr lang="en-US"/>
              <a:pPr/>
              <a:t>‹#›</a:t>
            </a:fld>
            <a:endParaRPr lang="en-US"/>
          </a:p>
        </p:txBody>
      </p:sp>
    </p:spTree>
    <p:extLst>
      <p:ext uri="{BB962C8B-B14F-4D97-AF65-F5344CB8AC3E}">
        <p14:creationId xmlns:p14="http://schemas.microsoft.com/office/powerpoint/2010/main" val="1754047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F8989FC-D1F1-9C49-AEE5-E76FCF8A87D7}" type="datetimeFigureOut">
              <a:rPr lang="en-US"/>
              <a:pPr/>
              <a:t>9/19/2018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4E02C9F-0DE1-8842-83D7-AFA5B88BD2EB}" type="slidenum">
              <a:rPr lang="en-US"/>
              <a:pPr/>
              <a:t>‹#›</a:t>
            </a:fld>
            <a:endParaRPr lang="en-US"/>
          </a:p>
        </p:txBody>
      </p:sp>
    </p:spTree>
    <p:extLst>
      <p:ext uri="{BB962C8B-B14F-4D97-AF65-F5344CB8AC3E}">
        <p14:creationId xmlns:p14="http://schemas.microsoft.com/office/powerpoint/2010/main" val="2271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2AFBAD1-FD35-2E49-BC28-4BF22C77E71E}" type="datetimeFigureOut">
              <a:rPr lang="en-US"/>
              <a:pPr/>
              <a:t>9/19/2018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72A5CB8-20FD-E34F-9D71-F8DEB71E5931}" type="slidenum">
              <a:rPr lang="en-US"/>
              <a:pPr/>
              <a:t>‹#›</a:t>
            </a:fld>
            <a:endParaRPr lang="en-US"/>
          </a:p>
        </p:txBody>
      </p:sp>
    </p:spTree>
    <p:extLst>
      <p:ext uri="{BB962C8B-B14F-4D97-AF65-F5344CB8AC3E}">
        <p14:creationId xmlns:p14="http://schemas.microsoft.com/office/powerpoint/2010/main" val="144046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086AFBD-1595-EC40-B8D0-903E9EC64F2C}" type="datetimeFigureOut">
              <a:rPr lang="en-US"/>
              <a:pPr/>
              <a:t>9/19/2018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2FCF396-4D84-814C-BC8E-1FC7413A3B7F}" type="slidenum">
              <a:rPr lang="en-US"/>
              <a:pPr/>
              <a:t>‹#›</a:t>
            </a:fld>
            <a:endParaRPr lang="en-US"/>
          </a:p>
        </p:txBody>
      </p:sp>
    </p:spTree>
    <p:extLst>
      <p:ext uri="{BB962C8B-B14F-4D97-AF65-F5344CB8AC3E}">
        <p14:creationId xmlns:p14="http://schemas.microsoft.com/office/powerpoint/2010/main" val="115131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37D8C25-FE13-A744-A2C5-08D6FAF1479F}" type="datetimeFigureOut">
              <a:rPr lang="en-US"/>
              <a:pPr/>
              <a:t>9/19/2018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539A756-CBD2-FC47-8398-A06B9F288E31}" type="slidenum">
              <a:rPr lang="en-US"/>
              <a:pPr/>
              <a:t>‹#›</a:t>
            </a:fld>
            <a:endParaRPr lang="en-US"/>
          </a:p>
        </p:txBody>
      </p:sp>
    </p:spTree>
    <p:extLst>
      <p:ext uri="{BB962C8B-B14F-4D97-AF65-F5344CB8AC3E}">
        <p14:creationId xmlns:p14="http://schemas.microsoft.com/office/powerpoint/2010/main" val="296483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DE05B83-449D-3042-AA1C-EDEE69F3D158}" type="datetimeFigureOut">
              <a:rPr lang="en-US"/>
              <a:pPr/>
              <a:t>9/19/2018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BCBB12D-9D7D-484D-86B0-FA5D9E6017C8}" type="slidenum">
              <a:rPr lang="en-US"/>
              <a:pPr/>
              <a:t>‹#›</a:t>
            </a:fld>
            <a:endParaRPr lang="en-US"/>
          </a:p>
        </p:txBody>
      </p:sp>
    </p:spTree>
    <p:extLst>
      <p:ext uri="{BB962C8B-B14F-4D97-AF65-F5344CB8AC3E}">
        <p14:creationId xmlns:p14="http://schemas.microsoft.com/office/powerpoint/2010/main" val="329614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5B09379-8820-FC48-B1CC-42B51C1AC4D4}" type="datetimeFigureOut">
              <a:rPr lang="en-US"/>
              <a:pPr/>
              <a:t>9/19/2018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79DBFF-0BF7-6149-81B1-3CD9FA3C01B1}" type="slidenum">
              <a:rPr lang="en-US"/>
              <a:pPr/>
              <a:t>‹#›</a:t>
            </a:fld>
            <a:endParaRPr lang="en-US"/>
          </a:p>
        </p:txBody>
      </p:sp>
    </p:spTree>
    <p:extLst>
      <p:ext uri="{BB962C8B-B14F-4D97-AF65-F5344CB8AC3E}">
        <p14:creationId xmlns:p14="http://schemas.microsoft.com/office/powerpoint/2010/main" val="415243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AE25087E-E730-5245-9E9D-B0D308A0BC9D}" type="datetimeFigureOut">
              <a:rPr lang="en-US"/>
              <a:pPr/>
              <a:t>9/19/2018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A86DA47A-1CE5-D642-940D-BC8B11A8C31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hart" Target="../charts/chart1.xml"/><Relationship Id="rId5" Type="http://schemas.openxmlformats.org/officeDocument/2006/relationships/slideLayout" Target="../slideLayouts/slideLayout14.xml"/><Relationship Id="rId4"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chart" Target="../charts/chart2.xml"/><Relationship Id="rId5" Type="http://schemas.openxmlformats.org/officeDocument/2006/relationships/slideLayout" Target="../slideLayouts/slideLayout14.xml"/><Relationship Id="rId4"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chart" Target="../charts/chart3.xml"/><Relationship Id="rId5" Type="http://schemas.openxmlformats.org/officeDocument/2006/relationships/slideLayout" Target="../slideLayouts/slideLayout14.xml"/><Relationship Id="rId4" Type="http://schemas.openxmlformats.org/officeDocument/2006/relationships/tags" Target="../tags/tag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089025" y="1885950"/>
            <a:ext cx="6934200" cy="304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4800" b="1" i="1">
                <a:solidFill>
                  <a:schemeClr val="bg1"/>
                </a:solidFill>
                <a:latin typeface="Times New Roman" charset="0"/>
                <a:cs typeface="Times New Roman" charset="0"/>
              </a:rPr>
              <a:t>“You and I are flesh and blood, but we are also stardust.” </a:t>
            </a:r>
          </a:p>
          <a:p>
            <a:pPr algn="ctr"/>
            <a:r>
              <a:rPr lang="en-US" sz="4800" b="1" i="1">
                <a:solidFill>
                  <a:schemeClr val="bg1"/>
                </a:solidFill>
                <a:latin typeface="Times New Roman" charset="0"/>
                <a:cs typeface="Times New Roman" charset="0"/>
              </a:rPr>
              <a:t>-</a:t>
            </a:r>
            <a:r>
              <a:rPr lang="en-US" sz="3000" b="1" i="1">
                <a:solidFill>
                  <a:schemeClr val="bg1"/>
                </a:solidFill>
                <a:latin typeface="Times New Roman" charset="0"/>
                <a:cs typeface="Times New Roman" charset="0"/>
              </a:rPr>
              <a:t>Bio AP text book</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22098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1" name="TextBox 4"/>
          <p:cNvSpPr txBox="1">
            <a:spLocks noChangeArrowheads="1"/>
          </p:cNvSpPr>
          <p:nvPr/>
        </p:nvSpPr>
        <p:spPr bwMode="auto">
          <a:xfrm>
            <a:off x="3810000" y="685800"/>
            <a:ext cx="4813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800" b="1">
                <a:solidFill>
                  <a:schemeClr val="bg1"/>
                </a:solidFill>
                <a:latin typeface="Arial" charset="0"/>
                <a:cs typeface="Arial" charset="0"/>
              </a:rPr>
              <a:t>Temperature and Pressure </a:t>
            </a:r>
          </a:p>
        </p:txBody>
      </p:sp>
      <p:sp>
        <p:nvSpPr>
          <p:cNvPr id="6" name="Up Arrow 5"/>
          <p:cNvSpPr/>
          <p:nvPr/>
        </p:nvSpPr>
        <p:spPr>
          <a:xfrm>
            <a:off x="3200400" y="457200"/>
            <a:ext cx="609600" cy="685800"/>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7" name="TextBox 6"/>
          <p:cNvSpPr txBox="1">
            <a:spLocks noChangeArrowheads="1"/>
          </p:cNvSpPr>
          <p:nvPr/>
        </p:nvSpPr>
        <p:spPr bwMode="auto">
          <a:xfrm>
            <a:off x="1965325" y="2057400"/>
            <a:ext cx="6292850"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742950" indent="-742950">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buFontTx/>
              <a:buAutoNum type="arabicPeriod"/>
            </a:pPr>
            <a:r>
              <a:rPr lang="en-US" sz="4400" baseline="30000">
                <a:solidFill>
                  <a:schemeClr val="bg1"/>
                </a:solidFill>
                <a:latin typeface="Arial" charset="0"/>
                <a:cs typeface="Arial" charset="0"/>
              </a:rPr>
              <a:t>4</a:t>
            </a:r>
            <a:r>
              <a:rPr lang="en-US" sz="4400">
                <a:solidFill>
                  <a:schemeClr val="bg1"/>
                </a:solidFill>
                <a:latin typeface="Arial" charset="0"/>
                <a:cs typeface="Arial" charset="0"/>
              </a:rPr>
              <a:t>He + </a:t>
            </a:r>
            <a:r>
              <a:rPr lang="en-US" sz="4400" baseline="30000">
                <a:solidFill>
                  <a:schemeClr val="bg1"/>
                </a:solidFill>
                <a:latin typeface="Arial" charset="0"/>
                <a:cs typeface="Arial" charset="0"/>
              </a:rPr>
              <a:t>4</a:t>
            </a:r>
            <a:r>
              <a:rPr lang="en-US" sz="4400">
                <a:solidFill>
                  <a:schemeClr val="bg1"/>
                </a:solidFill>
                <a:latin typeface="Arial" charset="0"/>
                <a:cs typeface="Arial" charset="0"/>
              </a:rPr>
              <a:t>He </a:t>
            </a:r>
            <a:r>
              <a:rPr lang="en-US" sz="4400">
                <a:solidFill>
                  <a:schemeClr val="bg1"/>
                </a:solidFill>
                <a:latin typeface="Arial" charset="0"/>
                <a:cs typeface="Arial" charset="0"/>
                <a:sym typeface="Wingdings" charset="0"/>
              </a:rPr>
              <a:t> </a:t>
            </a:r>
            <a:r>
              <a:rPr lang="en-US" sz="4400" baseline="30000">
                <a:solidFill>
                  <a:schemeClr val="bg1"/>
                </a:solidFill>
                <a:latin typeface="Arial" charset="0"/>
                <a:cs typeface="Arial" charset="0"/>
                <a:sym typeface="Wingdings" charset="0"/>
              </a:rPr>
              <a:t>8</a:t>
            </a:r>
            <a:r>
              <a:rPr lang="en-US" sz="4400">
                <a:solidFill>
                  <a:schemeClr val="bg1"/>
                </a:solidFill>
                <a:latin typeface="Arial" charset="0"/>
                <a:cs typeface="Arial" charset="0"/>
                <a:sym typeface="Wingdings" charset="0"/>
              </a:rPr>
              <a:t>Be</a:t>
            </a:r>
          </a:p>
          <a:p>
            <a:pPr>
              <a:buFontTx/>
              <a:buAutoNum type="arabicPeriod"/>
            </a:pPr>
            <a:endParaRPr lang="en-US" sz="4400">
              <a:solidFill>
                <a:schemeClr val="bg1"/>
              </a:solidFill>
              <a:latin typeface="Arial" charset="0"/>
              <a:cs typeface="Arial" charset="0"/>
              <a:sym typeface="Wingdings" charset="0"/>
            </a:endParaRPr>
          </a:p>
          <a:p>
            <a:r>
              <a:rPr lang="en-US" sz="4400">
                <a:solidFill>
                  <a:schemeClr val="bg1"/>
                </a:solidFill>
                <a:latin typeface="Arial" charset="0"/>
                <a:cs typeface="Arial" charset="0"/>
                <a:sym typeface="Wingdings" charset="0"/>
              </a:rPr>
              <a:t>			 </a:t>
            </a:r>
            <a:r>
              <a:rPr lang="en-US" sz="4400" baseline="30000">
                <a:solidFill>
                  <a:schemeClr val="bg1"/>
                </a:solidFill>
                <a:latin typeface="Arial" charset="0"/>
                <a:cs typeface="Arial" charset="0"/>
                <a:sym typeface="Wingdings" charset="0"/>
              </a:rPr>
              <a:t>8</a:t>
            </a:r>
            <a:r>
              <a:rPr lang="en-US" sz="4400">
                <a:solidFill>
                  <a:schemeClr val="bg1"/>
                </a:solidFill>
                <a:latin typeface="Arial" charset="0"/>
                <a:cs typeface="Arial" charset="0"/>
                <a:sym typeface="Wingdings" charset="0"/>
              </a:rPr>
              <a:t>Be + </a:t>
            </a:r>
            <a:r>
              <a:rPr lang="en-US" sz="4400" baseline="30000">
                <a:solidFill>
                  <a:schemeClr val="bg1"/>
                </a:solidFill>
                <a:latin typeface="Arial" charset="0"/>
                <a:cs typeface="Arial" charset="0"/>
                <a:sym typeface="Wingdings" charset="0"/>
              </a:rPr>
              <a:t>4</a:t>
            </a:r>
            <a:r>
              <a:rPr lang="en-US" sz="4400">
                <a:solidFill>
                  <a:schemeClr val="bg1"/>
                </a:solidFill>
                <a:latin typeface="Arial" charset="0"/>
                <a:cs typeface="Arial" charset="0"/>
                <a:sym typeface="Wingdings" charset="0"/>
              </a:rPr>
              <a:t>He  </a:t>
            </a:r>
            <a:endParaRPr lang="en-US" sz="4400">
              <a:solidFill>
                <a:schemeClr val="bg1"/>
              </a:solidFill>
              <a:latin typeface="Arial" charset="0"/>
              <a:cs typeface="Arial" charset="0"/>
            </a:endParaRPr>
          </a:p>
        </p:txBody>
      </p:sp>
      <p:sp>
        <p:nvSpPr>
          <p:cNvPr id="8" name="TextBox 7"/>
          <p:cNvSpPr txBox="1">
            <a:spLocks noChangeArrowheads="1"/>
          </p:cNvSpPr>
          <p:nvPr/>
        </p:nvSpPr>
        <p:spPr bwMode="auto">
          <a:xfrm>
            <a:off x="7756525" y="3276600"/>
            <a:ext cx="131127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6000" baseline="30000">
                <a:solidFill>
                  <a:srgbClr val="FFFF00"/>
                </a:solidFill>
                <a:latin typeface="Arial" charset="0"/>
                <a:cs typeface="Arial" charset="0"/>
              </a:rPr>
              <a:t>12</a:t>
            </a:r>
            <a:r>
              <a:rPr lang="en-US" sz="6000">
                <a:solidFill>
                  <a:srgbClr val="FFFF00"/>
                </a:solidFill>
                <a:latin typeface="Arial" charset="0"/>
                <a:cs typeface="Arial" charset="0"/>
              </a:rPr>
              <a:t>C</a:t>
            </a:r>
          </a:p>
        </p:txBody>
      </p:sp>
      <p:sp>
        <p:nvSpPr>
          <p:cNvPr id="9" name="Rectangle 8"/>
          <p:cNvSpPr>
            <a:spLocks noChangeArrowheads="1"/>
          </p:cNvSpPr>
          <p:nvPr/>
        </p:nvSpPr>
        <p:spPr bwMode="auto">
          <a:xfrm>
            <a:off x="1295400" y="5638800"/>
            <a:ext cx="4852988"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4800" baseline="30000">
                <a:solidFill>
                  <a:schemeClr val="bg1"/>
                </a:solidFill>
                <a:cs typeface="Arial" charset="0"/>
                <a:sym typeface="Wingdings" charset="0"/>
              </a:rPr>
              <a:t>12</a:t>
            </a:r>
            <a:r>
              <a:rPr lang="en-US" sz="4800">
                <a:solidFill>
                  <a:schemeClr val="bg1"/>
                </a:solidFill>
                <a:cs typeface="Arial" charset="0"/>
                <a:sym typeface="Wingdings" charset="0"/>
              </a:rPr>
              <a:t>C + </a:t>
            </a:r>
            <a:r>
              <a:rPr lang="en-US" sz="4800" baseline="30000">
                <a:solidFill>
                  <a:schemeClr val="bg1"/>
                </a:solidFill>
                <a:cs typeface="Arial" charset="0"/>
                <a:sym typeface="Wingdings" charset="0"/>
              </a:rPr>
              <a:t>4</a:t>
            </a:r>
            <a:r>
              <a:rPr lang="en-US" sz="4800">
                <a:solidFill>
                  <a:schemeClr val="bg1"/>
                </a:solidFill>
                <a:cs typeface="Arial" charset="0"/>
                <a:sym typeface="Wingdings" charset="0"/>
              </a:rPr>
              <a:t>He  </a:t>
            </a:r>
            <a:r>
              <a:rPr lang="en-US" sz="4800" baseline="30000">
                <a:solidFill>
                  <a:srgbClr val="FFFF00"/>
                </a:solidFill>
                <a:cs typeface="Arial" charset="0"/>
                <a:sym typeface="Wingdings" charset="0"/>
              </a:rPr>
              <a:t>16</a:t>
            </a:r>
            <a:r>
              <a:rPr lang="en-US" sz="4800">
                <a:solidFill>
                  <a:srgbClr val="FFFF00"/>
                </a:solidFill>
                <a:cs typeface="Arial" charset="0"/>
                <a:sym typeface="Wingdings" charset="0"/>
              </a:rPr>
              <a:t>O</a:t>
            </a:r>
            <a:r>
              <a:rPr lang="en-US" sz="4800">
                <a:solidFill>
                  <a:schemeClr val="bg1"/>
                </a:solidFill>
                <a:cs typeface="Arial" charset="0"/>
                <a:sym typeface="Wingdings" charset="0"/>
              </a:rPr>
              <a:t> </a:t>
            </a:r>
            <a:endParaRPr lang="en-US" sz="4800">
              <a:latin typeface="Calibri" charset="0"/>
            </a:endParaRPr>
          </a:p>
        </p:txBody>
      </p:sp>
      <p:sp>
        <p:nvSpPr>
          <p:cNvPr id="12" name="Freeform 11"/>
          <p:cNvSpPr/>
          <p:nvPr/>
        </p:nvSpPr>
        <p:spPr>
          <a:xfrm>
            <a:off x="334963" y="4135438"/>
            <a:ext cx="8164512" cy="1893887"/>
          </a:xfrm>
          <a:custGeom>
            <a:avLst/>
            <a:gdLst>
              <a:gd name="connsiteX0" fmla="*/ 8164829 w 8164829"/>
              <a:gd name="connsiteY0" fmla="*/ 0 h 1894571"/>
              <a:gd name="connsiteX1" fmla="*/ 3902930 w 8164829"/>
              <a:gd name="connsiteY1" fmla="*/ 373712 h 1894571"/>
              <a:gd name="connsiteX2" fmla="*/ 1438026 w 8164829"/>
              <a:gd name="connsiteY2" fmla="*/ 397565 h 1894571"/>
              <a:gd name="connsiteX3" fmla="*/ 945045 w 8164829"/>
              <a:gd name="connsiteY3" fmla="*/ 413468 h 1894571"/>
              <a:gd name="connsiteX4" fmla="*/ 754214 w 8164829"/>
              <a:gd name="connsiteY4" fmla="*/ 469127 h 1894571"/>
              <a:gd name="connsiteX5" fmla="*/ 404356 w 8164829"/>
              <a:gd name="connsiteY5" fmla="*/ 628153 h 1894571"/>
              <a:gd name="connsiteX6" fmla="*/ 221476 w 8164829"/>
              <a:gd name="connsiteY6" fmla="*/ 747423 h 1894571"/>
              <a:gd name="connsiteX7" fmla="*/ 102207 w 8164829"/>
              <a:gd name="connsiteY7" fmla="*/ 890546 h 1894571"/>
              <a:gd name="connsiteX8" fmla="*/ 30645 w 8164829"/>
              <a:gd name="connsiteY8" fmla="*/ 1351722 h 1894571"/>
              <a:gd name="connsiteX9" fmla="*/ 86304 w 8164829"/>
              <a:gd name="connsiteY9" fmla="*/ 1606164 h 1894571"/>
              <a:gd name="connsiteX10" fmla="*/ 181720 w 8164829"/>
              <a:gd name="connsiteY10" fmla="*/ 1701579 h 1894571"/>
              <a:gd name="connsiteX11" fmla="*/ 356648 w 8164829"/>
              <a:gd name="connsiteY11" fmla="*/ 1717482 h 1894571"/>
              <a:gd name="connsiteX12" fmla="*/ 611090 w 8164829"/>
              <a:gd name="connsiteY12" fmla="*/ 1709531 h 1894571"/>
              <a:gd name="connsiteX13" fmla="*/ 579285 w 8164829"/>
              <a:gd name="connsiteY13" fmla="*/ 1622066 h 1894571"/>
              <a:gd name="connsiteX14" fmla="*/ 515675 w 8164829"/>
              <a:gd name="connsiteY14" fmla="*/ 1542553 h 1894571"/>
              <a:gd name="connsiteX15" fmla="*/ 483869 w 8164829"/>
              <a:gd name="connsiteY15" fmla="*/ 1447138 h 1894571"/>
              <a:gd name="connsiteX16" fmla="*/ 475918 w 8164829"/>
              <a:gd name="connsiteY16" fmla="*/ 1367625 h 1894571"/>
              <a:gd name="connsiteX17" fmla="*/ 499772 w 8164829"/>
              <a:gd name="connsiteY17" fmla="*/ 1645920 h 1894571"/>
              <a:gd name="connsiteX18" fmla="*/ 571334 w 8164829"/>
              <a:gd name="connsiteY18" fmla="*/ 1789044 h 1894571"/>
              <a:gd name="connsiteX19" fmla="*/ 634944 w 8164829"/>
              <a:gd name="connsiteY19" fmla="*/ 1836752 h 1894571"/>
              <a:gd name="connsiteX20" fmla="*/ 539528 w 8164829"/>
              <a:gd name="connsiteY20" fmla="*/ 1828800 h 1894571"/>
              <a:gd name="connsiteX21" fmla="*/ 372551 w 8164829"/>
              <a:gd name="connsiteY21" fmla="*/ 1860605 h 1894571"/>
              <a:gd name="connsiteX22" fmla="*/ 285087 w 8164829"/>
              <a:gd name="connsiteY22" fmla="*/ 1884459 h 1894571"/>
              <a:gd name="connsiteX23" fmla="*/ 126061 w 8164829"/>
              <a:gd name="connsiteY23" fmla="*/ 1892411 h 189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64829" h="1894571">
                <a:moveTo>
                  <a:pt x="8164829" y="0"/>
                </a:moveTo>
                <a:cubicBezTo>
                  <a:pt x="6744196" y="124571"/>
                  <a:pt x="5326530" y="289575"/>
                  <a:pt x="3902930" y="373712"/>
                </a:cubicBezTo>
                <a:cubicBezTo>
                  <a:pt x="3082688" y="422190"/>
                  <a:pt x="2259625" y="386522"/>
                  <a:pt x="1438026" y="397565"/>
                </a:cubicBezTo>
                <a:cubicBezTo>
                  <a:pt x="1273628" y="399775"/>
                  <a:pt x="1109372" y="408167"/>
                  <a:pt x="945045" y="413468"/>
                </a:cubicBezTo>
                <a:cubicBezTo>
                  <a:pt x="881435" y="432021"/>
                  <a:pt x="817074" y="448173"/>
                  <a:pt x="754214" y="469127"/>
                </a:cubicBezTo>
                <a:cubicBezTo>
                  <a:pt x="618900" y="514232"/>
                  <a:pt x="529314" y="554808"/>
                  <a:pt x="404356" y="628153"/>
                </a:cubicBezTo>
                <a:cubicBezTo>
                  <a:pt x="341591" y="664994"/>
                  <a:pt x="276426" y="699703"/>
                  <a:pt x="221476" y="747423"/>
                </a:cubicBezTo>
                <a:cubicBezTo>
                  <a:pt x="174587" y="788142"/>
                  <a:pt x="141963" y="842838"/>
                  <a:pt x="102207" y="890546"/>
                </a:cubicBezTo>
                <a:cubicBezTo>
                  <a:pt x="48724" y="1119757"/>
                  <a:pt x="34977" y="1122167"/>
                  <a:pt x="30645" y="1351722"/>
                </a:cubicBezTo>
                <a:cubicBezTo>
                  <a:pt x="27197" y="1534459"/>
                  <a:pt x="0" y="1515066"/>
                  <a:pt x="86304" y="1606164"/>
                </a:cubicBezTo>
                <a:cubicBezTo>
                  <a:pt x="117238" y="1638817"/>
                  <a:pt x="140129" y="1684453"/>
                  <a:pt x="181720" y="1701579"/>
                </a:cubicBezTo>
                <a:cubicBezTo>
                  <a:pt x="235860" y="1723872"/>
                  <a:pt x="298339" y="1712181"/>
                  <a:pt x="356648" y="1717482"/>
                </a:cubicBezTo>
                <a:cubicBezTo>
                  <a:pt x="441462" y="1714832"/>
                  <a:pt x="533096" y="1742957"/>
                  <a:pt x="611090" y="1709531"/>
                </a:cubicBezTo>
                <a:cubicBezTo>
                  <a:pt x="639604" y="1697311"/>
                  <a:pt x="594676" y="1649001"/>
                  <a:pt x="579285" y="1622066"/>
                </a:cubicBezTo>
                <a:cubicBezTo>
                  <a:pt x="562445" y="1592596"/>
                  <a:pt x="536878" y="1569057"/>
                  <a:pt x="515675" y="1542553"/>
                </a:cubicBezTo>
                <a:cubicBezTo>
                  <a:pt x="505073" y="1510748"/>
                  <a:pt x="491299" y="1479830"/>
                  <a:pt x="483869" y="1447138"/>
                </a:cubicBezTo>
                <a:cubicBezTo>
                  <a:pt x="477966" y="1421164"/>
                  <a:pt x="473794" y="1341073"/>
                  <a:pt x="475918" y="1367625"/>
                </a:cubicBezTo>
                <a:cubicBezTo>
                  <a:pt x="483343" y="1460434"/>
                  <a:pt x="479212" y="1555113"/>
                  <a:pt x="499772" y="1645920"/>
                </a:cubicBezTo>
                <a:cubicBezTo>
                  <a:pt x="511551" y="1697942"/>
                  <a:pt x="540503" y="1745518"/>
                  <a:pt x="571334" y="1789044"/>
                </a:cubicBezTo>
                <a:cubicBezTo>
                  <a:pt x="586654" y="1810672"/>
                  <a:pt x="651501" y="1816056"/>
                  <a:pt x="634944" y="1836752"/>
                </a:cubicBezTo>
                <a:cubicBezTo>
                  <a:pt x="615006" y="1861674"/>
                  <a:pt x="571333" y="1831451"/>
                  <a:pt x="539528" y="1828800"/>
                </a:cubicBezTo>
                <a:cubicBezTo>
                  <a:pt x="483869" y="1839402"/>
                  <a:pt x="427902" y="1848497"/>
                  <a:pt x="372551" y="1860605"/>
                </a:cubicBezTo>
                <a:cubicBezTo>
                  <a:pt x="343030" y="1867063"/>
                  <a:pt x="314819" y="1879053"/>
                  <a:pt x="285087" y="1884459"/>
                </a:cubicBezTo>
                <a:cubicBezTo>
                  <a:pt x="229473" y="1894571"/>
                  <a:pt x="181588" y="1892411"/>
                  <a:pt x="126061" y="1892411"/>
                </a:cubicBezTo>
              </a:path>
            </a:pathLst>
          </a:custGeom>
          <a:ln w="3175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mph" presetSubtype="0" fill="hold" grpId="1"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8" grpId="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81000" y="76200"/>
            <a:ext cx="40465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a:solidFill>
                  <a:schemeClr val="bg1"/>
                </a:solidFill>
                <a:latin typeface="Times New Roman" charset="0"/>
                <a:cs typeface="Times New Roman" charset="0"/>
              </a:rPr>
              <a:t>So how many stars are there….</a:t>
            </a:r>
          </a:p>
        </p:txBody>
      </p:sp>
      <p:pic>
        <p:nvPicPr>
          <p:cNvPr id="13315" name="Picture 2" descr="http://www.physast.uga.edu/~rls/1020/ch20/hdf.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238" y="838200"/>
            <a:ext cx="4902200" cy="474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6" name="TextBox 4"/>
          <p:cNvSpPr txBox="1">
            <a:spLocks noChangeArrowheads="1"/>
          </p:cNvSpPr>
          <p:nvPr/>
        </p:nvSpPr>
        <p:spPr bwMode="auto">
          <a:xfrm>
            <a:off x="249238" y="5835650"/>
            <a:ext cx="8355012"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a:solidFill>
                  <a:schemeClr val="bg1"/>
                </a:solidFill>
                <a:latin typeface="Times New Roman" charset="0"/>
                <a:cs typeface="Times New Roman" charset="0"/>
              </a:rPr>
              <a:t>Milky Way… we think – 200-400 billion…..</a:t>
            </a:r>
          </a:p>
          <a:p>
            <a:r>
              <a:rPr lang="en-US" sz="2400">
                <a:solidFill>
                  <a:schemeClr val="bg1"/>
                </a:solidFill>
                <a:latin typeface="Times New Roman" charset="0"/>
                <a:cs typeface="Times New Roman" charset="0"/>
              </a:rPr>
              <a:t>But there might be 3000 galaxies (in just a pin hole view of space)</a:t>
            </a:r>
          </a:p>
        </p:txBody>
      </p:sp>
      <p:pic>
        <p:nvPicPr>
          <p:cNvPr id="128004" name="Picture 4" descr="http://imgsrc.hubblesite.org/hu/db/images/hs-2004-07-a-large_web.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05200" y="587375"/>
            <a:ext cx="5246688" cy="5246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8007" name="Picture 7" descr="http://www.ics.uci.edu/~eppstein/pix/carlsbad/SandPileView-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077913"/>
            <a:ext cx="64008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fade">
                                      <p:cBhvr>
                                        <p:cTn id="7" dur="500"/>
                                        <p:tgtEl>
                                          <p:spTgt spid="128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8007"/>
                                        </p:tgtEl>
                                        <p:attrNameLst>
                                          <p:attrName>style.visibility</p:attrName>
                                        </p:attrNameLst>
                                      </p:cBhvr>
                                      <p:to>
                                        <p:strVal val="visible"/>
                                      </p:to>
                                    </p:set>
                                    <p:animEffect transition="in" filter="fade">
                                      <p:cBhvr>
                                        <p:cTn id="12" dur="500"/>
                                        <p:tgtEl>
                                          <p:spTgt spid="128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1905000" cy="253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TextBox 4"/>
          <p:cNvSpPr txBox="1">
            <a:spLocks noChangeArrowheads="1"/>
          </p:cNvSpPr>
          <p:nvPr/>
        </p:nvSpPr>
        <p:spPr bwMode="auto">
          <a:xfrm>
            <a:off x="1962150" y="228600"/>
            <a:ext cx="52006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4000">
                <a:solidFill>
                  <a:schemeClr val="bg1"/>
                </a:solidFill>
                <a:latin typeface="Times New Roman" charset="0"/>
                <a:cs typeface="Times New Roman" charset="0"/>
              </a:rPr>
              <a:t>The Nebular Hypothesis</a:t>
            </a:r>
          </a:p>
        </p:txBody>
      </p:sp>
      <p:sp>
        <p:nvSpPr>
          <p:cNvPr id="14340" name="Rectangle 5"/>
          <p:cNvSpPr>
            <a:spLocks noChangeArrowheads="1"/>
          </p:cNvSpPr>
          <p:nvPr/>
        </p:nvSpPr>
        <p:spPr bwMode="auto">
          <a:xfrm>
            <a:off x="76200" y="3657600"/>
            <a:ext cx="22129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solidFill>
                  <a:schemeClr val="bg1"/>
                </a:solidFill>
                <a:latin typeface="Times New Roman" charset="0"/>
                <a:cs typeface="Times New Roman" charset="0"/>
              </a:rPr>
              <a:t>Emanuel Swedenborg</a:t>
            </a:r>
          </a:p>
        </p:txBody>
      </p:sp>
      <p:sp>
        <p:nvSpPr>
          <p:cNvPr id="9" name="Down Arrow 8"/>
          <p:cNvSpPr/>
          <p:nvPr/>
        </p:nvSpPr>
        <p:spPr>
          <a:xfrm>
            <a:off x="4143375" y="1143000"/>
            <a:ext cx="838200" cy="312420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00"/>
              </a:solidFill>
              <a:latin typeface="Times New Roman" pitchFamily="18" charset="0"/>
              <a:cs typeface="Times New Roman" pitchFamily="18" charset="0"/>
            </a:endParaRPr>
          </a:p>
        </p:txBody>
      </p:sp>
      <p:sp>
        <p:nvSpPr>
          <p:cNvPr id="14342" name="TextBox 9"/>
          <p:cNvSpPr txBox="1">
            <a:spLocks noChangeArrowheads="1"/>
          </p:cNvSpPr>
          <p:nvPr/>
        </p:nvSpPr>
        <p:spPr bwMode="auto">
          <a:xfrm>
            <a:off x="3370263" y="1143000"/>
            <a:ext cx="800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a:solidFill>
                  <a:schemeClr val="bg1"/>
                </a:solidFill>
                <a:latin typeface="Times New Roman" charset="0"/>
                <a:cs typeface="Times New Roman" charset="0"/>
              </a:rPr>
              <a:t>1734</a:t>
            </a:r>
          </a:p>
        </p:txBody>
      </p:sp>
      <p:sp>
        <p:nvSpPr>
          <p:cNvPr id="14343" name="TextBox 10"/>
          <p:cNvSpPr txBox="1">
            <a:spLocks noChangeArrowheads="1"/>
          </p:cNvSpPr>
          <p:nvPr/>
        </p:nvSpPr>
        <p:spPr bwMode="auto">
          <a:xfrm>
            <a:off x="4876800" y="3276600"/>
            <a:ext cx="9493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a:solidFill>
                  <a:schemeClr val="bg1"/>
                </a:solidFill>
                <a:latin typeface="Times New Roman" charset="0"/>
                <a:cs typeface="Times New Roman" charset="0"/>
              </a:rPr>
              <a:t>Today</a:t>
            </a:r>
          </a:p>
        </p:txBody>
      </p:sp>
      <p:sp>
        <p:nvSpPr>
          <p:cNvPr id="14344" name="Rectangle 12"/>
          <p:cNvSpPr>
            <a:spLocks noChangeArrowheads="1"/>
          </p:cNvSpPr>
          <p:nvPr/>
        </p:nvSpPr>
        <p:spPr bwMode="auto">
          <a:xfrm>
            <a:off x="1476375" y="4572000"/>
            <a:ext cx="6172200"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4000" b="1">
                <a:solidFill>
                  <a:schemeClr val="bg1"/>
                </a:solidFill>
                <a:latin typeface="Times New Roman" charset="0"/>
                <a:cs typeface="Times New Roman" charset="0"/>
              </a:rPr>
              <a:t>Solar Nebular Disk Model</a:t>
            </a:r>
            <a:r>
              <a:rPr lang="en-US" sz="4000">
                <a:solidFill>
                  <a:schemeClr val="bg1"/>
                </a:solidFill>
                <a:latin typeface="Times New Roman" charset="0"/>
                <a:cs typeface="Times New Roman" charset="0"/>
              </a:rPr>
              <a:t> (SNDM) or </a:t>
            </a:r>
            <a:r>
              <a:rPr lang="en-US" sz="4000" b="1">
                <a:solidFill>
                  <a:schemeClr val="bg1"/>
                </a:solidFill>
                <a:latin typeface="Times New Roman" charset="0"/>
                <a:cs typeface="Times New Roman" charset="0"/>
              </a:rPr>
              <a:t>Solar Nebular Model</a:t>
            </a:r>
            <a:endParaRPr lang="en-US" sz="4000">
              <a:solidFill>
                <a:schemeClr val="bg1"/>
              </a:solidFill>
              <a:latin typeface="Times New Roman" charset="0"/>
              <a:cs typeface="Times New Roman"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hidden="1"/>
          <p:cNvSpPr>
            <a:spLocks noGrp="1" noChangeArrowheads="1"/>
          </p:cNvSpPr>
          <p:nvPr>
            <p:ph type="title"/>
          </p:nvPr>
        </p:nvSpPr>
        <p:spPr/>
        <p:txBody>
          <a:bodyPr/>
          <a:lstStyle/>
          <a:p>
            <a:pPr eaLnBrk="1" hangingPunct="1"/>
            <a:endParaRPr lang="en-US">
              <a:latin typeface="Calibri" charset="0"/>
            </a:endParaRPr>
          </a:p>
        </p:txBody>
      </p:sp>
      <p:sp>
        <p:nvSpPr>
          <p:cNvPr id="15363" name="Rectangle 3" descr="0203a"/>
          <p:cNvSpPr>
            <a:spLocks noGrp="1" noChangeAspect="1" noChangeArrowheads="1"/>
          </p:cNvSpPr>
          <p:nvPr/>
        </p:nvSpPr>
        <p:spPr bwMode="auto">
          <a:xfrm>
            <a:off x="0" y="931863"/>
            <a:ext cx="9144000" cy="4992687"/>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Calibri" charset="0"/>
            </a:endParaRPr>
          </a:p>
        </p:txBody>
      </p:sp>
      <p:sp>
        <p:nvSpPr>
          <p:cNvPr id="15364" name="Text Box 4"/>
          <p:cNvSpPr txBox="1">
            <a:spLocks noChangeArrowheads="1"/>
          </p:cNvSpPr>
          <p:nvPr/>
        </p:nvSpPr>
        <p:spPr bwMode="auto">
          <a:xfrm>
            <a:off x="1651000" y="174625"/>
            <a:ext cx="581818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3600" b="1">
                <a:solidFill>
                  <a:srgbClr val="00B0F0"/>
                </a:solidFill>
                <a:latin typeface="Times New Roman" charset="0"/>
                <a:cs typeface="Times New Roman" charset="0"/>
              </a:rPr>
              <a:t>Formation of a Solar System</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hidden="1"/>
          <p:cNvSpPr>
            <a:spLocks noGrp="1" noChangeArrowheads="1"/>
          </p:cNvSpPr>
          <p:nvPr>
            <p:ph type="title"/>
          </p:nvPr>
        </p:nvSpPr>
        <p:spPr/>
        <p:txBody>
          <a:bodyPr/>
          <a:lstStyle/>
          <a:p>
            <a:pPr eaLnBrk="1" hangingPunct="1"/>
            <a:endParaRPr lang="en-US">
              <a:latin typeface="Calibri" charset="0"/>
            </a:endParaRPr>
          </a:p>
        </p:txBody>
      </p:sp>
      <p:sp>
        <p:nvSpPr>
          <p:cNvPr id="16387" name="Rectangle 3" descr="0203b"/>
          <p:cNvSpPr>
            <a:spLocks noGrp="1" noChangeAspect="1" noChangeArrowheads="1"/>
          </p:cNvSpPr>
          <p:nvPr/>
        </p:nvSpPr>
        <p:spPr bwMode="auto">
          <a:xfrm>
            <a:off x="0" y="1673225"/>
            <a:ext cx="9144000" cy="3509963"/>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Calibri" charset="0"/>
            </a:endParaRPr>
          </a:p>
        </p:txBody>
      </p:sp>
      <p:sp>
        <p:nvSpPr>
          <p:cNvPr id="16388" name="Text Box 4"/>
          <p:cNvSpPr txBox="1">
            <a:spLocks noChangeArrowheads="1"/>
          </p:cNvSpPr>
          <p:nvPr/>
        </p:nvSpPr>
        <p:spPr bwMode="auto">
          <a:xfrm>
            <a:off x="1379538" y="209550"/>
            <a:ext cx="6392862"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4400" b="1">
                <a:solidFill>
                  <a:srgbClr val="00B0F0"/>
                </a:solidFill>
                <a:latin typeface="Times New Roman" charset="0"/>
                <a:cs typeface="Times New Roman" charset="0"/>
              </a:rPr>
              <a:t>Heavier Elements Drawn </a:t>
            </a:r>
          </a:p>
          <a:p>
            <a:pPr algn="ctr"/>
            <a:r>
              <a:rPr lang="en-US" sz="4400" b="1">
                <a:solidFill>
                  <a:srgbClr val="00B0F0"/>
                </a:solidFill>
                <a:latin typeface="Times New Roman" charset="0"/>
                <a:cs typeface="Times New Roman" charset="0"/>
              </a:rPr>
              <a:t>to Center by Gravity</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hidden="1"/>
          <p:cNvSpPr>
            <a:spLocks noGrp="1" noChangeArrowheads="1"/>
          </p:cNvSpPr>
          <p:nvPr>
            <p:ph type="title"/>
          </p:nvPr>
        </p:nvSpPr>
        <p:spPr/>
        <p:txBody>
          <a:bodyPr/>
          <a:lstStyle/>
          <a:p>
            <a:pPr eaLnBrk="1" hangingPunct="1"/>
            <a:endParaRPr lang="en-US">
              <a:latin typeface="Calibri" charset="0"/>
            </a:endParaRPr>
          </a:p>
        </p:txBody>
      </p:sp>
      <p:sp>
        <p:nvSpPr>
          <p:cNvPr id="17411" name="Rectangle 3" descr="0203c"/>
          <p:cNvSpPr>
            <a:spLocks noGrp="1" noChangeAspect="1" noChangeArrowheads="1"/>
          </p:cNvSpPr>
          <p:nvPr/>
        </p:nvSpPr>
        <p:spPr bwMode="auto">
          <a:xfrm>
            <a:off x="0" y="1668463"/>
            <a:ext cx="9144000" cy="3521075"/>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Calibri" charset="0"/>
            </a:endParaRPr>
          </a:p>
        </p:txBody>
      </p:sp>
      <p:sp>
        <p:nvSpPr>
          <p:cNvPr id="17412" name="Text Box 4"/>
          <p:cNvSpPr txBox="1">
            <a:spLocks noChangeArrowheads="1"/>
          </p:cNvSpPr>
          <p:nvPr/>
        </p:nvSpPr>
        <p:spPr bwMode="auto">
          <a:xfrm>
            <a:off x="1504950" y="457200"/>
            <a:ext cx="6110288"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4400">
                <a:solidFill>
                  <a:srgbClr val="00B0F0"/>
                </a:solidFill>
                <a:latin typeface="Times New Roman" charset="0"/>
                <a:cs typeface="Times New Roman" charset="0"/>
              </a:rPr>
              <a:t>Formation of Protoplanets</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hidden="1"/>
          <p:cNvSpPr>
            <a:spLocks noGrp="1" noChangeArrowheads="1"/>
          </p:cNvSpPr>
          <p:nvPr>
            <p:ph type="title"/>
          </p:nvPr>
        </p:nvSpPr>
        <p:spPr/>
        <p:txBody>
          <a:bodyPr/>
          <a:lstStyle/>
          <a:p>
            <a:pPr eaLnBrk="1" hangingPunct="1"/>
            <a:endParaRPr lang="en-US">
              <a:latin typeface="Calibri" charset="0"/>
            </a:endParaRPr>
          </a:p>
        </p:txBody>
      </p:sp>
      <p:sp>
        <p:nvSpPr>
          <p:cNvPr id="18435" name="Rectangle 3" descr="0203d"/>
          <p:cNvSpPr>
            <a:spLocks noGrp="1" noChangeAspect="1" noChangeArrowheads="1"/>
          </p:cNvSpPr>
          <p:nvPr/>
        </p:nvSpPr>
        <p:spPr bwMode="auto">
          <a:xfrm>
            <a:off x="0" y="1773238"/>
            <a:ext cx="9144000" cy="3309937"/>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Calibri" charset="0"/>
            </a:endParaRPr>
          </a:p>
        </p:txBody>
      </p:sp>
      <p:sp>
        <p:nvSpPr>
          <p:cNvPr id="18436" name="Text Box 4"/>
          <p:cNvSpPr txBox="1">
            <a:spLocks noChangeArrowheads="1"/>
          </p:cNvSpPr>
          <p:nvPr/>
        </p:nvSpPr>
        <p:spPr bwMode="auto">
          <a:xfrm>
            <a:off x="1905000" y="304800"/>
            <a:ext cx="5545138"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4400" b="1">
                <a:solidFill>
                  <a:srgbClr val="00B0F0"/>
                </a:solidFill>
                <a:latin typeface="Arial Black" charset="0"/>
              </a:rPr>
              <a:t>Our Solar System</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p:nvPr>
            <p:custDataLst>
              <p:tags r:id="rId2"/>
            </p:custDataLst>
            <p:extLst>
              <p:ext uri="{D42A27DB-BD31-4B8C-83A1-F6EECF244321}">
                <p14:modId xmlns:p14="http://schemas.microsoft.com/office/powerpoint/2010/main" val="466429324"/>
              </p:ext>
            </p:extLst>
          </p:nvPr>
        </p:nvGraphicFramePr>
        <p:xfrm>
          <a:off x="4508500" y="1600200"/>
          <a:ext cx="4572000" cy="51435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p:txBody>
          <a:bodyPr/>
          <a:lstStyle/>
          <a:p>
            <a:r>
              <a:rPr lang="en-US" dirty="0" smtClean="0">
                <a:solidFill>
                  <a:schemeClr val="bg1"/>
                </a:solidFill>
              </a:rPr>
              <a:t>Planets in the outer ring of the solar system are made primarily of:</a:t>
            </a:r>
            <a:endParaRPr lang="en-US" dirty="0">
              <a:solidFill>
                <a:schemeClr val="bg1"/>
              </a:solidFill>
            </a:endParaRPr>
          </a:p>
        </p:txBody>
      </p:sp>
      <p:sp>
        <p:nvSpPr>
          <p:cNvPr id="3" name="TPAnswers"/>
          <p:cNvSpPr>
            <a:spLocks noGrp="1"/>
          </p:cNvSpPr>
          <p:nvPr>
            <p:ph type="body" idx="1"/>
            <p:custDataLst>
              <p:tags r:id="rId3"/>
            </p:custDataLst>
          </p:nvPr>
        </p:nvSpPr>
        <p:spPr>
          <a:xfrm>
            <a:off x="457200" y="1600200"/>
            <a:ext cx="4114800" cy="4525963"/>
          </a:xfrm>
        </p:spPr>
        <p:txBody>
          <a:bodyPr/>
          <a:lstStyle/>
          <a:p>
            <a:pPr marL="514350" indent="-514350">
              <a:buFont typeface="Arial" charset="0"/>
              <a:buAutoNum type="alphaUcPeriod"/>
            </a:pPr>
            <a:r>
              <a:rPr lang="en-US" dirty="0" smtClean="0">
                <a:solidFill>
                  <a:schemeClr val="bg1"/>
                </a:solidFill>
              </a:rPr>
              <a:t>Metals</a:t>
            </a:r>
          </a:p>
          <a:p>
            <a:pPr marL="514350" indent="-514350">
              <a:buFont typeface="Arial" charset="0"/>
              <a:buAutoNum type="alphaUcPeriod"/>
            </a:pPr>
            <a:r>
              <a:rPr lang="en-US" dirty="0" smtClean="0">
                <a:solidFill>
                  <a:schemeClr val="bg1"/>
                </a:solidFill>
              </a:rPr>
              <a:t>Rocks and metals</a:t>
            </a:r>
          </a:p>
          <a:p>
            <a:pPr marL="514350" indent="-514350">
              <a:buFont typeface="Arial" charset="0"/>
              <a:buAutoNum type="alphaUcPeriod"/>
            </a:pPr>
            <a:r>
              <a:rPr lang="en-US" dirty="0" smtClean="0">
                <a:solidFill>
                  <a:schemeClr val="bg1"/>
                </a:solidFill>
              </a:rPr>
              <a:t>Gases and dust</a:t>
            </a:r>
          </a:p>
          <a:p>
            <a:pPr marL="514350" indent="-514350">
              <a:buFont typeface="Arial" charset="0"/>
              <a:buAutoNum type="alphaUcPeriod"/>
            </a:pPr>
            <a:r>
              <a:rPr lang="en-US" dirty="0" smtClean="0">
                <a:solidFill>
                  <a:schemeClr val="bg1"/>
                </a:solidFill>
              </a:rPr>
              <a:t>Chicken bones</a:t>
            </a:r>
            <a:endParaRPr lang="en-US" dirty="0">
              <a:solidFill>
                <a:schemeClr val="bg1"/>
              </a:solidFill>
            </a:endParaRPr>
          </a:p>
        </p:txBody>
      </p:sp>
      <p:sp>
        <p:nvSpPr>
          <p:cNvPr id="5" name="CAI1"/>
          <p:cNvSpPr/>
          <p:nvPr>
            <p:custDataLst>
              <p:tags r:id="rId4"/>
            </p:custDataLst>
          </p:nvPr>
        </p:nvSpPr>
        <p:spPr>
          <a:xfrm>
            <a:off x="172720" y="2959100"/>
            <a:ext cx="355600" cy="355600"/>
          </a:xfrm>
          <a:prstGeom prst="star5">
            <a:avLst/>
          </a:prstGeom>
          <a:gradFill flip="none" rotWithShape="1">
            <a:gsLst>
              <a:gs pos="0">
                <a:srgbClr val="FFFF00"/>
              </a:gs>
              <a:gs pos="100000">
                <a:srgbClr val="FFFFFF"/>
              </a:gs>
            </a:gsLst>
            <a:path path="rect">
              <a:fillToRect l="50000" t="50000" r="50000" b="50000"/>
            </a:path>
            <a:tileRect/>
          </a:gra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5843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006" y="228600"/>
            <a:ext cx="8535987" cy="2657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34276" t="42844"/>
          <a:stretch/>
        </p:blipFill>
        <p:spPr>
          <a:xfrm>
            <a:off x="1981200" y="3029856"/>
            <a:ext cx="5232545" cy="3188063"/>
          </a:xfrm>
          <a:prstGeom prst="rect">
            <a:avLst/>
          </a:prstGeom>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p:nvPr>
            <p:custDataLst>
              <p:tags r:id="rId2"/>
            </p:custDataLst>
            <p:extLst>
              <p:ext uri="{D42A27DB-BD31-4B8C-83A1-F6EECF244321}">
                <p14:modId xmlns:p14="http://schemas.microsoft.com/office/powerpoint/2010/main" val="779398360"/>
              </p:ext>
            </p:extLst>
          </p:nvPr>
        </p:nvGraphicFramePr>
        <p:xfrm>
          <a:off x="4508500" y="1600200"/>
          <a:ext cx="4572000" cy="51435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p:txBody>
          <a:bodyPr/>
          <a:lstStyle/>
          <a:p>
            <a:r>
              <a:rPr lang="en-US" dirty="0" smtClean="0">
                <a:solidFill>
                  <a:schemeClr val="bg1"/>
                </a:solidFill>
              </a:rPr>
              <a:t>The densest planet in our solar system:</a:t>
            </a:r>
            <a:endParaRPr lang="en-US" dirty="0">
              <a:solidFill>
                <a:schemeClr val="bg1"/>
              </a:solidFill>
            </a:endParaRPr>
          </a:p>
        </p:txBody>
      </p:sp>
      <p:sp>
        <p:nvSpPr>
          <p:cNvPr id="3" name="TPAnswers"/>
          <p:cNvSpPr>
            <a:spLocks noGrp="1"/>
          </p:cNvSpPr>
          <p:nvPr>
            <p:ph type="body" idx="1"/>
            <p:custDataLst>
              <p:tags r:id="rId3"/>
            </p:custDataLst>
          </p:nvPr>
        </p:nvSpPr>
        <p:spPr>
          <a:xfrm>
            <a:off x="457200" y="1600200"/>
            <a:ext cx="4114800" cy="4525963"/>
          </a:xfrm>
        </p:spPr>
        <p:txBody>
          <a:bodyPr/>
          <a:lstStyle/>
          <a:p>
            <a:pPr marL="514350" indent="-514350">
              <a:buFont typeface="Arial" charset="0"/>
              <a:buAutoNum type="alphaUcPeriod"/>
            </a:pPr>
            <a:r>
              <a:rPr lang="en-US" dirty="0" smtClean="0">
                <a:solidFill>
                  <a:schemeClr val="bg1"/>
                </a:solidFill>
              </a:rPr>
              <a:t>Pluto</a:t>
            </a:r>
          </a:p>
          <a:p>
            <a:pPr marL="514350" indent="-514350">
              <a:buFont typeface="Arial" charset="0"/>
              <a:buAutoNum type="alphaUcPeriod"/>
            </a:pPr>
            <a:r>
              <a:rPr lang="en-US" dirty="0" smtClean="0">
                <a:solidFill>
                  <a:schemeClr val="bg1"/>
                </a:solidFill>
              </a:rPr>
              <a:t>Jupiter</a:t>
            </a:r>
          </a:p>
          <a:p>
            <a:pPr marL="514350" indent="-514350">
              <a:buFont typeface="Arial" charset="0"/>
              <a:buAutoNum type="alphaUcPeriod"/>
            </a:pPr>
            <a:r>
              <a:rPr lang="en-US" dirty="0" smtClean="0">
                <a:solidFill>
                  <a:schemeClr val="bg1"/>
                </a:solidFill>
              </a:rPr>
              <a:t>Earth</a:t>
            </a:r>
          </a:p>
          <a:p>
            <a:pPr marL="514350" indent="-514350">
              <a:buFont typeface="Arial" charset="0"/>
              <a:buAutoNum type="alphaUcPeriod"/>
            </a:pPr>
            <a:r>
              <a:rPr lang="en-US" dirty="0" smtClean="0">
                <a:solidFill>
                  <a:schemeClr val="bg1"/>
                </a:solidFill>
              </a:rPr>
              <a:t>Mercury</a:t>
            </a:r>
            <a:endParaRPr lang="en-US" dirty="0">
              <a:solidFill>
                <a:schemeClr val="bg1"/>
              </a:solidFill>
            </a:endParaRPr>
          </a:p>
        </p:txBody>
      </p:sp>
      <p:sp>
        <p:nvSpPr>
          <p:cNvPr id="5" name="CAI1"/>
          <p:cNvSpPr/>
          <p:nvPr>
            <p:custDataLst>
              <p:tags r:id="rId4"/>
            </p:custDataLst>
          </p:nvPr>
        </p:nvSpPr>
        <p:spPr>
          <a:xfrm>
            <a:off x="172720" y="3543300"/>
            <a:ext cx="355600" cy="355600"/>
          </a:xfrm>
          <a:prstGeom prst="star5">
            <a:avLst/>
          </a:prstGeom>
          <a:gradFill flip="none" rotWithShape="1">
            <a:gsLst>
              <a:gs pos="0">
                <a:srgbClr val="FFFF00"/>
              </a:gs>
              <a:gs pos="100000">
                <a:srgbClr val="FFFFFF"/>
              </a:gs>
            </a:gsLst>
            <a:path path="rect">
              <a:fillToRect l="50000" t="50000" r="50000" b="50000"/>
            </a:path>
            <a:tileRect/>
          </a:gra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883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23875" y="685800"/>
            <a:ext cx="8072438"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a:solidFill>
                  <a:schemeClr val="bg1"/>
                </a:solidFill>
                <a:latin typeface="Arial" charset="0"/>
              </a:rPr>
              <a:t>Six elements are the major constituents of living tissue…..</a:t>
            </a:r>
          </a:p>
          <a:p>
            <a:endParaRPr lang="en-US" sz="2400">
              <a:solidFill>
                <a:schemeClr val="bg1"/>
              </a:solidFill>
              <a:latin typeface="Arial" charset="0"/>
            </a:endParaRPr>
          </a:p>
          <a:p>
            <a:r>
              <a:rPr lang="en-US" sz="2400">
                <a:solidFill>
                  <a:schemeClr val="bg1"/>
                </a:solidFill>
                <a:latin typeface="Arial" charset="0"/>
              </a:rPr>
              <a:t>And they account for 95% of the biosphere…… </a:t>
            </a:r>
          </a:p>
        </p:txBody>
      </p:sp>
      <p:sp>
        <p:nvSpPr>
          <p:cNvPr id="3" name="TextBox 2"/>
          <p:cNvSpPr txBox="1">
            <a:spLocks noChangeArrowheads="1"/>
          </p:cNvSpPr>
          <p:nvPr/>
        </p:nvSpPr>
        <p:spPr bwMode="auto">
          <a:xfrm>
            <a:off x="457200" y="4114800"/>
            <a:ext cx="3738563"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4000">
                <a:solidFill>
                  <a:schemeClr val="bg1"/>
                </a:solidFill>
                <a:latin typeface="Arial" charset="0"/>
              </a:rPr>
              <a:t>C, H, O, N, P, S</a:t>
            </a:r>
          </a:p>
        </p:txBody>
      </p:sp>
      <p:grpSp>
        <p:nvGrpSpPr>
          <p:cNvPr id="5" name="Group 13"/>
          <p:cNvGrpSpPr>
            <a:grpSpLocks/>
          </p:cNvGrpSpPr>
          <p:nvPr/>
        </p:nvGrpSpPr>
        <p:grpSpPr bwMode="auto">
          <a:xfrm>
            <a:off x="2971800" y="1371600"/>
            <a:ext cx="3962400" cy="2752725"/>
            <a:chOff x="2971800" y="1371600"/>
            <a:chExt cx="3962400" cy="2752725"/>
          </a:xfrm>
        </p:grpSpPr>
        <p:sp>
          <p:nvSpPr>
            <p:cNvPr id="4" name="Oval 3"/>
            <p:cNvSpPr/>
            <p:nvPr/>
          </p:nvSpPr>
          <p:spPr>
            <a:xfrm>
              <a:off x="4953000" y="1371600"/>
              <a:ext cx="1981200" cy="609600"/>
            </a:xfrm>
            <a:prstGeom prst="ellipse">
              <a:avLst/>
            </a:prstGeom>
            <a:solidFill>
              <a:srgbClr val="FFFF00">
                <a:alpha val="3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2971800" y="1820863"/>
              <a:ext cx="2657475" cy="2303462"/>
            </a:xfrm>
            <a:custGeom>
              <a:avLst/>
              <a:gdLst>
                <a:gd name="connsiteX0" fmla="*/ 2247327 w 2656902"/>
                <a:gd name="connsiteY0" fmla="*/ 65056 h 2303431"/>
                <a:gd name="connsiteX1" fmla="*/ 2218752 w 2656902"/>
                <a:gd name="connsiteY1" fmla="*/ 46006 h 2303431"/>
                <a:gd name="connsiteX2" fmla="*/ 980502 w 2656902"/>
                <a:gd name="connsiteY2" fmla="*/ 93631 h 2303431"/>
                <a:gd name="connsiteX3" fmla="*/ 409002 w 2656902"/>
                <a:gd name="connsiteY3" fmla="*/ 360331 h 2303431"/>
                <a:gd name="connsiteX4" fmla="*/ 56577 w 2656902"/>
                <a:gd name="connsiteY4" fmla="*/ 750856 h 2303431"/>
                <a:gd name="connsiteX5" fmla="*/ 8952 w 2656902"/>
                <a:gd name="connsiteY5" fmla="*/ 1084231 h 2303431"/>
                <a:gd name="connsiteX6" fmla="*/ 18477 w 2656902"/>
                <a:gd name="connsiteY6" fmla="*/ 1246156 h 2303431"/>
                <a:gd name="connsiteX7" fmla="*/ 304227 w 2656902"/>
                <a:gd name="connsiteY7" fmla="*/ 1522381 h 2303431"/>
                <a:gd name="connsiteX8" fmla="*/ 1466277 w 2656902"/>
                <a:gd name="connsiteY8" fmla="*/ 1731931 h 2303431"/>
                <a:gd name="connsiteX9" fmla="*/ 1933002 w 2656902"/>
                <a:gd name="connsiteY9" fmla="*/ 1798606 h 2303431"/>
                <a:gd name="connsiteX10" fmla="*/ 2304477 w 2656902"/>
                <a:gd name="connsiteY10" fmla="*/ 1817656 h 2303431"/>
                <a:gd name="connsiteX11" fmla="*/ 2399727 w 2656902"/>
                <a:gd name="connsiteY11" fmla="*/ 1827181 h 2303431"/>
                <a:gd name="connsiteX12" fmla="*/ 2371152 w 2656902"/>
                <a:gd name="connsiteY12" fmla="*/ 1789081 h 2303431"/>
                <a:gd name="connsiteX13" fmla="*/ 2352102 w 2656902"/>
                <a:gd name="connsiteY13" fmla="*/ 1750981 h 2303431"/>
                <a:gd name="connsiteX14" fmla="*/ 2304477 w 2656902"/>
                <a:gd name="connsiteY14" fmla="*/ 1693831 h 2303431"/>
                <a:gd name="connsiteX15" fmla="*/ 2256852 w 2656902"/>
                <a:gd name="connsiteY15" fmla="*/ 1617631 h 2303431"/>
                <a:gd name="connsiteX16" fmla="*/ 2142552 w 2656902"/>
                <a:gd name="connsiteY16" fmla="*/ 1493806 h 2303431"/>
                <a:gd name="connsiteX17" fmla="*/ 2028252 w 2656902"/>
                <a:gd name="connsiteY17" fmla="*/ 1350931 h 2303431"/>
                <a:gd name="connsiteX18" fmla="*/ 2066352 w 2656902"/>
                <a:gd name="connsiteY18" fmla="*/ 1398556 h 2303431"/>
                <a:gd name="connsiteX19" fmla="*/ 2161602 w 2656902"/>
                <a:gd name="connsiteY19" fmla="*/ 1512856 h 2303431"/>
                <a:gd name="connsiteX20" fmla="*/ 2456877 w 2656902"/>
                <a:gd name="connsiteY20" fmla="*/ 1817656 h 2303431"/>
                <a:gd name="connsiteX21" fmla="*/ 2571177 w 2656902"/>
                <a:gd name="connsiteY21" fmla="*/ 1903381 h 2303431"/>
                <a:gd name="connsiteX22" fmla="*/ 2656902 w 2656902"/>
                <a:gd name="connsiteY22" fmla="*/ 2027206 h 2303431"/>
                <a:gd name="connsiteX23" fmla="*/ 2304477 w 2656902"/>
                <a:gd name="connsiteY23" fmla="*/ 2141506 h 2303431"/>
                <a:gd name="connsiteX24" fmla="*/ 2152077 w 2656902"/>
                <a:gd name="connsiteY24" fmla="*/ 2208181 h 2303431"/>
                <a:gd name="connsiteX25" fmla="*/ 1933002 w 2656902"/>
                <a:gd name="connsiteY25" fmla="*/ 2284381 h 2303431"/>
                <a:gd name="connsiteX26" fmla="*/ 1904427 w 2656902"/>
                <a:gd name="connsiteY26" fmla="*/ 2303431 h 23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56902" h="2303431">
                  <a:moveTo>
                    <a:pt x="2247327" y="65056"/>
                  </a:moveTo>
                  <a:cubicBezTo>
                    <a:pt x="2237802" y="58706"/>
                    <a:pt x="2230194" y="46371"/>
                    <a:pt x="2218752" y="46006"/>
                  </a:cubicBezTo>
                  <a:cubicBezTo>
                    <a:pt x="1338457" y="17911"/>
                    <a:pt x="1589104" y="0"/>
                    <a:pt x="980502" y="93631"/>
                  </a:cubicBezTo>
                  <a:cubicBezTo>
                    <a:pt x="909850" y="124801"/>
                    <a:pt x="498074" y="300259"/>
                    <a:pt x="409002" y="360331"/>
                  </a:cubicBezTo>
                  <a:cubicBezTo>
                    <a:pt x="282407" y="445709"/>
                    <a:pt x="143416" y="642307"/>
                    <a:pt x="56577" y="750856"/>
                  </a:cubicBezTo>
                  <a:cubicBezTo>
                    <a:pt x="14468" y="919292"/>
                    <a:pt x="8952" y="900074"/>
                    <a:pt x="8952" y="1084231"/>
                  </a:cubicBezTo>
                  <a:cubicBezTo>
                    <a:pt x="8952" y="1138299"/>
                    <a:pt x="0" y="1195343"/>
                    <a:pt x="18477" y="1246156"/>
                  </a:cubicBezTo>
                  <a:cubicBezTo>
                    <a:pt x="57390" y="1353167"/>
                    <a:pt x="199564" y="1488978"/>
                    <a:pt x="304227" y="1522381"/>
                  </a:cubicBezTo>
                  <a:cubicBezTo>
                    <a:pt x="862676" y="1700609"/>
                    <a:pt x="961591" y="1668845"/>
                    <a:pt x="1466277" y="1731931"/>
                  </a:cubicBezTo>
                  <a:cubicBezTo>
                    <a:pt x="1622218" y="1751424"/>
                    <a:pt x="1776663" y="1782617"/>
                    <a:pt x="1933002" y="1798606"/>
                  </a:cubicBezTo>
                  <a:cubicBezTo>
                    <a:pt x="2056346" y="1811221"/>
                    <a:pt x="2180721" y="1810079"/>
                    <a:pt x="2304477" y="1817656"/>
                  </a:cubicBezTo>
                  <a:cubicBezTo>
                    <a:pt x="2336326" y="1819606"/>
                    <a:pt x="2367977" y="1824006"/>
                    <a:pt x="2399727" y="1827181"/>
                  </a:cubicBezTo>
                  <a:cubicBezTo>
                    <a:pt x="2390202" y="1814481"/>
                    <a:pt x="2379566" y="1802543"/>
                    <a:pt x="2371152" y="1789081"/>
                  </a:cubicBezTo>
                  <a:cubicBezTo>
                    <a:pt x="2363627" y="1777040"/>
                    <a:pt x="2360245" y="1762613"/>
                    <a:pt x="2352102" y="1750981"/>
                  </a:cubicBezTo>
                  <a:cubicBezTo>
                    <a:pt x="2337882" y="1730666"/>
                    <a:pt x="2318890" y="1714010"/>
                    <a:pt x="2304477" y="1693831"/>
                  </a:cubicBezTo>
                  <a:cubicBezTo>
                    <a:pt x="2287067" y="1669457"/>
                    <a:pt x="2275698" y="1640912"/>
                    <a:pt x="2256852" y="1617631"/>
                  </a:cubicBezTo>
                  <a:cubicBezTo>
                    <a:pt x="2221509" y="1573972"/>
                    <a:pt x="2178122" y="1537280"/>
                    <a:pt x="2142552" y="1493806"/>
                  </a:cubicBezTo>
                  <a:cubicBezTo>
                    <a:pt x="1980340" y="1295547"/>
                    <a:pt x="2180380" y="1503059"/>
                    <a:pt x="2028252" y="1350931"/>
                  </a:cubicBezTo>
                  <a:cubicBezTo>
                    <a:pt x="2006415" y="1285421"/>
                    <a:pt x="2021877" y="1339256"/>
                    <a:pt x="2066352" y="1398556"/>
                  </a:cubicBezTo>
                  <a:cubicBezTo>
                    <a:pt x="2096109" y="1438232"/>
                    <a:pt x="2127792" y="1476572"/>
                    <a:pt x="2161602" y="1512856"/>
                  </a:cubicBezTo>
                  <a:cubicBezTo>
                    <a:pt x="2258037" y="1616347"/>
                    <a:pt x="2343712" y="1732782"/>
                    <a:pt x="2456877" y="1817656"/>
                  </a:cubicBezTo>
                  <a:cubicBezTo>
                    <a:pt x="2494977" y="1846231"/>
                    <a:pt x="2538293" y="1868931"/>
                    <a:pt x="2571177" y="1903381"/>
                  </a:cubicBezTo>
                  <a:cubicBezTo>
                    <a:pt x="2605840" y="1939694"/>
                    <a:pt x="2656902" y="2027206"/>
                    <a:pt x="2656902" y="2027206"/>
                  </a:cubicBezTo>
                  <a:cubicBezTo>
                    <a:pt x="2479917" y="2076369"/>
                    <a:pt x="2479969" y="2071309"/>
                    <a:pt x="2304477" y="2141506"/>
                  </a:cubicBezTo>
                  <a:cubicBezTo>
                    <a:pt x="2252994" y="2162099"/>
                    <a:pt x="2203449" y="2187311"/>
                    <a:pt x="2152077" y="2208181"/>
                  </a:cubicBezTo>
                  <a:cubicBezTo>
                    <a:pt x="2023157" y="2260555"/>
                    <a:pt x="2032620" y="2255919"/>
                    <a:pt x="1933002" y="2284381"/>
                  </a:cubicBezTo>
                  <a:lnTo>
                    <a:pt x="1904427" y="2303431"/>
                  </a:lnTo>
                </a:path>
              </a:pathLst>
            </a:custGeom>
            <a:ln w="25400">
              <a:solidFill>
                <a:srgbClr val="FF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7" name="TextBox 6"/>
          <p:cNvSpPr txBox="1">
            <a:spLocks noChangeArrowheads="1"/>
          </p:cNvSpPr>
          <p:nvPr/>
        </p:nvSpPr>
        <p:spPr bwMode="auto">
          <a:xfrm>
            <a:off x="5638800" y="3419475"/>
            <a:ext cx="3300413"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buFontTx/>
              <a:buChar char="-"/>
            </a:pPr>
            <a:r>
              <a:rPr lang="en-US" sz="1800">
                <a:solidFill>
                  <a:schemeClr val="bg1"/>
                </a:solidFill>
                <a:latin typeface="Arial" charset="0"/>
              </a:rPr>
              <a:t>Zone of Life on Earth</a:t>
            </a:r>
          </a:p>
          <a:p>
            <a:pPr>
              <a:buFontTx/>
              <a:buChar char="-"/>
            </a:pPr>
            <a:r>
              <a:rPr lang="en-US" sz="1800">
                <a:solidFill>
                  <a:schemeClr val="bg1"/>
                </a:solidFill>
                <a:latin typeface="Arial" charset="0"/>
              </a:rPr>
              <a:t>Global Sum of all ecosystems</a:t>
            </a:r>
          </a:p>
          <a:p>
            <a:pPr>
              <a:buFontTx/>
              <a:buChar char="-"/>
            </a:pPr>
            <a:endParaRPr lang="en-US" sz="1800">
              <a:solidFill>
                <a:schemeClr val="bg1"/>
              </a:solidFill>
              <a:latin typeface="Arial" charset="0"/>
            </a:endParaRPr>
          </a:p>
        </p:txBody>
      </p:sp>
      <p:sp>
        <p:nvSpPr>
          <p:cNvPr id="12" name="TextBox 11"/>
          <p:cNvSpPr txBox="1">
            <a:spLocks noChangeArrowheads="1"/>
          </p:cNvSpPr>
          <p:nvPr/>
        </p:nvSpPr>
        <p:spPr bwMode="auto">
          <a:xfrm>
            <a:off x="3962400" y="5497513"/>
            <a:ext cx="444182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buFontTx/>
              <a:buChar char="-"/>
            </a:pPr>
            <a:r>
              <a:rPr lang="en-US" sz="1800">
                <a:solidFill>
                  <a:schemeClr val="bg1"/>
                </a:solidFill>
                <a:latin typeface="Arial" charset="0"/>
              </a:rPr>
              <a:t>Biotic/Abiotic  (i.e. – the living/non living) </a:t>
            </a:r>
          </a:p>
          <a:p>
            <a:pPr algn="ctr"/>
            <a:r>
              <a:rPr lang="en-US" sz="1800">
                <a:solidFill>
                  <a:schemeClr val="bg1"/>
                </a:solidFill>
                <a:latin typeface="Arial" charset="0"/>
              </a:rPr>
              <a:t>components of a system….</a:t>
            </a:r>
          </a:p>
        </p:txBody>
      </p:sp>
      <p:grpSp>
        <p:nvGrpSpPr>
          <p:cNvPr id="9" name="Group 14"/>
          <p:cNvGrpSpPr>
            <a:grpSpLocks/>
          </p:cNvGrpSpPr>
          <p:nvPr/>
        </p:nvGrpSpPr>
        <p:grpSpPr bwMode="auto">
          <a:xfrm>
            <a:off x="6053138" y="3609975"/>
            <a:ext cx="2776537" cy="1838325"/>
            <a:chOff x="6053146" y="3609975"/>
            <a:chExt cx="2776529" cy="1838325"/>
          </a:xfrm>
        </p:grpSpPr>
        <p:sp>
          <p:nvSpPr>
            <p:cNvPr id="8" name="Oval 7"/>
            <p:cNvSpPr/>
            <p:nvPr/>
          </p:nvSpPr>
          <p:spPr>
            <a:xfrm>
              <a:off x="7572379" y="3609975"/>
              <a:ext cx="1257296" cy="581025"/>
            </a:xfrm>
            <a:prstGeom prst="ellipse">
              <a:avLst/>
            </a:prstGeom>
            <a:solidFill>
              <a:srgbClr val="FFFF00">
                <a:alpha val="3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2"/>
            <p:cNvSpPr/>
            <p:nvPr/>
          </p:nvSpPr>
          <p:spPr>
            <a:xfrm>
              <a:off x="6053146" y="3951288"/>
              <a:ext cx="1862132" cy="1497012"/>
            </a:xfrm>
            <a:custGeom>
              <a:avLst/>
              <a:gdLst>
                <a:gd name="connsiteX0" fmla="*/ 1862129 w 1862129"/>
                <a:gd name="connsiteY0" fmla="*/ 115732 h 1496857"/>
                <a:gd name="connsiteX1" fmla="*/ 1833554 w 1862129"/>
                <a:gd name="connsiteY1" fmla="*/ 106207 h 1496857"/>
                <a:gd name="connsiteX2" fmla="*/ 1014404 w 1862129"/>
                <a:gd name="connsiteY2" fmla="*/ 125257 h 1496857"/>
                <a:gd name="connsiteX3" fmla="*/ 623879 w 1862129"/>
                <a:gd name="connsiteY3" fmla="*/ 325282 h 1496857"/>
                <a:gd name="connsiteX4" fmla="*/ 461954 w 1862129"/>
                <a:gd name="connsiteY4" fmla="*/ 525307 h 1496857"/>
                <a:gd name="connsiteX5" fmla="*/ 338129 w 1862129"/>
                <a:gd name="connsiteY5" fmla="*/ 658657 h 1496857"/>
                <a:gd name="connsiteX6" fmla="*/ 338129 w 1862129"/>
                <a:gd name="connsiteY6" fmla="*/ 1287307 h 1496857"/>
                <a:gd name="connsiteX7" fmla="*/ 376229 w 1862129"/>
                <a:gd name="connsiteY7" fmla="*/ 1382557 h 1496857"/>
                <a:gd name="connsiteX8" fmla="*/ 395279 w 1862129"/>
                <a:gd name="connsiteY8" fmla="*/ 1439707 h 1496857"/>
                <a:gd name="connsiteX9" fmla="*/ 357179 w 1862129"/>
                <a:gd name="connsiteY9" fmla="*/ 1392082 h 1496857"/>
                <a:gd name="connsiteX10" fmla="*/ 290504 w 1862129"/>
                <a:gd name="connsiteY10" fmla="*/ 1325407 h 1496857"/>
                <a:gd name="connsiteX11" fmla="*/ 71429 w 1862129"/>
                <a:gd name="connsiteY11" fmla="*/ 1077757 h 1496857"/>
                <a:gd name="connsiteX12" fmla="*/ 14279 w 1862129"/>
                <a:gd name="connsiteY12" fmla="*/ 1020607 h 1496857"/>
                <a:gd name="connsiteX13" fmla="*/ 109529 w 1862129"/>
                <a:gd name="connsiteY13" fmla="*/ 1173007 h 1496857"/>
                <a:gd name="connsiteX14" fmla="*/ 481004 w 1862129"/>
                <a:gd name="connsiteY14" fmla="*/ 1439707 h 1496857"/>
                <a:gd name="connsiteX15" fmla="*/ 652454 w 1862129"/>
                <a:gd name="connsiteY15" fmla="*/ 1496857 h 1496857"/>
                <a:gd name="connsiteX16" fmla="*/ 709604 w 1862129"/>
                <a:gd name="connsiteY16" fmla="*/ 1106332 h 1496857"/>
                <a:gd name="connsiteX17" fmla="*/ 747704 w 1862129"/>
                <a:gd name="connsiteY17" fmla="*/ 963457 h 1496857"/>
                <a:gd name="connsiteX18" fmla="*/ 766754 w 1862129"/>
                <a:gd name="connsiteY18" fmla="*/ 906307 h 149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129" h="1496857">
                  <a:moveTo>
                    <a:pt x="1862129" y="115732"/>
                  </a:moveTo>
                  <a:cubicBezTo>
                    <a:pt x="1852604" y="112557"/>
                    <a:pt x="1843452" y="107892"/>
                    <a:pt x="1833554" y="106207"/>
                  </a:cubicBezTo>
                  <a:cubicBezTo>
                    <a:pt x="1376242" y="28367"/>
                    <a:pt x="1459764" y="0"/>
                    <a:pt x="1014404" y="125257"/>
                  </a:cubicBezTo>
                  <a:cubicBezTo>
                    <a:pt x="910429" y="154500"/>
                    <a:pt x="706418" y="249621"/>
                    <a:pt x="623879" y="325282"/>
                  </a:cubicBezTo>
                  <a:cubicBezTo>
                    <a:pt x="560643" y="383248"/>
                    <a:pt x="517781" y="460175"/>
                    <a:pt x="461954" y="525307"/>
                  </a:cubicBezTo>
                  <a:cubicBezTo>
                    <a:pt x="422478" y="571362"/>
                    <a:pt x="379404" y="614207"/>
                    <a:pt x="338129" y="658657"/>
                  </a:cubicBezTo>
                  <a:cubicBezTo>
                    <a:pt x="259134" y="958838"/>
                    <a:pt x="267495" y="839961"/>
                    <a:pt x="338129" y="1287307"/>
                  </a:cubicBezTo>
                  <a:cubicBezTo>
                    <a:pt x="343462" y="1321084"/>
                    <a:pt x="364222" y="1350538"/>
                    <a:pt x="376229" y="1382557"/>
                  </a:cubicBezTo>
                  <a:cubicBezTo>
                    <a:pt x="383280" y="1401359"/>
                    <a:pt x="413240" y="1430727"/>
                    <a:pt x="395279" y="1439707"/>
                  </a:cubicBezTo>
                  <a:cubicBezTo>
                    <a:pt x="377095" y="1448799"/>
                    <a:pt x="370916" y="1407068"/>
                    <a:pt x="357179" y="1392082"/>
                  </a:cubicBezTo>
                  <a:cubicBezTo>
                    <a:pt x="335940" y="1368913"/>
                    <a:pt x="311647" y="1348664"/>
                    <a:pt x="290504" y="1325407"/>
                  </a:cubicBezTo>
                  <a:cubicBezTo>
                    <a:pt x="216366" y="1243855"/>
                    <a:pt x="145440" y="1159424"/>
                    <a:pt x="71429" y="1077757"/>
                  </a:cubicBezTo>
                  <a:cubicBezTo>
                    <a:pt x="53338" y="1057794"/>
                    <a:pt x="0" y="997761"/>
                    <a:pt x="14279" y="1020607"/>
                  </a:cubicBezTo>
                  <a:cubicBezTo>
                    <a:pt x="46029" y="1071407"/>
                    <a:pt x="69375" y="1128551"/>
                    <a:pt x="109529" y="1173007"/>
                  </a:cubicBezTo>
                  <a:cubicBezTo>
                    <a:pt x="185766" y="1257413"/>
                    <a:pt x="381588" y="1391274"/>
                    <a:pt x="481004" y="1439707"/>
                  </a:cubicBezTo>
                  <a:cubicBezTo>
                    <a:pt x="535160" y="1466091"/>
                    <a:pt x="652454" y="1496857"/>
                    <a:pt x="652454" y="1496857"/>
                  </a:cubicBezTo>
                  <a:cubicBezTo>
                    <a:pt x="671504" y="1366682"/>
                    <a:pt x="686477" y="1235845"/>
                    <a:pt x="709604" y="1106332"/>
                  </a:cubicBezTo>
                  <a:cubicBezTo>
                    <a:pt x="718269" y="1057810"/>
                    <a:pt x="733541" y="1010668"/>
                    <a:pt x="747704" y="963457"/>
                  </a:cubicBezTo>
                  <a:cubicBezTo>
                    <a:pt x="767933" y="896026"/>
                    <a:pt x="766754" y="936060"/>
                    <a:pt x="766754" y="906307"/>
                  </a:cubicBezTo>
                </a:path>
              </a:pathLst>
            </a:custGeom>
            <a:ln w="25400">
              <a:solidFill>
                <a:srgbClr val="FF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2000"/>
                                        <p:tgtEl>
                                          <p:spTgt spid="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2000"/>
                                        <p:tgtEl>
                                          <p:spTgt spid="12">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fade">
                                      <p:cBhvr>
                                        <p:cTn id="42" dur="2000"/>
                                        <p:tgtEl>
                                          <p:spTgt spid="12">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0"/>
                                  </p:iterate>
                                  <p:childTnLst>
                                    <p:set>
                                      <p:cBhvr>
                                        <p:cTn id="46" dur="1" fill="hold">
                                          <p:stCondLst>
                                            <p:cond delay="0"/>
                                          </p:stCondLst>
                                        </p:cTn>
                                        <p:tgtEl>
                                          <p:spTgt spid="3"/>
                                        </p:tgtEl>
                                        <p:attrNameLst>
                                          <p:attrName>style.visibility</p:attrName>
                                        </p:attrNameLst>
                                      </p:cBhvr>
                                      <p:to>
                                        <p:strVal val="visible"/>
                                      </p:to>
                                    </p:set>
                                    <p:animEffect transition="in" filter="fade">
                                      <p:cBhvr>
                                        <p:cTn id="47" dur="20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5" presetClass="emph" presetSubtype="0" grpId="1" nodeType="clickEffect">
                                  <p:stCondLst>
                                    <p:cond delay="0"/>
                                  </p:stCondLst>
                                  <p:iterate type="lt">
                                    <p:tmAbs val="25"/>
                                  </p:iterate>
                                  <p:childTnLst>
                                    <p:set>
                                      <p:cBhvr override="childStyle">
                                        <p:cTn id="51" dur="indefinite"/>
                                        <p:tgtEl>
                                          <p:spTgt spid="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3" grpId="1"/>
      <p:bldP spid="7" grpId="0" build="p"/>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3kilometeor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17068" y="2424374"/>
            <a:ext cx="2709863" cy="2009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3" name="Text Box 4"/>
          <p:cNvSpPr txBox="1">
            <a:spLocks noChangeArrowheads="1"/>
          </p:cNvSpPr>
          <p:nvPr/>
        </p:nvSpPr>
        <p:spPr bwMode="auto">
          <a:xfrm>
            <a:off x="723900" y="685800"/>
            <a:ext cx="76962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spcBef>
                <a:spcPct val="50000"/>
              </a:spcBef>
              <a:defRPr/>
            </a:pPr>
            <a:r>
              <a:rPr lang="en-US" sz="3600" dirty="0" smtClean="0">
                <a:solidFill>
                  <a:schemeClr val="bg1"/>
                </a:solidFill>
                <a:latin typeface="Times New Roman" charset="0"/>
                <a:cs typeface="Times New Roman" charset="0"/>
              </a:rPr>
              <a:t>Earth is ~ 4,570,000,000 years old</a:t>
            </a:r>
          </a:p>
        </p:txBody>
      </p:sp>
      <p:sp>
        <p:nvSpPr>
          <p:cNvPr id="20484" name="Text Box 5"/>
          <p:cNvSpPr txBox="1">
            <a:spLocks noChangeArrowheads="1"/>
          </p:cNvSpPr>
          <p:nvPr/>
        </p:nvSpPr>
        <p:spPr bwMode="auto">
          <a:xfrm>
            <a:off x="381000" y="76200"/>
            <a:ext cx="8382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spcBef>
                <a:spcPct val="50000"/>
              </a:spcBef>
              <a:defRPr/>
            </a:pPr>
            <a:r>
              <a:rPr lang="en-US" sz="4000" smtClean="0">
                <a:solidFill>
                  <a:schemeClr val="bg1"/>
                </a:solidFill>
                <a:latin typeface="Times New Roman" charset="0"/>
                <a:cs typeface="Times New Roman" charset="0"/>
              </a:rPr>
              <a:t>The Age of the Earth</a:t>
            </a:r>
          </a:p>
        </p:txBody>
      </p:sp>
      <p:sp>
        <p:nvSpPr>
          <p:cNvPr id="20485" name="Text Box 6"/>
          <p:cNvSpPr txBox="1">
            <a:spLocks noChangeArrowheads="1"/>
          </p:cNvSpPr>
          <p:nvPr/>
        </p:nvSpPr>
        <p:spPr bwMode="auto">
          <a:xfrm>
            <a:off x="1219200" y="1447800"/>
            <a:ext cx="6705600" cy="1200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defRPr/>
            </a:pPr>
            <a:r>
              <a:rPr lang="en-US" sz="1800" dirty="0" smtClean="0">
                <a:solidFill>
                  <a:schemeClr val="bg1"/>
                </a:solidFill>
                <a:latin typeface="Times New Roman" charset="0"/>
                <a:cs typeface="Times New Roman" charset="0"/>
              </a:rPr>
              <a:t>Meteorites give us access to debris left over from the formation of the solar system</a:t>
            </a:r>
          </a:p>
          <a:p>
            <a:pPr>
              <a:defRPr/>
            </a:pPr>
            <a:r>
              <a:rPr lang="en-US" sz="1800" dirty="0" smtClean="0">
                <a:solidFill>
                  <a:schemeClr val="bg1"/>
                </a:solidFill>
                <a:latin typeface="Times New Roman" charset="0"/>
                <a:cs typeface="Times New Roman" charset="0"/>
              </a:rPr>
              <a:t>We can date meteorites using radioactive isotopes and their decay products</a:t>
            </a: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3598" y="4648200"/>
            <a:ext cx="7956804" cy="1788510"/>
          </a:xfrm>
          <a:prstGeom prst="rect">
            <a:avLst/>
          </a:prstGeom>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775" y="33338"/>
            <a:ext cx="8928100" cy="67484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507" name="Rectangle 3"/>
          <p:cNvSpPr>
            <a:spLocks noChangeArrowheads="1"/>
          </p:cNvSpPr>
          <p:nvPr/>
        </p:nvSpPr>
        <p:spPr bwMode="auto">
          <a:xfrm>
            <a:off x="2971800" y="6110288"/>
            <a:ext cx="8194675" cy="63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0342" tIns="44379" rIns="90342" bIns="44379" anchor="ctr"/>
          <a:lstStyle/>
          <a:p>
            <a:pPr algn="ctr">
              <a:defRPr/>
            </a:pPr>
            <a:r>
              <a:rPr lang="en-US" sz="4000" dirty="0">
                <a:solidFill>
                  <a:srgbClr val="FFFF00"/>
                </a:solidFill>
                <a:latin typeface="Times New Roman" charset="0"/>
                <a:cs typeface="Times New Roman" charset="0"/>
              </a:rPr>
              <a:t>Geologic Time</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98613" y="436563"/>
            <a:ext cx="5986462" cy="693737"/>
          </a:xfrm>
          <a:noFill/>
          <a:extLst>
            <a:ext uri="{91240B29-F687-4f45-9708-019B960494DF}">
              <a14:hiddenLine xmlns="" xmlns:a14="http://schemas.microsoft.com/office/drawing/2010/main" w="12700">
                <a:solidFill>
                  <a:schemeClr val="tx1"/>
                </a:solidFill>
                <a:miter lim="800000"/>
                <a:headEnd/>
                <a:tailEnd/>
              </a14:hiddenLine>
            </a:ext>
          </a:extLst>
        </p:spPr>
        <p:txBody>
          <a:bodyPr wrap="none" lIns="63398" tIns="25359" rIns="63398" bIns="25359" anchor="t">
            <a:spAutoFit/>
          </a:bodyPr>
          <a:lstStyle/>
          <a:p>
            <a:pPr>
              <a:lnSpc>
                <a:spcPct val="95000"/>
              </a:lnSpc>
            </a:pPr>
            <a:r>
              <a:rPr lang="en-US">
                <a:solidFill>
                  <a:schemeClr val="bg1"/>
                </a:solidFill>
                <a:latin typeface="Times New Roman" charset="0"/>
                <a:cs typeface="Times New Roman" charset="0"/>
              </a:rPr>
              <a:t>The Early Earth Heats Up</a:t>
            </a:r>
          </a:p>
        </p:txBody>
      </p:sp>
      <p:sp>
        <p:nvSpPr>
          <p:cNvPr id="22531" name="Rectangle 3"/>
          <p:cNvSpPr>
            <a:spLocks noGrp="1" noChangeArrowheads="1"/>
          </p:cNvSpPr>
          <p:nvPr>
            <p:ph type="body" idx="1"/>
          </p:nvPr>
        </p:nvSpPr>
        <p:spPr>
          <a:xfrm>
            <a:off x="4876800" y="2819400"/>
            <a:ext cx="3886200" cy="2511425"/>
          </a:xfrm>
          <a:noFill/>
          <a:extLst>
            <a:ext uri="{91240B29-F687-4f45-9708-019B960494DF}">
              <a14:hiddenLine xmlns="" xmlns:a14="http://schemas.microsoft.com/office/drawing/2010/main" w="12700">
                <a:solidFill>
                  <a:schemeClr val="tx1"/>
                </a:solidFill>
                <a:miter lim="800000"/>
                <a:headEnd/>
                <a:tailEnd/>
              </a14:hiddenLine>
            </a:ext>
          </a:extLst>
        </p:spPr>
        <p:txBody>
          <a:bodyPr lIns="63398" tIns="25359" rIns="63398" bIns="25359">
            <a:spAutoFit/>
          </a:bodyPr>
          <a:lstStyle/>
          <a:p>
            <a:pPr>
              <a:lnSpc>
                <a:spcPct val="95000"/>
              </a:lnSpc>
              <a:spcBef>
                <a:spcPct val="48000"/>
              </a:spcBef>
              <a:buFontTx/>
              <a:buNone/>
            </a:pPr>
            <a:r>
              <a:rPr lang="en-US" sz="2400" b="1">
                <a:solidFill>
                  <a:schemeClr val="bg1"/>
                </a:solidFill>
                <a:latin typeface="Times New Roman" charset="0"/>
                <a:cs typeface="Times New Roman" charset="0"/>
              </a:rPr>
              <a:t>1. Collisions (Transfer of kinetic energy into heat)</a:t>
            </a:r>
          </a:p>
          <a:p>
            <a:pPr>
              <a:lnSpc>
                <a:spcPct val="95000"/>
              </a:lnSpc>
              <a:spcBef>
                <a:spcPct val="48000"/>
              </a:spcBef>
              <a:buFontTx/>
              <a:buNone/>
            </a:pPr>
            <a:r>
              <a:rPr lang="en-US" sz="2400" b="1">
                <a:solidFill>
                  <a:schemeClr val="bg1"/>
                </a:solidFill>
                <a:latin typeface="Times New Roman" charset="0"/>
                <a:cs typeface="Times New Roman" charset="0"/>
              </a:rPr>
              <a:t>2. Compression </a:t>
            </a:r>
          </a:p>
          <a:p>
            <a:pPr>
              <a:lnSpc>
                <a:spcPct val="95000"/>
              </a:lnSpc>
              <a:spcBef>
                <a:spcPct val="48000"/>
              </a:spcBef>
              <a:buFontTx/>
              <a:buNone/>
            </a:pPr>
            <a:r>
              <a:rPr lang="en-US" sz="2400" b="1">
                <a:solidFill>
                  <a:schemeClr val="bg1"/>
                </a:solidFill>
                <a:latin typeface="Times New Roman" charset="0"/>
                <a:cs typeface="Times New Roman" charset="0"/>
              </a:rPr>
              <a:t>3. Radioactivity of elements (e.g. uranium, potassium, or thorium)</a:t>
            </a:r>
          </a:p>
        </p:txBody>
      </p:sp>
      <p:sp>
        <p:nvSpPr>
          <p:cNvPr id="22532" name="Text Box 4"/>
          <p:cNvSpPr txBox="1">
            <a:spLocks noChangeArrowheads="1"/>
          </p:cNvSpPr>
          <p:nvPr/>
        </p:nvSpPr>
        <p:spPr bwMode="auto">
          <a:xfrm>
            <a:off x="838200" y="1371600"/>
            <a:ext cx="79883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chemeClr val="bg1"/>
                </a:solidFill>
                <a:latin typeface="Times New Roman" charset="0"/>
                <a:cs typeface="Times New Roman" charset="0"/>
              </a:rPr>
              <a:t>3 major factors that caused heating and melting in the early Earth’s interior:</a:t>
            </a:r>
          </a:p>
        </p:txBody>
      </p:sp>
      <p:pic>
        <p:nvPicPr>
          <p:cNvPr id="22533" name="Picture 6" descr="Early_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19400"/>
            <a:ext cx="3810000"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430588" y="436563"/>
            <a:ext cx="2241550" cy="693737"/>
          </a:xfrm>
          <a:noFill/>
          <a:extLst>
            <a:ext uri="{91240B29-F687-4f45-9708-019B960494DF}">
              <a14:hiddenLine xmlns="" xmlns:a14="http://schemas.microsoft.com/office/drawing/2010/main" w="12700">
                <a:solidFill>
                  <a:schemeClr val="tx1"/>
                </a:solidFill>
                <a:miter lim="800000"/>
                <a:headEnd/>
                <a:tailEnd/>
              </a14:hiddenLine>
            </a:ext>
          </a:extLst>
        </p:spPr>
        <p:txBody>
          <a:bodyPr wrap="none" lIns="63398" tIns="25359" rIns="63398" bIns="25359" anchor="t">
            <a:spAutoFit/>
          </a:bodyPr>
          <a:lstStyle/>
          <a:p>
            <a:pPr>
              <a:lnSpc>
                <a:spcPct val="95000"/>
              </a:lnSpc>
            </a:pPr>
            <a:r>
              <a:rPr lang="en-US">
                <a:solidFill>
                  <a:schemeClr val="bg1"/>
                </a:solidFill>
                <a:latin typeface="Times New Roman" charset="0"/>
                <a:cs typeface="Times New Roman" charset="0"/>
              </a:rPr>
              <a:t>The Core</a:t>
            </a:r>
          </a:p>
        </p:txBody>
      </p:sp>
      <p:sp>
        <p:nvSpPr>
          <p:cNvPr id="23555" name="Rectangle 3"/>
          <p:cNvSpPr>
            <a:spLocks noGrp="1" noChangeArrowheads="1"/>
          </p:cNvSpPr>
          <p:nvPr>
            <p:ph type="body" idx="1"/>
          </p:nvPr>
        </p:nvSpPr>
        <p:spPr>
          <a:xfrm>
            <a:off x="933450" y="1219200"/>
            <a:ext cx="7600950" cy="1158875"/>
          </a:xfrm>
          <a:noFill/>
          <a:extLst>
            <a:ext uri="{91240B29-F687-4f45-9708-019B960494DF}">
              <a14:hiddenLine xmlns="" xmlns:a14="http://schemas.microsoft.com/office/drawing/2010/main" w="12700">
                <a:solidFill>
                  <a:schemeClr val="tx1"/>
                </a:solidFill>
                <a:miter lim="800000"/>
                <a:headEnd/>
                <a:tailEnd/>
              </a14:hiddenLine>
            </a:ext>
          </a:extLst>
        </p:spPr>
        <p:txBody>
          <a:bodyPr lIns="63398" tIns="25359" rIns="63398" bIns="25359">
            <a:spAutoFit/>
          </a:bodyPr>
          <a:lstStyle/>
          <a:p>
            <a:pPr marL="0" indent="0">
              <a:spcBef>
                <a:spcPct val="50000"/>
              </a:spcBef>
              <a:buFontTx/>
              <a:buNone/>
            </a:pPr>
            <a:r>
              <a:rPr lang="en-US" sz="2400" b="1">
                <a:solidFill>
                  <a:schemeClr val="bg1"/>
                </a:solidFill>
                <a:latin typeface="Times New Roman" charset="0"/>
                <a:cs typeface="Times New Roman" charset="0"/>
              </a:rPr>
              <a:t>About 100 million years after initial accretion, temperatures at depths of 400 to 800 km below the Earth’s surface reach the melting point of iron</a:t>
            </a:r>
          </a:p>
        </p:txBody>
      </p:sp>
      <p:pic>
        <p:nvPicPr>
          <p:cNvPr id="23556" name="Picture 4" descr="Earth_cuta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971800"/>
            <a:ext cx="2619375" cy="2600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533400" y="2971800"/>
            <a:ext cx="4419600" cy="1477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chemeClr val="bg1"/>
                </a:solidFill>
                <a:latin typeface="Times New Roman" charset="0"/>
                <a:cs typeface="Times New Roman" charset="0"/>
              </a:rPr>
              <a:t>During this time….the heavier elements, including the melted iron, began to sink down into the core of the Earth, while the lighter elements such as oxygen and silica floated up towards the surface</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752600" y="990600"/>
            <a:ext cx="184150" cy="283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endParaRPr lang="en-US" sz="3600" b="1">
              <a:latin typeface="Berlin Sans FB" charset="0"/>
            </a:endParaRPr>
          </a:p>
          <a:p>
            <a:endParaRPr lang="en-US" sz="3600" b="1">
              <a:latin typeface="Berlin Sans FB" charset="0"/>
            </a:endParaRPr>
          </a:p>
          <a:p>
            <a:endParaRPr lang="en-US" sz="3600" b="1">
              <a:latin typeface="Berlin Sans FB" charset="0"/>
            </a:endParaRPr>
          </a:p>
          <a:p>
            <a:endParaRPr lang="en-US" sz="3600" b="1">
              <a:latin typeface="Berlin Sans FB" charset="0"/>
            </a:endParaRPr>
          </a:p>
          <a:p>
            <a:endParaRPr lang="en-US" sz="3600" b="1">
              <a:latin typeface="Berlin Sans FB" charset="0"/>
            </a:endParaRPr>
          </a:p>
        </p:txBody>
      </p:sp>
      <p:sp>
        <p:nvSpPr>
          <p:cNvPr id="24579" name="Rectangle 3"/>
          <p:cNvSpPr>
            <a:spLocks noChangeArrowheads="1"/>
          </p:cNvSpPr>
          <p:nvPr/>
        </p:nvSpPr>
        <p:spPr bwMode="auto">
          <a:xfrm>
            <a:off x="990600" y="1143000"/>
            <a:ext cx="5895975" cy="415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4400" b="1">
                <a:solidFill>
                  <a:schemeClr val="bg1"/>
                </a:solidFill>
                <a:cs typeface="Arial" charset="0"/>
              </a:rPr>
              <a:t/>
            </a:r>
            <a:br>
              <a:rPr lang="en-US" sz="4400" b="1">
                <a:solidFill>
                  <a:schemeClr val="bg1"/>
                </a:solidFill>
                <a:cs typeface="Arial" charset="0"/>
              </a:rPr>
            </a:br>
            <a:r>
              <a:rPr lang="en-US" sz="4400" b="1">
                <a:solidFill>
                  <a:schemeClr val="bg1"/>
                </a:solidFill>
                <a:cs typeface="Arial" charset="0"/>
              </a:rPr>
              <a:t>Density stratification</a:t>
            </a:r>
          </a:p>
          <a:p>
            <a:r>
              <a:rPr lang="en-US" sz="4400" b="1">
                <a:solidFill>
                  <a:schemeClr val="bg1"/>
                </a:solidFill>
                <a:cs typeface="Arial" charset="0"/>
              </a:rPr>
              <a:t> </a:t>
            </a:r>
          </a:p>
          <a:p>
            <a:r>
              <a:rPr lang="en-US" sz="4400" b="1">
                <a:solidFill>
                  <a:schemeClr val="bg1"/>
                </a:solidFill>
                <a:cs typeface="Arial" charset="0"/>
              </a:rPr>
              <a:t>Crust forms</a:t>
            </a:r>
          </a:p>
          <a:p>
            <a:endParaRPr lang="en-US" sz="4400" b="1">
              <a:solidFill>
                <a:schemeClr val="bg1"/>
              </a:solidFill>
              <a:cs typeface="Arial" charset="0"/>
            </a:endParaRPr>
          </a:p>
          <a:p>
            <a:r>
              <a:rPr lang="en-US" sz="4400" b="1">
                <a:solidFill>
                  <a:schemeClr val="bg1"/>
                </a:solidFill>
                <a:cs typeface="Arial" charset="0"/>
              </a:rPr>
              <a:t>What is density ?</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905000" y="1905000"/>
            <a:ext cx="4859338" cy="228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3600" b="1">
                <a:solidFill>
                  <a:schemeClr val="bg1"/>
                </a:solidFill>
                <a:latin typeface="Arial" charset="0"/>
                <a:cs typeface="Arial" charset="0"/>
              </a:rPr>
              <a:t>Mass per unit volume</a:t>
            </a:r>
          </a:p>
          <a:p>
            <a:pPr algn="ctr"/>
            <a:endParaRPr lang="en-US" sz="3600" b="1">
              <a:solidFill>
                <a:schemeClr val="bg1"/>
              </a:solidFill>
              <a:latin typeface="Arial" charset="0"/>
              <a:cs typeface="Arial" charset="0"/>
            </a:endParaRPr>
          </a:p>
          <a:p>
            <a:pPr algn="ctr"/>
            <a:r>
              <a:rPr lang="en-US" sz="3600" b="1">
                <a:solidFill>
                  <a:schemeClr val="bg1"/>
                </a:solidFill>
                <a:latin typeface="Arial" charset="0"/>
                <a:cs typeface="Arial" charset="0"/>
              </a:rPr>
              <a:t>g/cm</a:t>
            </a:r>
            <a:r>
              <a:rPr lang="en-US" sz="3600" b="1" baseline="30000">
                <a:solidFill>
                  <a:schemeClr val="bg1"/>
                </a:solidFill>
                <a:latin typeface="Arial" charset="0"/>
                <a:cs typeface="Arial" charset="0"/>
              </a:rPr>
              <a:t>3</a:t>
            </a:r>
          </a:p>
          <a:p>
            <a:pPr algn="ctr"/>
            <a:endParaRPr lang="en-US" sz="3600" b="1">
              <a:solidFill>
                <a:schemeClr val="bg1"/>
              </a:solidFill>
              <a:latin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371600" y="220663"/>
            <a:ext cx="6705600" cy="663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4400" b="1">
                <a:solidFill>
                  <a:schemeClr val="bg1"/>
                </a:solidFill>
                <a:cs typeface="Arial" charset="0"/>
              </a:rPr>
              <a:t>Water: 1.00 g cm</a:t>
            </a:r>
            <a:r>
              <a:rPr lang="en-US" sz="4400" b="1" baseline="30000">
                <a:solidFill>
                  <a:schemeClr val="bg1"/>
                </a:solidFill>
                <a:cs typeface="Arial" charset="0"/>
              </a:rPr>
              <a:t>-3</a:t>
            </a:r>
          </a:p>
          <a:p>
            <a:endParaRPr lang="en-US" sz="4400" b="1" baseline="30000">
              <a:solidFill>
                <a:schemeClr val="bg1"/>
              </a:solidFill>
              <a:cs typeface="Arial" charset="0"/>
            </a:endParaRPr>
          </a:p>
          <a:p>
            <a:r>
              <a:rPr lang="en-US" sz="4400" b="1">
                <a:solidFill>
                  <a:schemeClr val="bg1"/>
                </a:solidFill>
                <a:cs typeface="Arial" charset="0"/>
              </a:rPr>
              <a:t>Glass: 2.50</a:t>
            </a:r>
          </a:p>
          <a:p>
            <a:endParaRPr lang="en-US" sz="4400" b="1">
              <a:solidFill>
                <a:schemeClr val="bg1"/>
              </a:solidFill>
              <a:cs typeface="Arial" charset="0"/>
            </a:endParaRPr>
          </a:p>
          <a:p>
            <a:r>
              <a:rPr lang="en-US" sz="4400" b="1">
                <a:solidFill>
                  <a:schemeClr val="bg1"/>
                </a:solidFill>
                <a:cs typeface="Arial" charset="0"/>
              </a:rPr>
              <a:t>lead:  11.34</a:t>
            </a:r>
          </a:p>
          <a:p>
            <a:endParaRPr lang="en-US" sz="4400" b="1">
              <a:solidFill>
                <a:schemeClr val="bg1"/>
              </a:solidFill>
              <a:cs typeface="Arial" charset="0"/>
            </a:endParaRPr>
          </a:p>
          <a:p>
            <a:r>
              <a:rPr lang="en-US" sz="4400" b="1">
                <a:solidFill>
                  <a:schemeClr val="bg1"/>
                </a:solidFill>
                <a:cs typeface="Arial" charset="0"/>
              </a:rPr>
              <a:t>mercury: 13.54</a:t>
            </a:r>
          </a:p>
          <a:p>
            <a:endParaRPr lang="en-US" sz="4400" b="1">
              <a:solidFill>
                <a:schemeClr val="bg1"/>
              </a:solidFill>
              <a:cs typeface="Arial" charset="0"/>
            </a:endParaRPr>
          </a:p>
          <a:p>
            <a:r>
              <a:rPr lang="en-US" sz="4400" b="1">
                <a:solidFill>
                  <a:schemeClr val="bg1"/>
                </a:solidFill>
                <a:cs typeface="Arial" charset="0"/>
              </a:rPr>
              <a:t>gold:  19.30</a:t>
            </a:r>
          </a:p>
          <a:p>
            <a:endParaRPr lang="en-US" sz="4400" b="1">
              <a:solidFill>
                <a:schemeClr val="bg1"/>
              </a:solidFill>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2000"/>
                                        <p:tgtEl>
                                          <p:spTgt spid="33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4">
                                            <p:txEl>
                                              <p:pRg st="2" end="2"/>
                                            </p:txEl>
                                          </p:spTgt>
                                        </p:tgtEl>
                                        <p:attrNameLst>
                                          <p:attrName>style.visibility</p:attrName>
                                        </p:attrNameLst>
                                      </p:cBhvr>
                                      <p:to>
                                        <p:strVal val="visible"/>
                                      </p:to>
                                    </p:set>
                                    <p:animEffect transition="in" filter="fade">
                                      <p:cBhvr>
                                        <p:cTn id="12" dur="2000"/>
                                        <p:tgtEl>
                                          <p:spTgt spid="3379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4">
                                            <p:txEl>
                                              <p:pRg st="4" end="4"/>
                                            </p:txEl>
                                          </p:spTgt>
                                        </p:tgtEl>
                                        <p:attrNameLst>
                                          <p:attrName>style.visibility</p:attrName>
                                        </p:attrNameLst>
                                      </p:cBhvr>
                                      <p:to>
                                        <p:strVal val="visible"/>
                                      </p:to>
                                    </p:set>
                                    <p:animEffect transition="in" filter="fade">
                                      <p:cBhvr>
                                        <p:cTn id="17" dur="2000"/>
                                        <p:tgtEl>
                                          <p:spTgt spid="3379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4">
                                            <p:txEl>
                                              <p:pRg st="6" end="6"/>
                                            </p:txEl>
                                          </p:spTgt>
                                        </p:tgtEl>
                                        <p:attrNameLst>
                                          <p:attrName>style.visibility</p:attrName>
                                        </p:attrNameLst>
                                      </p:cBhvr>
                                      <p:to>
                                        <p:strVal val="visible"/>
                                      </p:to>
                                    </p:set>
                                    <p:animEffect transition="in" filter="fade">
                                      <p:cBhvr>
                                        <p:cTn id="22" dur="2000"/>
                                        <p:tgtEl>
                                          <p:spTgt spid="33794">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794">
                                            <p:txEl>
                                              <p:pRg st="8" end="8"/>
                                            </p:txEl>
                                          </p:spTgt>
                                        </p:tgtEl>
                                        <p:attrNameLst>
                                          <p:attrName>style.visibility</p:attrName>
                                        </p:attrNameLst>
                                      </p:cBhvr>
                                      <p:to>
                                        <p:strVal val="visible"/>
                                      </p:to>
                                    </p:set>
                                    <p:animEffect transition="in" filter="fade">
                                      <p:cBhvr>
                                        <p:cTn id="27" dur="2000"/>
                                        <p:tgtEl>
                                          <p:spTgt spid="3379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2260600"/>
            <a:ext cx="7267575" cy="398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381000" y="365125"/>
            <a:ext cx="8382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spcBef>
                <a:spcPct val="50000"/>
              </a:spcBef>
              <a:defRPr/>
            </a:pPr>
            <a:r>
              <a:rPr lang="en-US" sz="4000" smtClean="0">
                <a:solidFill>
                  <a:schemeClr val="bg1"/>
                </a:solidFill>
                <a:latin typeface="Times New Roman" charset="0"/>
                <a:cs typeface="Times New Roman" charset="0"/>
              </a:rPr>
              <a:t>Global Chemical Differentiation</a:t>
            </a:r>
            <a:endParaRPr lang="en-US" sz="1800" smtClean="0">
              <a:solidFill>
                <a:schemeClr val="bg1"/>
              </a:solidFill>
              <a:latin typeface="Times New Roman" charset="0"/>
              <a:cs typeface="Times New Roman" charset="0"/>
            </a:endParaRPr>
          </a:p>
        </p:txBody>
      </p:sp>
      <p:sp>
        <p:nvSpPr>
          <p:cNvPr id="27652" name="Text Box 2"/>
          <p:cNvSpPr txBox="1">
            <a:spLocks noChangeArrowheads="1"/>
          </p:cNvSpPr>
          <p:nvPr/>
        </p:nvSpPr>
        <p:spPr bwMode="auto">
          <a:xfrm>
            <a:off x="762000" y="990600"/>
            <a:ext cx="8001000" cy="646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n-US" sz="1800" smtClean="0">
                <a:solidFill>
                  <a:schemeClr val="bg1"/>
                </a:solidFill>
                <a:latin typeface="Times New Roman" charset="0"/>
                <a:cs typeface="Times New Roman" charset="0"/>
              </a:rPr>
              <a:t>Chemical seperation was completed by about 4.3 billion years ago, and the Earth had developed a inner and outer core, a mantle and crust</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email">
            <a:lum bright="-6000"/>
            <a:extLst>
              <a:ext uri="{28A0092B-C50C-407E-A947-70E740481C1C}">
                <a14:useLocalDpi xmlns:a14="http://schemas.microsoft.com/office/drawing/2010/main" val="0"/>
              </a:ext>
            </a:extLst>
          </a:blip>
          <a:srcRect/>
          <a:stretch>
            <a:fillRect/>
          </a:stretch>
        </p:blipFill>
        <p:spPr bwMode="auto">
          <a:xfrm>
            <a:off x="304800" y="3633788"/>
            <a:ext cx="8535988" cy="2462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5" name="Rectangle 4"/>
          <p:cNvSpPr>
            <a:spLocks noChangeArrowheads="1"/>
          </p:cNvSpPr>
          <p:nvPr/>
        </p:nvSpPr>
        <p:spPr bwMode="auto">
          <a:xfrm>
            <a:off x="533400" y="428625"/>
            <a:ext cx="8077200" cy="63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0342" tIns="44379" rIns="90342" bIns="44379" anchor="ctr"/>
          <a:lstStyle/>
          <a:p>
            <a:pPr algn="ctr">
              <a:defRPr/>
            </a:pPr>
            <a:r>
              <a:rPr lang="en-US" sz="4000">
                <a:solidFill>
                  <a:schemeClr val="bg1"/>
                </a:solidFill>
                <a:latin typeface="Times New Roman" charset="0"/>
                <a:cs typeface="Times New Roman" charset="0"/>
              </a:rPr>
              <a:t>Chemical Composition of Earth</a:t>
            </a:r>
          </a:p>
        </p:txBody>
      </p:sp>
      <p:sp>
        <p:nvSpPr>
          <p:cNvPr id="28676" name="Text Box 5"/>
          <p:cNvSpPr txBox="1">
            <a:spLocks noChangeArrowheads="1"/>
          </p:cNvSpPr>
          <p:nvPr/>
        </p:nvSpPr>
        <p:spPr bwMode="auto">
          <a:xfrm>
            <a:off x="1177925" y="2724150"/>
            <a:ext cx="2152650" cy="646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defRPr/>
            </a:pPr>
            <a:r>
              <a:rPr lang="en-US" sz="1800" smtClean="0">
                <a:solidFill>
                  <a:schemeClr val="bg1"/>
                </a:solidFill>
                <a:latin typeface="Times New Roman" charset="0"/>
                <a:cs typeface="Times New Roman" charset="0"/>
              </a:rPr>
              <a:t>Whole Earth:</a:t>
            </a:r>
          </a:p>
          <a:p>
            <a:pPr algn="ctr">
              <a:defRPr/>
            </a:pPr>
            <a:r>
              <a:rPr lang="en-US" sz="1800" smtClean="0">
                <a:solidFill>
                  <a:schemeClr val="bg1"/>
                </a:solidFill>
                <a:latin typeface="Times New Roman" charset="0"/>
                <a:cs typeface="Times New Roman" charset="0"/>
              </a:rPr>
              <a:t>Fe+O+Si+Mg = 93%</a:t>
            </a:r>
          </a:p>
        </p:txBody>
      </p:sp>
      <p:sp>
        <p:nvSpPr>
          <p:cNvPr id="28677" name="Text Box 6"/>
          <p:cNvSpPr txBox="1">
            <a:spLocks noChangeArrowheads="1"/>
          </p:cNvSpPr>
          <p:nvPr/>
        </p:nvSpPr>
        <p:spPr bwMode="auto">
          <a:xfrm>
            <a:off x="5737225" y="2724150"/>
            <a:ext cx="1766888" cy="646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defRPr/>
            </a:pPr>
            <a:r>
              <a:rPr lang="en-US" sz="1800" smtClean="0">
                <a:solidFill>
                  <a:schemeClr val="bg1"/>
                </a:solidFill>
                <a:latin typeface="Times New Roman" charset="0"/>
                <a:cs typeface="Times New Roman" charset="0"/>
              </a:rPr>
              <a:t>Crust:</a:t>
            </a:r>
          </a:p>
          <a:p>
            <a:pPr algn="ctr">
              <a:defRPr/>
            </a:pPr>
            <a:r>
              <a:rPr lang="en-US" sz="1800" smtClean="0">
                <a:solidFill>
                  <a:schemeClr val="bg1"/>
                </a:solidFill>
                <a:latin typeface="Times New Roman" charset="0"/>
                <a:cs typeface="Times New Roman" charset="0"/>
              </a:rPr>
              <a:t>Si+O+Al = 82%</a:t>
            </a:r>
          </a:p>
        </p:txBody>
      </p:sp>
      <p:sp>
        <p:nvSpPr>
          <p:cNvPr id="28678" name="Text Box 9"/>
          <p:cNvSpPr txBox="1">
            <a:spLocks noChangeArrowheads="1"/>
          </p:cNvSpPr>
          <p:nvPr/>
        </p:nvSpPr>
        <p:spPr bwMode="auto">
          <a:xfrm>
            <a:off x="1295400" y="1219200"/>
            <a:ext cx="6477000" cy="646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n-US" sz="1800" smtClean="0">
                <a:solidFill>
                  <a:schemeClr val="bg1"/>
                </a:solidFill>
                <a:latin typeface="Times New Roman" charset="0"/>
                <a:cs typeface="Times New Roman" charset="0"/>
              </a:rPr>
              <a:t>Each of the major layers has a distinctive chemical composition, with the crust being quite different from the Earth as a whole</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ROTO-EARTH: 4.5 billion years ago Fade to Black: The Night Sky of the Future [Slideshow] :: The night sky on Earth (assum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31963" y="33338"/>
            <a:ext cx="5680075" cy="568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9" name="Rectangle 2"/>
          <p:cNvSpPr>
            <a:spLocks noChangeArrowheads="1"/>
          </p:cNvSpPr>
          <p:nvPr/>
        </p:nvSpPr>
        <p:spPr bwMode="auto">
          <a:xfrm rot="-5400000">
            <a:off x="-4151312" y="2398712"/>
            <a:ext cx="8610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a:solidFill>
                  <a:schemeClr val="bg1"/>
                </a:solidFill>
              </a:rPr>
              <a:t>From Scientific America (2/25/2008), by Lawrence M. Krauss and Robert J. Scherrer   </a:t>
            </a:r>
          </a:p>
        </p:txBody>
      </p:sp>
      <p:sp>
        <p:nvSpPr>
          <p:cNvPr id="29700" name="Rectangle 3"/>
          <p:cNvSpPr>
            <a:spLocks noChangeArrowheads="1"/>
          </p:cNvSpPr>
          <p:nvPr/>
        </p:nvSpPr>
        <p:spPr bwMode="auto">
          <a:xfrm>
            <a:off x="1011238" y="5673725"/>
            <a:ext cx="70866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PROTO-EARTH: 4.5 billion years ago</a:t>
            </a:r>
            <a:r>
              <a:rPr lang="en-US" sz="1400">
                <a:solidFill>
                  <a:schemeClr val="bg1"/>
                </a:solidFill>
              </a:rPr>
              <a:t>The sky above a still-forming proto-Earth is filled with the dust, rocks and gas that are shaping our solar system. A rising proto-sun illuminates the dust and rocks that gravity brings hurtling toward this new planet. The first comets, scattered by the gravity of the giant outer planets, appear in our sky.</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8229600" cy="1143000"/>
          </a:xfrm>
        </p:spPr>
        <p:txBody>
          <a:bodyPr/>
          <a:lstStyle/>
          <a:p>
            <a:pPr eaLnBrk="1" hangingPunct="1"/>
            <a:r>
              <a:rPr lang="en-US">
                <a:solidFill>
                  <a:schemeClr val="bg1"/>
                </a:solidFill>
                <a:latin typeface="Arial" charset="0"/>
                <a:cs typeface="Arial" charset="0"/>
              </a:rPr>
              <a:t>Chemistry 101</a:t>
            </a:r>
          </a:p>
        </p:txBody>
      </p:sp>
      <p:sp>
        <p:nvSpPr>
          <p:cNvPr id="3" name="Content Placeholder 2"/>
          <p:cNvSpPr>
            <a:spLocks noGrp="1"/>
          </p:cNvSpPr>
          <p:nvPr>
            <p:ph idx="1"/>
          </p:nvPr>
        </p:nvSpPr>
        <p:spPr>
          <a:xfrm>
            <a:off x="457200" y="1295400"/>
            <a:ext cx="8229600" cy="1219200"/>
          </a:xfrm>
        </p:spPr>
        <p:txBody>
          <a:bodyPr/>
          <a:lstStyle/>
          <a:p>
            <a:pPr eaLnBrk="1" hangingPunct="1"/>
            <a:r>
              <a:rPr lang="en-US" u="sng">
                <a:solidFill>
                  <a:schemeClr val="bg1"/>
                </a:solidFill>
                <a:latin typeface="Arial" charset="0"/>
                <a:cs typeface="Arial" charset="0"/>
              </a:rPr>
              <a:t>Atomic Number</a:t>
            </a:r>
            <a:r>
              <a:rPr lang="en-US">
                <a:solidFill>
                  <a:schemeClr val="bg1"/>
                </a:solidFill>
                <a:latin typeface="Arial" charset="0"/>
                <a:cs typeface="Arial" charset="0"/>
              </a:rPr>
              <a:t>: number of protons </a:t>
            </a:r>
          </a:p>
          <a:p>
            <a:pPr lvl="3" eaLnBrk="1" hangingPunct="1">
              <a:buFont typeface="Arial" charset="0"/>
              <a:buNone/>
            </a:pPr>
            <a:r>
              <a:rPr lang="en-US">
                <a:solidFill>
                  <a:schemeClr val="bg1"/>
                </a:solidFill>
                <a:latin typeface="Arial" charset="0"/>
                <a:cs typeface="Arial" charset="0"/>
              </a:rPr>
              <a:t>Hydrogen has 1 proton; Carbon has 6 protons</a:t>
            </a:r>
          </a:p>
        </p:txBody>
      </p:sp>
      <p:sp>
        <p:nvSpPr>
          <p:cNvPr id="4" name="Content Placeholder 2"/>
          <p:cNvSpPr txBox="1">
            <a:spLocks/>
          </p:cNvSpPr>
          <p:nvPr/>
        </p:nvSpPr>
        <p:spPr bwMode="auto">
          <a:xfrm>
            <a:off x="381000" y="2819400"/>
            <a:ext cx="82296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a:spcBef>
                <a:spcPct val="20000"/>
              </a:spcBef>
              <a:buFont typeface="Arial" charset="0"/>
              <a:buChar char="•"/>
            </a:pPr>
            <a:r>
              <a:rPr lang="en-US" u="sng">
                <a:solidFill>
                  <a:schemeClr val="bg1"/>
                </a:solidFill>
                <a:latin typeface="Arial" charset="0"/>
                <a:cs typeface="Arial" charset="0"/>
              </a:rPr>
              <a:t>Atomic Weight:</a:t>
            </a:r>
            <a:r>
              <a:rPr lang="en-US">
                <a:solidFill>
                  <a:schemeClr val="bg1"/>
                </a:solidFill>
                <a:latin typeface="Arial" charset="0"/>
                <a:cs typeface="Arial" charset="0"/>
              </a:rPr>
              <a:t> average mass of atoms of </a:t>
            </a:r>
          </a:p>
          <a:p>
            <a:pPr marL="342900" indent="-342900">
              <a:spcBef>
                <a:spcPct val="20000"/>
              </a:spcBef>
            </a:pPr>
            <a:r>
              <a:rPr lang="en-US">
                <a:solidFill>
                  <a:schemeClr val="bg1"/>
                </a:solidFill>
                <a:latin typeface="Arial" charset="0"/>
                <a:cs typeface="Arial" charset="0"/>
              </a:rPr>
              <a:t>	an element, calculated using the relative abundance of isotopes in a naturally occurring element.</a:t>
            </a:r>
          </a:p>
          <a:p>
            <a:pPr marL="342900" indent="-342900">
              <a:spcBef>
                <a:spcPct val="20000"/>
              </a:spcBef>
            </a:pPr>
            <a:r>
              <a:rPr lang="en-US" sz="2000">
                <a:solidFill>
                  <a:schemeClr val="bg1"/>
                </a:solidFill>
                <a:latin typeface="Arial" charset="0"/>
                <a:cs typeface="Arial" charset="0"/>
              </a:rPr>
              <a:t>		      </a:t>
            </a:r>
            <a:r>
              <a:rPr lang="en-US" sz="2000">
                <a:solidFill>
                  <a:srgbClr val="FFFF00"/>
                </a:solidFill>
                <a:latin typeface="Arial" charset="0"/>
                <a:cs typeface="Arial" charset="0"/>
              </a:rPr>
              <a:t>Carbon = 12.001; 	Nitrogen = 14.007</a:t>
            </a:r>
          </a:p>
          <a:p>
            <a:pPr marL="342900" indent="-342900">
              <a:spcBef>
                <a:spcPct val="20000"/>
              </a:spcBef>
            </a:pPr>
            <a:endParaRPr lang="en-US">
              <a:solidFill>
                <a:schemeClr val="bg1"/>
              </a:solidFill>
              <a:latin typeface="Arial" charset="0"/>
              <a:cs typeface="Arial" charset="0"/>
            </a:endParaRPr>
          </a:p>
          <a:p>
            <a:pPr marL="342900" indent="-342900">
              <a:spcBef>
                <a:spcPct val="20000"/>
              </a:spcBef>
            </a:pPr>
            <a:endParaRPr lang="en-US">
              <a:solidFill>
                <a:schemeClr val="bg1"/>
              </a:solidFill>
              <a:latin typeface="Arial"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2000"/>
                                        <p:tgtEl>
                                          <p:spTgt spid="4">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ARLY EARTH: 4 to 4.5 billion years ago Fade to Black: The Night Sky of the Future [Slideshow] :: The night sky on Earth (assu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
            <a:ext cx="7620000" cy="531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3" name="Rectangle 2"/>
          <p:cNvSpPr>
            <a:spLocks noChangeArrowheads="1"/>
          </p:cNvSpPr>
          <p:nvPr/>
        </p:nvSpPr>
        <p:spPr bwMode="auto">
          <a:xfrm>
            <a:off x="1066800" y="5521325"/>
            <a:ext cx="7010400" cy="116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EARLY EARTH: 4 to 4.5 billion years ago - </a:t>
            </a:r>
            <a:r>
              <a:rPr lang="en-US" sz="1400">
                <a:solidFill>
                  <a:schemeClr val="bg1"/>
                </a:solidFill>
              </a:rPr>
              <a:t>Our recently formed moon rises in the night sky. Not in its final orbit yet, the moon is seen much larger in the sky than than today's moon. Magma flow from mare volcanism can be seen on its surface. Three comets, or water-rich asteroids, begin their descent into Earth, delivering with them a supply of frozen water.</a:t>
            </a:r>
          </a:p>
        </p:txBody>
      </p:sp>
      <p:sp>
        <p:nvSpPr>
          <p:cNvPr id="30724" name="Rectangle 3"/>
          <p:cNvSpPr>
            <a:spLocks noChangeArrowheads="1"/>
          </p:cNvSpPr>
          <p:nvPr/>
        </p:nvSpPr>
        <p:spPr bwMode="auto">
          <a:xfrm>
            <a:off x="0" y="6607175"/>
            <a:ext cx="8610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a:solidFill>
                  <a:schemeClr val="bg1"/>
                </a:solidFill>
              </a:rPr>
              <a:t>From Scientific America (2/25/2008), by Lawrence M. Krauss and Robert J. Scherrer   </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762000" y="427038"/>
            <a:ext cx="7620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spcBef>
                <a:spcPct val="50000"/>
              </a:spcBef>
              <a:defRPr/>
            </a:pPr>
            <a:r>
              <a:rPr lang="en-US" sz="4000" smtClean="0">
                <a:solidFill>
                  <a:schemeClr val="bg1"/>
                </a:solidFill>
                <a:latin typeface="Times New Roman" charset="0"/>
                <a:cs typeface="Times New Roman" charset="0"/>
              </a:rPr>
              <a:t>Formation of the Moon</a:t>
            </a:r>
          </a:p>
        </p:txBody>
      </p:sp>
      <p:sp>
        <p:nvSpPr>
          <p:cNvPr id="31747" name="Text Box 2"/>
          <p:cNvSpPr txBox="1">
            <a:spLocks noChangeArrowheads="1"/>
          </p:cNvSpPr>
          <p:nvPr/>
        </p:nvSpPr>
        <p:spPr bwMode="auto">
          <a:xfrm>
            <a:off x="914400" y="1143000"/>
            <a:ext cx="3733800" cy="2586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ct val="50000"/>
              </a:spcBef>
            </a:pPr>
            <a:r>
              <a:rPr lang="en-US" sz="1800">
                <a:solidFill>
                  <a:srgbClr val="FFFF00"/>
                </a:solidFill>
                <a:latin typeface="Times New Roman" charset="0"/>
                <a:cs typeface="Times New Roman" charset="0"/>
              </a:rPr>
              <a:t>The Giant Impact Hypothesis –</a:t>
            </a:r>
          </a:p>
          <a:p>
            <a:pPr>
              <a:spcBef>
                <a:spcPct val="50000"/>
              </a:spcBef>
            </a:pPr>
            <a:r>
              <a:rPr lang="en-US" sz="1800">
                <a:solidFill>
                  <a:srgbClr val="FFFF00"/>
                </a:solidFill>
                <a:latin typeface="Times New Roman" charset="0"/>
                <a:cs typeface="Times New Roman" charset="0"/>
              </a:rPr>
              <a:t>~ </a:t>
            </a:r>
            <a:r>
              <a:rPr lang="en-US" sz="1800">
                <a:solidFill>
                  <a:schemeClr val="bg1"/>
                </a:solidFill>
                <a:latin typeface="Times New Roman" charset="0"/>
                <a:cs typeface="Times New Roman" charset="0"/>
              </a:rPr>
              <a:t>50 million years after the initial creation of Earth, a planet about the size of Mars collided with Earth</a:t>
            </a:r>
          </a:p>
          <a:p>
            <a:pPr>
              <a:spcBef>
                <a:spcPct val="50000"/>
              </a:spcBef>
            </a:pPr>
            <a:r>
              <a:rPr lang="en-US" sz="1800">
                <a:solidFill>
                  <a:schemeClr val="bg1"/>
                </a:solidFill>
                <a:latin typeface="Times New Roman" charset="0"/>
                <a:cs typeface="Times New Roman" charset="0"/>
              </a:rPr>
              <a:t>This idea was first proposed about 30 years ago, but it took calculations by modern high-speed computers to prove the feasibility</a:t>
            </a:r>
          </a:p>
        </p:txBody>
      </p:sp>
      <p:pic>
        <p:nvPicPr>
          <p:cNvPr id="31748" name="Picture 4" descr="Artist's concept of formation of 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43000"/>
            <a:ext cx="3514725" cy="476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762000" y="-76200"/>
            <a:ext cx="7620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spcBef>
                <a:spcPct val="50000"/>
              </a:spcBef>
              <a:defRPr/>
            </a:pPr>
            <a:r>
              <a:rPr lang="en-US" sz="4000" smtClean="0">
                <a:solidFill>
                  <a:schemeClr val="bg1"/>
                </a:solidFill>
                <a:latin typeface="Times New Roman" charset="0"/>
                <a:cs typeface="Times New Roman" charset="0"/>
              </a:rPr>
              <a:t>Formation of the Moon</a:t>
            </a:r>
          </a:p>
        </p:txBody>
      </p:sp>
      <p:sp>
        <p:nvSpPr>
          <p:cNvPr id="30723" name="Text Box 4"/>
          <p:cNvSpPr txBox="1">
            <a:spLocks noChangeArrowheads="1"/>
          </p:cNvSpPr>
          <p:nvPr/>
        </p:nvSpPr>
        <p:spPr bwMode="auto">
          <a:xfrm>
            <a:off x="810904" y="457200"/>
            <a:ext cx="7543800" cy="2123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spcBef>
                <a:spcPct val="50000"/>
              </a:spcBef>
              <a:buFontTx/>
              <a:buChar char="-"/>
              <a:defRPr/>
            </a:pPr>
            <a:r>
              <a:rPr lang="en-US" sz="2400" b="1" dirty="0" smtClean="0">
                <a:solidFill>
                  <a:srgbClr val="FF0000"/>
                </a:solidFill>
                <a:latin typeface="Times New Roman" pitchFamily="18" charset="0"/>
                <a:ea typeface="+mn-ea"/>
                <a:cs typeface="Times New Roman" pitchFamily="18" charset="0"/>
              </a:rPr>
              <a:t>Evidence </a:t>
            </a:r>
          </a:p>
          <a:p>
            <a:pPr marL="285750" indent="-285750" eaLnBrk="1" hangingPunct="1">
              <a:spcBef>
                <a:spcPct val="50000"/>
              </a:spcBef>
              <a:buFontTx/>
              <a:buChar char="-"/>
              <a:defRPr/>
            </a:pPr>
            <a:r>
              <a:rPr lang="en-US" dirty="0" smtClean="0">
                <a:solidFill>
                  <a:schemeClr val="bg1"/>
                </a:solidFill>
                <a:latin typeface="Times New Roman" pitchFamily="18" charset="0"/>
                <a:ea typeface="+mn-ea"/>
                <a:cs typeface="Times New Roman" pitchFamily="18" charset="0"/>
              </a:rPr>
              <a:t>1. moon rock is younger than other celestial bodies (~ 30-55 million years)</a:t>
            </a:r>
          </a:p>
          <a:p>
            <a:pPr marL="285750" indent="-285750" eaLnBrk="1" hangingPunct="1">
              <a:spcBef>
                <a:spcPct val="50000"/>
              </a:spcBef>
              <a:buFontTx/>
              <a:buChar char="-"/>
              <a:defRPr/>
            </a:pPr>
            <a:r>
              <a:rPr lang="en-US" dirty="0" smtClean="0">
                <a:solidFill>
                  <a:schemeClr val="bg1"/>
                </a:solidFill>
                <a:latin typeface="Times New Roman" pitchFamily="18" charset="0"/>
                <a:ea typeface="+mn-ea"/>
                <a:cs typeface="Times New Roman" pitchFamily="18" charset="0"/>
              </a:rPr>
              <a:t>2. similar composition to earth</a:t>
            </a:r>
          </a:p>
          <a:p>
            <a:pPr marL="285750" indent="-285750" eaLnBrk="1" hangingPunct="1">
              <a:spcBef>
                <a:spcPct val="50000"/>
              </a:spcBef>
              <a:buFontTx/>
              <a:buChar char="-"/>
              <a:defRPr/>
            </a:pPr>
            <a:r>
              <a:rPr lang="en-US" dirty="0" smtClean="0">
                <a:solidFill>
                  <a:schemeClr val="bg1"/>
                </a:solidFill>
                <a:latin typeface="Times New Roman" pitchFamily="18" charset="0"/>
                <a:ea typeface="+mn-ea"/>
                <a:cs typeface="Times New Roman" pitchFamily="18" charset="0"/>
              </a:rPr>
              <a:t>3. moon is less dense than earth and other planets…..</a:t>
            </a:r>
          </a:p>
          <a:p>
            <a:pPr marL="4171950" lvl="8" defTabSz="914400" eaLnBrk="1" hangingPunct="1">
              <a:spcBef>
                <a:spcPct val="50000"/>
              </a:spcBef>
              <a:buFontTx/>
              <a:buChar char="-"/>
              <a:defRPr/>
            </a:pPr>
            <a:r>
              <a:rPr lang="en-US" dirty="0" smtClean="0">
                <a:solidFill>
                  <a:schemeClr val="bg1"/>
                </a:solidFill>
                <a:latin typeface="Times New Roman" pitchFamily="18" charset="0"/>
                <a:ea typeface="+mn-ea"/>
                <a:cs typeface="Times New Roman" pitchFamily="18" charset="0"/>
              </a:rPr>
              <a:t>So no iron core.</a:t>
            </a:r>
          </a:p>
        </p:txBody>
      </p:sp>
      <p:pic>
        <p:nvPicPr>
          <p:cNvPr id="3277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96963" y="2590800"/>
            <a:ext cx="6827837" cy="366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228600" y="4114800"/>
            <a:ext cx="1828800" cy="1411288"/>
            <a:chOff x="411163" y="4227732"/>
            <a:chExt cx="1493837" cy="1179497"/>
          </a:xfrm>
        </p:grpSpPr>
        <p:sp>
          <p:nvSpPr>
            <p:cNvPr id="32774" name="Text Box 4"/>
            <p:cNvSpPr txBox="1">
              <a:spLocks noChangeArrowheads="1"/>
            </p:cNvSpPr>
            <p:nvPr/>
          </p:nvSpPr>
          <p:spPr bwMode="auto">
            <a:xfrm>
              <a:off x="411163" y="4227732"/>
              <a:ext cx="1371944" cy="585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spcBef>
                  <a:spcPct val="50000"/>
                </a:spcBef>
              </a:pPr>
              <a:r>
                <a:rPr lang="en-US">
                  <a:solidFill>
                    <a:srgbClr val="FF0000"/>
                  </a:solidFill>
                  <a:latin typeface="Times New Roman" charset="0"/>
                  <a:cs typeface="Times New Roman" charset="0"/>
                </a:rPr>
                <a:t>23.5</a:t>
              </a:r>
              <a:r>
                <a:rPr lang="en-US">
                  <a:solidFill>
                    <a:srgbClr val="FF0000"/>
                  </a:solidFill>
                  <a:latin typeface="Arial Unicode MS" charset="0"/>
                  <a:cs typeface="Arial Unicode MS" charset="0"/>
                </a:rPr>
                <a:t>°</a:t>
              </a:r>
              <a:endParaRPr lang="en-US">
                <a:solidFill>
                  <a:srgbClr val="FF0000"/>
                </a:solidFill>
                <a:latin typeface="Times New Roman" charset="0"/>
                <a:cs typeface="Times New Roman" charset="0"/>
              </a:endParaRPr>
            </a:p>
          </p:txBody>
        </p:sp>
        <p:cxnSp>
          <p:nvCxnSpPr>
            <p:cNvPr id="3" name="Straight Arrow Connector 2"/>
            <p:cNvCxnSpPr/>
            <p:nvPr/>
          </p:nvCxnSpPr>
          <p:spPr>
            <a:xfrm>
              <a:off x="1142521" y="4774360"/>
              <a:ext cx="762479" cy="632869"/>
            </a:xfrm>
            <a:prstGeom prst="straightConnector1">
              <a:avLst/>
            </a:prstGeom>
            <a:ln w="508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0"/>
            <a:ext cx="8229600" cy="838200"/>
          </a:xfrm>
        </p:spPr>
        <p:txBody>
          <a:bodyPr/>
          <a:lstStyle/>
          <a:p>
            <a:pPr algn="l" eaLnBrk="1" hangingPunct="1"/>
            <a:r>
              <a:rPr lang="en-US" b="1">
                <a:solidFill>
                  <a:srgbClr val="00FFFF"/>
                </a:solidFill>
                <a:latin typeface="Times New Roman" charset="0"/>
                <a:cs typeface="Times New Roman" charset="0"/>
              </a:rPr>
              <a:t>Origin of Earth’s atmosphere</a:t>
            </a:r>
          </a:p>
        </p:txBody>
      </p:sp>
      <p:sp>
        <p:nvSpPr>
          <p:cNvPr id="83971" name="Rectangle 3"/>
          <p:cNvSpPr>
            <a:spLocks noGrp="1" noChangeArrowheads="1"/>
          </p:cNvSpPr>
          <p:nvPr>
            <p:ph type="body" idx="1"/>
          </p:nvPr>
        </p:nvSpPr>
        <p:spPr>
          <a:xfrm>
            <a:off x="457200" y="1295400"/>
            <a:ext cx="8229600" cy="5105400"/>
          </a:xfrm>
        </p:spPr>
        <p:txBody>
          <a:bodyPr rtlCol="0">
            <a:normAutofit fontScale="92500" lnSpcReduction="10000"/>
          </a:bodyPr>
          <a:lstStyle/>
          <a:p>
            <a:pPr eaLnBrk="1" fontAlgn="auto" hangingPunct="1">
              <a:spcAft>
                <a:spcPts val="0"/>
              </a:spcAft>
              <a:buFont typeface="Arial" pitchFamily="34" charset="0"/>
              <a:buChar char="•"/>
              <a:defRPr/>
            </a:pPr>
            <a:r>
              <a:rPr lang="en-US" sz="3600" b="1" dirty="0" smtClean="0">
                <a:solidFill>
                  <a:schemeClr val="bg1"/>
                </a:solidFill>
                <a:latin typeface="Times New Roman" pitchFamily="18" charset="0"/>
                <a:ea typeface="+mn-ea"/>
                <a:cs typeface="Times New Roman" pitchFamily="18" charset="0"/>
              </a:rPr>
              <a:t>Partial melting resulted in </a:t>
            </a:r>
            <a:r>
              <a:rPr lang="en-US" sz="3600" b="1" dirty="0" err="1" smtClean="0">
                <a:solidFill>
                  <a:schemeClr val="bg1"/>
                </a:solidFill>
                <a:latin typeface="Times New Roman" pitchFamily="18" charset="0"/>
                <a:ea typeface="+mn-ea"/>
                <a:cs typeface="Times New Roman" pitchFamily="18" charset="0"/>
              </a:rPr>
              <a:t>outgassing</a:t>
            </a:r>
            <a:r>
              <a:rPr lang="en-US" sz="3600" b="1" dirty="0" smtClean="0">
                <a:solidFill>
                  <a:schemeClr val="bg1"/>
                </a:solidFill>
                <a:latin typeface="Times New Roman" pitchFamily="18" charset="0"/>
                <a:ea typeface="+mn-ea"/>
                <a:cs typeface="Times New Roman" pitchFamily="18" charset="0"/>
              </a:rPr>
              <a:t> about 4 billion years ago</a:t>
            </a:r>
          </a:p>
          <a:p>
            <a:pPr eaLnBrk="1" fontAlgn="auto" hangingPunct="1">
              <a:spcAft>
                <a:spcPts val="0"/>
              </a:spcAft>
              <a:buFont typeface="Arial" pitchFamily="34" charset="0"/>
              <a:buChar char="•"/>
              <a:defRPr/>
            </a:pPr>
            <a:endParaRPr lang="en-US" sz="3600" b="1" dirty="0" smtClean="0">
              <a:solidFill>
                <a:schemeClr val="bg1"/>
              </a:solidFill>
              <a:latin typeface="Times New Roman" pitchFamily="18" charset="0"/>
              <a:ea typeface="+mn-ea"/>
              <a:cs typeface="Times New Roman" pitchFamily="18" charset="0"/>
            </a:endParaRPr>
          </a:p>
          <a:p>
            <a:pPr lvl="1" eaLnBrk="1" fontAlgn="auto" hangingPunct="1">
              <a:spcAft>
                <a:spcPts val="0"/>
              </a:spcAft>
              <a:buFont typeface="Arial" pitchFamily="34" charset="0"/>
              <a:buChar char="–"/>
              <a:defRPr/>
            </a:pPr>
            <a:r>
              <a:rPr lang="en-US" sz="3200" b="1" dirty="0" smtClean="0">
                <a:solidFill>
                  <a:schemeClr val="bg1"/>
                </a:solidFill>
                <a:latin typeface="Times New Roman" pitchFamily="18" charset="0"/>
                <a:ea typeface="+mn-ea"/>
                <a:cs typeface="Times New Roman" pitchFamily="18" charset="0"/>
              </a:rPr>
              <a:t>Similar to gases emitted from volcanoes</a:t>
            </a:r>
          </a:p>
          <a:p>
            <a:pPr lvl="1" eaLnBrk="1" fontAlgn="auto" hangingPunct="1">
              <a:spcAft>
                <a:spcPts val="0"/>
              </a:spcAft>
              <a:buFont typeface="Arial" pitchFamily="34" charset="0"/>
              <a:buChar char="–"/>
              <a:defRPr/>
            </a:pPr>
            <a:endParaRPr lang="en-US" sz="3200" b="1" dirty="0" smtClean="0">
              <a:solidFill>
                <a:schemeClr val="bg1"/>
              </a:solidFill>
              <a:latin typeface="Times New Roman" pitchFamily="18" charset="0"/>
              <a:ea typeface="+mn-ea"/>
              <a:cs typeface="Times New Roman" pitchFamily="18" charset="0"/>
            </a:endParaRPr>
          </a:p>
          <a:p>
            <a:pPr lvl="1" eaLnBrk="1" fontAlgn="auto" hangingPunct="1">
              <a:spcAft>
                <a:spcPts val="0"/>
              </a:spcAft>
              <a:buFont typeface="Arial" pitchFamily="34" charset="0"/>
              <a:buChar char="–"/>
              <a:defRPr/>
            </a:pPr>
            <a:r>
              <a:rPr lang="en-US" sz="3200" b="1" dirty="0" smtClean="0">
                <a:solidFill>
                  <a:schemeClr val="bg1"/>
                </a:solidFill>
                <a:latin typeface="Times New Roman" pitchFamily="18" charset="0"/>
                <a:ea typeface="+mn-ea"/>
                <a:cs typeface="Times New Roman" pitchFamily="18" charset="0"/>
              </a:rPr>
              <a:t>Mainly water vapor</a:t>
            </a:r>
          </a:p>
          <a:p>
            <a:pPr lvl="1" eaLnBrk="1" fontAlgn="auto" hangingPunct="1">
              <a:spcAft>
                <a:spcPts val="0"/>
              </a:spcAft>
              <a:buFont typeface="Arial" pitchFamily="34" charset="0"/>
              <a:buChar char="–"/>
              <a:defRPr/>
            </a:pPr>
            <a:endParaRPr lang="en-US" sz="3200" b="1" dirty="0" smtClean="0">
              <a:solidFill>
                <a:schemeClr val="bg1"/>
              </a:solidFill>
              <a:latin typeface="Times New Roman" pitchFamily="18" charset="0"/>
              <a:ea typeface="+mn-ea"/>
              <a:cs typeface="Times New Roman" pitchFamily="18" charset="0"/>
            </a:endParaRPr>
          </a:p>
          <a:p>
            <a:pPr lvl="1" eaLnBrk="1" fontAlgn="auto" hangingPunct="1">
              <a:spcAft>
                <a:spcPts val="0"/>
              </a:spcAft>
              <a:buFont typeface="Arial" pitchFamily="34" charset="0"/>
              <a:buChar char="–"/>
              <a:defRPr/>
            </a:pPr>
            <a:r>
              <a:rPr lang="en-US" sz="3200" b="1" dirty="0" smtClean="0">
                <a:solidFill>
                  <a:schemeClr val="bg1"/>
                </a:solidFill>
                <a:latin typeface="Times New Roman" pitchFamily="18" charset="0"/>
                <a:ea typeface="+mn-ea"/>
                <a:cs typeface="Times New Roman" pitchFamily="18" charset="0"/>
              </a:rPr>
              <a:t>Carbon dioxide, hydrogen</a:t>
            </a:r>
          </a:p>
          <a:p>
            <a:pPr lvl="1" eaLnBrk="1" fontAlgn="auto" hangingPunct="1">
              <a:spcAft>
                <a:spcPts val="0"/>
              </a:spcAft>
              <a:buFont typeface="Arial" pitchFamily="34" charset="0"/>
              <a:buChar char="–"/>
              <a:defRPr/>
            </a:pPr>
            <a:endParaRPr lang="en-US" sz="3200" b="1" dirty="0" smtClean="0">
              <a:solidFill>
                <a:schemeClr val="bg1"/>
              </a:solidFill>
              <a:latin typeface="Times New Roman" pitchFamily="18" charset="0"/>
              <a:ea typeface="+mn-ea"/>
              <a:cs typeface="Times New Roman" pitchFamily="18" charset="0"/>
            </a:endParaRPr>
          </a:p>
          <a:p>
            <a:pPr lvl="1" eaLnBrk="1" fontAlgn="auto" hangingPunct="1">
              <a:spcAft>
                <a:spcPts val="0"/>
              </a:spcAft>
              <a:buFont typeface="Arial" pitchFamily="34" charset="0"/>
              <a:buChar char="–"/>
              <a:defRPr/>
            </a:pPr>
            <a:r>
              <a:rPr lang="en-US" sz="3200" b="1" dirty="0" smtClean="0">
                <a:solidFill>
                  <a:schemeClr val="bg1"/>
                </a:solidFill>
                <a:latin typeface="Times New Roman" pitchFamily="18" charset="0"/>
                <a:ea typeface="+mn-ea"/>
                <a:cs typeface="Times New Roman" pitchFamily="18" charset="0"/>
              </a:rPr>
              <a:t>Other gases such as methane and ammonia</a:t>
            </a:r>
          </a:p>
        </p:txBody>
      </p:sp>
      <p:pic>
        <p:nvPicPr>
          <p:cNvPr id="3379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0" y="3429000"/>
            <a:ext cx="2362200" cy="147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2000"/>
                                        <p:tgtEl>
                                          <p:spTgt spid="839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971">
                                            <p:txEl>
                                              <p:pRg st="2" end="2"/>
                                            </p:txEl>
                                          </p:spTgt>
                                        </p:tgtEl>
                                        <p:attrNameLst>
                                          <p:attrName>style.visibility</p:attrName>
                                        </p:attrNameLst>
                                      </p:cBhvr>
                                      <p:to>
                                        <p:strVal val="visible"/>
                                      </p:to>
                                    </p:set>
                                    <p:animEffect transition="in" filter="fade">
                                      <p:cBhvr>
                                        <p:cTn id="10" dur="2000"/>
                                        <p:tgtEl>
                                          <p:spTgt spid="8397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3971">
                                            <p:txEl>
                                              <p:pRg st="4" end="4"/>
                                            </p:txEl>
                                          </p:spTgt>
                                        </p:tgtEl>
                                        <p:attrNameLst>
                                          <p:attrName>style.visibility</p:attrName>
                                        </p:attrNameLst>
                                      </p:cBhvr>
                                      <p:to>
                                        <p:strVal val="visible"/>
                                      </p:to>
                                    </p:set>
                                    <p:animEffect transition="in" filter="fade">
                                      <p:cBhvr>
                                        <p:cTn id="13" dur="2000"/>
                                        <p:tgtEl>
                                          <p:spTgt spid="83971">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971">
                                            <p:txEl>
                                              <p:pRg st="6" end="6"/>
                                            </p:txEl>
                                          </p:spTgt>
                                        </p:tgtEl>
                                        <p:attrNameLst>
                                          <p:attrName>style.visibility</p:attrName>
                                        </p:attrNameLst>
                                      </p:cBhvr>
                                      <p:to>
                                        <p:strVal val="visible"/>
                                      </p:to>
                                    </p:set>
                                    <p:animEffect transition="in" filter="fade">
                                      <p:cBhvr>
                                        <p:cTn id="16" dur="2000"/>
                                        <p:tgtEl>
                                          <p:spTgt spid="83971">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971">
                                            <p:txEl>
                                              <p:pRg st="8" end="8"/>
                                            </p:txEl>
                                          </p:spTgt>
                                        </p:tgtEl>
                                        <p:attrNameLst>
                                          <p:attrName>style.visibility</p:attrName>
                                        </p:attrNameLst>
                                      </p:cBhvr>
                                      <p:to>
                                        <p:strVal val="visible"/>
                                      </p:to>
                                    </p:set>
                                    <p:animEffect transition="in" filter="fade">
                                      <p:cBhvr>
                                        <p:cTn id="19" dur="2000"/>
                                        <p:tgtEl>
                                          <p:spTgt spid="839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090613" y="1157288"/>
            <a:ext cx="6938962"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3600" b="1" dirty="0">
                <a:solidFill>
                  <a:schemeClr val="bg1"/>
                </a:solidFill>
                <a:latin typeface="Times New Roman" charset="0"/>
                <a:cs typeface="Times New Roman" charset="0"/>
              </a:rPr>
              <a:t>Where did the Ocean come from ?</a:t>
            </a:r>
          </a:p>
          <a:p>
            <a:pPr algn="ctr"/>
            <a:endParaRPr lang="en-US" sz="3600" b="1" dirty="0">
              <a:solidFill>
                <a:schemeClr val="bg1"/>
              </a:solidFill>
              <a:latin typeface="Times New Roman" charset="0"/>
              <a:cs typeface="Times New Roman" charset="0"/>
            </a:endParaRPr>
          </a:p>
          <a:p>
            <a:pPr algn="ctr">
              <a:buFontTx/>
              <a:buChar char="-"/>
            </a:pPr>
            <a:r>
              <a:rPr lang="en-US" sz="3600" b="1" dirty="0">
                <a:solidFill>
                  <a:schemeClr val="bg1"/>
                </a:solidFill>
                <a:latin typeface="Times New Roman" charset="0"/>
                <a:cs typeface="Times New Roman" charset="0"/>
              </a:rPr>
              <a:t>two sources of water</a:t>
            </a:r>
          </a:p>
          <a:p>
            <a:pPr algn="ctr">
              <a:buFontTx/>
              <a:buChar char="-"/>
            </a:pPr>
            <a:endParaRPr lang="en-US" sz="3600" b="1" dirty="0">
              <a:solidFill>
                <a:schemeClr val="bg1"/>
              </a:solidFill>
              <a:latin typeface="Times New Roman" charset="0"/>
              <a:cs typeface="Times New Roman" charset="0"/>
            </a:endParaRPr>
          </a:p>
          <a:p>
            <a:pPr algn="ctr">
              <a:buFontTx/>
              <a:buChar char="-"/>
            </a:pPr>
            <a:r>
              <a:rPr lang="en-US" sz="3600" b="1" dirty="0">
                <a:solidFill>
                  <a:srgbClr val="FF0000"/>
                </a:solidFill>
                <a:latin typeface="Times New Roman" charset="0"/>
                <a:cs typeface="Times New Roman" charset="0"/>
              </a:rPr>
              <a:t>Outgassing</a:t>
            </a:r>
          </a:p>
          <a:p>
            <a:pPr algn="ctr">
              <a:buFontTx/>
              <a:buChar char="-"/>
            </a:pPr>
            <a:r>
              <a:rPr lang="en-US" sz="3600" b="1" dirty="0" smtClean="0">
                <a:solidFill>
                  <a:srgbClr val="FF0000"/>
                </a:solidFill>
                <a:latin typeface="Times New Roman" charset="0"/>
                <a:cs typeface="Times New Roman" charset="0"/>
              </a:rPr>
              <a:t>Asteroids (maybe comets) </a:t>
            </a:r>
            <a:endParaRPr lang="en-US" sz="3600" b="1" dirty="0">
              <a:solidFill>
                <a:srgbClr val="FF0000"/>
              </a:solidFill>
              <a:latin typeface="Times New Roman" charset="0"/>
              <a:cs typeface="Times New Roman" charset="0"/>
            </a:endParaRPr>
          </a:p>
          <a:p>
            <a:pPr algn="ctr"/>
            <a:endParaRPr lang="en-US" sz="3600" b="1" dirty="0">
              <a:solidFill>
                <a:schemeClr val="bg1"/>
              </a:solidFill>
              <a:latin typeface="Times New Roman" charset="0"/>
              <a:cs typeface="Times New Roman" charset="0"/>
            </a:endParaRPr>
          </a:p>
          <a:p>
            <a:pPr algn="ctr"/>
            <a:endParaRPr lang="en-US" sz="3600" b="1" dirty="0">
              <a:solidFill>
                <a:schemeClr val="bg1"/>
              </a:solidFill>
              <a:latin typeface="Times New Roman" charset="0"/>
              <a:cs typeface="Times New Roman"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2000"/>
                                        <p:tgtEl>
                                          <p:spTgt spid="317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6">
                                            <p:txEl>
                                              <p:pRg st="2" end="2"/>
                                            </p:txEl>
                                          </p:spTgt>
                                        </p:tgtEl>
                                        <p:attrNameLst>
                                          <p:attrName>style.visibility</p:attrName>
                                        </p:attrNameLst>
                                      </p:cBhvr>
                                      <p:to>
                                        <p:strVal val="visible"/>
                                      </p:to>
                                    </p:set>
                                    <p:animEffect transition="in" filter="fade">
                                      <p:cBhvr>
                                        <p:cTn id="12" dur="2000"/>
                                        <p:tgtEl>
                                          <p:spTgt spid="3174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6">
                                            <p:txEl>
                                              <p:pRg st="4" end="4"/>
                                            </p:txEl>
                                          </p:spTgt>
                                        </p:tgtEl>
                                        <p:attrNameLst>
                                          <p:attrName>style.visibility</p:attrName>
                                        </p:attrNameLst>
                                      </p:cBhvr>
                                      <p:to>
                                        <p:strVal val="visible"/>
                                      </p:to>
                                    </p:set>
                                    <p:animEffect transition="in" filter="fade">
                                      <p:cBhvr>
                                        <p:cTn id="17" dur="2000"/>
                                        <p:tgtEl>
                                          <p:spTgt spid="3174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6">
                                            <p:txEl>
                                              <p:pRg st="5" end="5"/>
                                            </p:txEl>
                                          </p:spTgt>
                                        </p:tgtEl>
                                        <p:attrNameLst>
                                          <p:attrName>style.visibility</p:attrName>
                                        </p:attrNameLst>
                                      </p:cBhvr>
                                      <p:to>
                                        <p:strVal val="visible"/>
                                      </p:to>
                                    </p:set>
                                    <p:animEffect transition="in" filter="fade">
                                      <p:cBhvr>
                                        <p:cTn id="22" dur="2000"/>
                                        <p:tgtEl>
                                          <p:spTgt spid="317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28600"/>
            <a:ext cx="8229600" cy="914400"/>
          </a:xfrm>
        </p:spPr>
        <p:txBody>
          <a:bodyPr/>
          <a:lstStyle/>
          <a:p>
            <a:pPr eaLnBrk="1" hangingPunct="1"/>
            <a:r>
              <a:rPr lang="en-US" b="1">
                <a:solidFill>
                  <a:srgbClr val="00FFFF"/>
                </a:solidFill>
                <a:latin typeface="Times New Roman" charset="0"/>
                <a:cs typeface="Times New Roman" charset="0"/>
              </a:rPr>
              <a:t>Origin of Earth’s oceans</a:t>
            </a:r>
          </a:p>
        </p:txBody>
      </p:sp>
      <p:sp>
        <p:nvSpPr>
          <p:cNvPr id="35843" name="Rectangle 5"/>
          <p:cNvSpPr>
            <a:spLocks noGrp="1" noChangeArrowheads="1"/>
          </p:cNvSpPr>
          <p:nvPr>
            <p:ph type="body" sz="half" idx="2"/>
          </p:nvPr>
        </p:nvSpPr>
        <p:spPr>
          <a:xfrm>
            <a:off x="609600" y="914400"/>
            <a:ext cx="8077200" cy="5029200"/>
          </a:xfrm>
        </p:spPr>
        <p:txBody>
          <a:bodyPr/>
          <a:lstStyle/>
          <a:p>
            <a:pPr eaLnBrk="1" hangingPunct="1"/>
            <a:r>
              <a:rPr lang="en-US" sz="3600" b="1">
                <a:solidFill>
                  <a:schemeClr val="bg1"/>
                </a:solidFill>
                <a:latin typeface="Times New Roman" charset="0"/>
                <a:cs typeface="Times New Roman" charset="0"/>
              </a:rPr>
              <a:t>Water vapor released by outgassing</a:t>
            </a:r>
          </a:p>
          <a:p>
            <a:pPr eaLnBrk="1" hangingPunct="1"/>
            <a:r>
              <a:rPr lang="en-US" sz="3600" b="1">
                <a:solidFill>
                  <a:schemeClr val="bg1"/>
                </a:solidFill>
                <a:latin typeface="Times New Roman" charset="0"/>
                <a:cs typeface="Times New Roman" charset="0"/>
              </a:rPr>
              <a:t>Condensed as rain</a:t>
            </a:r>
          </a:p>
          <a:p>
            <a:pPr eaLnBrk="1" hangingPunct="1"/>
            <a:r>
              <a:rPr lang="en-US" sz="3600" b="1">
                <a:solidFill>
                  <a:schemeClr val="bg1"/>
                </a:solidFill>
                <a:latin typeface="Times New Roman" charset="0"/>
                <a:cs typeface="Times New Roman" charset="0"/>
              </a:rPr>
              <a:t>Accumulated in ocean basins</a:t>
            </a:r>
          </a:p>
          <a:p>
            <a:pPr eaLnBrk="1" hangingPunct="1"/>
            <a:r>
              <a:rPr lang="en-US" sz="3600" b="1">
                <a:solidFill>
                  <a:schemeClr val="bg1"/>
                </a:solidFill>
                <a:latin typeface="Times New Roman" charset="0"/>
                <a:cs typeface="Times New Roman" charset="0"/>
              </a:rPr>
              <a:t>About 4 billion years ago</a:t>
            </a:r>
          </a:p>
          <a:p>
            <a:pPr eaLnBrk="1" hangingPunct="1"/>
            <a:endParaRPr lang="en-US" sz="3600" b="1">
              <a:solidFill>
                <a:schemeClr val="bg1"/>
              </a:solidFill>
              <a:latin typeface="Times New Roman" charset="0"/>
              <a:cs typeface="Times New Roman" charset="0"/>
            </a:endParaRPr>
          </a:p>
          <a:p>
            <a:pPr eaLnBrk="1" hangingPunct="1"/>
            <a:r>
              <a:rPr lang="en-US" sz="2400" b="1" i="1">
                <a:solidFill>
                  <a:schemeClr val="bg1"/>
                </a:solidFill>
                <a:latin typeface="Times New Roman" charset="0"/>
                <a:cs typeface="Times New Roman" charset="0"/>
              </a:rPr>
              <a:t>Ice Comets were (maybe) also important to adding water to the Earth system</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G02_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7620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7" name="Text Box 3"/>
          <p:cNvSpPr txBox="1">
            <a:spLocks noChangeArrowheads="1"/>
          </p:cNvSpPr>
          <p:nvPr/>
        </p:nvSpPr>
        <p:spPr bwMode="auto">
          <a:xfrm>
            <a:off x="565150" y="0"/>
            <a:ext cx="799306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b="1">
                <a:solidFill>
                  <a:schemeClr val="bg1"/>
                </a:solidFill>
                <a:latin typeface="Times New Roman" charset="0"/>
                <a:cs typeface="Times New Roman" charset="0"/>
              </a:rPr>
              <a:t>Formation of the Atmosphere and the Ocean</a:t>
            </a:r>
          </a:p>
        </p:txBody>
      </p:sp>
      <p:sp>
        <p:nvSpPr>
          <p:cNvPr id="36868" name="Text Box 4"/>
          <p:cNvSpPr txBox="1">
            <a:spLocks noChangeArrowheads="1"/>
          </p:cNvSpPr>
          <p:nvPr/>
        </p:nvSpPr>
        <p:spPr bwMode="auto">
          <a:xfrm>
            <a:off x="6118225" y="931863"/>
            <a:ext cx="1887538"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endParaRPr lang="en-US" sz="2000" b="1">
              <a:solidFill>
                <a:schemeClr val="tx2"/>
              </a:solidFill>
              <a:latin typeface="Berlin Sans FB" charset="0"/>
            </a:endParaRPr>
          </a:p>
          <a:p>
            <a:pPr algn="ctr"/>
            <a:r>
              <a:rPr lang="en-US" sz="2000" b="1">
                <a:latin typeface="Berlin Sans FB" charset="0"/>
              </a:rPr>
              <a:t>Little or no</a:t>
            </a:r>
          </a:p>
          <a:p>
            <a:pPr algn="ctr"/>
            <a:r>
              <a:rPr lang="en-US" sz="2000" b="1">
                <a:latin typeface="Berlin Sans FB" charset="0"/>
              </a:rPr>
              <a:t>Atmosphere</a:t>
            </a:r>
          </a:p>
          <a:p>
            <a:pPr algn="ctr"/>
            <a:r>
              <a:rPr lang="en-US" sz="2000" b="1">
                <a:latin typeface="Berlin Sans FB" charset="0"/>
              </a:rPr>
              <a:t>And no Ocean</a:t>
            </a:r>
          </a:p>
          <a:p>
            <a:pPr algn="ctr"/>
            <a:endParaRPr lang="en-US" sz="2000" b="1">
              <a:latin typeface="Berlin Sans FB" charset="0"/>
            </a:endParaRPr>
          </a:p>
          <a:p>
            <a:pPr algn="ctr"/>
            <a:r>
              <a:rPr lang="en-US" sz="2000" b="1">
                <a:latin typeface="Berlin Sans FB" charset="0"/>
              </a:rPr>
              <a:t>Outgassing</a:t>
            </a:r>
          </a:p>
          <a:p>
            <a:pPr algn="ctr"/>
            <a:endParaRPr lang="en-US" sz="2000" b="1">
              <a:latin typeface="Berlin Sans FB" charset="0"/>
            </a:endParaRPr>
          </a:p>
          <a:p>
            <a:pPr algn="ctr"/>
            <a:r>
              <a:rPr lang="en-US" sz="2000" b="1">
                <a:latin typeface="Berlin Sans FB" charset="0"/>
              </a:rPr>
              <a:t>(Icy Comets)</a:t>
            </a:r>
          </a:p>
        </p:txBody>
      </p:sp>
      <p:sp>
        <p:nvSpPr>
          <p:cNvPr id="36869" name="Text Box 5"/>
          <p:cNvSpPr txBox="1">
            <a:spLocks noChangeArrowheads="1"/>
          </p:cNvSpPr>
          <p:nvPr/>
        </p:nvSpPr>
        <p:spPr bwMode="auto">
          <a:xfrm>
            <a:off x="609600" y="3429000"/>
            <a:ext cx="3243263" cy="286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2000" b="1">
                <a:latin typeface="Berlin Sans FB" charset="0"/>
              </a:rPr>
              <a:t>Condensing Water Vapor</a:t>
            </a:r>
          </a:p>
          <a:p>
            <a:pPr algn="ctr"/>
            <a:endParaRPr lang="en-US" sz="2000" b="1">
              <a:latin typeface="Berlin Sans FB" charset="0"/>
            </a:endParaRPr>
          </a:p>
          <a:p>
            <a:pPr algn="ctr"/>
            <a:r>
              <a:rPr lang="en-US" sz="2000" b="1">
                <a:latin typeface="Berlin Sans FB" charset="0"/>
              </a:rPr>
              <a:t>Thick Clouds</a:t>
            </a:r>
          </a:p>
          <a:p>
            <a:pPr algn="ctr"/>
            <a:endParaRPr lang="en-US" sz="2000" b="1">
              <a:latin typeface="Berlin Sans FB" charset="0"/>
            </a:endParaRPr>
          </a:p>
          <a:p>
            <a:pPr algn="ctr"/>
            <a:r>
              <a:rPr lang="en-US" sz="2000" b="1">
                <a:latin typeface="Berlin Sans FB" charset="0"/>
              </a:rPr>
              <a:t>Heavy Rain (~20 my)</a:t>
            </a:r>
          </a:p>
          <a:p>
            <a:pPr algn="ctr"/>
            <a:endParaRPr lang="en-US" sz="2000" b="1">
              <a:latin typeface="Berlin Sans FB" charset="0"/>
            </a:endParaRPr>
          </a:p>
          <a:p>
            <a:pPr algn="ctr"/>
            <a:r>
              <a:rPr lang="en-US" sz="2000" b="1">
                <a:latin typeface="Berlin Sans FB" charset="0"/>
              </a:rPr>
              <a:t>As Earth cooled</a:t>
            </a:r>
          </a:p>
          <a:p>
            <a:pPr algn="ctr"/>
            <a:r>
              <a:rPr lang="en-US" sz="2000" b="1">
                <a:latin typeface="Berlin Sans FB" charset="0"/>
              </a:rPr>
              <a:t>Oceans formed</a:t>
            </a:r>
          </a:p>
          <a:p>
            <a:pPr algn="ctr"/>
            <a:r>
              <a:rPr lang="en-US" sz="2000" b="1">
                <a:latin typeface="Berlin Sans FB" charset="0"/>
              </a:rPr>
              <a:t>4 bya</a:t>
            </a:r>
          </a:p>
        </p:txBody>
      </p:sp>
      <p:sp>
        <p:nvSpPr>
          <p:cNvPr id="36870" name="Text Box 6"/>
          <p:cNvSpPr txBox="1">
            <a:spLocks noChangeArrowheads="1"/>
          </p:cNvSpPr>
          <p:nvPr/>
        </p:nvSpPr>
        <p:spPr bwMode="auto">
          <a:xfrm>
            <a:off x="685800" y="1752600"/>
            <a:ext cx="22288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000" b="1">
                <a:solidFill>
                  <a:schemeClr val="tx2"/>
                </a:solidFill>
                <a:latin typeface="Berlin Sans FB" charset="0"/>
              </a:rPr>
              <a:t>Very Hot Surface</a:t>
            </a:r>
          </a:p>
        </p:txBody>
      </p:sp>
      <p:sp>
        <p:nvSpPr>
          <p:cNvPr id="36871" name="Rectangle 7"/>
          <p:cNvSpPr>
            <a:spLocks noChangeArrowheads="1"/>
          </p:cNvSpPr>
          <p:nvPr/>
        </p:nvSpPr>
        <p:spPr bwMode="auto">
          <a:xfrm>
            <a:off x="609600" y="914400"/>
            <a:ext cx="27527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b="1">
                <a:solidFill>
                  <a:schemeClr val="tx2"/>
                </a:solidFill>
                <a:latin typeface="Berlin Sans FB" charset="0"/>
              </a:rPr>
              <a:t>Early Solid Earth</a:t>
            </a: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p:nvPr>
            <p:custDataLst>
              <p:tags r:id="rId2"/>
            </p:custDataLst>
            <p:extLst>
              <p:ext uri="{D42A27DB-BD31-4B8C-83A1-F6EECF244321}">
                <p14:modId xmlns:p14="http://schemas.microsoft.com/office/powerpoint/2010/main" val="2584864833"/>
              </p:ext>
            </p:extLst>
          </p:nvPr>
        </p:nvGraphicFramePr>
        <p:xfrm>
          <a:off x="4508500" y="1600200"/>
          <a:ext cx="4572000" cy="51435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p:txBody>
          <a:bodyPr/>
          <a:lstStyle/>
          <a:p>
            <a:r>
              <a:rPr lang="en-US" dirty="0" smtClean="0">
                <a:solidFill>
                  <a:schemeClr val="bg1"/>
                </a:solidFill>
              </a:rPr>
              <a:t>Most of the water on earth is located?</a:t>
            </a:r>
            <a:endParaRPr lang="en-US" dirty="0">
              <a:solidFill>
                <a:schemeClr val="bg1"/>
              </a:solidFill>
            </a:endParaRPr>
          </a:p>
        </p:txBody>
      </p:sp>
      <p:sp>
        <p:nvSpPr>
          <p:cNvPr id="3" name="TPAnswers"/>
          <p:cNvSpPr>
            <a:spLocks noGrp="1"/>
          </p:cNvSpPr>
          <p:nvPr>
            <p:ph type="body" idx="1"/>
            <p:custDataLst>
              <p:tags r:id="rId3"/>
            </p:custDataLst>
          </p:nvPr>
        </p:nvSpPr>
        <p:spPr>
          <a:xfrm>
            <a:off x="457200" y="1600200"/>
            <a:ext cx="4114800" cy="4525963"/>
          </a:xfrm>
        </p:spPr>
        <p:txBody>
          <a:bodyPr/>
          <a:lstStyle/>
          <a:p>
            <a:pPr marL="514350" indent="-514350">
              <a:buFont typeface="Arial" charset="0"/>
              <a:buAutoNum type="alphaUcPeriod"/>
            </a:pPr>
            <a:r>
              <a:rPr lang="en-US" dirty="0" smtClean="0">
                <a:solidFill>
                  <a:schemeClr val="bg1"/>
                </a:solidFill>
              </a:rPr>
              <a:t>Glaciers</a:t>
            </a:r>
          </a:p>
          <a:p>
            <a:pPr marL="514350" indent="-514350">
              <a:buFont typeface="Arial" charset="0"/>
              <a:buAutoNum type="alphaUcPeriod"/>
            </a:pPr>
            <a:r>
              <a:rPr lang="en-US" dirty="0" smtClean="0">
                <a:solidFill>
                  <a:schemeClr val="bg1"/>
                </a:solidFill>
              </a:rPr>
              <a:t>Ocean</a:t>
            </a:r>
          </a:p>
          <a:p>
            <a:pPr marL="514350" indent="-514350">
              <a:buFont typeface="Arial" charset="0"/>
              <a:buAutoNum type="alphaUcPeriod"/>
            </a:pPr>
            <a:r>
              <a:rPr lang="en-US" dirty="0" smtClean="0">
                <a:solidFill>
                  <a:schemeClr val="bg1"/>
                </a:solidFill>
              </a:rPr>
              <a:t>Lakes</a:t>
            </a:r>
          </a:p>
          <a:p>
            <a:pPr marL="514350" indent="-514350">
              <a:buFont typeface="Arial" charset="0"/>
              <a:buAutoNum type="alphaUcPeriod"/>
            </a:pPr>
            <a:r>
              <a:rPr lang="en-US" dirty="0" smtClean="0">
                <a:solidFill>
                  <a:schemeClr val="bg1"/>
                </a:solidFill>
              </a:rPr>
              <a:t>Atmosphere</a:t>
            </a:r>
            <a:endParaRPr lang="en-US" dirty="0">
              <a:solidFill>
                <a:schemeClr val="bg1"/>
              </a:solidFill>
            </a:endParaRPr>
          </a:p>
        </p:txBody>
      </p:sp>
      <p:sp>
        <p:nvSpPr>
          <p:cNvPr id="5" name="CAI1"/>
          <p:cNvSpPr/>
          <p:nvPr>
            <p:custDataLst>
              <p:tags r:id="rId4"/>
            </p:custDataLst>
          </p:nvPr>
        </p:nvSpPr>
        <p:spPr>
          <a:xfrm>
            <a:off x="172720" y="2374900"/>
            <a:ext cx="355600" cy="355600"/>
          </a:xfrm>
          <a:prstGeom prst="star5">
            <a:avLst/>
          </a:prstGeom>
          <a:gradFill flip="none" rotWithShape="1">
            <a:gsLst>
              <a:gs pos="0">
                <a:srgbClr val="FFFF00"/>
              </a:gs>
              <a:gs pos="100000">
                <a:srgbClr val="FFFFFF"/>
              </a:gs>
            </a:gsLst>
            <a:path path="rect">
              <a:fillToRect l="50000" t="50000" r="50000" b="50000"/>
            </a:path>
            <a:tileRect/>
          </a:gra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8184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57200" y="1295400"/>
            <a:ext cx="82296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marL="800100" indent="-342900">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a:spcBef>
                <a:spcPct val="20000"/>
              </a:spcBef>
              <a:buFont typeface="Arial" charset="0"/>
              <a:buChar char="•"/>
            </a:pPr>
            <a:r>
              <a:rPr lang="en-US" u="sng">
                <a:solidFill>
                  <a:schemeClr val="bg1"/>
                </a:solidFill>
                <a:latin typeface="Arial" charset="0"/>
                <a:cs typeface="Arial" charset="0"/>
              </a:rPr>
              <a:t>Isotope:</a:t>
            </a:r>
            <a:r>
              <a:rPr lang="en-US">
                <a:solidFill>
                  <a:schemeClr val="bg1"/>
                </a:solidFill>
                <a:latin typeface="Arial" charset="0"/>
                <a:cs typeface="Arial" charset="0"/>
              </a:rPr>
              <a:t> Atoms with the same number of protons but different number of neutrons.</a:t>
            </a:r>
          </a:p>
          <a:p>
            <a:pPr lvl="1">
              <a:spcBef>
                <a:spcPct val="20000"/>
              </a:spcBef>
              <a:buFont typeface="Arial" charset="0"/>
              <a:buChar char="•"/>
            </a:pPr>
            <a:endParaRPr lang="en-US" sz="3200">
              <a:solidFill>
                <a:schemeClr val="bg1"/>
              </a:solidFill>
              <a:latin typeface="Arial" charset="0"/>
              <a:cs typeface="Arial" charset="0"/>
            </a:endParaRPr>
          </a:p>
          <a:p>
            <a:pPr marL="342900" indent="-342900">
              <a:spcBef>
                <a:spcPct val="20000"/>
              </a:spcBef>
            </a:pPr>
            <a:r>
              <a:rPr lang="en-US" sz="2000">
                <a:solidFill>
                  <a:schemeClr val="bg1"/>
                </a:solidFill>
                <a:latin typeface="Arial" charset="0"/>
                <a:cs typeface="Arial" charset="0"/>
              </a:rPr>
              <a:t>		</a:t>
            </a:r>
            <a:r>
              <a:rPr lang="en-US" sz="2800">
                <a:solidFill>
                  <a:schemeClr val="bg1"/>
                </a:solidFill>
                <a:latin typeface="Arial" charset="0"/>
                <a:cs typeface="Arial" charset="0"/>
              </a:rPr>
              <a:t>      </a:t>
            </a:r>
            <a:r>
              <a:rPr lang="en-US" sz="2800">
                <a:solidFill>
                  <a:srgbClr val="FFFF00"/>
                </a:solidFill>
                <a:latin typeface="Arial" charset="0"/>
                <a:cs typeface="Arial" charset="0"/>
              </a:rPr>
              <a:t>Carbon-12 = 6 protons + 6 neutrons </a:t>
            </a:r>
          </a:p>
          <a:p>
            <a:pPr marL="342900" indent="-342900">
              <a:spcBef>
                <a:spcPct val="20000"/>
              </a:spcBef>
            </a:pPr>
            <a:endParaRPr lang="en-US" sz="2800">
              <a:solidFill>
                <a:srgbClr val="FFFF00"/>
              </a:solidFill>
              <a:latin typeface="Arial" charset="0"/>
              <a:cs typeface="Arial" charset="0"/>
            </a:endParaRPr>
          </a:p>
          <a:p>
            <a:pPr marL="342900" indent="-342900">
              <a:spcBef>
                <a:spcPct val="20000"/>
              </a:spcBef>
            </a:pPr>
            <a:r>
              <a:rPr lang="en-US" sz="2800">
                <a:solidFill>
                  <a:srgbClr val="FFFF00"/>
                </a:solidFill>
                <a:latin typeface="Arial" charset="0"/>
                <a:cs typeface="Arial" charset="0"/>
              </a:rPr>
              <a:t>		      Carbon-14 = 6 protons + 8 neutrons</a:t>
            </a:r>
          </a:p>
          <a:p>
            <a:pPr marL="342900" indent="-342900">
              <a:spcBef>
                <a:spcPct val="20000"/>
              </a:spcBef>
            </a:pPr>
            <a:endParaRPr lang="en-US">
              <a:solidFill>
                <a:schemeClr val="bg1"/>
              </a:solidFill>
              <a:latin typeface="Arial" charset="0"/>
              <a:cs typeface="Arial" charset="0"/>
            </a:endParaRPr>
          </a:p>
          <a:p>
            <a:pPr marL="342900" indent="-342900">
              <a:spcBef>
                <a:spcPct val="20000"/>
              </a:spcBef>
            </a:pPr>
            <a:endParaRPr lang="en-US">
              <a:solidFill>
                <a:schemeClr val="bg1"/>
              </a:solidFill>
              <a:latin typeface="Arial"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4950" y="130175"/>
            <a:ext cx="8686800" cy="651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228600" y="1447800"/>
            <a:ext cx="8534400" cy="762000"/>
            <a:chOff x="228600" y="1447800"/>
            <a:chExt cx="8534400" cy="762000"/>
          </a:xfrm>
        </p:grpSpPr>
        <p:sp>
          <p:nvSpPr>
            <p:cNvPr id="5" name="Oval 4"/>
            <p:cNvSpPr/>
            <p:nvPr/>
          </p:nvSpPr>
          <p:spPr>
            <a:xfrm>
              <a:off x="228600" y="1447800"/>
              <a:ext cx="609600" cy="762000"/>
            </a:xfrm>
            <a:prstGeom prst="ellipse">
              <a:avLst/>
            </a:prstGeom>
            <a:solidFill>
              <a:srgbClr val="FF0000">
                <a:alpha val="42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8153400" y="1447800"/>
              <a:ext cx="609600" cy="762000"/>
            </a:xfrm>
            <a:prstGeom prst="ellipse">
              <a:avLst/>
            </a:prstGeom>
            <a:solidFill>
              <a:srgbClr val="FF0000">
                <a:alpha val="42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Rectangle 6"/>
          <p:cNvSpPr/>
          <p:nvPr/>
        </p:nvSpPr>
        <p:spPr>
          <a:xfrm>
            <a:off x="304800" y="2133600"/>
            <a:ext cx="8534400" cy="42672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381000"/>
            <a:ext cx="5715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866900" y="6400800"/>
            <a:ext cx="5715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solidFill>
                  <a:schemeClr val="bg1"/>
                </a:solidFill>
                <a:cs typeface="Arial" charset="0"/>
              </a:rPr>
              <a:t>NASA's Hubble Space Telescope of the Crab Nebula</a:t>
            </a:r>
          </a:p>
          <a:p>
            <a:endParaRPr lang="en-US">
              <a:solidFill>
                <a:schemeClr val="bg1"/>
              </a:solidFill>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1946275" y="101600"/>
            <a:ext cx="524033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a:solidFill>
                  <a:schemeClr val="bg1"/>
                </a:solidFill>
                <a:latin typeface="Times New Roman" charset="0"/>
                <a:cs typeface="Times New Roman" charset="0"/>
              </a:rPr>
              <a:t>~ 13.7  billion years ago (bya) </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90600"/>
            <a:ext cx="61087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0" name="TextBox 7"/>
          <p:cNvSpPr txBox="1">
            <a:spLocks noChangeArrowheads="1"/>
          </p:cNvSpPr>
          <p:nvPr/>
        </p:nvSpPr>
        <p:spPr bwMode="auto">
          <a:xfrm>
            <a:off x="7010400" y="4495800"/>
            <a:ext cx="1703388"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800">
                <a:solidFill>
                  <a:schemeClr val="bg1"/>
                </a:solidFill>
                <a:latin typeface="Times New Roman" charset="0"/>
                <a:cs typeface="Times New Roman" charset="0"/>
              </a:rPr>
              <a:t>Just seconds old</a:t>
            </a:r>
          </a:p>
          <a:p>
            <a:pPr algn="ctr"/>
            <a:r>
              <a:rPr lang="en-US" sz="1800">
                <a:solidFill>
                  <a:schemeClr val="bg1"/>
                </a:solidFill>
                <a:latin typeface="Times New Roman" charset="0"/>
                <a:cs typeface="Times New Roman" charset="0"/>
              </a:rPr>
              <a:t>…began to form</a:t>
            </a:r>
          </a:p>
          <a:p>
            <a:pPr algn="ctr"/>
            <a:r>
              <a:rPr lang="en-US" sz="1800">
                <a:solidFill>
                  <a:schemeClr val="bg1"/>
                </a:solidFill>
                <a:latin typeface="Times New Roman" charset="0"/>
                <a:cs typeface="Times New Roman" charset="0"/>
              </a:rPr>
              <a:t>H and He</a:t>
            </a:r>
          </a:p>
        </p:txBody>
      </p:sp>
      <p:sp>
        <p:nvSpPr>
          <p:cNvPr id="12" name="Freeform 11"/>
          <p:cNvSpPr/>
          <p:nvPr/>
        </p:nvSpPr>
        <p:spPr>
          <a:xfrm>
            <a:off x="6367463" y="3867150"/>
            <a:ext cx="2741612" cy="2111375"/>
          </a:xfrm>
          <a:custGeom>
            <a:avLst/>
            <a:gdLst>
              <a:gd name="connsiteX0" fmla="*/ 1030381 w 2741232"/>
              <a:gd name="connsiteY0" fmla="*/ 531567 h 2111820"/>
              <a:gd name="connsiteX1" fmla="*/ 516504 w 2741232"/>
              <a:gd name="connsiteY1" fmla="*/ 652480 h 2111820"/>
              <a:gd name="connsiteX2" fmla="*/ 592074 w 2741232"/>
              <a:gd name="connsiteY2" fmla="*/ 697822 h 2111820"/>
              <a:gd name="connsiteX3" fmla="*/ 418262 w 2741232"/>
              <a:gd name="connsiteY3" fmla="*/ 690265 h 2111820"/>
              <a:gd name="connsiteX4" fmla="*/ 236894 w 2741232"/>
              <a:gd name="connsiteY4" fmla="*/ 932090 h 2111820"/>
              <a:gd name="connsiteX5" fmla="*/ 252008 w 2741232"/>
              <a:gd name="connsiteY5" fmla="*/ 1022774 h 2111820"/>
              <a:gd name="connsiteX6" fmla="*/ 191552 w 2741232"/>
              <a:gd name="connsiteY6" fmla="*/ 954761 h 2111820"/>
              <a:gd name="connsiteX7" fmla="*/ 47968 w 2741232"/>
              <a:gd name="connsiteY7" fmla="*/ 1204143 h 2111820"/>
              <a:gd name="connsiteX8" fmla="*/ 728100 w 2741232"/>
              <a:gd name="connsiteY8" fmla="*/ 1423296 h 2111820"/>
              <a:gd name="connsiteX9" fmla="*/ 826342 w 2741232"/>
              <a:gd name="connsiteY9" fmla="*/ 1718020 h 2111820"/>
              <a:gd name="connsiteX10" fmla="*/ 1612272 w 2741232"/>
              <a:gd name="connsiteY10" fmla="*/ 1748248 h 2111820"/>
              <a:gd name="connsiteX11" fmla="*/ 2428431 w 2741232"/>
              <a:gd name="connsiteY11" fmla="*/ 1566880 h 2111820"/>
              <a:gd name="connsiteX12" fmla="*/ 2405760 w 2741232"/>
              <a:gd name="connsiteY12" fmla="*/ 1498867 h 2111820"/>
              <a:gd name="connsiteX13" fmla="*/ 2420874 w 2741232"/>
              <a:gd name="connsiteY13" fmla="*/ 750721 h 2111820"/>
              <a:gd name="connsiteX14" fmla="*/ 2466216 w 2741232"/>
              <a:gd name="connsiteY14" fmla="*/ 478668 h 2111820"/>
              <a:gd name="connsiteX15" fmla="*/ 2088365 w 2741232"/>
              <a:gd name="connsiteY15" fmla="*/ 146159 h 2111820"/>
              <a:gd name="connsiteX16" fmla="*/ 1816312 w 2741232"/>
              <a:gd name="connsiteY16" fmla="*/ 191501 h 2111820"/>
              <a:gd name="connsiteX17" fmla="*/ 1302434 w 2741232"/>
              <a:gd name="connsiteY17" fmla="*/ 357756 h 2111820"/>
              <a:gd name="connsiteX18" fmla="*/ 1264649 w 2741232"/>
              <a:gd name="connsiteY18" fmla="*/ 471111 h 2111820"/>
              <a:gd name="connsiteX19" fmla="*/ 1121066 w 2741232"/>
              <a:gd name="connsiteY19" fmla="*/ 251958 h 2111820"/>
              <a:gd name="connsiteX20" fmla="*/ 796114 w 2741232"/>
              <a:gd name="connsiteY20" fmla="*/ 584467 h 211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41232" h="2111820">
                <a:moveTo>
                  <a:pt x="1030381" y="531567"/>
                </a:moveTo>
                <a:cubicBezTo>
                  <a:pt x="921470" y="368201"/>
                  <a:pt x="982656" y="444376"/>
                  <a:pt x="516504" y="652480"/>
                </a:cubicBezTo>
                <a:cubicBezTo>
                  <a:pt x="489679" y="664455"/>
                  <a:pt x="619492" y="687277"/>
                  <a:pt x="592074" y="697822"/>
                </a:cubicBezTo>
                <a:cubicBezTo>
                  <a:pt x="537947" y="718640"/>
                  <a:pt x="476199" y="692784"/>
                  <a:pt x="418262" y="690265"/>
                </a:cubicBezTo>
                <a:cubicBezTo>
                  <a:pt x="357806" y="770873"/>
                  <a:pt x="281955" y="841967"/>
                  <a:pt x="236894" y="932090"/>
                </a:cubicBezTo>
                <a:cubicBezTo>
                  <a:pt x="223189" y="959500"/>
                  <a:pt x="279418" y="1009069"/>
                  <a:pt x="252008" y="1022774"/>
                </a:cubicBezTo>
                <a:cubicBezTo>
                  <a:pt x="224878" y="1036339"/>
                  <a:pt x="211704" y="977432"/>
                  <a:pt x="191552" y="954761"/>
                </a:cubicBezTo>
                <a:cubicBezTo>
                  <a:pt x="143691" y="1037888"/>
                  <a:pt x="0" y="1121077"/>
                  <a:pt x="47968" y="1204143"/>
                </a:cubicBezTo>
                <a:cubicBezTo>
                  <a:pt x="286883" y="1617874"/>
                  <a:pt x="454026" y="1505519"/>
                  <a:pt x="728100" y="1423296"/>
                </a:cubicBezTo>
                <a:cubicBezTo>
                  <a:pt x="760847" y="1521537"/>
                  <a:pt x="732152" y="1674985"/>
                  <a:pt x="826342" y="1718020"/>
                </a:cubicBezTo>
                <a:cubicBezTo>
                  <a:pt x="1605138" y="2073850"/>
                  <a:pt x="1581045" y="2060519"/>
                  <a:pt x="1612272" y="1748248"/>
                </a:cubicBezTo>
                <a:cubicBezTo>
                  <a:pt x="2100905" y="2053644"/>
                  <a:pt x="1935388" y="2111820"/>
                  <a:pt x="2428431" y="1566880"/>
                </a:cubicBezTo>
                <a:cubicBezTo>
                  <a:pt x="2444464" y="1549159"/>
                  <a:pt x="2413317" y="1521538"/>
                  <a:pt x="2405760" y="1498867"/>
                </a:cubicBezTo>
                <a:cubicBezTo>
                  <a:pt x="2741232" y="1213713"/>
                  <a:pt x="2496874" y="1498053"/>
                  <a:pt x="2420874" y="750721"/>
                </a:cubicBezTo>
                <a:cubicBezTo>
                  <a:pt x="2411573" y="659258"/>
                  <a:pt x="2451102" y="569352"/>
                  <a:pt x="2466216" y="478668"/>
                </a:cubicBezTo>
                <a:cubicBezTo>
                  <a:pt x="2340266" y="367832"/>
                  <a:pt x="2249428" y="193136"/>
                  <a:pt x="2088365" y="146159"/>
                </a:cubicBezTo>
                <a:cubicBezTo>
                  <a:pt x="1587246" y="0"/>
                  <a:pt x="2178248" y="630998"/>
                  <a:pt x="1816312" y="191501"/>
                </a:cubicBezTo>
                <a:cubicBezTo>
                  <a:pt x="1645019" y="246919"/>
                  <a:pt x="1463019" y="276363"/>
                  <a:pt x="1302434" y="357756"/>
                </a:cubicBezTo>
                <a:cubicBezTo>
                  <a:pt x="1266908" y="375762"/>
                  <a:pt x="1299052" y="491180"/>
                  <a:pt x="1264649" y="471111"/>
                </a:cubicBezTo>
                <a:cubicBezTo>
                  <a:pt x="1189212" y="427106"/>
                  <a:pt x="1168927" y="325009"/>
                  <a:pt x="1121066" y="251958"/>
                </a:cubicBezTo>
                <a:cubicBezTo>
                  <a:pt x="1011482" y="361542"/>
                  <a:pt x="796114" y="429492"/>
                  <a:pt x="796114" y="584467"/>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rgbClr val="FFFF00"/>
              </a:solidFill>
            </a:endParaRPr>
          </a:p>
        </p:txBody>
      </p:sp>
      <p:sp>
        <p:nvSpPr>
          <p:cNvPr id="6" name="TextBox 5"/>
          <p:cNvSpPr txBox="1">
            <a:spLocks noChangeArrowheads="1"/>
          </p:cNvSpPr>
          <p:nvPr/>
        </p:nvSpPr>
        <p:spPr bwMode="auto">
          <a:xfrm>
            <a:off x="0" y="6411913"/>
            <a:ext cx="48847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chemeClr val="bg1"/>
                </a:solidFill>
                <a:latin typeface="Times New Roman" charset="0"/>
                <a:cs typeface="Times New Roman" charset="0"/>
              </a:rPr>
              <a:t>Big Bang Nucleosynthesis…. 100-300 seconds…..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r="986" b="1543"/>
          <a:stretch>
            <a:fillRect/>
          </a:stretch>
        </p:blipFill>
        <p:spPr bwMode="auto">
          <a:xfrm>
            <a:off x="1295400" y="609600"/>
            <a:ext cx="6553200" cy="485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1752600" y="6172200"/>
            <a:ext cx="6019800" cy="1588"/>
          </a:xfrm>
          <a:prstGeom prst="straightConnector1">
            <a:avLst/>
          </a:prstGeom>
          <a:ln w="254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244" name="TextBox 6"/>
          <p:cNvSpPr txBox="1">
            <a:spLocks noChangeArrowheads="1"/>
          </p:cNvSpPr>
          <p:nvPr/>
        </p:nvSpPr>
        <p:spPr bwMode="auto">
          <a:xfrm>
            <a:off x="5791200" y="5791200"/>
            <a:ext cx="19351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FFFF00"/>
                </a:solidFill>
                <a:latin typeface="Times New Roman" charset="0"/>
                <a:cs typeface="Times New Roman" charset="0"/>
              </a:rPr>
              <a:t>It’s speeding up….</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85800" y="990600"/>
            <a:ext cx="7748588"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a:solidFill>
                  <a:schemeClr val="bg1"/>
                </a:solidFill>
                <a:latin typeface="Arial" charset="0"/>
              </a:rPr>
              <a:t>One BILLION years later……..</a:t>
            </a:r>
          </a:p>
          <a:p>
            <a:endParaRPr lang="en-US">
              <a:solidFill>
                <a:schemeClr val="bg1"/>
              </a:solidFill>
              <a:latin typeface="Arial" charset="0"/>
            </a:endParaRPr>
          </a:p>
          <a:p>
            <a:endParaRPr lang="en-US">
              <a:solidFill>
                <a:schemeClr val="bg1"/>
              </a:solidFill>
              <a:latin typeface="Arial" charset="0"/>
            </a:endParaRPr>
          </a:p>
          <a:p>
            <a:r>
              <a:rPr lang="en-US">
                <a:solidFill>
                  <a:schemeClr val="bg1"/>
                </a:solidFill>
                <a:latin typeface="Arial" charset="0"/>
              </a:rPr>
              <a:t>Stars Formed…. And with them – other, </a:t>
            </a:r>
          </a:p>
          <a:p>
            <a:r>
              <a:rPr lang="en-US">
                <a:solidFill>
                  <a:schemeClr val="bg1"/>
                </a:solidFill>
                <a:latin typeface="Arial" charset="0"/>
              </a:rPr>
              <a:t>heavier elements……..</a:t>
            </a:r>
          </a:p>
          <a:p>
            <a:endParaRPr lang="en-US">
              <a:solidFill>
                <a:schemeClr val="bg1"/>
              </a:solidFill>
              <a:latin typeface="Arial" charset="0"/>
            </a:endParaRPr>
          </a:p>
          <a:p>
            <a:endParaRPr lang="en-US">
              <a:solidFill>
                <a:schemeClr val="bg1"/>
              </a:solidFill>
              <a:latin typeface="Arial" charset="0"/>
            </a:endParaRPr>
          </a:p>
          <a:p>
            <a:endParaRPr lang="en-US">
              <a:solidFill>
                <a:schemeClr val="bg1"/>
              </a:solidFill>
              <a:latin typeface="Arial" charset="0"/>
            </a:endParaRPr>
          </a:p>
          <a:p>
            <a:r>
              <a:rPr lang="en-US">
                <a:solidFill>
                  <a:schemeClr val="bg1"/>
                </a:solidFill>
                <a:latin typeface="Arial" charset="0"/>
              </a:rPr>
              <a:t>This is called </a:t>
            </a:r>
            <a:r>
              <a:rPr lang="en-US">
                <a:solidFill>
                  <a:srgbClr val="FFFF00"/>
                </a:solidFill>
                <a:latin typeface="Arial" charset="0"/>
              </a:rPr>
              <a:t>Stellar Nucleosynthesis……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317a53f1-a3ff-47b6-9671-49f78412cff7"/>
  <p:tag name="TPVERSION" val="6"/>
  <p:tag name="TPFULLVERSION" val="7.5.8.4"/>
  <p:tag name="PPTVERSION" val="16"/>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F15BA3F657DE4B7AA57F2C3E82762642&lt;/guid&gt;&#10;        &lt;description /&gt;&#10;        &lt;date&gt;9/12/2018 1:14: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479E5CC9233444BB79CA2F68C48EB2B&lt;/guid&gt;&#10;            &lt;repollguid&gt;119D603F658E4ED7955A9958FB205295&lt;/repollguid&gt;&#10;            &lt;sourceid&gt;ED9970BE234C4EA8AFDAA395422203C5&lt;/sourceid&gt;&#10;            &lt;questiontext&gt;Most of the water on earth is locat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031B1B38FAFC4FA0A86A32AE06567D77&lt;/guid&gt;&#10;                    &lt;answertext&gt;Glaciers&lt;/answertext&gt;&#10;                    &lt;valuetype&gt;-1&lt;/valuetype&gt;&#10;                &lt;/answer&gt;&#10;                &lt;answer&gt;&#10;                    &lt;guid&gt;467106EDE89243FDB32B34B8BAEF3D8C&lt;/guid&gt;&#10;                    &lt;answertext&gt;Ocean&lt;/answertext&gt;&#10;                    &lt;valuetype&gt;1&lt;/valuetype&gt;&#10;                &lt;/answer&gt;&#10;                &lt;answer&gt;&#10;                    &lt;guid&gt;FCB256954BF24A7EBFBEE0C46BEE9FC4&lt;/guid&gt;&#10;                    &lt;answertext&gt;Lakes&lt;/answertext&gt;&#10;                    &lt;valuetype&gt;-1&lt;/valuetype&gt;&#10;                &lt;/answer&gt;&#10;                &lt;answer&gt;&#10;                    &lt;guid&gt;3D404117DA8F41B8A7D07B5B35C84C2C&lt;/guid&gt;&#10;                    &lt;answertext&gt;Atmospher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1.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0"/>
  <p:tag name="DEFINEDCOLORS" val="3,6,10,45,32,50,13,4,9,55,1"/>
  <p:tag name="COLORTYPE" val="SCHEME"/>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ISCAI" val="True"/>
  <p:tag name="TYPE" val="3"/>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LIVECHARTING" val="False"/>
  <p:tag name="TPQUESTIONXML" val="﻿&lt;?xml version=&quot;1.0&quot; encoding=&quot;utf-8&quot;?&gt;&#10;&lt;questionlist&gt;&#10;    &lt;properties&gt;&#10;        &lt;guid&gt;E120116CA9ED409AAD247D742D0AE895&lt;/guid&gt;&#10;        &lt;description /&gt;&#10;        &lt;date&gt;9/12/2018 11:34:2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6858E0AF6D34FAB91A1C116286455AA&lt;/guid&gt;&#10;            &lt;repollguid&gt;798DB8077EFA43E1AFD638356977DD87&lt;/repollguid&gt;&#10;            &lt;sourceid&gt;EA9DB763D05242C0861C0C19DAC4DDC8&lt;/sourceid&gt;&#10;            &lt;questiontext&gt;Planets in the outer ring of the solar system are made primarily of:&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AE13D01827DF4DB78F9DF170851F938E&lt;/guid&gt;&#10;                    &lt;answertext&gt;Metals&lt;/answertext&gt;&#10;                    &lt;valuetype&gt;-1&lt;/valuetype&gt;&#10;                &lt;/answer&gt;&#10;                &lt;answer&gt;&#10;                    &lt;guid&gt;1C07193A14134DA98F76A94BC97767A6&lt;/guid&gt;&#10;                    &lt;answertext&gt;Rocks and metals&lt;/answertext&gt;&#10;                    &lt;valuetype&gt;-1&lt;/valuetype&gt;&#10;                &lt;/answer&gt;&#10;                &lt;answer&gt;&#10;                    &lt;guid&gt;E7CC04821BE24CEDA9BA1ACEBDCFC5FC&lt;/guid&gt;&#10;                    &lt;answertext&gt;Gases and dust&lt;/answertext&gt;&#10;                    &lt;valuetype&gt;1&lt;/valuetype&gt;&#10;                &lt;/answer&gt;&#10;                &lt;answer&gt;&#10;                    &lt;guid&gt;99D0E0B3EE2F487D9E42365C34D170E6&lt;/guid&gt;&#10;                    &lt;answertext&gt;Chicken bone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3.xml><?xml version="1.0" encoding="utf-8"?>
<p:tagLst xmlns:a="http://schemas.openxmlformats.org/drawingml/2006/main" xmlns:r="http://schemas.openxmlformats.org/officeDocument/2006/relationships" xmlns:p="http://schemas.openxmlformats.org/presentationml/2006/main">
  <p:tag name="TYPE" val="0"/>
  <p:tag name="LABELFORMAT" val="0"/>
  <p:tag name="NUMBERFORMAT" val="0"/>
  <p:tag name="DEFINEDCOLORS" val="3,6,10,45,32,50,13,4,9,55,1"/>
  <p:tag name="COLORTYPE" val="SCHEM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ISCAI" val="True"/>
  <p:tag name="TYPE" val="3"/>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0BB9D14E7F1A4A0FA1984226DBF338B0&lt;/guid&gt;&#10;        &lt;description /&gt;&#10;        &lt;date&gt;9/12/2018 11:38:1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2D32DD4E6DD489680C756502910570A&lt;/guid&gt;&#10;            &lt;repollguid&gt;68EF758CBEE546D79B79B89D529243B5&lt;/repollguid&gt;&#10;            &lt;sourceid&gt;6EFA6CFF1A07483CA1E9F416E641128C&lt;/sourceid&gt;&#10;            &lt;questiontext&gt;The densest planet in our solar system:&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488A7636A834431B0243A7762921D37&lt;/guid&gt;&#10;                    &lt;answertext&gt;Pluto&lt;/answertext&gt;&#10;                    &lt;valuetype&gt;-1&lt;/valuetype&gt;&#10;                &lt;/answer&gt;&#10;                &lt;answer&gt;&#10;                    &lt;guid&gt;4393825C2B114E42AAE1029DDD2A51E5&lt;/guid&gt;&#10;                    &lt;answertext&gt;Jupiter&lt;/answertext&gt;&#10;                    &lt;valuetype&gt;-1&lt;/valuetype&gt;&#10;                &lt;/answer&gt;&#10;                &lt;answer&gt;&#10;                    &lt;guid&gt;5937C890DFA04D7781D599F97A70D9E3&lt;/guid&gt;&#10;                    &lt;answertext&gt;Earth&lt;/answertext&gt;&#10;                    &lt;valuetype&gt;-1&lt;/valuetype&gt;&#10;                &lt;/answer&gt;&#10;                &lt;answer&gt;&#10;                    &lt;guid&gt;D6496365C23D4C7C9BFBFA74D43C6876&lt;/guid&gt;&#10;                    &lt;answertext&gt;Mercur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7.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0"/>
  <p:tag name="DEFINEDCOLORS" val="3,6,10,45,32,50,13,4,9,55,1"/>
  <p:tag name="COLORTYPE" val="SCHEME"/>
</p:tagLst>
</file>

<file path=ppt/tags/tag8.xml><?xml version="1.0" encoding="utf-8"?>
<p:tagLst xmlns:a="http://schemas.openxmlformats.org/drawingml/2006/main" xmlns:r="http://schemas.openxmlformats.org/officeDocument/2006/relationships" xmlns:p="http://schemas.openxmlformats.org/presentationml/2006/main">
  <p:tag name="ZEROBASED" val="False"/>
</p:tagLst>
</file>

<file path=ppt/tags/tag9.xml><?xml version="1.0" encoding="utf-8"?>
<p:tagLst xmlns:a="http://schemas.openxmlformats.org/drawingml/2006/main" xmlns:r="http://schemas.openxmlformats.org/officeDocument/2006/relationships" xmlns:p="http://schemas.openxmlformats.org/presentationml/2006/main">
  <p:tag name="ISCAI" val="True"/>
  <p:tag name="TYPE"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5632</TotalTime>
  <Words>1103</Words>
  <Application>Microsoft Office PowerPoint</Application>
  <PresentationFormat>On-screen Show (4:3)</PresentationFormat>
  <Paragraphs>208</Paragraphs>
  <Slides>37</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 Unicode MS</vt:lpstr>
      <vt:lpstr>ＭＳ Ｐゴシック</vt:lpstr>
      <vt:lpstr>Arial</vt:lpstr>
      <vt:lpstr>Arial Black</vt:lpstr>
      <vt:lpstr>Berlin Sans FB</vt:lpstr>
      <vt:lpstr>Calibri</vt:lpstr>
      <vt:lpstr>Times New Roman</vt:lpstr>
      <vt:lpstr>Wingdings</vt:lpstr>
      <vt:lpstr>Office Theme</vt:lpstr>
      <vt:lpstr>PowerPoint Presentation</vt:lpstr>
      <vt:lpstr>PowerPoint Presentation</vt:lpstr>
      <vt:lpstr>Chemistry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Planets in the outer ring of the solar system are made primarily of:</vt:lpstr>
      <vt:lpstr>PowerPoint Presentation</vt:lpstr>
      <vt:lpstr>The densest planet in our solar system:</vt:lpstr>
      <vt:lpstr>PowerPoint Presentation</vt:lpstr>
      <vt:lpstr>PowerPoint Presentation</vt:lpstr>
      <vt:lpstr>The Early Earth Heats Up</vt:lpstr>
      <vt:lpstr>The Core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Origin of Earth’s atmosphere</vt:lpstr>
      <vt:lpstr>PowerPoint Presentation</vt:lpstr>
      <vt:lpstr>Origin of Earth’s oceans</vt:lpstr>
      <vt:lpstr>PowerPoint Presentation</vt:lpstr>
      <vt:lpstr>Most of the water on earth is located?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Robinson Fulweiler</dc:creator>
  <cp:lastModifiedBy>Fulweiler, Robinson W</cp:lastModifiedBy>
  <cp:revision>35</cp:revision>
  <dcterms:created xsi:type="dcterms:W3CDTF">2009-09-04T12:16:12Z</dcterms:created>
  <dcterms:modified xsi:type="dcterms:W3CDTF">2018-09-19T14:32:48Z</dcterms:modified>
</cp:coreProperties>
</file>