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350" r:id="rId3"/>
    <p:sldId id="292" r:id="rId4"/>
    <p:sldId id="349" r:id="rId5"/>
    <p:sldId id="294" r:id="rId6"/>
    <p:sldId id="296" r:id="rId7"/>
    <p:sldId id="347" r:id="rId8"/>
    <p:sldId id="348" r:id="rId9"/>
    <p:sldId id="318" r:id="rId10"/>
    <p:sldId id="338" r:id="rId11"/>
    <p:sldId id="297" r:id="rId12"/>
    <p:sldId id="317" r:id="rId13"/>
    <p:sldId id="295" r:id="rId14"/>
    <p:sldId id="322" r:id="rId15"/>
    <p:sldId id="351" r:id="rId16"/>
    <p:sldId id="352" r:id="rId17"/>
    <p:sldId id="353" r:id="rId18"/>
    <p:sldId id="354" r:id="rId19"/>
    <p:sldId id="323" r:id="rId20"/>
    <p:sldId id="324" r:id="rId21"/>
    <p:sldId id="326" r:id="rId22"/>
    <p:sldId id="328" r:id="rId23"/>
    <p:sldId id="329" r:id="rId24"/>
    <p:sldId id="330" r:id="rId25"/>
    <p:sldId id="339" r:id="rId26"/>
    <p:sldId id="33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0269" autoAdjust="0"/>
  </p:normalViewPr>
  <p:slideViewPr>
    <p:cSldViewPr snapToGrid="0">
      <p:cViewPr varScale="1">
        <p:scale>
          <a:sx n="68" d="100"/>
          <a:sy n="68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B-48AC-A900-D71E5C9C50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B-48AC-A900-D71E5C9C50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2B-48AC-A900-D71E5C9C5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331264"/>
        <c:axId val="129779136"/>
        <c:axId val="681207232"/>
      </c:bar3DChart>
      <c:catAx>
        <c:axId val="6753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779136"/>
        <c:crosses val="autoZero"/>
        <c:auto val="1"/>
        <c:lblAlgn val="ctr"/>
        <c:lblOffset val="100"/>
        <c:noMultiLvlLbl val="0"/>
      </c:catAx>
      <c:valAx>
        <c:axId val="12977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5331264"/>
        <c:crosses val="autoZero"/>
        <c:crossBetween val="between"/>
      </c:valAx>
      <c:serAx>
        <c:axId val="68120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7791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True</c:v>
                </c:pt>
                <c:pt idx="1">
                  <c:v>False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C-4C39-B7AC-9E3B77FDE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67810512"/>
        <c:axId val="367809336"/>
      </c:barChart>
      <c:catAx>
        <c:axId val="36781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6350">
            <a:noFill/>
          </a:ln>
        </c:spPr>
        <c:crossAx val="367809336"/>
        <c:crosses val="autoZero"/>
        <c:auto val="1"/>
        <c:lblAlgn val="ctr"/>
        <c:lblOffset val="100"/>
        <c:noMultiLvlLbl val="0"/>
      </c:catAx>
      <c:valAx>
        <c:axId val="367809336"/>
        <c:scaling>
          <c:orientation val="minMax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ln w="6350">
            <a:noFill/>
          </a:ln>
        </c:spPr>
        <c:crossAx val="367810512"/>
        <c:crosses val="autoZero"/>
        <c:crossBetween val="between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4E1B-8CD7-4713-9903-09CBED25A78A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D43C0-EE18-4251-A27B-82F75328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C8C736-CA26-42AC-A97B-116A5D37B7C7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41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</a:t>
            </a:r>
            <a:r>
              <a:rPr lang="en-US" baseline="0" dirty="0"/>
              <a:t> – glaciers make land sink, glaciers move away – land rises… for 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9778-71BB-467A-BC47-4996B94903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https://www.epa.gov/climate-indicators/climate-change-indicators-sea-level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3123-9288-4953-B520-99006CD31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Eustatic</a:t>
            </a:r>
            <a:r>
              <a:rPr lang="en-US" dirty="0"/>
              <a:t> – global sea level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9778-71BB-467A-BC47-4996B94903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5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46516904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45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4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8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BEE1-A691-4887-89E8-FB0B6704EFE3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F00A-74F2-4688-A904-EBE7F3A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0&amp;url=http://geology.uprm.edu/Morelock/patterns.htm&amp;ei=nMZOVNcoxfyKAsP4gPgB&amp;bvm=bv.78597519,d.cGE&amp;psig=AFQjCNFyjLrwCApN8b8mZTJ8UqDVAQbI6g&amp;ust=141453514534486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8090" y="0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Today’s Class 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870" y="1276350"/>
            <a:ext cx="11201399" cy="25717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038" indent="-300038">
              <a:buFont typeface="Arial" panose="020B0604020202020204" pitchFamily="34" charset="0"/>
              <a:buAutoNum type="romanUcPeriod"/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Mangroves</a:t>
            </a:r>
          </a:p>
          <a:p>
            <a:pPr marL="300038" indent="-300038">
              <a:buFont typeface="Arial" panose="020B0604020202020204" pitchFamily="34" charset="0"/>
              <a:buAutoNum type="romanU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 marshes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038" indent="-300038">
              <a:buFont typeface="Arial" panose="020B0604020202020204" pitchFamily="34" charset="0"/>
              <a:buAutoNum type="romanUcPeriod"/>
              <a:defRPr/>
            </a:pP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Image result for coastal ecosyst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92" y="956310"/>
            <a:ext cx="7369412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889500"/>
            <a:ext cx="854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Monday – bring your laptop – it’s evaluation 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72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47816" r="23551" b="31341"/>
          <a:stretch/>
        </p:blipFill>
        <p:spPr bwMode="auto">
          <a:xfrm>
            <a:off x="2667000" y="1752600"/>
            <a:ext cx="6553200" cy="353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9726" y="6305490"/>
            <a:ext cx="161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Redfield 1965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7469" y="381001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salt marshes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1180" y="3520924"/>
            <a:ext cx="3459480" cy="1294916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994332"/>
            <a:ext cx="3253740" cy="1294916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16514"/>
            <a:ext cx="10515600" cy="1325563"/>
          </a:xfrm>
        </p:spPr>
        <p:txBody>
          <a:bodyPr/>
          <a:lstStyle/>
          <a:p>
            <a:r>
              <a:rPr lang="en-US" dirty="0"/>
              <a:t>Salt marshes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0" y="1690688"/>
            <a:ext cx="7615989" cy="482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Coastal wetlands at border of land and ocean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Exposed at low tide, submerged at high tide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Marsh platform (i.e., the surface) delicately situated at border of ocean and land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Plants and animals adapted for these environments</a:t>
            </a:r>
          </a:p>
          <a:p>
            <a:endParaRPr lang="en-US" dirty="0"/>
          </a:p>
        </p:txBody>
      </p:sp>
      <p:pic>
        <p:nvPicPr>
          <p:cNvPr id="18434" name="Picture 2" descr="Image result for salt mar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17" y="1361280"/>
            <a:ext cx="4707677" cy="35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7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16514"/>
            <a:ext cx="10515600" cy="1325563"/>
          </a:xfrm>
        </p:spPr>
        <p:txBody>
          <a:bodyPr/>
          <a:lstStyle/>
          <a:p>
            <a:r>
              <a:rPr lang="en-US" dirty="0"/>
              <a:t>Salt marshes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0" y="943928"/>
            <a:ext cx="12455090" cy="34756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productive ecosystems on Earth – store more C than forests per unit area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Places of rapid and dynamic biogeochemical transformations</a:t>
            </a:r>
          </a:p>
          <a:p>
            <a:pPr marL="457200" lvl="1" indent="0">
              <a:buNone/>
            </a:pPr>
            <a:r>
              <a:rPr lang="en-US" dirty="0"/>
              <a:t>Why?</a:t>
            </a:r>
          </a:p>
          <a:p>
            <a:endParaRPr lang="en-US" dirty="0"/>
          </a:p>
        </p:txBody>
      </p:sp>
      <p:pic>
        <p:nvPicPr>
          <p:cNvPr id="4" name="Picture 8" descr="Image result for salt marsh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0" y="3004797"/>
            <a:ext cx="6830421" cy="3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50" y="3909060"/>
            <a:ext cx="5388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Range of conditions (water availability, oxygen, salinity, nutrients).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Sediments host large variety of microbes that can break down material.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6" y="387033"/>
            <a:ext cx="113020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Quick 2 min activity</a:t>
            </a:r>
            <a:r>
              <a:rPr lang="en-US" dirty="0"/>
              <a:t>: Turn to the person next to you and come up list of ecosystem services provided by marshes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17" y="2137694"/>
            <a:ext cx="735931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Lots of carbon storage!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Important habitat: fish, birds, algae, crabs,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Flood protection: protect again storm surges, buffer from sea level rise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Nutrient filtration – natural cleaners of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Recreation – kayaking, birding, hunting</a:t>
            </a:r>
          </a:p>
        </p:txBody>
      </p:sp>
      <p:pic>
        <p:nvPicPr>
          <p:cNvPr id="17410" name="Picture 2" descr="Image result for salt mar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33" y="1690688"/>
            <a:ext cx="3268204" cy="44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36000" r="49000" b="22445"/>
          <a:stretch/>
        </p:blipFill>
        <p:spPr bwMode="auto">
          <a:xfrm>
            <a:off x="2002916" y="881360"/>
            <a:ext cx="7148704" cy="48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59436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level risen over the past 18,000 years by ~100 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1663" y="6405265"/>
            <a:ext cx="18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geology.uprm.edu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520" y="358140"/>
            <a:ext cx="1036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do marshes maintain their elevation right at the edge of the sea?</a:t>
            </a:r>
          </a:p>
        </p:txBody>
      </p:sp>
    </p:spTree>
    <p:extLst>
      <p:ext uri="{BB962C8B-B14F-4D97-AF65-F5344CB8AC3E}">
        <p14:creationId xmlns:p14="http://schemas.microsoft.com/office/powerpoint/2010/main" val="267820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6189" y="457201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Mean sea level refers to the height of the sea in relation to a surface reference point. Sea level goes through periodic cycles of change throughout geologic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876" y="5638800"/>
            <a:ext cx="655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Global mean sea level rise since the 1990s - ~3.5 mm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657600"/>
            <a:ext cx="5780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Eustatic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global  (climate driven)</a:t>
            </a:r>
          </a:p>
          <a:p>
            <a:endParaRPr lang="en-US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local</a:t>
            </a:r>
          </a:p>
        </p:txBody>
      </p:sp>
    </p:spTree>
    <p:extLst>
      <p:ext uri="{BB962C8B-B14F-4D97-AF65-F5344CB8AC3E}">
        <p14:creationId xmlns:p14="http://schemas.microsoft.com/office/powerpoint/2010/main" val="18601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16836" r="3135" b="23701"/>
          <a:stretch/>
        </p:blipFill>
        <p:spPr bwMode="auto">
          <a:xfrm>
            <a:off x="322666" y="622300"/>
            <a:ext cx="11564534" cy="546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0927" y="5943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http://tidesandcurrents.noaa.gov/sltrends/sltrends.shtml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5404"/>
            <a:ext cx="5943600" cy="58475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431" y="226172"/>
            <a:ext cx="481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Why does sea level change?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752600"/>
            <a:ext cx="4719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Thermal Expansion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520187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 Melting of glaciers and ice caps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5499" y="1143001"/>
            <a:ext cx="4408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Two dominant reasons….</a:t>
            </a:r>
          </a:p>
        </p:txBody>
      </p:sp>
    </p:spTree>
    <p:extLst>
      <p:ext uri="{BB962C8B-B14F-4D97-AF65-F5344CB8AC3E}">
        <p14:creationId xmlns:p14="http://schemas.microsoft.com/office/powerpoint/2010/main" val="41137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8331156"/>
              </p:ext>
            </p:extLst>
          </p:nvPr>
        </p:nvGraphicFramePr>
        <p:xfrm>
          <a:off x="927100" y="1573784"/>
          <a:ext cx="10045700" cy="144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Melting Glaciers is the primary driver of sea level rise.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1828800" y="1714500"/>
            <a:ext cx="9753600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True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5" name="CAI1"/>
          <p:cNvSpPr/>
          <p:nvPr>
            <p:custDataLst>
              <p:tags r:id="rId3"/>
            </p:custDataLst>
          </p:nvPr>
        </p:nvSpPr>
        <p:spPr>
          <a:xfrm rot="10800000">
            <a:off x="472440" y="2462657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6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0444" r="59750" b="8222"/>
          <a:stretch/>
        </p:blipFill>
        <p:spPr bwMode="auto">
          <a:xfrm>
            <a:off x="1828800" y="673659"/>
            <a:ext cx="4812466" cy="61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220" y="112694"/>
            <a:ext cx="8841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Marshes typically keep up with SLR (over last 4000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5151" y="25908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marshes in New England began developing about 4000 years ago, when rates of SLR slowed to a moderate 0.1 cm/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8965" y="6248400"/>
            <a:ext cx="178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Orson et al. 1998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1451" y="697469"/>
            <a:ext cx="29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RSLR = ‘relative sea level rise’</a:t>
            </a:r>
          </a:p>
        </p:txBody>
      </p:sp>
    </p:spTree>
    <p:extLst>
      <p:ext uri="{BB962C8B-B14F-4D97-AF65-F5344CB8AC3E}">
        <p14:creationId xmlns:p14="http://schemas.microsoft.com/office/powerpoint/2010/main" val="377914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on the final?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11300" y="1658938"/>
            <a:ext cx="9144000" cy="1655762"/>
          </a:xfrm>
        </p:spPr>
        <p:txBody>
          <a:bodyPr>
            <a:noAutofit/>
          </a:bodyPr>
          <a:lstStyle/>
          <a:p>
            <a:pPr marL="571500" marR="0" lvl="0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is cumulative.</a:t>
            </a:r>
          </a:p>
          <a:p>
            <a:pPr marL="571500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~40-50% of the final is the new material we’ve covered since exam 3 (lectures 28-37)</a:t>
            </a:r>
          </a:p>
          <a:p>
            <a:pPr marL="571500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~ 50-60% material from the previous exams.</a:t>
            </a:r>
          </a:p>
          <a:p>
            <a:pPr marL="1028700" marR="0" lvl="1" indent="-5715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previous exams as a study guide for what topics to focus on.</a:t>
            </a:r>
          </a:p>
          <a:p>
            <a:pPr marL="1028700" marR="0" lvl="1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I did not ask about it on one of those previous exams, it will not be on the final (except for new material, see point 1 above).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677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Accretion basics: driven by biotic and abiotic factors</a:t>
            </a:r>
          </a:p>
        </p:txBody>
      </p:sp>
      <p:pic>
        <p:nvPicPr>
          <p:cNvPr id="3074" name="Picture 2" descr="https://encrypted-tbn0.gstatic.com/images?q=tbn:ANd9GcQ_pd9PY1wI8keTR4cHblYSLrnobHTpyrRVBleBWEKxoK2Vouyf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30" y="1905000"/>
            <a:ext cx="4023770" cy="27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7153" y="2298870"/>
            <a:ext cx="2771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Sediment Deposition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Primary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8957" y="2485072"/>
            <a:ext cx="20633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Erosion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Decomposition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936" y="4763869"/>
            <a:ext cx="32415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Factors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Compaction, Subsidence</a:t>
            </a:r>
          </a:p>
        </p:txBody>
      </p:sp>
      <p:sp>
        <p:nvSpPr>
          <p:cNvPr id="9" name="Oval 8"/>
          <p:cNvSpPr/>
          <p:nvPr/>
        </p:nvSpPr>
        <p:spPr>
          <a:xfrm>
            <a:off x="656091" y="1816638"/>
            <a:ext cx="3934035" cy="2903456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018" y="4669262"/>
            <a:ext cx="3208899" cy="141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Primary Production and Sediment inputs contribute positively to accretion – 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7295" y="5948313"/>
            <a:ext cx="51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j-lt"/>
              </a:rPr>
              <a:t>Which are abiotic and which are biotic?</a:t>
            </a:r>
          </a:p>
        </p:txBody>
      </p:sp>
    </p:spTree>
    <p:extLst>
      <p:ext uri="{BB962C8B-B14F-4D97-AF65-F5344CB8AC3E}">
        <p14:creationId xmlns:p14="http://schemas.microsoft.com/office/powerpoint/2010/main" val="1104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1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Controls on Primary Production in Salt Marsh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" y="1706880"/>
            <a:ext cx="7597140" cy="1447800"/>
          </a:xfrm>
        </p:spPr>
        <p:txBody>
          <a:bodyPr>
            <a:noAutofit/>
          </a:bodyPr>
          <a:lstStyle/>
          <a:p>
            <a:r>
              <a:rPr lang="en-US" sz="3600" dirty="0"/>
              <a:t>Nutrients </a:t>
            </a:r>
          </a:p>
          <a:p>
            <a:pPr lvl="1"/>
            <a:r>
              <a:rPr lang="en-US" sz="3200" dirty="0"/>
              <a:t>Necessary for primary production</a:t>
            </a:r>
          </a:p>
          <a:p>
            <a:pPr lvl="1"/>
            <a:r>
              <a:rPr lang="en-US" sz="3200" dirty="0"/>
              <a:t>Nitrogen limiting nutrient (mostly)</a:t>
            </a:r>
          </a:p>
          <a:p>
            <a:pPr lvl="1"/>
            <a:endParaRPr lang="en-US" sz="3200" dirty="0"/>
          </a:p>
          <a:p>
            <a:r>
              <a:rPr lang="en-US" sz="3600" dirty="0"/>
              <a:t>Oxygen Availability</a:t>
            </a:r>
          </a:p>
          <a:p>
            <a:pPr lvl="1"/>
            <a:r>
              <a:rPr lang="en-US" sz="3200" dirty="0"/>
              <a:t>Influenced by tidal inundation- so changes a lot over space and over time</a:t>
            </a:r>
          </a:p>
          <a:p>
            <a:pPr lvl="1"/>
            <a:r>
              <a:rPr lang="en-US" sz="3200" dirty="0"/>
              <a:t>More O</a:t>
            </a:r>
            <a:r>
              <a:rPr lang="en-US" sz="3200" baseline="-25000" dirty="0"/>
              <a:t>2</a:t>
            </a:r>
            <a:r>
              <a:rPr lang="en-US" sz="3200" dirty="0"/>
              <a:t> = plant happier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29" y="1219200"/>
            <a:ext cx="37433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906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Primary Production doesn’t occur aboveground only!</a:t>
            </a:r>
            <a:br>
              <a:rPr lang="en-US" sz="3200" dirty="0"/>
            </a:br>
            <a:r>
              <a:rPr lang="en-US" sz="3200" dirty="0"/>
              <a:t>Importance of Belowground Organic Matter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4" t="40744" r="31530" b="35142"/>
          <a:stretch/>
        </p:blipFill>
        <p:spPr bwMode="auto">
          <a:xfrm>
            <a:off x="3200401" y="1600201"/>
            <a:ext cx="5977231" cy="419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0508" y="6488668"/>
            <a:ext cx="20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Image: Simon </a:t>
            </a:r>
            <a:r>
              <a:rPr lang="en-US" dirty="0" err="1">
                <a:solidFill>
                  <a:schemeClr val="bg1"/>
                </a:solidFill>
              </a:rPr>
              <a:t>Mudd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29980"/>
            <a:ext cx="743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organic matter in marsh belowground!</a:t>
            </a:r>
          </a:p>
        </p:txBody>
      </p:sp>
    </p:spTree>
    <p:extLst>
      <p:ext uri="{BB962C8B-B14F-4D97-AF65-F5344CB8AC3E}">
        <p14:creationId xmlns:p14="http://schemas.microsoft.com/office/powerpoint/2010/main" val="341443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16464" r="28207" b="36367"/>
          <a:stretch/>
        </p:blipFill>
        <p:spPr bwMode="auto">
          <a:xfrm>
            <a:off x="1504111" y="1399715"/>
            <a:ext cx="8917783" cy="427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4954" y="6412468"/>
            <a:ext cx="18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Valiela</a:t>
            </a:r>
            <a:r>
              <a:rPr lang="en-US" dirty="0">
                <a:solidFill>
                  <a:schemeClr val="bg1"/>
                </a:solidFill>
              </a:rPr>
              <a:t> et al. 1974</a:t>
            </a:r>
          </a:p>
        </p:txBody>
      </p:sp>
      <p:sp>
        <p:nvSpPr>
          <p:cNvPr id="3" name="Oval 2"/>
          <p:cNvSpPr/>
          <p:nvPr/>
        </p:nvSpPr>
        <p:spPr>
          <a:xfrm>
            <a:off x="7490460" y="3135236"/>
            <a:ext cx="1371600" cy="25395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" y="5820043"/>
            <a:ext cx="7433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nutrients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organic matter in marsh belowground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828" y="131085"/>
            <a:ext cx="3169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HF = High Fertilization</a:t>
            </a:r>
          </a:p>
          <a:p>
            <a:r>
              <a:rPr lang="en-US" dirty="0">
                <a:solidFill>
                  <a:schemeClr val="bg1"/>
                </a:solidFill>
              </a:rPr>
              <a:t>LF = Low Fertilization</a:t>
            </a:r>
          </a:p>
          <a:p>
            <a:r>
              <a:rPr lang="en-US" dirty="0">
                <a:solidFill>
                  <a:schemeClr val="bg1"/>
                </a:solidFill>
              </a:rPr>
              <a:t>C = control</a:t>
            </a:r>
          </a:p>
          <a:p>
            <a:r>
              <a:rPr lang="en-US" dirty="0">
                <a:solidFill>
                  <a:schemeClr val="bg1"/>
                </a:solidFill>
              </a:rPr>
              <a:t>U= urea (another fertilizer type)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5288" y="131085"/>
            <a:ext cx="5655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Rhizomes and roots are below ground</a:t>
            </a:r>
          </a:p>
          <a:p>
            <a:r>
              <a:rPr lang="en-US" dirty="0">
                <a:solidFill>
                  <a:schemeClr val="bg1"/>
                </a:solidFill>
              </a:rPr>
              <a:t>Notice percentage of biomass aboveground vs. rhizomes!</a:t>
            </a:r>
          </a:p>
        </p:txBody>
      </p:sp>
    </p:spTree>
    <p:extLst>
      <p:ext uri="{BB962C8B-B14F-4D97-AF65-F5344CB8AC3E}">
        <p14:creationId xmlns:p14="http://schemas.microsoft.com/office/powerpoint/2010/main" val="2248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305" y="17980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Mud!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17" y="1699967"/>
            <a:ext cx="5762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cannot have a marsh without sediment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Sediment brought into marsh via tides and rivers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 grasses trap sediment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040" y="5921515"/>
            <a:ext cx="10732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sediment available allows for marsh stability at higher rates of SLR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5" y="1448526"/>
            <a:ext cx="5963985" cy="4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677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Accretion basics: driven by biotic and abiotic factors</a:t>
            </a:r>
          </a:p>
        </p:txBody>
      </p:sp>
      <p:pic>
        <p:nvPicPr>
          <p:cNvPr id="3074" name="Picture 2" descr="https://encrypted-tbn0.gstatic.com/images?q=tbn:ANd9GcQ_pd9PY1wI8keTR4cHblYSLrnobHTpyrRVBleBWEKxoK2Vouyf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30" y="1905000"/>
            <a:ext cx="4023770" cy="27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7153" y="2298870"/>
            <a:ext cx="2771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Sediment Deposition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Primary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8957" y="2485072"/>
            <a:ext cx="20633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Erosion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Decomposition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936" y="4763869"/>
            <a:ext cx="32415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Factors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Compaction, Subsidence</a:t>
            </a:r>
          </a:p>
        </p:txBody>
      </p:sp>
      <p:sp>
        <p:nvSpPr>
          <p:cNvPr id="9" name="Oval 8"/>
          <p:cNvSpPr/>
          <p:nvPr/>
        </p:nvSpPr>
        <p:spPr>
          <a:xfrm>
            <a:off x="7509378" y="2071162"/>
            <a:ext cx="3934035" cy="2903456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98957" y="5210145"/>
            <a:ext cx="38186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Decomposition of organic matter and erosion contribute to negatively to accretion – why?</a:t>
            </a:r>
          </a:p>
        </p:txBody>
      </p:sp>
    </p:spTree>
    <p:extLst>
      <p:ext uri="{BB962C8B-B14F-4D97-AF65-F5344CB8AC3E}">
        <p14:creationId xmlns:p14="http://schemas.microsoft.com/office/powerpoint/2010/main" val="14469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Controls on Decomposition Rates?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01" y="989361"/>
            <a:ext cx="9944242" cy="2057400"/>
          </a:xfrm>
        </p:spPr>
        <p:txBody>
          <a:bodyPr>
            <a:noAutofit/>
          </a:bodyPr>
          <a:lstStyle/>
          <a:p>
            <a:r>
              <a:rPr lang="en-US" dirty="0"/>
              <a:t>Oxygen availability (positive relationship, function of inundation)</a:t>
            </a:r>
          </a:p>
          <a:p>
            <a:r>
              <a:rPr lang="en-US" dirty="0"/>
              <a:t>Temperature (positive relationship)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43000" y="40919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latin typeface="+mj-lt"/>
              </a:rPr>
              <a:t>Controls on Erosion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772" y="5234940"/>
            <a:ext cx="7399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presence and condition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action, storms, proximity to disturbances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55" y="1493105"/>
            <a:ext cx="5589767" cy="41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-152351"/>
            <a:ext cx="13813455" cy="1325563"/>
          </a:xfrm>
        </p:spPr>
        <p:txBody>
          <a:bodyPr/>
          <a:lstStyle/>
          <a:p>
            <a:r>
              <a:rPr lang="en-US" dirty="0"/>
              <a:t>Coastal wetlands: mangroves and salt marshes</a:t>
            </a:r>
          </a:p>
        </p:txBody>
      </p:sp>
      <p:pic>
        <p:nvPicPr>
          <p:cNvPr id="11268" name="Picture 4" descr="Image result for map mangroves and salt marsh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022966"/>
            <a:ext cx="9307250" cy="54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2420" y="4534558"/>
            <a:ext cx="3066884" cy="11347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Inter-tidal zone.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Mangroves in lower latitudes, salt marshes in higher latitudes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018" y="2439203"/>
            <a:ext cx="2568664" cy="911506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>
                <a:cs typeface="Times New Roman" panose="02020603050405020304" pitchFamily="18" charset="0"/>
              </a:rPr>
              <a:t>Mangroves are ‘forests’ – they contain the only trees that can exist in salt water.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1364" y="4897904"/>
            <a:ext cx="233768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Salt marshes are ‘grasslands’</a:t>
            </a:r>
          </a:p>
        </p:txBody>
      </p:sp>
    </p:spTree>
    <p:extLst>
      <p:ext uri="{BB962C8B-B14F-4D97-AF65-F5344CB8AC3E}">
        <p14:creationId xmlns:p14="http://schemas.microsoft.com/office/powerpoint/2010/main" val="42683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9189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Red mangrove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Contain elaborate “prop” root system - stabilizes the trees. 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Roots contain waxy substance that helps keep salt out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~25 m in height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Can handle (tolerant of) full saltine conditions</a:t>
            </a:r>
          </a:p>
        </p:txBody>
      </p:sp>
      <p:pic>
        <p:nvPicPr>
          <p:cNvPr id="3" name="Picture 2" descr="red mangrove i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77" y="3657600"/>
            <a:ext cx="4209810" cy="28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red mangrove prop 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25" y="309609"/>
            <a:ext cx="4184988" cy="3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6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28" y="406400"/>
            <a:ext cx="8185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Black mangrove</a:t>
            </a: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dirty="0"/>
              <a:t>Easily identified by roots (“pneumatophores”) - specialized to take in oxygen. - tubular bristles, stick out vertically and trap oxygen for its oxygen-starved root systems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Tolerant of high saline conditions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Trees grow in isolated groups –</a:t>
            </a:r>
          </a:p>
          <a:p>
            <a:pPr marL="457200" lvl="1" indent="0">
              <a:buNone/>
            </a:pPr>
            <a:r>
              <a:rPr lang="en-US" dirty="0"/>
              <a:t>    individual trees large, 20-25 m high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18" name="Picture 2" descr="Image result for pneumatoph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12" y="2231064"/>
            <a:ext cx="3619166" cy="38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neumatoph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20" y="4572933"/>
            <a:ext cx="3292642" cy="21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5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62" y="457076"/>
            <a:ext cx="6327774" cy="5350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White mangrove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Shortest of the three, ~5 m tall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Doesn’t like complete inundation, so furthest back from shore.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No buttressed (prop) roots.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Unique openings (glands) to that release salt – so leaves are become coated with white salt crystals </a:t>
            </a:r>
          </a:p>
          <a:p>
            <a:endParaRPr lang="en-US" dirty="0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1494372"/>
            <a:ext cx="4573403" cy="34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ngrove ec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1" y="505326"/>
            <a:ext cx="10322555" cy="58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3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angrove ec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49" y="1068387"/>
            <a:ext cx="8277576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lue carbon mangro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70136"/>
            <a:ext cx="9707028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075" y="325735"/>
            <a:ext cx="1052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What’s the fuss about? Great habitat, but also important because of…..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9425" y="308887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CARBON</a:t>
            </a:r>
          </a:p>
        </p:txBody>
      </p:sp>
    </p:spTree>
    <p:extLst>
      <p:ext uri="{BB962C8B-B14F-4D97-AF65-F5344CB8AC3E}">
        <p14:creationId xmlns:p14="http://schemas.microsoft.com/office/powerpoint/2010/main" val="40755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salt mar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09" y="853122"/>
            <a:ext cx="9882446" cy="49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5996940"/>
            <a:ext cx="487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https://www.youtube.com/watch?v=dJ3TsANQBic</a:t>
            </a:r>
          </a:p>
        </p:txBody>
      </p:sp>
    </p:spTree>
    <p:extLst>
      <p:ext uri="{BB962C8B-B14F-4D97-AF65-F5344CB8AC3E}">
        <p14:creationId xmlns:p14="http://schemas.microsoft.com/office/powerpoint/2010/main" val="339994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2049A29E9B5476981CA38D6CD875A13"/>
  <p:tag name="TPPRESENTATIONGUID" val="235f2e3f-a2cb-4877-bcdf-b679423058e3"/>
  <p:tag name="TPVERSION" val="6"/>
  <p:tag name="TPFULLVERSION" val="7.5.8.4"/>
  <p:tag name="PPTVERSION" val="16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LIVECHARTING" val="False"/>
  <p:tag name="AUTOFORMATCHART" val="True"/>
  <p:tag name="TPQUESTIONXML" val="﻿&lt;?xml version=&quot;1.0&quot; encoding=&quot;utf-8&quot;?&gt;&#10;&lt;questionlist&gt;&#10;    &lt;properties&gt;&#10;        &lt;guid&gt;C47448B6BD534157AFD84E7DB3D14CDC&lt;/guid&gt;&#10;        &lt;description /&gt;&#10;        &lt;date&gt;12/5/2018 2:13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D2B85492B64A099CCEC7958402CF40&lt;/guid&gt;&#10;            &lt;repollguid&gt;5DF60A0D357F4202BB5572B7947CB3CA&lt;/repollguid&gt;&#10;            &lt;sourceid&gt;029196BA5C3340D9B697A317D1B35050&lt;/sourceid&gt;&#10;            &lt;questiontext&gt;Melting Glaciers is the primary driver of sea level ris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4E0AC39B322A4FDF9EC00D4EA1637270&lt;/guid&gt;&#10;                    &lt;answertext&gt;True&lt;/answertext&gt;&#10;                    &lt;valuetype&gt;-1&lt;/valuetype&gt;&#10;                &lt;/answer&gt;&#10;                &lt;answer&gt;&#10;                    &lt;guid&gt;A739DEF6E6E14A90B2DE3292A8C8CD56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ELFORMAT" val="0"/>
  <p:tag name="DEFINEDCOLORS" val="3,6,10,45,32,50,13,4,9,55,1"/>
  <p:tag name="TYPE" val="1"/>
  <p:tag name="NUMBERFORMAT" val="0"/>
  <p:tag name="COLORTYPE" val="SCHE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819</Words>
  <Application>Microsoft Macintosh PowerPoint</Application>
  <PresentationFormat>Widescreen</PresentationFormat>
  <Paragraphs>166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Times New Roman</vt:lpstr>
      <vt:lpstr>Office Theme</vt:lpstr>
      <vt:lpstr>Today’s Class Outline</vt:lpstr>
      <vt:lpstr>What’s on the final? </vt:lpstr>
      <vt:lpstr>Coastal wetlands: mangroves and salt marshes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Salt marshes  </vt:lpstr>
      <vt:lpstr>Salt marshes  </vt:lpstr>
      <vt:lpstr>Quick 2 min activity: Turn to the person next to you and come up list of ecosystem services provided by marshes</vt:lpstr>
      <vt:lpstr>PowerPoint Presentation</vt:lpstr>
      <vt:lpstr>PowerPoint Presentation</vt:lpstr>
      <vt:lpstr>PowerPoint Presentation</vt:lpstr>
      <vt:lpstr>PowerPoint Presentation</vt:lpstr>
      <vt:lpstr>Melting Glaciers is the primary driver of sea level rise.</vt:lpstr>
      <vt:lpstr>PowerPoint Presentation</vt:lpstr>
      <vt:lpstr>Accretion basics: driven by biotic and abiotic factors</vt:lpstr>
      <vt:lpstr>Major Controls on Primary Production in Salt Marsh</vt:lpstr>
      <vt:lpstr>Primary Production doesn’t occur aboveground only! Importance of Belowground Organic Matter  </vt:lpstr>
      <vt:lpstr>PowerPoint Presentation</vt:lpstr>
      <vt:lpstr>PowerPoint Presentation</vt:lpstr>
      <vt:lpstr>Accretion basics: driven by biotic and abiotic factors</vt:lpstr>
      <vt:lpstr>Controls on Decomposition Rates?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Carey, Joanna</dc:creator>
  <cp:lastModifiedBy>Wally Fulweiler</cp:lastModifiedBy>
  <cp:revision>130</cp:revision>
  <dcterms:created xsi:type="dcterms:W3CDTF">2017-10-30T15:14:32Z</dcterms:created>
  <dcterms:modified xsi:type="dcterms:W3CDTF">2018-12-11T15:33:59Z</dcterms:modified>
</cp:coreProperties>
</file>