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2" r:id="rId3"/>
    <p:sldId id="304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0" r:id="rId15"/>
    <p:sldId id="270" r:id="rId16"/>
    <p:sldId id="271" r:id="rId17"/>
    <p:sldId id="299" r:id="rId18"/>
    <p:sldId id="272" r:id="rId19"/>
    <p:sldId id="273" r:id="rId20"/>
    <p:sldId id="274" r:id="rId21"/>
    <p:sldId id="30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4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A-4CE7-9FFA-F801F33BB0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0A-4CE7-9FFA-F801F33BB0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0A-4CE7-9FFA-F801F33BB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4667248"/>
        <c:axId val="731859936"/>
        <c:axId val="644944048"/>
      </c:bar3DChart>
      <c:catAx>
        <c:axId val="66466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1859936"/>
        <c:crosses val="autoZero"/>
        <c:auto val="1"/>
        <c:lblAlgn val="ctr"/>
        <c:lblOffset val="100"/>
        <c:noMultiLvlLbl val="0"/>
      </c:catAx>
      <c:valAx>
        <c:axId val="73185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4667248"/>
        <c:crosses val="autoZero"/>
        <c:crossBetween val="between"/>
      </c:valAx>
      <c:serAx>
        <c:axId val="644944048"/>
        <c:scaling>
          <c:orientation val="minMax"/>
        </c:scaling>
        <c:delete val="0"/>
        <c:axPos val="b"/>
        <c:majorTickMark val="out"/>
        <c:minorTickMark val="none"/>
        <c:tickLblPos val="nextTo"/>
        <c:crossAx val="7318599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8089752114319043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True</c:v>
                </c:pt>
                <c:pt idx="1">
                  <c:v>False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36-417C-847F-F9E68F95E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414240"/>
        <c:axId val="212414632"/>
        <c:axId val="0"/>
      </c:bar3DChart>
      <c:catAx>
        <c:axId val="21241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212414632"/>
        <c:crosses val="autoZero"/>
        <c:auto val="1"/>
        <c:lblAlgn val="ctr"/>
        <c:lblOffset val="100"/>
        <c:noMultiLvlLbl val="0"/>
      </c:catAx>
      <c:valAx>
        <c:axId val="212414632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one"/>
        <c:spPr>
          <a:ln w="6350">
            <a:noFill/>
          </a:ln>
        </c:spPr>
        <c:crossAx val="212414240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A3224-3BA4-4F67-B331-017DBB4858D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F7BF8-2C93-4FDD-8AA7-7BA80E5ED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4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7BF8-2C93-4FDD-8AA7-7BA80E5ED5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7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4C3B4-AF78-40B7-A16F-4525783D2528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11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71E59-1A4D-4367-8226-7C1CB782E160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FE2BC-CD9F-4F6E-BE27-B996D2747D52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14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4D780-B726-4006-BAB4-CB4432F7A05C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15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http://hydrothermalventszcrenshaw.weebly.com/black--white-smokers.html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7BF8-2C93-4FDD-8AA7-7BA80E5ED5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2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95E28-00E5-4591-B8A3-C731696A7BE9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17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0DA56-1A95-487A-9F4B-02ABE130AF44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18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101FD-1D19-41AE-AC15-65403D6CF058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19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058B-98AB-4E2A-B171-F9CFD09C810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14570-A598-47AF-94F2-9D8FE319BDC1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4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C2DA0-5BFF-40A2-91FD-7B80DF8FB6F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5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0D461-EB28-4D74-9A6B-C7B2489CDFD6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0D461-EB28-4D74-9A6B-C7B2489CDFD6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0D461-EB28-4D74-9A6B-C7B2489CDFD6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8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0D461-EB28-4D74-9A6B-C7B2489CDFD6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09682-9E06-4F7A-9DDB-10537178A292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785395669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92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5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33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81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60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25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9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9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16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96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37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3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09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3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1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57F1-C6B8-4D40-B1E6-F0E15A4BB9DF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94F7-1F5B-4BF8-AFD4-2B638536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  <p:sldLayoutId id="21474837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CD3F-870E-4987-B378-E420A98360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85E2-9277-4C04-AA42-560FA642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2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TR6gGDWcJk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dXOQFnU-49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685" y="35607"/>
            <a:ext cx="5110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Hydrothermal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Vents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7, 2018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77000"/>
            <a:ext cx="5849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Any slide that says Oxford University courtesy of my colleague </a:t>
            </a:r>
            <a:r>
              <a:rPr lang="en-US" sz="1400" dirty="0" err="1" smtClean="0"/>
              <a:t>Anni</a:t>
            </a:r>
            <a:r>
              <a:rPr lang="en-US" sz="1400" dirty="0" smtClean="0"/>
              <a:t> </a:t>
            </a:r>
            <a:r>
              <a:rPr lang="en-US" sz="1400" dirty="0" err="1" smtClean="0"/>
              <a:t>Djurhuus</a:t>
            </a:r>
            <a:r>
              <a:rPr lang="en-US" sz="1400" dirty="0" smtClean="0"/>
              <a:t>  </a:t>
            </a:r>
            <a:endParaRPr lang="en-US" sz="1400" dirty="0"/>
          </a:p>
        </p:txBody>
      </p:sp>
      <p:pic>
        <p:nvPicPr>
          <p:cNvPr id="4" name="rTR6gGDWcJ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1071562"/>
            <a:ext cx="8382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1" descr="missing h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1600200"/>
            <a:ext cx="76469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Early Clues - 5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81200" y="990600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“Missing Heat”</a:t>
            </a:r>
          </a:p>
        </p:txBody>
      </p:sp>
    </p:spTree>
    <p:extLst>
      <p:ext uri="{BB962C8B-B14F-4D97-AF65-F5344CB8AC3E}">
        <p14:creationId xmlns:p14="http://schemas.microsoft.com/office/powerpoint/2010/main" val="31938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altLang="en-US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1977</a:t>
            </a:r>
            <a:r>
              <a:rPr lang="en-US" altLang="en-US" sz="2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 group of geologists </a:t>
            </a:r>
          </a:p>
          <a:p>
            <a:r>
              <a:rPr lang="en-US" alt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   found one of the most exciting biological phenomena</a:t>
            </a:r>
            <a:endParaRPr lang="en-US" alt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 t="7333" r="64166" b="87334"/>
          <a:stretch>
            <a:fillRect/>
          </a:stretch>
        </p:blipFill>
        <p:spPr bwMode="auto">
          <a:xfrm>
            <a:off x="1600200" y="1752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http://www.achievement.org/achievers/bal0/large/bal0-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" y="2438400"/>
            <a:ext cx="28860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Photograph of RMS Titanic on her maiden voyage, April 10, 1912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076575"/>
            <a:ext cx="4286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Discovery Cruises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8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990600"/>
            <a:ext cx="4267200" cy="3886200"/>
            <a:chOff x="533400" y="457200"/>
            <a:chExt cx="4656667" cy="4169975"/>
          </a:xfrm>
        </p:grpSpPr>
        <p:pic>
          <p:nvPicPr>
            <p:cNvPr id="15365" name="Picture 6" descr="ANGU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457200"/>
              <a:ext cx="4656667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TextBox 3"/>
            <p:cNvSpPr txBox="1">
              <a:spLocks noChangeArrowheads="1"/>
            </p:cNvSpPr>
            <p:nvPr/>
          </p:nvSpPr>
          <p:spPr bwMode="auto">
            <a:xfrm>
              <a:off x="1919781" y="3919333"/>
              <a:ext cx="1738173" cy="707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4000" b="1" dirty="0">
                  <a:solidFill>
                    <a:prstClr val="black"/>
                  </a:solidFill>
                </a:rPr>
                <a:t>ANGUS</a:t>
              </a:r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Discovery Cruises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22" name="Picture 2" descr="sequ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67200"/>
            <a:ext cx="4286250" cy="2085976"/>
          </a:xfrm>
          <a:prstGeom prst="rect">
            <a:avLst/>
          </a:prstGeom>
          <a:noFill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 l="7500" t="21333" r="14999" b="6667"/>
          <a:stretch>
            <a:fillRect/>
          </a:stretch>
        </p:blipFill>
        <p:spPr bwMode="auto">
          <a:xfrm>
            <a:off x="0" y="1066800"/>
            <a:ext cx="9144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0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XOQFnU-49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6917" y="914400"/>
            <a:ext cx="8530166" cy="4798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Alvin diving on vents:</a:t>
            </a:r>
          </a:p>
        </p:txBody>
      </p:sp>
    </p:spTree>
    <p:extLst>
      <p:ext uri="{BB962C8B-B14F-4D97-AF65-F5344CB8AC3E}">
        <p14:creationId xmlns:p14="http://schemas.microsoft.com/office/powerpoint/2010/main" val="33458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Vent Basics click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76014"/>
            <a:ext cx="6858000" cy="58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How do Hydrothermal Vents Work?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71800" y="1123890"/>
            <a:ext cx="6096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Cold seawater (2°C) seep into ocean floor cracks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1645384"/>
            <a:ext cx="4876800" cy="163121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350 - 400°C, water reacts with crust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 oxygen removed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 becomes acidic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 picks up dissolved metals (Fe, Cu, Zn)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 Picks up hydrogen sulfide (H</a:t>
            </a:r>
            <a:r>
              <a:rPr lang="en-US" sz="20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3409890"/>
            <a:ext cx="5105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Hot liquid rises carrying metals and H</a:t>
            </a:r>
            <a:r>
              <a:rPr lang="en-US" sz="20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3931384"/>
            <a:ext cx="4953000" cy="163121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Exits, mix with </a:t>
            </a:r>
            <a:r>
              <a:rPr lang="en-US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cold, oxygen-rich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 Black smoker: Metals and Sulfides mix 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to form black minerals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 White smoker: Not as hot, silica and 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anhydrite (white) precipitate</a:t>
            </a:r>
          </a:p>
        </p:txBody>
      </p:sp>
    </p:spTree>
    <p:extLst>
      <p:ext uri="{BB962C8B-B14F-4D97-AF65-F5344CB8AC3E}">
        <p14:creationId xmlns:p14="http://schemas.microsoft.com/office/powerpoint/2010/main" val="12278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vent chemis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71046"/>
            <a:ext cx="4648200" cy="482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600200" y="6477000"/>
            <a:ext cx="584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http://www.divediscover.whoi.edu/vents/index.html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Vent Chemistry Affect Entire Ocean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1524000"/>
            <a:ext cx="38862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Cold seawater sinks into crust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2873514"/>
            <a:ext cx="27432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Oxygen and  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Potassium removed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711714"/>
            <a:ext cx="28956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Calcium, Sulfate,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Magnesium removed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648200"/>
            <a:ext cx="37338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Sodium, Calcium, Potassium 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from crust enter fluid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638800"/>
            <a:ext cx="33528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Copper, Zinc, Iron, Sulfur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from crust enter fluid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3864114"/>
            <a:ext cx="25908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Hot fluids carrying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dissolved metals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914400"/>
            <a:ext cx="32004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7. Cold, oxygen precipitate  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metals and sulfur</a:t>
            </a:r>
          </a:p>
        </p:txBody>
      </p:sp>
    </p:spTree>
    <p:extLst>
      <p:ext uri="{BB962C8B-B14F-4D97-AF65-F5344CB8AC3E}">
        <p14:creationId xmlns:p14="http://schemas.microsoft.com/office/powerpoint/2010/main" val="2483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727" y="2333685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Black Smokers vs. White Smokers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two main types of hydrothermal vents.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Black smokers"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another name for the most common type. They are named for the black colored water that comes out of them, like the picture on the left.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black "smoke" is caused the presence of iron and sulfur, which combine to become iron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monosulfide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which has a black color. When the iron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monosulfide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solidifies, it created the black chimneys.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"White smokers"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 cooler cousins of black smokers. These vents release cooler water then "black smokers". These vents contain more barium, calcium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sillicon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These elements also have a white color, causing the white "smoke", as seen on the right.  White smokers also create white chimneys, which are usually smaller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t="24983" r="27339" b="48613"/>
          <a:stretch/>
        </p:blipFill>
        <p:spPr bwMode="auto">
          <a:xfrm>
            <a:off x="800100" y="18393"/>
            <a:ext cx="7441324" cy="29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990600"/>
            <a:ext cx="9068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Chemosynthesis: </a:t>
            </a:r>
            <a:r>
              <a:rPr lang="en-US" alt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Uses chemical energy instead of solar energy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304800" y="2241828"/>
            <a:ext cx="8610600" cy="1415772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prstClr val="black"/>
                </a:solidFill>
              </a:rPr>
              <a:t>H</a:t>
            </a:r>
            <a:r>
              <a:rPr lang="en-US" altLang="en-US" sz="2400" baseline="-25000" dirty="0">
                <a:solidFill>
                  <a:prstClr val="black"/>
                </a:solidFill>
              </a:rPr>
              <a:t>2</a:t>
            </a:r>
            <a:r>
              <a:rPr lang="en-US" altLang="en-US" sz="2400" dirty="0">
                <a:solidFill>
                  <a:prstClr val="black"/>
                </a:solidFill>
              </a:rPr>
              <a:t>O   +      CO</a:t>
            </a:r>
            <a:r>
              <a:rPr lang="en-US" altLang="en-US" sz="2400" baseline="-25000" dirty="0">
                <a:solidFill>
                  <a:prstClr val="black"/>
                </a:solidFill>
              </a:rPr>
              <a:t>2</a:t>
            </a:r>
            <a:r>
              <a:rPr lang="en-US" altLang="en-US" sz="2400" dirty="0">
                <a:solidFill>
                  <a:prstClr val="black"/>
                </a:solidFill>
              </a:rPr>
              <a:t>        +          H</a:t>
            </a:r>
            <a:r>
              <a:rPr lang="en-US" altLang="en-US" sz="2400" baseline="-25000" dirty="0">
                <a:solidFill>
                  <a:prstClr val="black"/>
                </a:solidFill>
              </a:rPr>
              <a:t>2</a:t>
            </a:r>
            <a:r>
              <a:rPr lang="en-US" altLang="en-US" sz="2400" dirty="0">
                <a:solidFill>
                  <a:prstClr val="black"/>
                </a:solidFill>
              </a:rPr>
              <a:t>S        +    O</a:t>
            </a:r>
            <a:r>
              <a:rPr lang="en-US" altLang="en-US" sz="2400" baseline="-25000" dirty="0">
                <a:solidFill>
                  <a:prstClr val="black"/>
                </a:solidFill>
              </a:rPr>
              <a:t>2</a:t>
            </a:r>
            <a:r>
              <a:rPr lang="en-US" altLang="en-US" sz="2400" dirty="0">
                <a:solidFill>
                  <a:prstClr val="black"/>
                </a:solidFill>
              </a:rPr>
              <a:t>      </a:t>
            </a: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altLang="en-US" sz="2400" dirty="0">
                <a:solidFill>
                  <a:prstClr val="black"/>
                </a:solidFill>
              </a:rPr>
              <a:t>   CH</a:t>
            </a:r>
            <a:r>
              <a:rPr lang="en-US" altLang="en-US" sz="2400" baseline="-25000" dirty="0">
                <a:solidFill>
                  <a:prstClr val="black"/>
                </a:solidFill>
              </a:rPr>
              <a:t>2</a:t>
            </a:r>
            <a:r>
              <a:rPr lang="en-US" altLang="en-US" sz="2400" dirty="0">
                <a:solidFill>
                  <a:prstClr val="black"/>
                </a:solidFill>
              </a:rPr>
              <a:t>O        +      H</a:t>
            </a:r>
            <a:r>
              <a:rPr lang="en-US" altLang="en-US" sz="2400" baseline="-25000" dirty="0">
                <a:solidFill>
                  <a:prstClr val="black"/>
                </a:solidFill>
              </a:rPr>
              <a:t>2</a:t>
            </a:r>
            <a:r>
              <a:rPr lang="en-US" altLang="en-US" sz="2400" dirty="0">
                <a:solidFill>
                  <a:prstClr val="black"/>
                </a:solidFill>
              </a:rPr>
              <a:t>SO</a:t>
            </a:r>
            <a:r>
              <a:rPr lang="en-US" altLang="en-US" sz="2400" baseline="-25000" dirty="0">
                <a:solidFill>
                  <a:prstClr val="black"/>
                </a:solidFill>
              </a:rPr>
              <a:t>4</a:t>
            </a:r>
            <a:endParaRPr lang="en-US" altLang="en-US" sz="2400" dirty="0">
              <a:solidFill>
                <a:prstClr val="black"/>
              </a:solidFill>
            </a:endParaRPr>
          </a:p>
          <a:p>
            <a:endParaRPr lang="en-US" altLang="en-US" sz="2400" dirty="0">
              <a:solidFill>
                <a:prstClr val="black"/>
              </a:solidFill>
            </a:endParaRPr>
          </a:p>
          <a:p>
            <a:r>
              <a:rPr lang="en-US" altLang="en-US" dirty="0">
                <a:solidFill>
                  <a:prstClr val="black"/>
                </a:solidFill>
              </a:rPr>
              <a:t>Water     Carbon dioxide     Hydrogen sulfide      Oxygen          Carbohydrates      Sulfuric acid</a:t>
            </a:r>
          </a:p>
          <a:p>
            <a:r>
              <a:rPr lang="en-US" altLang="en-US" sz="20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8437" name="Picture 11" descr="bact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40957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4267200" y="5715000"/>
            <a:ext cx="297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Chemosynthetic bacteria</a:t>
            </a:r>
          </a:p>
          <a:p>
            <a:pPr algn="ctr"/>
            <a:endParaRPr lang="en-US" alt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whoi.edu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Life Without </a:t>
            </a:r>
            <a:r>
              <a:rPr lang="en-US" alt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Sunlight</a:t>
            </a:r>
            <a:endParaRPr lang="en-US" alt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57288" y="1447800"/>
            <a:ext cx="648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Microscopic Archaea (bacteria-like organisms)</a:t>
            </a:r>
          </a:p>
        </p:txBody>
      </p:sp>
    </p:spTree>
    <p:extLst>
      <p:ext uri="{BB962C8B-B14F-4D97-AF65-F5344CB8AC3E}">
        <p14:creationId xmlns:p14="http://schemas.microsoft.com/office/powerpoint/2010/main" val="33835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 animBg="1"/>
      <p:bldP spid="1843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1219200" y="838200"/>
            <a:ext cx="72440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1977,  The Galapagos Rift, thriving biological community</a:t>
            </a:r>
          </a:p>
        </p:txBody>
      </p:sp>
      <p:pic>
        <p:nvPicPr>
          <p:cNvPr id="19460" name="Picture 16" descr="alvin with cl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37338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8" descr="octop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4038600"/>
            <a:ext cx="34956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0" descr="pink fi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067175"/>
            <a:ext cx="4038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7942262" y="6461125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whoi.edu</a:t>
            </a:r>
          </a:p>
        </p:txBody>
      </p:sp>
      <p:pic>
        <p:nvPicPr>
          <p:cNvPr id="19464" name="Picture 23" descr="dead clam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1100" y="1295400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Life Without Lights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15502"/>
          <a:stretch/>
        </p:blipFill>
        <p:spPr bwMode="auto">
          <a:xfrm>
            <a:off x="-36786" y="914400"/>
            <a:ext cx="567558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876800" y="1592759"/>
            <a:ext cx="411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Plume filters oxygen, hydrogen sulfide and CO</a:t>
            </a:r>
            <a:r>
              <a:rPr lang="en-US" altLang="en-US" sz="2200" baseline="-25000" dirty="0">
                <a:solidFill>
                  <a:schemeClr val="bg1"/>
                </a:solidFill>
              </a:rPr>
              <a:t>2</a:t>
            </a:r>
            <a:r>
              <a:rPr lang="en-US" altLang="en-US" sz="2200" dirty="0">
                <a:solidFill>
                  <a:schemeClr val="bg1"/>
                </a:solidFill>
              </a:rPr>
              <a:t> from seawater.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Life Without Lights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9245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Tube Worms</a:t>
            </a:r>
          </a:p>
        </p:txBody>
      </p:sp>
      <p:pic>
        <p:nvPicPr>
          <p:cNvPr id="71682" name="Picture 2" descr="http://www.divediscover.whoi.edu/images/biology-anato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019550"/>
            <a:ext cx="2381250" cy="283845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876800" y="2507159"/>
            <a:ext cx="411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Plume contains hemoglobin (that’s why it’s red).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876800" y="3421559"/>
            <a:ext cx="411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Blood transports chemicals to bacteria in the cavity.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76800" y="5715000"/>
            <a:ext cx="411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Worm tubes made of chitin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876800" y="4419600"/>
            <a:ext cx="411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Bacteria produces sugar and tube worms use some of it (symbiosis).</a:t>
            </a:r>
          </a:p>
          <a:p>
            <a:pPr marL="342900" indent="-342900"/>
            <a:endParaRPr lang="en-US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2310278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</a:t>
            </a:r>
            <a:r>
              <a:rPr lang="en-US" dirty="0"/>
              <a:t>life on </a:t>
            </a:r>
            <a:r>
              <a:rPr lang="en-US" dirty="0" smtClean="0"/>
              <a:t>earth is </a:t>
            </a:r>
            <a:r>
              <a:rPr lang="en-US" dirty="0"/>
              <a:t>ultimately dependent on </a:t>
            </a:r>
            <a:r>
              <a:rPr lang="en-US" dirty="0" smtClean="0"/>
              <a:t>sunlight.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True</a:t>
            </a:r>
          </a:p>
          <a:p>
            <a:pPr marL="514350" indent="-514350">
              <a:buFont typeface="Arial" panose="020B0604020202020204" pitchFamily="34" charset="0"/>
              <a:buAutoNum type="alphaUcPeriod"/>
            </a:pPr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5" name="CAI1"/>
          <p:cNvSpPr/>
          <p:nvPr>
            <p:custDataLst>
              <p:tags r:id="rId3"/>
            </p:custDataLst>
          </p:nvPr>
        </p:nvSpPr>
        <p:spPr>
          <a:xfrm rot="10800000">
            <a:off x="81280" y="229023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6306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of my favorite stories of scientific discovery: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https://video.tpt.org/video/how-giant-tube-worms-survive-at-hydrothermal-vents-cpms1j/</a:t>
            </a:r>
          </a:p>
        </p:txBody>
      </p:sp>
    </p:spTree>
    <p:extLst>
      <p:ext uri="{BB962C8B-B14F-4D97-AF65-F5344CB8AC3E}">
        <p14:creationId xmlns:p14="http://schemas.microsoft.com/office/powerpoint/2010/main" val="3586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Deep Ocean  </a:t>
            </a:r>
            <a:r>
              <a:rPr lang="en-US" alt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cold (0-3 °C) &amp; Dark</a:t>
            </a:r>
            <a:endParaRPr lang="en-US" alt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 descr="\\Riptide\jmshare\Jessie\deep.se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620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1027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 photosynthesis … </a:t>
            </a:r>
          </a:p>
          <a:p>
            <a:pPr algn="ctr"/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 where does the food come from? </a:t>
            </a:r>
          </a:p>
        </p:txBody>
      </p:sp>
    </p:spTree>
    <p:extLst>
      <p:ext uri="{BB962C8B-B14F-4D97-AF65-F5344CB8AC3E}">
        <p14:creationId xmlns:p14="http://schemas.microsoft.com/office/powerpoint/2010/main" val="26959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alvin under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192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first smo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38300"/>
            <a:ext cx="26574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96887" y="5924619"/>
            <a:ext cx="3084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first black-smoker chimney</a:t>
            </a:r>
            <a:r>
              <a:rPr lang="en-US" alt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—</a:t>
            </a:r>
            <a:endParaRPr lang="en-US" alt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6" descr="chimney smo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990600"/>
            <a:ext cx="25527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smok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03860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2400" y="838200"/>
            <a:ext cx="5586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1977:  </a:t>
            </a:r>
            <a:r>
              <a:rPr lang="en-US" alt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Galapagos Rift</a:t>
            </a:r>
          </a:p>
          <a:p>
            <a:r>
              <a:rPr lang="en-US" alt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Black smokers and 350 </a:t>
            </a:r>
            <a:r>
              <a:rPr lang="en-US" altLang="en-US" sz="2400" baseline="30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water found</a:t>
            </a:r>
            <a:r>
              <a:rPr lang="en-US" altLang="en-US" sz="24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942262" y="6461125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whoi.edu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Hydrothermal </a:t>
            </a:r>
            <a:r>
              <a:rPr lang="en-US" alt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Vents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06E6F4-B8B9-40D3-BE59-BAEEB6CD02D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5</a:t>
            </a:fld>
            <a:endParaRPr lang="en-US" altLang="en-US" smtClean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8195" name="Picture 2" descr="http://teskelab.files.wordpress.com/2009/11/craps-for-javier-2009_11_27_20_56_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16488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waterencyclopedia.com/images/wsci_03_img0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42672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ydrothermal vent i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2175" y="3429000"/>
            <a:ext cx="44418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http://www.uib.no/imagearchive/stort-hovedtekstbilde_8-lg-shrimp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0"/>
            <a:ext cx="5048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9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8E173-6264-4FE4-925C-281610AF7C0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6</a:t>
            </a:fld>
            <a:endParaRPr lang="en-US" altLang="en-US" smtClean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733800" y="9906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Red Sea “Hot Brines”</a:t>
            </a:r>
          </a:p>
        </p:txBody>
      </p:sp>
      <p:pic>
        <p:nvPicPr>
          <p:cNvPr id="9220" name="Picture 3" descr="c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14400"/>
            <a:ext cx="3416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57600" y="1219200"/>
            <a:ext cx="5445722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1880s, Russian ship </a:t>
            </a:r>
            <a:r>
              <a:rPr lang="en-US" sz="20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Vitaz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 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Sampled 600m deep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 water to be hotter than expected.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1964, British 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Discovery 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deep Red Sea waters 44°C (111°F)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1965 the R/V Atlantis II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 temps of 56°C (133°F).</a:t>
            </a:r>
          </a:p>
        </p:txBody>
      </p:sp>
      <p:pic>
        <p:nvPicPr>
          <p:cNvPr id="9222" name="Picture 7" descr="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72000"/>
            <a:ext cx="21336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0" y="6629400"/>
            <a:ext cx="3589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FF0000"/>
                </a:solidFill>
              </a:rPr>
              <a:t>http://www.divediscover.whoi.edu/vents/index.html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Early Clues - 1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" y="4114800"/>
            <a:ext cx="3429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 David A. Ross of Woods Hole Oceanographic Institution examines a sediment core collected in the Red Sea during a 1965 expedition on board R/V Chain. (Photo courtesy of WHOI Archives) </a:t>
            </a:r>
          </a:p>
          <a:p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8E173-6264-4FE4-925C-281610AF7C0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7</a:t>
            </a:fld>
            <a:endParaRPr lang="en-US" altLang="en-US" smtClean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52600" y="914400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Metal-Rich Sediments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185208"/>
            <a:ext cx="8763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1968 – 1983, Deep Sea Drilling Project,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Golmar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Challenger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Cores contained metal-rich sediments </a:t>
            </a:r>
            <a:r>
              <a:rPr lang="en-US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top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volcanic ocean crust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 just the Red Sea!</a:t>
            </a:r>
            <a:endParaRPr lang="en-US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Atlantic, Pacific, Indian … wherever seafloor was spreading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0" y="6629400"/>
            <a:ext cx="3589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FF0000"/>
                </a:solidFill>
              </a:rPr>
              <a:t>http://www.divediscover.whoi.edu/vents/index.html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Early Clues - 2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sediment c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27400"/>
            <a:ext cx="22098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halle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4448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7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8E173-6264-4FE4-925C-281610AF7C0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8</a:t>
            </a:fld>
            <a:endParaRPr lang="en-US" altLang="en-US" smtClean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52600" y="914400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Unusual Rocks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185208"/>
            <a:ext cx="876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Most ocean-ridge rocks are black, white, pale green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 mid-ocean ridge rocks of brown, orange, and dark green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0" y="6629400"/>
            <a:ext cx="3589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FF0000"/>
                </a:solidFill>
              </a:rPr>
              <a:t>http://www.divediscover.whoi.edu/vents/index.html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Early Clues - 3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29416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r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0"/>
            <a:ext cx="42306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26852" y="2667000"/>
            <a:ext cx="5338321" cy="70788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Could only come from chemical reactions </a:t>
            </a:r>
          </a:p>
          <a:p>
            <a:pPr algn="ctr"/>
            <a:r>
              <a:rPr lang="en-US" altLang="en-US" sz="20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involving hot water!</a:t>
            </a:r>
          </a:p>
        </p:txBody>
      </p:sp>
      <p:sp>
        <p:nvSpPr>
          <p:cNvPr id="17" name="Oval 16"/>
          <p:cNvSpPr/>
          <p:nvPr/>
        </p:nvSpPr>
        <p:spPr>
          <a:xfrm>
            <a:off x="4038600" y="1981200"/>
            <a:ext cx="3733800" cy="6096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8E173-6264-4FE4-925C-281610AF7C03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9</a:t>
            </a:fld>
            <a:endParaRPr lang="en-US" altLang="en-US" smtClean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581400" y="990600"/>
            <a:ext cx="495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8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Ophiolites</a:t>
            </a:r>
            <a:endParaRPr lang="en-US" altLang="en-U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416784"/>
            <a:ext cx="5257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Ocean crust on land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Brought up onto continents during tectonic movement</a:t>
            </a: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0" y="6629400"/>
            <a:ext cx="3589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dirty="0">
                <a:solidFill>
                  <a:srgbClr val="FF0000"/>
                </a:solidFill>
              </a:rPr>
              <a:t>http://www.divediscover.whoi.edu/vents/index.html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Early Clues - 4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28600" y="1295400"/>
            <a:ext cx="3733800" cy="5227211"/>
            <a:chOff x="685800" y="1466053"/>
            <a:chExt cx="2971800" cy="4601134"/>
          </a:xfrm>
        </p:grpSpPr>
        <p:pic>
          <p:nvPicPr>
            <p:cNvPr id="14" name="Picture 3" descr="ore deposi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1466053"/>
              <a:ext cx="2971800" cy="4052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838200" y="5714999"/>
              <a:ext cx="2234285" cy="35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rPr>
                <a:t>Copper mine in Cyprus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8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8a0dd1b5-d1b1-4215-b217-5082fb50f47d"/>
  <p:tag name="TPVERSION" val="6"/>
  <p:tag name="TPFULLVERSION" val="7.5.8.4"/>
  <p:tag name="PPTVERSION" val="16"/>
  <p:tag name="TPOS" val="2"/>
  <p:tag name="TPLASTSAVEVERSION" val="6.2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AUTOFORMATCHART" val="True"/>
  <p:tag name="TPQUESTIONXML" val="﻿&lt;?xml version=&quot;1.0&quot; encoding=&quot;utf-8&quot;?&gt;&#10;&lt;questionlist&gt;&#10;    &lt;properties&gt;&#10;        &lt;guid&gt;8A12157D1E834C3EB54626E50F9B3659&lt;/guid&gt;&#10;        &lt;description /&gt;&#10;        &lt;date&gt;11/7/2018 2:04:1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741B22DCBD14EB7A76696EA263CAF30&lt;/guid&gt;&#10;            &lt;repollguid&gt;43B9BC369F6340EBBCEB98D33C94AC7E&lt;/repollguid&gt;&#10;            &lt;sourceid&gt;3A25627900434237B80DA895A62B44D8&lt;/sourceid&gt;&#10;            &lt;questiontext&gt;All life on earth is ultimately dependent on sunlight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D20842016AF544C0B3019009D73D5404&lt;/guid&gt;&#10;                    &lt;answertext&gt;True&lt;/answertext&gt;&#10;                    &lt;valuetype&gt;-1&lt;/valuetype&gt;&#10;                &lt;/answer&gt;&#10;                &lt;answer&gt;&#10;                    &lt;guid&gt;D777806BDA8C4DB48C0FC08C16240CC7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NUMBERFORMAT" val="0"/>
  <p:tag name="LABELFORMAT" val="0"/>
  <p:tag name="DEFINEDCOLORS" val="3,6,10,45,32,50,13,4,9,55,1"/>
  <p:tag name="COLORTYPE" val="SCHE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597</Words>
  <Application>Microsoft Office PowerPoint</Application>
  <PresentationFormat>On-screen Show (4:3)</PresentationFormat>
  <Paragraphs>139</Paragraphs>
  <Slides>20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All life on earth is ultimately dependent on sunlight.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Wally Fulweiler</dc:creator>
  <cp:lastModifiedBy>Fulweiler, Robinson W</cp:lastModifiedBy>
  <cp:revision>16</cp:revision>
  <dcterms:created xsi:type="dcterms:W3CDTF">2014-11-14T16:32:06Z</dcterms:created>
  <dcterms:modified xsi:type="dcterms:W3CDTF">2018-11-09T17:45:30Z</dcterms:modified>
</cp:coreProperties>
</file>