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9" r:id="rId2"/>
    <p:sldId id="321" r:id="rId3"/>
    <p:sldId id="289" r:id="rId4"/>
    <p:sldId id="318" r:id="rId5"/>
    <p:sldId id="319" r:id="rId6"/>
    <p:sldId id="306" r:id="rId7"/>
    <p:sldId id="291" r:id="rId8"/>
    <p:sldId id="292" r:id="rId9"/>
    <p:sldId id="293" r:id="rId10"/>
    <p:sldId id="320" r:id="rId11"/>
    <p:sldId id="316" r:id="rId12"/>
    <p:sldId id="317" r:id="rId13"/>
    <p:sldId id="311" r:id="rId14"/>
    <p:sldId id="312" r:id="rId15"/>
    <p:sldId id="314" r:id="rId16"/>
    <p:sldId id="295" r:id="rId17"/>
    <p:sldId id="275" r:id="rId18"/>
    <p:sldId id="297" r:id="rId19"/>
    <p:sldId id="298" r:id="rId20"/>
    <p:sldId id="300" r:id="rId21"/>
    <p:sldId id="301" r:id="rId22"/>
    <p:sldId id="302" r:id="rId23"/>
    <p:sldId id="303" r:id="rId24"/>
    <p:sldId id="304" r:id="rId25"/>
    <p:sldId id="305" r:id="rId26"/>
    <p:sldId id="308" r:id="rId27"/>
    <p:sldId id="284" r:id="rId28"/>
    <p:sldId id="322" r:id="rId29"/>
    <p:sldId id="323" r:id="rId30"/>
    <p:sldId id="324" r:id="rId31"/>
    <p:sldId id="328" r:id="rId32"/>
    <p:sldId id="327" r:id="rId33"/>
    <p:sldId id="326" r:id="rId34"/>
    <p:sldId id="329" r:id="rId35"/>
    <p:sldId id="330" r:id="rId36"/>
    <p:sldId id="331" r:id="rId37"/>
    <p:sldId id="265" r:id="rId38"/>
    <p:sldId id="332" r:id="rId39"/>
    <p:sldId id="343" r:id="rId40"/>
    <p:sldId id="340" r:id="rId41"/>
    <p:sldId id="34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6633"/>
    <a:srgbClr val="FF9300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8957" autoAdjust="0"/>
  </p:normalViewPr>
  <p:slideViewPr>
    <p:cSldViewPr snapToGrid="0" snapToObjects="1" showGuides="1">
      <p:cViewPr>
        <p:scale>
          <a:sx n="66" d="100"/>
          <a:sy n="66" d="100"/>
        </p:scale>
        <p:origin x="972" y="102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notesViewPr>
    <p:cSldViewPr snapToGrid="0" snapToObjects="1" showGuides="1">
      <p:cViewPr varScale="1">
        <p:scale>
          <a:sx n="90" d="100"/>
          <a:sy n="90" d="100"/>
        </p:scale>
        <p:origin x="54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27992-9C17-444C-90DD-C4D22534A4E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R.W. </a:t>
            </a:r>
            <a:r>
              <a:rPr lang="en-US" dirty="0" err="1"/>
              <a:t>Fulweiler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dirty="0"/>
              <a:t>ES/BI 423/623 Marine Biogeochemistry </a:t>
            </a:r>
            <a:fld id="{30DFACA7-7322-0D40-987C-D08CBCABA7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00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ES/BI 423/623 Marine Biogeochemistry </a:t>
            </a:r>
            <a:fld id="{30DFACA7-7322-0D40-987C-D08CBCABA7D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341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geochemical transformations of sediments: • Metamorphism: burial reactions that take place at high pressure and temperatures &gt;150oC • Weathering: reactions resulting from the effect of atmospheric contact on sediments (after uplift)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ES/BI 423/623 Marine Biogeochemistry </a:t>
            </a:r>
            <a:fld id="{30DFACA7-7322-0D40-987C-D08CBCABA7D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27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Porosity</a:t>
            </a:r>
            <a:r>
              <a:rPr lang="en-US" baseline="0" dirty="0" smtClean="0"/>
              <a:t> </a:t>
            </a:r>
            <a:r>
              <a:rPr lang="en-US" dirty="0" smtClean="0"/>
              <a:t>Figure from: http://www.maine.gov/dacf/mgs/explore/water/facts/aquifer.htm</a:t>
            </a:r>
          </a:p>
          <a:p>
            <a:r>
              <a:rPr lang="en-US" dirty="0" smtClean="0"/>
              <a:t>Flow figure from: https://www.mpi-bremen.de/en/Research-Projects-27.html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ES/BI 423/623 Marine Biogeochemistry </a:t>
            </a:r>
            <a:fld id="{30DFACA7-7322-0D40-987C-D08CBCABA7D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15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HFEVA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Frequency Environmental Acoustics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ES/BI 423/623 Marine Biogeochemistry </a:t>
            </a:r>
            <a:fld id="{30DFACA7-7322-0D40-987C-D08CBCABA7D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87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Crustecean</a:t>
            </a:r>
            <a:r>
              <a:rPr lang="en-US" baseline="0" dirty="0" smtClean="0"/>
              <a:t> - http://www.genustraithandbook.org.uk/genus/leptocheirus/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Leptocheirus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neris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ES/BI 423/623 Marine Biogeochemistry </a:t>
            </a:r>
            <a:fld id="{30DFACA7-7322-0D40-987C-D08CBCABA7D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3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MnO2 – manganese dioxide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ES/BI 423/623 Marine Biogeochemistry </a:t>
            </a:r>
            <a:fld id="{30DFACA7-7322-0D40-987C-D08CBCABA7DC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89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C2110722-D19C-4C4A-BFB6-A4462A3ABDBD}" type="slidenum">
              <a:rPr lang="en-US" altLang="en-US">
                <a:latin typeface="Arial" charset="0"/>
              </a:rPr>
              <a:pPr/>
              <a:t>11</a:t>
            </a:fld>
            <a:endParaRPr lang="en-US" altLang="en-US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D5A9C546-951F-4ACB-A9FA-B7258D6C6914}" type="slidenum">
              <a:rPr lang="en-US" altLang="en-US">
                <a:latin typeface="Arial" charset="0"/>
              </a:rPr>
              <a:pPr/>
              <a:t>12</a:t>
            </a:fld>
            <a:endParaRPr lang="en-US" altLang="en-US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C8D72B15-BCBC-470A-B5C6-A4FC71430376}" type="slidenum">
              <a:rPr lang="en-US" altLang="en-US">
                <a:latin typeface="Arial" charset="0"/>
              </a:rPr>
              <a:pPr/>
              <a:t>13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874B9E45-B411-42F3-BE56-65D3FA8DE8FB}" type="slidenum">
              <a:rPr lang="en-US" altLang="en-US">
                <a:latin typeface="Arial" charset="0"/>
              </a:rPr>
              <a:pPr/>
              <a:t>18</a:t>
            </a:fld>
            <a:endParaRPr lang="en-US" alt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6C54262A-B057-499E-B07D-9383B1AB05E2}" type="slidenum">
              <a:rPr lang="en-US" altLang="en-US">
                <a:latin typeface="Arial" charset="0"/>
              </a:rPr>
              <a:pPr/>
              <a:t>20</a:t>
            </a:fld>
            <a:endParaRPr lang="en-US" alt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9C5352E9-C18B-4EDC-9D43-82BE6AFDCF5D}" type="slidenum">
              <a:rPr lang="en-US" altLang="en-US">
                <a:latin typeface="Arial" charset="0"/>
              </a:rPr>
              <a:pPr/>
              <a:t>21</a:t>
            </a:fld>
            <a:endParaRPr lang="en-US" altLang="en-US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Highest height 350 ft or 110 m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94939B53-7234-4406-B1AB-49B68CCDEB47}" type="slidenum">
              <a:rPr lang="en-US" altLang="en-US">
                <a:latin typeface="Arial" charset="0"/>
              </a:rPr>
              <a:pPr/>
              <a:t>22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BADC9BC6-D07C-4F3C-8F1A-DE1934AD86DA}" type="slidenum">
              <a:rPr lang="en-US" altLang="en-US">
                <a:latin typeface="Arial" charset="0"/>
              </a:rPr>
              <a:pPr/>
              <a:t>23</a:t>
            </a:fld>
            <a:endParaRPr lang="en-US" alt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1E721-C27A-AE4B-90D2-EC7BA4B0C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03895-F1DA-8E4B-B039-F7B4B93AF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1D56-153A-2B4C-969D-C1FD7558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073F-404C-A840-95B2-452D799535F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58181-E538-CE47-BB9E-1D433587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AAC8B-0160-8548-97E6-C7E1EBA7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097F-5DE7-A744-B8F0-36194D364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3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56C8-9C86-9649-8597-70125840C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6A348B-8455-1A47-8FFD-1FD423D7C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E22DE-2ADD-274F-B412-ACA9A9A5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073F-404C-A840-95B2-452D799535F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F135-9FB7-E645-BC3A-7637B06E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0BC7B-710E-8947-B1A2-2FC9CDCC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097F-5DE7-A744-B8F0-36194D364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4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1495A1-4FD7-9844-9A85-41EE73FD6D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EF7BA-1A12-F340-96F7-51C00246F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1D449-75DD-0A42-985C-E6C63EF22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073F-404C-A840-95B2-452D799535F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5FB80-5541-DD46-8D37-268F7A20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7FE81-EA44-1040-956A-61C33F5C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097F-5DE7-A744-B8F0-36194D364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4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EEB5F-A2A4-4593-94F4-B1DABA2960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87106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69B6B-CD04-4E47-9707-498D9F6FB9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81021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64541-C86D-1240-B4B7-C0CC7290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A1FF1-1F8A-E040-A75C-EBDC14512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0C067-D752-AE4A-B40B-0CB84C5AB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073F-404C-A840-95B2-452D799535F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D5625-0A30-6245-A292-6AA823AA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E20DB-FB22-0244-981F-2CBEC5B8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097F-5DE7-A744-B8F0-36194D364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9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5A0AA-CFCD-2342-8E44-21D45017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63902-708E-5D47-A5F9-765263ABD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F9B70-37A4-5149-9216-C897B99D0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073F-404C-A840-95B2-452D799535F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90CC-82C3-FD43-BDCB-E6C61089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B7E7A-EB19-314C-AFD3-37429515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097F-5DE7-A744-B8F0-36194D364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31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D0561-9DEB-0941-859E-311EA285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77976-B14D-8E48-AF5A-307751240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2A362-8D7E-6541-82FC-FE4DA49AD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A85B8-C9D7-9D4D-93D9-D4DD0852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073F-404C-A840-95B2-452D799535F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87FF6-5890-0242-BDD9-6AF90184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81F53-DB74-124B-8001-489D582A8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097F-5DE7-A744-B8F0-36194D364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6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64671-98ED-8E48-A87C-E675EAEF3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D2744-1D70-B148-B540-3AF399747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0046B-AE59-3C46-AEAE-6384072A5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64CE9F-4051-3F44-A9F5-3B711185D6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EE1C0-49EC-6940-89D3-EF4DE2ADE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C6C317-E83A-544A-BD41-6D9D7B8E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073F-404C-A840-95B2-452D799535F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4CE5E-7CD7-ED4D-9691-F05731117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9D2787-54DE-A746-A25D-2124B3FD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097F-5DE7-A744-B8F0-36194D364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6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1EDDF-B799-FF4C-BB8E-ADA1DB42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9E1A8-2D0E-EB44-A031-F86836B1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073F-404C-A840-95B2-452D799535F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3B225B-34FF-1C48-B2F9-A9981848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44A60-8411-064E-BC6D-8E659E199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097F-5DE7-A744-B8F0-36194D364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8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5B5D22-0CB7-994D-AAEA-F1F47B95E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073F-404C-A840-95B2-452D799535F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DD01D9-FE8D-2E46-B810-B6AD6BE3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0B1DF-2423-F24E-9A69-7CD5D0308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097F-5DE7-A744-B8F0-36194D364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99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B4876-8798-634A-AEA7-8D9EE0343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56687-451F-BB47-96FB-1A3561FBC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DFB5-B00D-E347-B779-34A5C9EBC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263932-3FAE-4049-BC42-56861DA46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073F-404C-A840-95B2-452D799535F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810CD-A92E-2B40-AFE1-6535797A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E332-4997-A946-B21B-23566534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097F-5DE7-A744-B8F0-36194D364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1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256CB-6A19-3D4A-AA9F-C8A46C2D3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6C7B8A-A03D-5240-BAB2-88D5F299A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EBB1B-7B82-9740-A934-E91793865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DAE47-7F90-1A40-82E6-659F2E44A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073F-404C-A840-95B2-452D799535F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00B9C-467E-1A45-9BDA-1B04BC9B3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2AFD9-B0E4-EF46-A0F9-FFC12AFB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097F-5DE7-A744-B8F0-36194D364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99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4F143-3C7F-5841-A348-2C330FC7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ACE99-BB3F-014C-83CC-D046EBCBF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784A2-CF86-1F45-BC35-E5192FB8E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8073F-404C-A840-95B2-452D799535F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69256-4BBB-6D4E-8EA5-F947D522B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769CE-624E-3B48-A8EF-872BFF2BC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D097F-5DE7-A744-B8F0-36194D364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6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0610" y="1860331"/>
            <a:ext cx="10893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Sediments, organic matter, decomposition, remineralization….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ahhhhhh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 (Sediments are the best!)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7" t="27809" r="23554" b="22983"/>
          <a:stretch/>
        </p:blipFill>
        <p:spPr bwMode="auto">
          <a:xfrm>
            <a:off x="324" y="0"/>
            <a:ext cx="6168247" cy="361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67" y="0"/>
            <a:ext cx="616373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4dgeo.whoi.edu/webdata/DAQ/AT36-01/Alvin-D4834/Src1/Images0001/SubSea1.20160805_181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67" y="3390900"/>
            <a:ext cx="6163732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10134" y="167305"/>
            <a:ext cx="2939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http://4dgeo.whoi.edu/alvin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100"/>
            <a:ext cx="6028268" cy="339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918858" y="2380343"/>
            <a:ext cx="92891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7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10972800" cy="914400"/>
          </a:xfrm>
        </p:spPr>
        <p:txBody>
          <a:bodyPr/>
          <a:lstStyle/>
          <a:p>
            <a:pPr eaLnBrk="1" hangingPunct="1"/>
            <a:r>
              <a:rPr lang="en-US" altLang="en-US" smtClean="0">
                <a:effectLst/>
                <a:latin typeface="Times New Roman" pitchFamily="18" charset="0"/>
                <a:cs typeface="Times New Roman" pitchFamily="18" charset="0"/>
              </a:rPr>
              <a:t>Cosmogenous marine sediments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10972800" cy="46482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effectLst/>
                <a:latin typeface="Times New Roman" pitchFamily="18" charset="0"/>
                <a:cs typeface="Times New Roman" pitchFamily="18" charset="0"/>
              </a:rPr>
              <a:t>Macroscopic meteor debris</a:t>
            </a:r>
          </a:p>
          <a:p>
            <a:pPr eaLnBrk="1" hangingPunct="1"/>
            <a:r>
              <a:rPr lang="en-US" altLang="en-US" sz="3600" smtClean="0">
                <a:effectLst/>
                <a:latin typeface="Times New Roman" pitchFamily="18" charset="0"/>
                <a:cs typeface="Times New Roman" pitchFamily="18" charset="0"/>
              </a:rPr>
              <a:t>Overall, insignificant proportion of marine sediments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454400" y="3886200"/>
            <a:ext cx="3657600" cy="1295400"/>
            <a:chOff x="2590800" y="3886200"/>
            <a:chExt cx="2743200" cy="1295400"/>
          </a:xfrm>
        </p:grpSpPr>
        <p:sp>
          <p:nvSpPr>
            <p:cNvPr id="28678" name="Right Arrow 6"/>
            <p:cNvSpPr>
              <a:spLocks noChangeArrowheads="1"/>
            </p:cNvSpPr>
            <p:nvPr/>
          </p:nvSpPr>
          <p:spPr bwMode="auto">
            <a:xfrm>
              <a:off x="2590800" y="3886200"/>
              <a:ext cx="2743200" cy="1295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679" name="TextBox 7"/>
            <p:cNvSpPr txBox="1">
              <a:spLocks noChangeArrowheads="1"/>
            </p:cNvSpPr>
            <p:nvPr/>
          </p:nvSpPr>
          <p:spPr bwMode="auto">
            <a:xfrm>
              <a:off x="2895568" y="4343400"/>
              <a:ext cx="9848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Times New Roman" pitchFamily="18" charset="0"/>
                  <a:cs typeface="Times New Roman" pitchFamily="18" charset="0"/>
                </a:rPr>
                <a:t>Space dust! </a:t>
              </a:r>
            </a:p>
          </p:txBody>
        </p:sp>
      </p:grpSp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218" y="3048001"/>
            <a:ext cx="4770967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9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eaLnBrk="1" hangingPunct="1"/>
            <a:r>
              <a:rPr lang="en-US" altLang="en-US" smtClean="0">
                <a:effectLst/>
                <a:latin typeface="Times New Roman" pitchFamily="18" charset="0"/>
                <a:cs typeface="Times New Roman" pitchFamily="18" charset="0"/>
              </a:rPr>
              <a:t>Volcanogenous marine sediments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6502400" cy="47244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effectLst/>
                <a:latin typeface="Times New Roman" pitchFamily="18" charset="0"/>
                <a:cs typeface="Times New Roman" pitchFamily="18" charset="0"/>
              </a:rPr>
              <a:t>Comes from volcanoes…ash</a:t>
            </a:r>
          </a:p>
          <a:p>
            <a:pPr eaLnBrk="1" hangingPunct="1"/>
            <a:endParaRPr lang="en-US" altLang="en-US" sz="360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1295401"/>
            <a:ext cx="47625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304800" y="3657600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distributed in the marine realm by wind, streams, submarine gravity flows, ocean currents, and sea ice.</a:t>
            </a:r>
          </a:p>
        </p:txBody>
      </p:sp>
    </p:spTree>
    <p:extLst>
      <p:ext uri="{BB962C8B-B14F-4D97-AF65-F5344CB8AC3E}">
        <p14:creationId xmlns:p14="http://schemas.microsoft.com/office/powerpoint/2010/main" val="2343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2082800" y="0"/>
            <a:ext cx="80264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Hydrogenous</a:t>
            </a: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(derived from water)</a:t>
            </a:r>
          </a:p>
          <a:p>
            <a:pPr lvl="3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Also known as </a:t>
            </a:r>
            <a:r>
              <a:rPr lang="en-US" altLang="en-US" sz="1800" i="1">
                <a:latin typeface="Times New Roman" pitchFamily="18" charset="0"/>
                <a:cs typeface="Times New Roman" pitchFamily="18" charset="0"/>
              </a:rPr>
              <a:t>Authigenic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762000" y="1143000"/>
            <a:ext cx="1066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Near hydrothermal vents, lots of metal ions are released into the water, and these ions oxidize or combine with silica and precipitate out as dark, metal-rich sediment. 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048001"/>
            <a:ext cx="36576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42900" y="2452689"/>
            <a:ext cx="10346267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Minerals </a:t>
            </a:r>
            <a:r>
              <a:rPr lang="en-US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precipitate</a:t>
            </a: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directly from seawater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Manganese nodules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Phosphates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Carbonates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 sulfides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proportion of marine sediments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Distributed in diverse environments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8" name="Rectangle 1"/>
          <p:cNvSpPr>
            <a:spLocks noChangeArrowheads="1"/>
          </p:cNvSpPr>
          <p:nvPr/>
        </p:nvSpPr>
        <p:spPr bwMode="auto">
          <a:xfrm>
            <a:off x="317500" y="5791201"/>
            <a:ext cx="609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less common than lithogenous or biogenous sediments. They are almost never the dominant sediment type. </a:t>
            </a:r>
          </a:p>
        </p:txBody>
      </p:sp>
    </p:spTree>
    <p:extLst>
      <p:ext uri="{BB962C8B-B14F-4D97-AF65-F5344CB8AC3E}">
        <p14:creationId xmlns:p14="http://schemas.microsoft.com/office/powerpoint/2010/main" val="330991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0118" y="1149350"/>
            <a:ext cx="5581649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Fist-sized lumps of manganese, iron, and other metals</a:t>
            </a:r>
          </a:p>
          <a:p>
            <a:pPr eaLnBrk="1" hangingPunct="1">
              <a:defRPr/>
            </a:pPr>
            <a:r>
              <a:rPr lang="en-US" altLang="en-US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slow accumulation rates</a:t>
            </a:r>
          </a:p>
          <a:p>
            <a:pPr eaLnBrk="1" hangingPunct="1">
              <a:defRPr/>
            </a:pPr>
            <a:r>
              <a:rPr lang="en-US" altLang="en-US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commercial uses</a:t>
            </a:r>
          </a:p>
          <a:p>
            <a:pPr eaLnBrk="1" hangingPunct="1">
              <a:defRPr/>
            </a:pPr>
            <a:r>
              <a:rPr lang="en-US" altLang="en-US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Unsure why they are not buried by seafloor sediments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35983" y="17464"/>
            <a:ext cx="12192001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IN" altLang="en-US" kern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Manganese Nodules</a:t>
            </a:r>
            <a:endParaRPr lang="en-IN" altLang="en-US" ker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2" descr="\\integrafs5\DeLS_Pondy\71_Pearson_US_IRDVD\08. Working_Folder\Copyright Removed Jpegs\Trujillo_EoO_12e\Chapter04\Figures\Jpegs_Labeled\EoO_12e_Figure_04_17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1225550"/>
            <a:ext cx="4993217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70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" y="1149351"/>
            <a:ext cx="10549467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 sulfides </a:t>
            </a:r>
          </a:p>
          <a:p>
            <a:pPr lvl="1"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Contain:</a:t>
            </a:r>
          </a:p>
          <a:p>
            <a:pPr lvl="2"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</a:t>
            </a:r>
          </a:p>
          <a:p>
            <a:pPr lvl="2"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Nickel</a:t>
            </a:r>
          </a:p>
          <a:p>
            <a:pPr lvl="2"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Copper</a:t>
            </a:r>
          </a:p>
          <a:p>
            <a:pPr lvl="2"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Zinc</a:t>
            </a:r>
          </a:p>
          <a:p>
            <a:pPr lvl="2"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Silver </a:t>
            </a:r>
          </a:p>
          <a:p>
            <a:pPr lvl="2"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metals</a:t>
            </a:r>
          </a:p>
          <a:p>
            <a:pPr lvl="1"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with hydrothermal vents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35983" y="17464"/>
            <a:ext cx="12192001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IN" altLang="en-US" kern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 </a:t>
            </a:r>
            <a:r>
              <a:rPr lang="en-IN" altLang="en-US" kern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Sulfides</a:t>
            </a:r>
            <a:endParaRPr lang="en-IN" altLang="en-US" ker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2" descr="Image result for hydrothermal v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38200"/>
            <a:ext cx="597111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6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3399" y="1905001"/>
            <a:ext cx="1023937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Shells, bones, teeth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-	Macroscopic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(large remains)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-	Microscopic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(small remains)</a:t>
            </a:r>
          </a:p>
          <a:p>
            <a:pPr lvl="2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Tiny 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shells or tests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settle through water 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column</a:t>
            </a:r>
          </a:p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Commonly either 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calcium carbonate 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(CaCO</a:t>
            </a:r>
            <a:r>
              <a:rPr lang="en-US" altLang="en-US" sz="3600" baseline="-25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); </a:t>
            </a:r>
            <a:r>
              <a:rPr lang="en-US" altLang="en-US" sz="3600" b="1" i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Calcite </a:t>
            </a:r>
            <a:r>
              <a:rPr lang="en-US" altLang="en-US" sz="3600" dirty="0" smtClean="0">
                <a:solidFill>
                  <a:srgbClr val="FF33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or</a:t>
            </a:r>
            <a:r>
              <a:rPr lang="en-US" altLang="en-US" sz="360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silica 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(SiO</a:t>
            </a:r>
            <a:r>
              <a:rPr lang="en-US" altLang="en-US" sz="3600" baseline="-25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or SiO</a:t>
            </a:r>
            <a:r>
              <a:rPr lang="en-US" altLang="en-US" sz="3600" baseline="-25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·nH</a:t>
            </a:r>
            <a:r>
              <a:rPr lang="en-US" altLang="en-US" sz="3600" baseline="-25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O)</a:t>
            </a:r>
          </a:p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Usually </a:t>
            </a:r>
            <a:r>
              <a:rPr lang="en-US" altLang="en-US" sz="3600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planktonic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(free-floating)</a:t>
            </a:r>
          </a:p>
          <a:p>
            <a:pPr lvl="2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Biogenous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marine sediments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8600" y="1066800"/>
            <a:ext cx="8686800" cy="91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600" smtClean="0">
                <a:latin typeface="Times New Roman" pitchFamily="18" charset="0"/>
                <a:cs typeface="Times New Roman" pitchFamily="18" charset="0"/>
              </a:rPr>
              <a:t>Hard remains of once-living organisms</a:t>
            </a:r>
          </a:p>
        </p:txBody>
      </p:sp>
    </p:spTree>
    <p:extLst>
      <p:ext uri="{BB962C8B-B14F-4D97-AF65-F5344CB8AC3E}">
        <p14:creationId xmlns:p14="http://schemas.microsoft.com/office/powerpoint/2010/main" val="116940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8147" y="146074"/>
            <a:ext cx="4434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Supply to Benthos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9" t="20937" r="31552" b="28134"/>
          <a:stretch/>
        </p:blipFill>
        <p:spPr bwMode="auto">
          <a:xfrm>
            <a:off x="2540875" y="867104"/>
            <a:ext cx="7110249" cy="567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07190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Casciotti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79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effectLst/>
                <a:latin typeface="Times New Roman" pitchFamily="18" charset="0"/>
                <a:cs typeface="Times New Roman" pitchFamily="18" charset="0"/>
              </a:rPr>
              <a:t>Silica in biogenic sediments</a:t>
            </a:r>
          </a:p>
        </p:txBody>
      </p:sp>
      <p:sp>
        <p:nvSpPr>
          <p:cNvPr id="921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066800"/>
            <a:ext cx="5384800" cy="54864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Diatoms </a:t>
            </a:r>
            <a:r>
              <a:rPr lang="en-US" altLang="en-US" sz="3600" smtClean="0">
                <a:effectLst/>
                <a:latin typeface="Times New Roman" pitchFamily="18" charset="0"/>
                <a:cs typeface="Times New Roman" pitchFamily="18" charset="0"/>
              </a:rPr>
              <a:t>(algae)</a:t>
            </a:r>
          </a:p>
          <a:p>
            <a:pPr lvl="1" eaLnBrk="1" hangingPunct="1"/>
            <a:r>
              <a:rPr lang="en-US" altLang="en-US" sz="3200" smtClean="0">
                <a:effectLst/>
                <a:latin typeface="Times New Roman" pitchFamily="18" charset="0"/>
                <a:cs typeface="Times New Roman" pitchFamily="18" charset="0"/>
              </a:rPr>
              <a:t>Photosynthetic</a:t>
            </a:r>
          </a:p>
          <a:p>
            <a:pPr lvl="1" eaLnBrk="1" hangingPunct="1"/>
            <a:r>
              <a:rPr lang="en-US" altLang="en-US" sz="3200" smtClean="0">
                <a:effectLst/>
                <a:latin typeface="Times New Roman" pitchFamily="18" charset="0"/>
                <a:cs typeface="Times New Roman" pitchFamily="18" charset="0"/>
              </a:rPr>
              <a:t>Diatomaceous earth</a:t>
            </a:r>
          </a:p>
          <a:p>
            <a:pPr eaLnBrk="1" hangingPunct="1"/>
            <a:r>
              <a:rPr lang="en-US" altLang="en-US" sz="360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Radiolarians </a:t>
            </a:r>
            <a:r>
              <a:rPr lang="en-US" altLang="en-US" sz="3600" smtClean="0">
                <a:effectLst/>
                <a:latin typeface="Times New Roman" pitchFamily="18" charset="0"/>
                <a:cs typeface="Times New Roman" pitchFamily="18" charset="0"/>
              </a:rPr>
              <a:t>(protozoans)</a:t>
            </a:r>
          </a:p>
          <a:p>
            <a:pPr eaLnBrk="1" hangingPunct="1"/>
            <a:r>
              <a:rPr lang="en-US" altLang="en-US" sz="360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Siliceous ooze</a:t>
            </a:r>
          </a:p>
        </p:txBody>
      </p:sp>
      <p:pic>
        <p:nvPicPr>
          <p:cNvPr id="9220" name="Picture 15" descr="04_0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317" y="219354"/>
            <a:ext cx="2817283" cy="293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7" descr="04_07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317" y="3467100"/>
            <a:ext cx="259291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6" name="Group 4"/>
          <p:cNvGrpSpPr>
            <a:grpSpLocks/>
          </p:cNvGrpSpPr>
          <p:nvPr/>
        </p:nvGrpSpPr>
        <p:grpSpPr bwMode="auto">
          <a:xfrm>
            <a:off x="1229783" y="3152775"/>
            <a:ext cx="5342467" cy="1238250"/>
            <a:chOff x="2457450" y="5162550"/>
            <a:chExt cx="4006850" cy="1238250"/>
          </a:xfrm>
        </p:grpSpPr>
        <p:sp>
          <p:nvSpPr>
            <p:cNvPr id="9223" name="Freeform 2"/>
            <p:cNvSpPr>
              <a:spLocks/>
            </p:cNvSpPr>
            <p:nvPr/>
          </p:nvSpPr>
          <p:spPr bwMode="auto">
            <a:xfrm>
              <a:off x="2457450" y="5162550"/>
              <a:ext cx="2147305" cy="1238250"/>
            </a:xfrm>
            <a:custGeom>
              <a:avLst/>
              <a:gdLst>
                <a:gd name="T0" fmla="*/ 1590675 w 2147305"/>
                <a:gd name="T1" fmla="*/ 152400 h 1238250"/>
                <a:gd name="T2" fmla="*/ 1533525 w 2147305"/>
                <a:gd name="T3" fmla="*/ 95250 h 1238250"/>
                <a:gd name="T4" fmla="*/ 1400175 w 2147305"/>
                <a:gd name="T5" fmla="*/ 28575 h 1238250"/>
                <a:gd name="T6" fmla="*/ 1104900 w 2147305"/>
                <a:gd name="T7" fmla="*/ 0 h 1238250"/>
                <a:gd name="T8" fmla="*/ 552450 w 2147305"/>
                <a:gd name="T9" fmla="*/ 19050 h 1238250"/>
                <a:gd name="T10" fmla="*/ 400050 w 2147305"/>
                <a:gd name="T11" fmla="*/ 66675 h 1238250"/>
                <a:gd name="T12" fmla="*/ 76200 w 2147305"/>
                <a:gd name="T13" fmla="*/ 228600 h 1238250"/>
                <a:gd name="T14" fmla="*/ 28575 w 2147305"/>
                <a:gd name="T15" fmla="*/ 295275 h 1238250"/>
                <a:gd name="T16" fmla="*/ 0 w 2147305"/>
                <a:gd name="T17" fmla="*/ 447675 h 1238250"/>
                <a:gd name="T18" fmla="*/ 85725 w 2147305"/>
                <a:gd name="T19" fmla="*/ 733425 h 1238250"/>
                <a:gd name="T20" fmla="*/ 457200 w 2147305"/>
                <a:gd name="T21" fmla="*/ 1143000 h 1238250"/>
                <a:gd name="T22" fmla="*/ 847725 w 2147305"/>
                <a:gd name="T23" fmla="*/ 1238250 h 1238250"/>
                <a:gd name="T24" fmla="*/ 1028700 w 2147305"/>
                <a:gd name="T25" fmla="*/ 1200150 h 1238250"/>
                <a:gd name="T26" fmla="*/ 1352550 w 2147305"/>
                <a:gd name="T27" fmla="*/ 923925 h 1238250"/>
                <a:gd name="T28" fmla="*/ 1400175 w 2147305"/>
                <a:gd name="T29" fmla="*/ 771525 h 1238250"/>
                <a:gd name="T30" fmla="*/ 1343025 w 2147305"/>
                <a:gd name="T31" fmla="*/ 333375 h 1238250"/>
                <a:gd name="T32" fmla="*/ 1219200 w 2147305"/>
                <a:gd name="T33" fmla="*/ 171450 h 1238250"/>
                <a:gd name="T34" fmla="*/ 1181100 w 2147305"/>
                <a:gd name="T35" fmla="*/ 114300 h 1238250"/>
                <a:gd name="T36" fmla="*/ 1076325 w 2147305"/>
                <a:gd name="T37" fmla="*/ 57150 h 1238250"/>
                <a:gd name="T38" fmla="*/ 781050 w 2147305"/>
                <a:gd name="T39" fmla="*/ 76200 h 1238250"/>
                <a:gd name="T40" fmla="*/ 457200 w 2147305"/>
                <a:gd name="T41" fmla="*/ 85725 h 1238250"/>
                <a:gd name="T42" fmla="*/ 419100 w 2147305"/>
                <a:gd name="T43" fmla="*/ 95250 h 1238250"/>
                <a:gd name="T44" fmla="*/ 333375 w 2147305"/>
                <a:gd name="T45" fmla="*/ 142875 h 1238250"/>
                <a:gd name="T46" fmla="*/ 266700 w 2147305"/>
                <a:gd name="T47" fmla="*/ 209550 h 1238250"/>
                <a:gd name="T48" fmla="*/ 238125 w 2147305"/>
                <a:gd name="T49" fmla="*/ 323850 h 1238250"/>
                <a:gd name="T50" fmla="*/ 276225 w 2147305"/>
                <a:gd name="T51" fmla="*/ 581025 h 1238250"/>
                <a:gd name="T52" fmla="*/ 314325 w 2147305"/>
                <a:gd name="T53" fmla="*/ 666750 h 1238250"/>
                <a:gd name="T54" fmla="*/ 485775 w 2147305"/>
                <a:gd name="T55" fmla="*/ 866775 h 1238250"/>
                <a:gd name="T56" fmla="*/ 647700 w 2147305"/>
                <a:gd name="T57" fmla="*/ 971550 h 1238250"/>
                <a:gd name="T58" fmla="*/ 1143000 w 2147305"/>
                <a:gd name="T59" fmla="*/ 933450 h 1238250"/>
                <a:gd name="T60" fmla="*/ 1190625 w 2147305"/>
                <a:gd name="T61" fmla="*/ 885825 h 1238250"/>
                <a:gd name="T62" fmla="*/ 1200150 w 2147305"/>
                <a:gd name="T63" fmla="*/ 857250 h 1238250"/>
                <a:gd name="T64" fmla="*/ 1209675 w 2147305"/>
                <a:gd name="T65" fmla="*/ 781050 h 1238250"/>
                <a:gd name="T66" fmla="*/ 1381125 w 2147305"/>
                <a:gd name="T67" fmla="*/ 704850 h 1238250"/>
                <a:gd name="T68" fmla="*/ 1543050 w 2147305"/>
                <a:gd name="T69" fmla="*/ 685800 h 1238250"/>
                <a:gd name="T70" fmla="*/ 1895475 w 2147305"/>
                <a:gd name="T71" fmla="*/ 657225 h 1238250"/>
                <a:gd name="T72" fmla="*/ 1943100 w 2147305"/>
                <a:gd name="T73" fmla="*/ 647700 h 1238250"/>
                <a:gd name="T74" fmla="*/ 1933575 w 2147305"/>
                <a:gd name="T75" fmla="*/ 609600 h 1238250"/>
                <a:gd name="T76" fmla="*/ 1905000 w 2147305"/>
                <a:gd name="T77" fmla="*/ 581025 h 1238250"/>
                <a:gd name="T78" fmla="*/ 1857375 w 2147305"/>
                <a:gd name="T79" fmla="*/ 533400 h 1238250"/>
                <a:gd name="T80" fmla="*/ 2143125 w 2147305"/>
                <a:gd name="T81" fmla="*/ 523875 h 1238250"/>
                <a:gd name="T82" fmla="*/ 2124075 w 2147305"/>
                <a:gd name="T83" fmla="*/ 561975 h 1238250"/>
                <a:gd name="T84" fmla="*/ 2085975 w 2147305"/>
                <a:gd name="T85" fmla="*/ 590550 h 1238250"/>
                <a:gd name="T86" fmla="*/ 2038350 w 2147305"/>
                <a:gd name="T87" fmla="*/ 685800 h 1238250"/>
                <a:gd name="T88" fmla="*/ 2000250 w 2147305"/>
                <a:gd name="T89" fmla="*/ 771525 h 1238250"/>
                <a:gd name="T90" fmla="*/ 1962150 w 2147305"/>
                <a:gd name="T91" fmla="*/ 857250 h 1238250"/>
                <a:gd name="T92" fmla="*/ 1933575 w 2147305"/>
                <a:gd name="T93" fmla="*/ 828675 h 1238250"/>
                <a:gd name="T94" fmla="*/ 1885950 w 2147305"/>
                <a:gd name="T95" fmla="*/ 742950 h 1238250"/>
                <a:gd name="T96" fmla="*/ 1876425 w 2147305"/>
                <a:gd name="T97" fmla="*/ 666750 h 12382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47305" h="1238250">
                  <a:moveTo>
                    <a:pt x="1590675" y="152400"/>
                  </a:moveTo>
                  <a:cubicBezTo>
                    <a:pt x="1571625" y="133350"/>
                    <a:pt x="1556113" y="109932"/>
                    <a:pt x="1533525" y="95250"/>
                  </a:cubicBezTo>
                  <a:cubicBezTo>
                    <a:pt x="1491857" y="68166"/>
                    <a:pt x="1447321" y="44290"/>
                    <a:pt x="1400175" y="28575"/>
                  </a:cubicBezTo>
                  <a:cubicBezTo>
                    <a:pt x="1336342" y="7297"/>
                    <a:pt x="1158280" y="2966"/>
                    <a:pt x="1104900" y="0"/>
                  </a:cubicBezTo>
                  <a:cubicBezTo>
                    <a:pt x="920750" y="6350"/>
                    <a:pt x="735891" y="1698"/>
                    <a:pt x="552450" y="19050"/>
                  </a:cubicBezTo>
                  <a:cubicBezTo>
                    <a:pt x="499464" y="24062"/>
                    <a:pt x="449725" y="47569"/>
                    <a:pt x="400050" y="66675"/>
                  </a:cubicBezTo>
                  <a:cubicBezTo>
                    <a:pt x="194233" y="145836"/>
                    <a:pt x="221526" y="136120"/>
                    <a:pt x="76200" y="228600"/>
                  </a:cubicBezTo>
                  <a:cubicBezTo>
                    <a:pt x="60325" y="250825"/>
                    <a:pt x="40789" y="270846"/>
                    <a:pt x="28575" y="295275"/>
                  </a:cubicBezTo>
                  <a:cubicBezTo>
                    <a:pt x="7401" y="337623"/>
                    <a:pt x="4895" y="403623"/>
                    <a:pt x="0" y="447675"/>
                  </a:cubicBezTo>
                  <a:cubicBezTo>
                    <a:pt x="28575" y="542925"/>
                    <a:pt x="36548" y="646992"/>
                    <a:pt x="85725" y="733425"/>
                  </a:cubicBezTo>
                  <a:cubicBezTo>
                    <a:pt x="93147" y="746469"/>
                    <a:pt x="383971" y="1092655"/>
                    <a:pt x="457200" y="1143000"/>
                  </a:cubicBezTo>
                  <a:cubicBezTo>
                    <a:pt x="575951" y="1224641"/>
                    <a:pt x="711422" y="1221212"/>
                    <a:pt x="847725" y="1238250"/>
                  </a:cubicBezTo>
                  <a:cubicBezTo>
                    <a:pt x="908050" y="1225550"/>
                    <a:pt x="973845" y="1228281"/>
                    <a:pt x="1028700" y="1200150"/>
                  </a:cubicBezTo>
                  <a:cubicBezTo>
                    <a:pt x="1102260" y="1162427"/>
                    <a:pt x="1282169" y="989279"/>
                    <a:pt x="1352550" y="923925"/>
                  </a:cubicBezTo>
                  <a:cubicBezTo>
                    <a:pt x="1368425" y="873125"/>
                    <a:pt x="1401033" y="824741"/>
                    <a:pt x="1400175" y="771525"/>
                  </a:cubicBezTo>
                  <a:cubicBezTo>
                    <a:pt x="1397800" y="624257"/>
                    <a:pt x="1385553" y="474389"/>
                    <a:pt x="1343025" y="333375"/>
                  </a:cubicBezTo>
                  <a:cubicBezTo>
                    <a:pt x="1323406" y="268321"/>
                    <a:pt x="1256891" y="227986"/>
                    <a:pt x="1219200" y="171450"/>
                  </a:cubicBezTo>
                  <a:cubicBezTo>
                    <a:pt x="1206500" y="152400"/>
                    <a:pt x="1198041" y="129701"/>
                    <a:pt x="1181100" y="114300"/>
                  </a:cubicBezTo>
                  <a:cubicBezTo>
                    <a:pt x="1167306" y="101760"/>
                    <a:pt x="1101149" y="69562"/>
                    <a:pt x="1076325" y="57150"/>
                  </a:cubicBezTo>
                  <a:lnTo>
                    <a:pt x="781050" y="76200"/>
                  </a:lnTo>
                  <a:cubicBezTo>
                    <a:pt x="673168" y="81179"/>
                    <a:pt x="565047" y="80049"/>
                    <a:pt x="457200" y="85725"/>
                  </a:cubicBezTo>
                  <a:cubicBezTo>
                    <a:pt x="444127" y="86413"/>
                    <a:pt x="431519" y="91110"/>
                    <a:pt x="419100" y="95250"/>
                  </a:cubicBezTo>
                  <a:cubicBezTo>
                    <a:pt x="379366" y="108495"/>
                    <a:pt x="364141" y="114905"/>
                    <a:pt x="333375" y="142875"/>
                  </a:cubicBezTo>
                  <a:cubicBezTo>
                    <a:pt x="310118" y="164018"/>
                    <a:pt x="266700" y="209550"/>
                    <a:pt x="266700" y="209550"/>
                  </a:cubicBezTo>
                  <a:cubicBezTo>
                    <a:pt x="257737" y="236440"/>
                    <a:pt x="235377" y="293617"/>
                    <a:pt x="238125" y="323850"/>
                  </a:cubicBezTo>
                  <a:cubicBezTo>
                    <a:pt x="245971" y="410155"/>
                    <a:pt x="257426" y="496428"/>
                    <a:pt x="276225" y="581025"/>
                  </a:cubicBezTo>
                  <a:cubicBezTo>
                    <a:pt x="283008" y="611550"/>
                    <a:pt x="298237" y="639936"/>
                    <a:pt x="314325" y="666750"/>
                  </a:cubicBezTo>
                  <a:cubicBezTo>
                    <a:pt x="362532" y="747095"/>
                    <a:pt x="416554" y="804146"/>
                    <a:pt x="485775" y="866775"/>
                  </a:cubicBezTo>
                  <a:cubicBezTo>
                    <a:pt x="587862" y="959139"/>
                    <a:pt x="555853" y="940934"/>
                    <a:pt x="647700" y="971550"/>
                  </a:cubicBezTo>
                  <a:cubicBezTo>
                    <a:pt x="663452" y="971184"/>
                    <a:pt x="1021226" y="1003035"/>
                    <a:pt x="1143000" y="933450"/>
                  </a:cubicBezTo>
                  <a:cubicBezTo>
                    <a:pt x="1162493" y="922311"/>
                    <a:pt x="1174750" y="901700"/>
                    <a:pt x="1190625" y="885825"/>
                  </a:cubicBezTo>
                  <a:cubicBezTo>
                    <a:pt x="1193800" y="876300"/>
                    <a:pt x="1198354" y="867128"/>
                    <a:pt x="1200150" y="857250"/>
                  </a:cubicBezTo>
                  <a:cubicBezTo>
                    <a:pt x="1204729" y="832065"/>
                    <a:pt x="1195105" y="802096"/>
                    <a:pt x="1209675" y="781050"/>
                  </a:cubicBezTo>
                  <a:cubicBezTo>
                    <a:pt x="1235895" y="743176"/>
                    <a:pt x="1343604" y="711798"/>
                    <a:pt x="1381125" y="704850"/>
                  </a:cubicBezTo>
                  <a:cubicBezTo>
                    <a:pt x="1434564" y="694954"/>
                    <a:pt x="1488907" y="690508"/>
                    <a:pt x="1543050" y="685800"/>
                  </a:cubicBezTo>
                  <a:cubicBezTo>
                    <a:pt x="1665094" y="675187"/>
                    <a:pt x="1777539" y="675369"/>
                    <a:pt x="1895475" y="657225"/>
                  </a:cubicBezTo>
                  <a:cubicBezTo>
                    <a:pt x="1911476" y="654763"/>
                    <a:pt x="1927225" y="650875"/>
                    <a:pt x="1943100" y="647700"/>
                  </a:cubicBezTo>
                  <a:cubicBezTo>
                    <a:pt x="1939925" y="635000"/>
                    <a:pt x="1940070" y="620966"/>
                    <a:pt x="1933575" y="609600"/>
                  </a:cubicBezTo>
                  <a:cubicBezTo>
                    <a:pt x="1926892" y="597904"/>
                    <a:pt x="1913624" y="591373"/>
                    <a:pt x="1905000" y="581025"/>
                  </a:cubicBezTo>
                  <a:cubicBezTo>
                    <a:pt x="1865313" y="533400"/>
                    <a:pt x="1909762" y="568325"/>
                    <a:pt x="1857375" y="533400"/>
                  </a:cubicBezTo>
                  <a:cubicBezTo>
                    <a:pt x="1960867" y="512702"/>
                    <a:pt x="2026524" y="491486"/>
                    <a:pt x="2143125" y="523875"/>
                  </a:cubicBezTo>
                  <a:cubicBezTo>
                    <a:pt x="2156806" y="527675"/>
                    <a:pt x="2133316" y="551194"/>
                    <a:pt x="2124075" y="561975"/>
                  </a:cubicBezTo>
                  <a:cubicBezTo>
                    <a:pt x="2113744" y="574028"/>
                    <a:pt x="2098675" y="581025"/>
                    <a:pt x="2085975" y="590550"/>
                  </a:cubicBezTo>
                  <a:cubicBezTo>
                    <a:pt x="2070100" y="622300"/>
                    <a:pt x="2051533" y="652841"/>
                    <a:pt x="2038350" y="685800"/>
                  </a:cubicBezTo>
                  <a:cubicBezTo>
                    <a:pt x="1981880" y="826975"/>
                    <a:pt x="2053643" y="651391"/>
                    <a:pt x="2000250" y="771525"/>
                  </a:cubicBezTo>
                  <a:cubicBezTo>
                    <a:pt x="1951603" y="880980"/>
                    <a:pt x="2009046" y="763458"/>
                    <a:pt x="1962150" y="857250"/>
                  </a:cubicBezTo>
                  <a:cubicBezTo>
                    <a:pt x="1952625" y="847725"/>
                    <a:pt x="1941657" y="839451"/>
                    <a:pt x="1933575" y="828675"/>
                  </a:cubicBezTo>
                  <a:cubicBezTo>
                    <a:pt x="1915635" y="804755"/>
                    <a:pt x="1899520" y="770090"/>
                    <a:pt x="1885950" y="742950"/>
                  </a:cubicBezTo>
                  <a:cubicBezTo>
                    <a:pt x="1874557" y="685985"/>
                    <a:pt x="1876425" y="711514"/>
                    <a:pt x="1876425" y="666750"/>
                  </a:cubicBezTo>
                </a:path>
              </a:pathLst>
            </a:custGeom>
            <a:noFill/>
            <a:ln w="9525" cap="flat" cmpd="sng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" name="TextBox 3"/>
            <p:cNvSpPr txBox="1">
              <a:spLocks noChangeArrowheads="1"/>
            </p:cNvSpPr>
            <p:nvPr/>
          </p:nvSpPr>
          <p:spPr bwMode="auto">
            <a:xfrm>
              <a:off x="4511675" y="5404959"/>
              <a:ext cx="19526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If 30% or more of sediment is made up of biogenic material –we call it ooze!</a:t>
              </a:r>
            </a:p>
          </p:txBody>
        </p:sp>
      </p:grpSp>
      <p:pic>
        <p:nvPicPr>
          <p:cNvPr id="40962" name="Picture 2" descr="Split sediment cores from offshore Alaska, showing green laminated diatom-rich layer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82" y="2732763"/>
            <a:ext cx="2592917" cy="331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754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7001" y="1781175"/>
            <a:ext cx="7008284" cy="32702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>
              <a:buClr>
                <a:schemeClr val="tx1"/>
              </a:buClr>
              <a:defRPr/>
            </a:pPr>
            <a:r>
              <a:rPr lang="en-US" altLang="en-US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  <a:r>
              <a:rPr lang="en-US" altLang="en-US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shells of microscopic organisms</a:t>
            </a:r>
          </a:p>
          <a:p>
            <a:pPr>
              <a:buClr>
                <a:schemeClr val="tx1"/>
              </a:buClr>
              <a:defRPr/>
            </a:pPr>
            <a:r>
              <a:rPr lang="en-US" altLang="en-US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Tests from diatoms and radiolarians generate </a:t>
            </a:r>
            <a:r>
              <a:rPr lang="en-US" altLang="en-US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siliceous ooze</a:t>
            </a:r>
            <a:r>
              <a:rPr lang="en-US" altLang="en-US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2" descr="\\integrafs5\DeLS_Pondy\71_Pearson_US_IRDVD\08. Working_Folder\Copyright Removed Jpegs\Trujillo_EoO_12e\Chapter04\Figures\Jpegs_Labeled\EoO_12e_Figure_04_09c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38201"/>
            <a:ext cx="4724400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5983" y="17464"/>
            <a:ext cx="12192001" cy="5794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eaLnBrk="1" hangingPunct="1">
              <a:defRPr/>
            </a:pPr>
            <a:r>
              <a:rPr lang="en-IN" altLang="en-US" kern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Silica in </a:t>
            </a:r>
            <a:r>
              <a:rPr lang="en-IN" altLang="en-US" kern="0" dirty="0" err="1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Biogenous</a:t>
            </a:r>
            <a:r>
              <a:rPr lang="en-IN" altLang="en-US" kern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Sediments</a:t>
            </a:r>
            <a:endParaRPr lang="en-US" altLang="en-US" kern="0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5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6632" y="2974521"/>
            <a:ext cx="9898742" cy="985158"/>
          </a:xfrm>
          <a:prstGeom prst="rect">
            <a:avLst/>
          </a:prstGeom>
          <a:gradFill>
            <a:gsLst>
              <a:gs pos="0">
                <a:srgbClr val="996633"/>
              </a:gs>
              <a:gs pos="50000">
                <a:srgbClr val="663300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6632" y="1378857"/>
            <a:ext cx="9898742" cy="1595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12686" y="1378857"/>
            <a:ext cx="3004731" cy="1595664"/>
            <a:chOff x="1712686" y="1378857"/>
            <a:chExt cx="3004731" cy="1595664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712686" y="1378857"/>
              <a:ext cx="0" cy="1595664"/>
            </a:xfrm>
            <a:prstGeom prst="line">
              <a:avLst/>
            </a:prstGeom>
            <a:ln w="25400">
              <a:solidFill>
                <a:srgbClr val="FFFF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1960252" y="1992023"/>
              <a:ext cx="27571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Vertical distance = 4-6 km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61772" y="3244334"/>
            <a:ext cx="7336971" cy="381517"/>
            <a:chOff x="2561772" y="3244334"/>
            <a:chExt cx="7336971" cy="381517"/>
          </a:xfrm>
        </p:grpSpPr>
        <p:cxnSp>
          <p:nvCxnSpPr>
            <p:cNvPr id="11" name="Straight Connector 10"/>
            <p:cNvCxnSpPr/>
            <p:nvPr/>
          </p:nvCxnSpPr>
          <p:spPr>
            <a:xfrm flipH="1" flipV="1">
              <a:off x="2561772" y="3590925"/>
              <a:ext cx="7336971" cy="34926"/>
            </a:xfrm>
            <a:prstGeom prst="line">
              <a:avLst/>
            </a:prstGeom>
            <a:ln w="25400">
              <a:solidFill>
                <a:srgbClr val="FFFF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4416181" y="3244334"/>
              <a:ext cx="33596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Horizontal distance = 1000’s km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86971" y="508000"/>
            <a:ext cx="2770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Sediments?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39371" y="4593771"/>
            <a:ext cx="97802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area of contact between seawater and sediment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Sediments are reservoirs for nutrients, carbon, microbes!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 spots of biogeochemical cycling!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relation to water column – understudied….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much to learn! </a:t>
            </a:r>
          </a:p>
        </p:txBody>
      </p:sp>
    </p:spTree>
    <p:extLst>
      <p:ext uri="{BB962C8B-B14F-4D97-AF65-F5344CB8AC3E}">
        <p14:creationId xmlns:p14="http://schemas.microsoft.com/office/powerpoint/2010/main" val="3053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10972800" cy="1143000"/>
          </a:xfrm>
        </p:spPr>
        <p:txBody>
          <a:bodyPr/>
          <a:lstStyle/>
          <a:p>
            <a:pPr algn="l" eaLnBrk="1" hangingPunct="1"/>
            <a:r>
              <a:rPr lang="en-US" altLang="en-US" sz="4000" smtClean="0">
                <a:effectLst/>
                <a:latin typeface="Times New Roman" pitchFamily="18" charset="0"/>
                <a:cs typeface="Times New Roman" pitchFamily="18" charset="0"/>
              </a:rPr>
              <a:t>Calcium carbonate in </a:t>
            </a:r>
            <a:r>
              <a:rPr lang="en-US" altLang="en-US" sz="400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biogenous sediments</a:t>
            </a: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165600" cy="4114800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effectLst/>
                <a:latin typeface="Times New Roman" pitchFamily="18" charset="0"/>
                <a:cs typeface="Times New Roman" pitchFamily="18" charset="0"/>
              </a:rPr>
              <a:t>Foraminifera (protozoans)</a:t>
            </a:r>
          </a:p>
          <a:p>
            <a:pPr lvl="1" eaLnBrk="1" hangingPunct="1"/>
            <a:r>
              <a:rPr lang="en-US" alt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Calcareous ooze</a:t>
            </a: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371600"/>
            <a:ext cx="6229350" cy="468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7896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0972800" cy="1371600"/>
          </a:xfrm>
        </p:spPr>
        <p:txBody>
          <a:bodyPr/>
          <a:lstStyle/>
          <a:p>
            <a:pPr algn="l" eaLnBrk="1" hangingPunct="1"/>
            <a:r>
              <a:rPr lang="en-US" altLang="en-US" sz="4000" smtClean="0">
                <a:effectLst/>
                <a:latin typeface="Times New Roman" pitchFamily="18" charset="0"/>
                <a:cs typeface="Times New Roman" pitchFamily="18" charset="0"/>
              </a:rPr>
              <a:t>Calcium carbonate in </a:t>
            </a:r>
            <a:r>
              <a:rPr lang="en-US" altLang="en-US" sz="400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biogenous sediments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3860800" cy="4114800"/>
          </a:xfrm>
        </p:spPr>
        <p:txBody>
          <a:bodyPr/>
          <a:lstStyle/>
          <a:p>
            <a:pPr eaLnBrk="1" hangingPunct="1"/>
            <a:r>
              <a:rPr lang="en-US" altLang="en-US" sz="2400" dirty="0" err="1" smtClean="0">
                <a:effectLst/>
                <a:latin typeface="Times New Roman" pitchFamily="18" charset="0"/>
                <a:cs typeface="Times New Roman" pitchFamily="18" charset="0"/>
              </a:rPr>
              <a:t>Coccolithophores</a:t>
            </a:r>
            <a:r>
              <a:rPr lang="en-US" alt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 (algae)</a:t>
            </a:r>
          </a:p>
          <a:p>
            <a:pPr lvl="1" eaLnBrk="1" hangingPunct="1"/>
            <a:r>
              <a:rPr lang="en-US" altLang="en-US" sz="2200" dirty="0" smtClean="0">
                <a:effectLst/>
                <a:latin typeface="Times New Roman" pitchFamily="18" charset="0"/>
                <a:cs typeface="Times New Roman" pitchFamily="18" charset="0"/>
              </a:rPr>
              <a:t>Photosynthetic</a:t>
            </a:r>
          </a:p>
          <a:p>
            <a:pPr lvl="1" eaLnBrk="1" hangingPunct="1"/>
            <a:r>
              <a:rPr lang="en-US" altLang="en-US" sz="2200" b="1" dirty="0" err="1" smtClean="0">
                <a:effectLst/>
                <a:latin typeface="Times New Roman" pitchFamily="18" charset="0"/>
                <a:cs typeface="Times New Roman" pitchFamily="18" charset="0"/>
              </a:rPr>
              <a:t>Coccoliths</a:t>
            </a:r>
            <a:r>
              <a:rPr lang="en-US" altLang="en-US" sz="2200" dirty="0" smtClean="0">
                <a:solidFill>
                  <a:srgbClr val="FF33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smtClean="0"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200" dirty="0" err="1" smtClean="0">
                <a:effectLst/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US" altLang="en-US" sz="2200" dirty="0" smtClean="0">
                <a:effectLst/>
                <a:latin typeface="Times New Roman" pitchFamily="18" charset="0"/>
                <a:cs typeface="Times New Roman" pitchFamily="18" charset="0"/>
              </a:rPr>
              <a:t>-plankton)</a:t>
            </a:r>
          </a:p>
          <a:p>
            <a:pPr lvl="1" eaLnBrk="1" hangingPunct="1"/>
            <a:r>
              <a:rPr lang="en-US" altLang="en-US" sz="2200" dirty="0" smtClean="0">
                <a:effectLst/>
                <a:latin typeface="Times New Roman" pitchFamily="18" charset="0"/>
                <a:cs typeface="Times New Roman" pitchFamily="18" charset="0"/>
              </a:rPr>
              <a:t>Rock chalk</a:t>
            </a:r>
          </a:p>
        </p:txBody>
      </p:sp>
      <p:pic>
        <p:nvPicPr>
          <p:cNvPr id="13316" name="Picture 10" descr="04_0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1295400"/>
            <a:ext cx="833120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3792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0" y="3771901"/>
            <a:ext cx="23368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\\integrafs5\DeLS_Pondy\71_Pearson_US_IRDVD\08. Working_Folder\Copyright Removed Jpegs\Trujillo_EoO_12e\Chapter04\Figures\Jpegs_Labeled\EoO_12e_Figure_04_11_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736600"/>
            <a:ext cx="8015817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96900" y="0"/>
            <a:ext cx="10972800" cy="137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>
                <a:effectLst/>
                <a:latin typeface="Times New Roman" pitchFamily="18" charset="0"/>
                <a:cs typeface="Times New Roman" pitchFamily="18" charset="0"/>
              </a:rPr>
              <a:t>White Cliffs of Dover</a:t>
            </a:r>
            <a:endParaRPr lang="en-US" altLang="en-US" sz="4000" kern="0" dirty="0" smtClean="0"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59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152400"/>
            <a:ext cx="11176000" cy="1219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mtClean="0">
                <a:effectLst/>
                <a:latin typeface="Times New Roman" pitchFamily="18" charset="0"/>
                <a:cs typeface="Times New Roman" pitchFamily="18" charset="0"/>
              </a:rPr>
              <a:t>Factors controlling distribution</a:t>
            </a:r>
            <a:br>
              <a:rPr lang="en-US" altLang="en-US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altLang="en-US" smtClean="0">
                <a:effectLst/>
                <a:latin typeface="Times New Roman" pitchFamily="18" charset="0"/>
                <a:cs typeface="Times New Roman" pitchFamily="18" charset="0"/>
              </a:rPr>
              <a:t>biogenous sediments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76817" y="1847851"/>
            <a:ext cx="10651067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en-US" b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Productivity</a:t>
            </a:r>
          </a:p>
          <a:p>
            <a:pPr lvl="2"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organisms in surface water above ocean floor</a:t>
            </a:r>
          </a:p>
          <a:p>
            <a:pPr lvl="1" eaLnBrk="1" hangingPunct="1"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Destruction</a:t>
            </a:r>
          </a:p>
          <a:p>
            <a:pPr lvl="2"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Skeletal remains (tests) dissolve in seawater at depth</a:t>
            </a:r>
          </a:p>
          <a:p>
            <a:pPr lvl="1" eaLnBrk="1" hangingPunct="1">
              <a:defRPr/>
            </a:pPr>
            <a:r>
              <a:rPr lang="en-US" altLang="en-US" b="1" kern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Dilution </a:t>
            </a:r>
          </a:p>
          <a:p>
            <a:pPr lvl="2"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Deposition of other sediments decreases percentage of </a:t>
            </a:r>
            <a:r>
              <a:rPr lang="en-US" altLang="en-US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biogenous</a:t>
            </a: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sediments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0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10117" y="1149350"/>
            <a:ext cx="1044786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Siliceous ooze</a:t>
            </a:r>
          </a:p>
          <a:p>
            <a:pPr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Accumulates in areas of high productivity</a:t>
            </a:r>
          </a:p>
          <a:p>
            <a:pPr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Silica tests no longer dissolved by seawater when buried by other tests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23283" y="17463"/>
            <a:ext cx="121920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IN" altLang="en-US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Pelagic Deposits</a:t>
            </a:r>
            <a:endParaRPr lang="en-IN" alt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-23283" y="17463"/>
            <a:ext cx="121920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IN" altLang="en-US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Pelagic Deposits</a:t>
            </a:r>
            <a:endParaRPr lang="en-IN" altLang="en-US" ker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2" descr="\\integrafs5\DeLS_Pondy\71_Pearson_US_IRDVD\08. Working_Folder\Copyright Removed Jpegs\Trujillo_EoO_12e\Chapter04\Figures\Jpegs_Labeled\EoO_12e_Figure_04_13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77" y="865188"/>
            <a:ext cx="11590280" cy="520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6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60867" y="596900"/>
            <a:ext cx="644313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CCD – </a:t>
            </a:r>
            <a:r>
              <a:rPr lang="en-US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 compensation depth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 where CaCO</a:t>
            </a:r>
            <a:r>
              <a:rPr lang="en-US" altLang="en-US" kern="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readily dissolves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 of supply = rate at which the shells dissolve</a:t>
            </a:r>
            <a:endParaRPr lang="en-US" altLang="en-US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Warm, shallow ocean saturated with calcium carbonate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10583" y="17464"/>
            <a:ext cx="12192001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IN" altLang="en-US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Calcareous Ooze</a:t>
            </a:r>
            <a:endParaRPr lang="en-IN" altLang="en-US" ker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441326"/>
            <a:ext cx="5384800" cy="595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4038600"/>
            <a:ext cx="49784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Scarce calcareous ooze below 5000 meters (16,400 feet) in modern ocean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Ancient calcareous oozes at greater depths if moved by sea floor spreading</a:t>
            </a:r>
          </a:p>
        </p:txBody>
      </p:sp>
    </p:spTree>
    <p:extLst>
      <p:ext uri="{BB962C8B-B14F-4D97-AF65-F5344CB8AC3E}">
        <p14:creationId xmlns:p14="http://schemas.microsoft.com/office/powerpoint/2010/main" val="36799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8674" r="32500" b="33086"/>
          <a:stretch/>
        </p:blipFill>
        <p:spPr bwMode="auto">
          <a:xfrm>
            <a:off x="2349062" y="409903"/>
            <a:ext cx="7457090" cy="626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2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6971" y="508000"/>
            <a:ext cx="511550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Diagenesis  - 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Greek 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“passing through”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- genesis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“origin, birth”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7943" y="3272135"/>
            <a:ext cx="1026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Diagenesis is the “sum of all processes that change a sediment or sedimentary rock subsequent to its deposition from water, but excluding metamorphism and weathering” (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Berner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1980) 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(Or reactions in modern sediments!) 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62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8231" y="588220"/>
            <a:ext cx="8363187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Diagenesis 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Important for many reasons…..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  Biogeochemical cycling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  Geochemical balance depends on balance between burial and remobilization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  Surface sediments are home to many organisms! (important food webs)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  Production of oil, etc.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8231" y="3771037"/>
            <a:ext cx="90534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going to focus on reactions in top 100 m of sediment.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Processes happening at low temperature….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Examples: chemical reactions, microbial activity, compaction, dewatering, etc.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5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984" y="95250"/>
            <a:ext cx="7278566" cy="674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10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886" y="172069"/>
            <a:ext cx="4757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Porosity and Permeability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2686" y="691163"/>
            <a:ext cx="9804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 smtClean="0"/>
              <a:t>φ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porosity of sediment 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space/total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00" y="1538515"/>
            <a:ext cx="5083629" cy="447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1607267"/>
            <a:ext cx="574227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Permeability –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ability of a sediments to pass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 through pores and cracks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 dominates in muddy sediments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Advection dominates in sandy sediments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0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c.nps.edu/~bird/oc2930/sediments/sediment_type_hfeva_worl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12510" r="4892" b="29708"/>
          <a:stretch/>
        </p:blipFill>
        <p:spPr bwMode="auto">
          <a:xfrm>
            <a:off x="887412" y="732497"/>
            <a:ext cx="10988676" cy="546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oc.nps.edu/~bird/oc2930/sediments/sediment_type_hfeva_worl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75133" r="56360"/>
          <a:stretch/>
        </p:blipFill>
        <p:spPr bwMode="auto">
          <a:xfrm>
            <a:off x="0" y="4649989"/>
            <a:ext cx="3600450" cy="177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8950" y="57150"/>
            <a:ext cx="5980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Sediment Type – Grain Size (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HFEVA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6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886" y="172069"/>
            <a:ext cx="4643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Compaction and Porosity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2686" y="691163"/>
            <a:ext cx="11187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 smtClean="0"/>
              <a:t>φ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porosity of sediment (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space/total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t="39717" r="38668" b="17918"/>
          <a:stretch/>
        </p:blipFill>
        <p:spPr bwMode="auto">
          <a:xfrm>
            <a:off x="391886" y="1712686"/>
            <a:ext cx="4949371" cy="46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34364" y="2044005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Idealized porosity estimation as an exponential function of an initial porosity at the surface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  <a:p>
            <a:r>
              <a:rPr lang="en-US" sz="2800" dirty="0" smtClean="0"/>
              <a:t>φ </a:t>
            </a:r>
            <a:r>
              <a:rPr lang="en-US" sz="2800" dirty="0"/>
              <a:t>= φ </a:t>
            </a:r>
            <a:r>
              <a:rPr lang="en-US" sz="2800" baseline="-25000" dirty="0"/>
              <a:t>0</a:t>
            </a:r>
            <a:r>
              <a:rPr lang="en-US" sz="2800" dirty="0"/>
              <a:t>e</a:t>
            </a:r>
            <a:r>
              <a:rPr lang="en-US" sz="2800" baseline="30000" dirty="0"/>
              <a:t>-cz</a:t>
            </a:r>
            <a:r>
              <a:rPr lang="en-US" sz="2800" dirty="0"/>
              <a:t>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average compressibility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depth </a:t>
            </a:r>
          </a:p>
        </p:txBody>
      </p:sp>
    </p:spTree>
    <p:extLst>
      <p:ext uri="{BB962C8B-B14F-4D97-AF65-F5344CB8AC3E}">
        <p14:creationId xmlns:p14="http://schemas.microsoft.com/office/powerpoint/2010/main" val="47033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712913"/>
            <a:ext cx="10802937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3738" y="6284685"/>
            <a:ext cx="401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Orsini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(2003) – Ross Sea Antarctica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1657" y="1103086"/>
            <a:ext cx="1582057" cy="4644571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37314" y="1103086"/>
            <a:ext cx="1582057" cy="4644571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3486" y="3045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 porosity differs from the exponential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sediment layer has its own composition &amp; compressibility</a:t>
            </a:r>
          </a:p>
        </p:txBody>
      </p:sp>
    </p:spTree>
    <p:extLst>
      <p:ext uri="{BB962C8B-B14F-4D97-AF65-F5344CB8AC3E}">
        <p14:creationId xmlns:p14="http://schemas.microsoft.com/office/powerpoint/2010/main" val="14090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Image result for Leptocheir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607747" y="160338"/>
            <a:ext cx="4090181" cy="3556681"/>
            <a:chOff x="7607748" y="3033699"/>
            <a:chExt cx="4090181" cy="3556681"/>
          </a:xfrm>
        </p:grpSpPr>
        <p:pic>
          <p:nvPicPr>
            <p:cNvPr id="4100" name="Picture 4" descr="https://userpages.umbc.edu/~ughosh/NIH/bioturbati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748" y="3033699"/>
              <a:ext cx="4090181" cy="3556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10269333" y="3033699"/>
              <a:ext cx="1428596" cy="1080921"/>
              <a:chOff x="10269333" y="4100451"/>
              <a:chExt cx="1428596" cy="1080921"/>
            </a:xfrm>
          </p:grpSpPr>
          <p:pic>
            <p:nvPicPr>
              <p:cNvPr id="4104" name="Picture 8" descr="Image: Leptocheirus Â© MES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01061" y="4100451"/>
                <a:ext cx="1366219" cy="10809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0269333" y="4812040"/>
                <a:ext cx="14285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Leptocheirus</a:t>
                </a:r>
                <a:endParaRPr lang="en-U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55575" y="685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Bioturbation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0" t="20050" r="47293" b="48715"/>
          <a:stretch/>
        </p:blipFill>
        <p:spPr bwMode="auto">
          <a:xfrm>
            <a:off x="101598" y="901702"/>
            <a:ext cx="6914351" cy="510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707922" y="3860800"/>
            <a:ext cx="3889829" cy="2801257"/>
            <a:chOff x="7707922" y="3860800"/>
            <a:chExt cx="3889829" cy="2801257"/>
          </a:xfrm>
        </p:grpSpPr>
        <p:pic>
          <p:nvPicPr>
            <p:cNvPr id="4105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20" t="45277" r="13130" b="29172"/>
            <a:stretch/>
          </p:blipFill>
          <p:spPr bwMode="auto">
            <a:xfrm>
              <a:off x="7707922" y="3860800"/>
              <a:ext cx="3889829" cy="280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9475952" y="6385058"/>
              <a:ext cx="21217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 = depth range of bioturbation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6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 bwMode="auto">
          <a:xfrm>
            <a:off x="718456" y="1944914"/>
            <a:ext cx="10755087" cy="277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35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3" t="33731" r="34286" b="18601"/>
          <a:stretch/>
        </p:blipFill>
        <p:spPr bwMode="auto">
          <a:xfrm>
            <a:off x="203199" y="682172"/>
            <a:ext cx="5689601" cy="531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1" t="17063" r="37064" b="39958"/>
          <a:stretch/>
        </p:blipFill>
        <p:spPr bwMode="auto">
          <a:xfrm>
            <a:off x="6386285" y="798287"/>
            <a:ext cx="5353572" cy="519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36800" y="972457"/>
            <a:ext cx="1030514" cy="78377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0" y="1088571"/>
            <a:ext cx="1030514" cy="78377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1735141" y="0"/>
            <a:ext cx="8680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Commonly Observed Porewater Concentration Profiles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764815" y="758753"/>
            <a:ext cx="7220374" cy="4688563"/>
            <a:chOff x="1764815" y="758753"/>
            <a:chExt cx="7220374" cy="4688563"/>
          </a:xfrm>
        </p:grpSpPr>
        <p:sp>
          <p:nvSpPr>
            <p:cNvPr id="54" name="TextBox 53"/>
            <p:cNvSpPr txBox="1"/>
            <p:nvPr/>
          </p:nvSpPr>
          <p:spPr>
            <a:xfrm rot="16200000">
              <a:off x="421915" y="3735084"/>
              <a:ext cx="3055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Depth below sediment surface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50051" y="901750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concentration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6831814" y="1086416"/>
              <a:ext cx="21533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997436" y="1086416"/>
              <a:ext cx="21533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997436" y="758753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90154" y="771752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687291" y="1271082"/>
            <a:ext cx="1959191" cy="2323120"/>
            <a:chOff x="2687291" y="1271082"/>
            <a:chExt cx="1959191" cy="2323120"/>
          </a:xfrm>
        </p:grpSpPr>
        <p:grpSp>
          <p:nvGrpSpPr>
            <p:cNvPr id="10" name="Group 9"/>
            <p:cNvGrpSpPr/>
            <p:nvPr/>
          </p:nvGrpSpPr>
          <p:grpSpPr>
            <a:xfrm>
              <a:off x="2823086" y="1511905"/>
              <a:ext cx="1638677" cy="2082297"/>
              <a:chOff x="516048" y="1041149"/>
              <a:chExt cx="1638677" cy="208229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16048" y="1041149"/>
                <a:ext cx="0" cy="20822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16048" y="1041149"/>
                <a:ext cx="163867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/>
            <p:cNvCxnSpPr/>
            <p:nvPr/>
          </p:nvCxnSpPr>
          <p:spPr>
            <a:xfrm>
              <a:off x="4037759" y="1511905"/>
              <a:ext cx="0" cy="2082297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2687291" y="1271082"/>
              <a:ext cx="19591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 reactive (e.g., Chloride)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243928" y="1251405"/>
            <a:ext cx="1880643" cy="2333744"/>
            <a:chOff x="5243928" y="1251405"/>
            <a:chExt cx="1880643" cy="2333744"/>
          </a:xfrm>
        </p:grpSpPr>
        <p:grpSp>
          <p:nvGrpSpPr>
            <p:cNvPr id="8" name="Group 7"/>
            <p:cNvGrpSpPr/>
            <p:nvPr/>
          </p:nvGrpSpPr>
          <p:grpSpPr>
            <a:xfrm>
              <a:off x="5301472" y="1502852"/>
              <a:ext cx="1638677" cy="2082297"/>
              <a:chOff x="497942" y="1041149"/>
              <a:chExt cx="1638677" cy="2082297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97942" y="1041149"/>
                <a:ext cx="1638677" cy="2082297"/>
                <a:chOff x="516048" y="1041149"/>
                <a:chExt cx="1638677" cy="2082297"/>
              </a:xfrm>
            </p:grpSpPr>
            <p:cxnSp>
              <p:nvCxnSpPr>
                <p:cNvPr id="3" name="Straight Connector 2"/>
                <p:cNvCxnSpPr/>
                <p:nvPr/>
              </p:nvCxnSpPr>
              <p:spPr>
                <a:xfrm>
                  <a:off x="516048" y="1041149"/>
                  <a:ext cx="0" cy="208229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/>
                <p:cNvCxnSpPr/>
                <p:nvPr/>
              </p:nvCxnSpPr>
              <p:spPr>
                <a:xfrm>
                  <a:off x="516048" y="1041149"/>
                  <a:ext cx="163867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Freeform 5"/>
              <p:cNvSpPr/>
              <p:nvPr/>
            </p:nvSpPr>
            <p:spPr>
              <a:xfrm>
                <a:off x="514295" y="1050202"/>
                <a:ext cx="1540840" cy="2064190"/>
              </a:xfrm>
              <a:custGeom>
                <a:avLst/>
                <a:gdLst>
                  <a:gd name="connsiteX0" fmla="*/ 1540840 w 1540840"/>
                  <a:gd name="connsiteY0" fmla="*/ 0 h 2064190"/>
                  <a:gd name="connsiteX1" fmla="*/ 617387 w 1540840"/>
                  <a:gd name="connsiteY1" fmla="*/ 190123 h 2064190"/>
                  <a:gd name="connsiteX2" fmla="*/ 65125 w 1540840"/>
                  <a:gd name="connsiteY2" fmla="*/ 823865 h 2064190"/>
                  <a:gd name="connsiteX3" fmla="*/ 10805 w 1540840"/>
                  <a:gd name="connsiteY3" fmla="*/ 2064190 h 2064190"/>
                  <a:gd name="connsiteX4" fmla="*/ 10805 w 1540840"/>
                  <a:gd name="connsiteY4" fmla="*/ 2064190 h 2064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0840" h="2064190">
                    <a:moveTo>
                      <a:pt x="1540840" y="0"/>
                    </a:moveTo>
                    <a:cubicBezTo>
                      <a:pt x="1202089" y="26406"/>
                      <a:pt x="863339" y="52812"/>
                      <a:pt x="617387" y="190123"/>
                    </a:cubicBezTo>
                    <a:cubicBezTo>
                      <a:pt x="371435" y="327434"/>
                      <a:pt x="166222" y="511521"/>
                      <a:pt x="65125" y="823865"/>
                    </a:cubicBezTo>
                    <a:cubicBezTo>
                      <a:pt x="-35972" y="1136210"/>
                      <a:pt x="10805" y="2064190"/>
                      <a:pt x="10805" y="2064190"/>
                    </a:cubicBezTo>
                    <a:lnTo>
                      <a:pt x="10805" y="2064190"/>
                    </a:lnTo>
                  </a:path>
                </a:pathLst>
              </a:cu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5243928" y="1251405"/>
              <a:ext cx="18806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Surface Removal (e.g., O</a:t>
              </a:r>
              <a:r>
                <a:rPr lang="en-US" sz="12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768241" y="1271118"/>
            <a:ext cx="3595607" cy="2314030"/>
            <a:chOff x="7768241" y="1271118"/>
            <a:chExt cx="3595607" cy="2314030"/>
          </a:xfrm>
        </p:grpSpPr>
        <p:grpSp>
          <p:nvGrpSpPr>
            <p:cNvPr id="17" name="Group 16"/>
            <p:cNvGrpSpPr/>
            <p:nvPr/>
          </p:nvGrpSpPr>
          <p:grpSpPr>
            <a:xfrm>
              <a:off x="7779858" y="1502851"/>
              <a:ext cx="1638677" cy="2082297"/>
              <a:chOff x="516048" y="1041149"/>
              <a:chExt cx="1638677" cy="2082297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516048" y="1041149"/>
                <a:ext cx="0" cy="20822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16048" y="1041149"/>
                <a:ext cx="163867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7768241" y="1271118"/>
              <a:ext cx="3595607" cy="2232550"/>
              <a:chOff x="7768241" y="1271118"/>
              <a:chExt cx="3595607" cy="2232550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7796119" y="1502852"/>
                <a:ext cx="1510757" cy="2000816"/>
              </a:xfrm>
              <a:custGeom>
                <a:avLst/>
                <a:gdLst>
                  <a:gd name="connsiteX0" fmla="*/ 1510757 w 1510757"/>
                  <a:gd name="connsiteY0" fmla="*/ 0 h 2000816"/>
                  <a:gd name="connsiteX1" fmla="*/ 714052 w 1510757"/>
                  <a:gd name="connsiteY1" fmla="*/ 688063 h 2000816"/>
                  <a:gd name="connsiteX2" fmla="*/ 116523 w 1510757"/>
                  <a:gd name="connsiteY2" fmla="*/ 1240325 h 2000816"/>
                  <a:gd name="connsiteX3" fmla="*/ 7882 w 1510757"/>
                  <a:gd name="connsiteY3" fmla="*/ 1394234 h 2000816"/>
                  <a:gd name="connsiteX4" fmla="*/ 16935 w 1510757"/>
                  <a:gd name="connsiteY4" fmla="*/ 2000816 h 2000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0757" h="2000816">
                    <a:moveTo>
                      <a:pt x="1510757" y="0"/>
                    </a:moveTo>
                    <a:cubicBezTo>
                      <a:pt x="1228590" y="240671"/>
                      <a:pt x="946424" y="481342"/>
                      <a:pt x="714052" y="688063"/>
                    </a:cubicBezTo>
                    <a:cubicBezTo>
                      <a:pt x="481680" y="894784"/>
                      <a:pt x="234218" y="1122630"/>
                      <a:pt x="116523" y="1240325"/>
                    </a:cubicBezTo>
                    <a:cubicBezTo>
                      <a:pt x="-1172" y="1358020"/>
                      <a:pt x="24480" y="1267486"/>
                      <a:pt x="7882" y="1394234"/>
                    </a:cubicBezTo>
                    <a:cubicBezTo>
                      <a:pt x="-8716" y="1520982"/>
                      <a:pt x="4109" y="1760899"/>
                      <a:pt x="16935" y="2000816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787066" y="2725070"/>
                <a:ext cx="1718987" cy="19917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8522527" y="2693853"/>
                <a:ext cx="9925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Reactive layer</a:t>
                </a:r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768241" y="1271118"/>
                <a:ext cx="17427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Subsurface consumption 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9306875" y="1736508"/>
                <a:ext cx="20569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e.g., Fe</a:t>
                </a:r>
                <a:r>
                  <a:rPr lang="en-US" sz="12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2+ </a:t>
                </a:r>
                <a:r>
                  <a:rPr lang="en-US" sz="1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2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aq</a:t>
                </a:r>
                <a:r>
                  <a:rPr lang="en-US" sz="1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precipitating with</a:t>
                </a:r>
              </a:p>
              <a:p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12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2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aq</a:t>
                </a:r>
                <a:r>
                  <a:rPr lang="en-US" sz="1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form FeS</a:t>
                </a:r>
                <a:r>
                  <a:rPr lang="en-US" sz="1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2(s)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(pyrite)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4843009" y="3810035"/>
            <a:ext cx="2476024" cy="2905737"/>
            <a:chOff x="4843009" y="3810035"/>
            <a:chExt cx="2476024" cy="2905737"/>
          </a:xfrm>
        </p:grpSpPr>
        <p:sp>
          <p:nvSpPr>
            <p:cNvPr id="72" name="TextBox 71"/>
            <p:cNvSpPr txBox="1"/>
            <p:nvPr/>
          </p:nvSpPr>
          <p:spPr>
            <a:xfrm>
              <a:off x="4843009" y="3810035"/>
              <a:ext cx="2476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Chemical released  into</a:t>
              </a:r>
            </a:p>
            <a:p>
              <a:pPr algn="ctr"/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porewater from subsurface layer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5197369" y="4208327"/>
              <a:ext cx="1973760" cy="2507445"/>
              <a:chOff x="5197369" y="4208327"/>
              <a:chExt cx="1973760" cy="2507445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5253140" y="4208327"/>
                <a:ext cx="1735341" cy="2082297"/>
                <a:chOff x="3576119" y="3755677"/>
                <a:chExt cx="1735341" cy="2082297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576119" y="3755677"/>
                  <a:ext cx="0" cy="208229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3576119" y="3755677"/>
                  <a:ext cx="163867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Freeform 34"/>
                <p:cNvSpPr/>
                <p:nvPr/>
              </p:nvSpPr>
              <p:spPr>
                <a:xfrm flipH="1">
                  <a:off x="3628345" y="3773785"/>
                  <a:ext cx="1586452" cy="2000816"/>
                </a:xfrm>
                <a:custGeom>
                  <a:avLst/>
                  <a:gdLst>
                    <a:gd name="connsiteX0" fmla="*/ 1510757 w 1510757"/>
                    <a:gd name="connsiteY0" fmla="*/ 0 h 2000816"/>
                    <a:gd name="connsiteX1" fmla="*/ 714052 w 1510757"/>
                    <a:gd name="connsiteY1" fmla="*/ 688063 h 2000816"/>
                    <a:gd name="connsiteX2" fmla="*/ 116523 w 1510757"/>
                    <a:gd name="connsiteY2" fmla="*/ 1240325 h 2000816"/>
                    <a:gd name="connsiteX3" fmla="*/ 7882 w 1510757"/>
                    <a:gd name="connsiteY3" fmla="*/ 1394234 h 2000816"/>
                    <a:gd name="connsiteX4" fmla="*/ 16935 w 1510757"/>
                    <a:gd name="connsiteY4" fmla="*/ 2000816 h 200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0757" h="2000816">
                      <a:moveTo>
                        <a:pt x="1510757" y="0"/>
                      </a:moveTo>
                      <a:cubicBezTo>
                        <a:pt x="1228590" y="240671"/>
                        <a:pt x="946424" y="481342"/>
                        <a:pt x="714052" y="688063"/>
                      </a:cubicBezTo>
                      <a:cubicBezTo>
                        <a:pt x="481680" y="894784"/>
                        <a:pt x="234218" y="1122630"/>
                        <a:pt x="116523" y="1240325"/>
                      </a:cubicBezTo>
                      <a:cubicBezTo>
                        <a:pt x="-1172" y="1358020"/>
                        <a:pt x="24480" y="1267486"/>
                        <a:pt x="7882" y="1394234"/>
                      </a:cubicBezTo>
                      <a:cubicBezTo>
                        <a:pt x="-8716" y="1520982"/>
                        <a:pt x="4109" y="1760899"/>
                        <a:pt x="16935" y="2000816"/>
                      </a:cubicBezTo>
                    </a:path>
                  </a:pathLst>
                </a:cu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3592473" y="5068432"/>
                  <a:ext cx="1718987" cy="199176"/>
                </a:xfrm>
                <a:prstGeom prst="rect">
                  <a:avLst/>
                </a:prstGeom>
                <a:solidFill>
                  <a:schemeClr val="accent1">
                    <a:alpha val="4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5260441" y="5491691"/>
                <a:ext cx="10278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Reactive layer </a:t>
                </a:r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197369" y="6254107"/>
                <a:ext cx="1973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e.g., Mn</a:t>
                </a:r>
                <a:r>
                  <a:rPr lang="en-US" sz="12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2+ </a:t>
                </a:r>
                <a:r>
                  <a:rPr lang="en-US" sz="1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2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aq</a:t>
                </a:r>
                <a:r>
                  <a:rPr lang="en-US" sz="1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release by reduction of MnO</a:t>
                </a:r>
                <a:r>
                  <a:rPr lang="en-US" sz="1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2(s)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7506657" y="3643475"/>
            <a:ext cx="4231252" cy="2665257"/>
            <a:chOff x="7506657" y="3643475"/>
            <a:chExt cx="4231252" cy="2665257"/>
          </a:xfrm>
        </p:grpSpPr>
        <p:grpSp>
          <p:nvGrpSpPr>
            <p:cNvPr id="53" name="Group 52"/>
            <p:cNvGrpSpPr/>
            <p:nvPr/>
          </p:nvGrpSpPr>
          <p:grpSpPr>
            <a:xfrm>
              <a:off x="7779858" y="4226433"/>
              <a:ext cx="1735248" cy="2082299"/>
              <a:chOff x="7779858" y="3773783"/>
              <a:chExt cx="1735248" cy="2082299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7787066" y="3773785"/>
                <a:ext cx="0" cy="20822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787066" y="3773785"/>
                <a:ext cx="163867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Freeform 46"/>
              <p:cNvSpPr/>
              <p:nvPr/>
            </p:nvSpPr>
            <p:spPr>
              <a:xfrm>
                <a:off x="7796119" y="3773783"/>
                <a:ext cx="1369281" cy="2037030"/>
              </a:xfrm>
              <a:custGeom>
                <a:avLst/>
                <a:gdLst>
                  <a:gd name="connsiteX0" fmla="*/ 1311865 w 1369281"/>
                  <a:gd name="connsiteY0" fmla="*/ 0 h 2037030"/>
                  <a:gd name="connsiteX1" fmla="*/ 1311865 w 1369281"/>
                  <a:gd name="connsiteY1" fmla="*/ 307818 h 2037030"/>
                  <a:gd name="connsiteX2" fmla="*/ 1320918 w 1369281"/>
                  <a:gd name="connsiteY2" fmla="*/ 525101 h 2037030"/>
                  <a:gd name="connsiteX3" fmla="*/ 632855 w 1369281"/>
                  <a:gd name="connsiteY3" fmla="*/ 832919 h 2037030"/>
                  <a:gd name="connsiteX4" fmla="*/ 288823 w 1369281"/>
                  <a:gd name="connsiteY4" fmla="*/ 968721 h 2037030"/>
                  <a:gd name="connsiteX5" fmla="*/ 35326 w 1369281"/>
                  <a:gd name="connsiteY5" fmla="*/ 1095469 h 2037030"/>
                  <a:gd name="connsiteX6" fmla="*/ 8166 w 1369281"/>
                  <a:gd name="connsiteY6" fmla="*/ 2037030 h 2037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9281" h="2037030">
                    <a:moveTo>
                      <a:pt x="1311865" y="0"/>
                    </a:moveTo>
                    <a:cubicBezTo>
                      <a:pt x="1311110" y="110150"/>
                      <a:pt x="1310356" y="220301"/>
                      <a:pt x="1311865" y="307818"/>
                    </a:cubicBezTo>
                    <a:cubicBezTo>
                      <a:pt x="1313374" y="395335"/>
                      <a:pt x="1434086" y="437584"/>
                      <a:pt x="1320918" y="525101"/>
                    </a:cubicBezTo>
                    <a:cubicBezTo>
                      <a:pt x="1207750" y="612618"/>
                      <a:pt x="804871" y="758982"/>
                      <a:pt x="632855" y="832919"/>
                    </a:cubicBezTo>
                    <a:cubicBezTo>
                      <a:pt x="460839" y="906856"/>
                      <a:pt x="388411" y="924963"/>
                      <a:pt x="288823" y="968721"/>
                    </a:cubicBezTo>
                    <a:cubicBezTo>
                      <a:pt x="189235" y="1012479"/>
                      <a:pt x="82102" y="917418"/>
                      <a:pt x="35326" y="1095469"/>
                    </a:cubicBezTo>
                    <a:cubicBezTo>
                      <a:pt x="-11450" y="1273521"/>
                      <a:pt x="-1642" y="1655275"/>
                      <a:pt x="8166" y="2037030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796119" y="4098201"/>
                <a:ext cx="1718987" cy="199176"/>
              </a:xfrm>
              <a:prstGeom prst="rect">
                <a:avLst/>
              </a:prstGeom>
              <a:solidFill>
                <a:schemeClr val="accent1">
                  <a:alpha val="4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779858" y="4774193"/>
                <a:ext cx="1718987" cy="199176"/>
              </a:xfrm>
              <a:prstGeom prst="rect">
                <a:avLst/>
              </a:prstGeom>
              <a:solidFill>
                <a:schemeClr val="accent1">
                  <a:alpha val="4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7828943" y="4519634"/>
              <a:ext cx="10983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Reactive layer 1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99789" y="5185706"/>
              <a:ext cx="10983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Reactive layer 2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506657" y="3643475"/>
              <a:ext cx="24068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Chemical released into pore waters from a subsurface layer and </a:t>
              </a:r>
            </a:p>
            <a:p>
              <a:pPr algn="ctr"/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then removed at another depth.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667504" y="4431653"/>
              <a:ext cx="20704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e.g., reduction of </a:t>
              </a:r>
              <a:r>
                <a:rPr lang="en-US" sz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FeOOH</a:t>
              </a:r>
              <a:r>
                <a:rPr lang="en-US" sz="12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(s)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 Fe</a:t>
              </a:r>
              <a:r>
                <a:rPr lang="en-US" sz="12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2+ </a:t>
              </a:r>
              <a:r>
                <a:rPr lang="en-US" sz="12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aq</a:t>
              </a:r>
              <a:r>
                <a:rPr lang="en-US" sz="12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(reactive layer 1)</a:t>
              </a:r>
            </a:p>
            <a:p>
              <a:pPr algn="ctr"/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then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2+ </a:t>
              </a:r>
              <a:r>
                <a:rPr 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aq</a:t>
              </a:r>
              <a:r>
                <a:rPr lang="en-US" sz="12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precipitating FeS</a:t>
              </a:r>
              <a:r>
                <a:rPr lang="en-US" sz="12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2(s)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(pyrite; reactive layer 2)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669185" y="3945376"/>
            <a:ext cx="1957587" cy="2345249"/>
            <a:chOff x="2669185" y="3945376"/>
            <a:chExt cx="1957587" cy="2345249"/>
          </a:xfrm>
        </p:grpSpPr>
        <p:grpSp>
          <p:nvGrpSpPr>
            <p:cNvPr id="79" name="Group 78"/>
            <p:cNvGrpSpPr/>
            <p:nvPr/>
          </p:nvGrpSpPr>
          <p:grpSpPr>
            <a:xfrm>
              <a:off x="2669185" y="3945376"/>
              <a:ext cx="1957587" cy="2345249"/>
              <a:chOff x="2669185" y="3945376"/>
              <a:chExt cx="1957587" cy="2345249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823086" y="4208328"/>
                <a:ext cx="1638677" cy="2082297"/>
                <a:chOff x="1139228" y="3755678"/>
                <a:chExt cx="1638677" cy="2082297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139228" y="3755678"/>
                  <a:ext cx="0" cy="208229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139228" y="3755678"/>
                  <a:ext cx="163867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Freeform 28"/>
                <p:cNvSpPr/>
                <p:nvPr/>
              </p:nvSpPr>
              <p:spPr>
                <a:xfrm flipH="1">
                  <a:off x="1195057" y="3773785"/>
                  <a:ext cx="1339912" cy="2064190"/>
                </a:xfrm>
                <a:custGeom>
                  <a:avLst/>
                  <a:gdLst>
                    <a:gd name="connsiteX0" fmla="*/ 1540840 w 1540840"/>
                    <a:gd name="connsiteY0" fmla="*/ 0 h 2064190"/>
                    <a:gd name="connsiteX1" fmla="*/ 617387 w 1540840"/>
                    <a:gd name="connsiteY1" fmla="*/ 190123 h 2064190"/>
                    <a:gd name="connsiteX2" fmla="*/ 65125 w 1540840"/>
                    <a:gd name="connsiteY2" fmla="*/ 823865 h 2064190"/>
                    <a:gd name="connsiteX3" fmla="*/ 10805 w 1540840"/>
                    <a:gd name="connsiteY3" fmla="*/ 2064190 h 2064190"/>
                    <a:gd name="connsiteX4" fmla="*/ 10805 w 1540840"/>
                    <a:gd name="connsiteY4" fmla="*/ 2064190 h 2064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0840" h="2064190">
                      <a:moveTo>
                        <a:pt x="1540840" y="0"/>
                      </a:moveTo>
                      <a:cubicBezTo>
                        <a:pt x="1202089" y="26406"/>
                        <a:pt x="863339" y="52812"/>
                        <a:pt x="617387" y="190123"/>
                      </a:cubicBezTo>
                      <a:cubicBezTo>
                        <a:pt x="371435" y="327434"/>
                        <a:pt x="166222" y="511521"/>
                        <a:pt x="65125" y="823865"/>
                      </a:cubicBezTo>
                      <a:cubicBezTo>
                        <a:pt x="-35972" y="1136210"/>
                        <a:pt x="10805" y="2064190"/>
                        <a:pt x="10805" y="2064190"/>
                      </a:cubicBezTo>
                      <a:lnTo>
                        <a:pt x="10805" y="2064190"/>
                      </a:lnTo>
                    </a:path>
                  </a:pathLst>
                </a:custGeom>
                <a:noFill/>
                <a:ln w="254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0" name="TextBox 69"/>
              <p:cNvSpPr txBox="1"/>
              <p:nvPr/>
            </p:nvSpPr>
            <p:spPr>
              <a:xfrm>
                <a:off x="2669185" y="3945376"/>
                <a:ext cx="19575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Chemical released at surface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2823086" y="5059417"/>
                <a:ext cx="12690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e.g., Silica via dissolution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150" y="5609351"/>
              <a:ext cx="681274" cy="68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234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8" t="35226" r="26380" b="13705"/>
          <a:stretch/>
        </p:blipFill>
        <p:spPr bwMode="auto">
          <a:xfrm>
            <a:off x="1043151" y="168586"/>
            <a:ext cx="10105697" cy="659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849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t="22805" r="5346" b="25991"/>
          <a:stretch/>
        </p:blipFill>
        <p:spPr bwMode="auto">
          <a:xfrm>
            <a:off x="1639619" y="60893"/>
            <a:ext cx="8910284" cy="665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773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0117" y="609600"/>
            <a:ext cx="1054946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mixture of different sediment types</a:t>
            </a:r>
          </a:p>
          <a:p>
            <a:pPr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Typically one sediment type dominates in different areas of the sea floor.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35983" y="17464"/>
            <a:ext cx="12192001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IN" altLang="en-US" kern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Marine Sediment Mixtures</a:t>
            </a:r>
            <a:endParaRPr lang="en-IN" altLang="en-US" ker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Picture 2" descr="\\integrafs5\DeLS_Pondy\71_Pearson_US_IRDVD\08. Working_Folder\Copyright Removed Jpegs\Trujillo_EoO_12e\Chapter04\Figures\Jpegs_Labeled\EoO_12e_Figure_04_20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7" y="2057400"/>
            <a:ext cx="10869083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14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0" t="41416" r="26032" b="19382"/>
          <a:stretch/>
        </p:blipFill>
        <p:spPr bwMode="auto">
          <a:xfrm>
            <a:off x="1088567" y="963386"/>
            <a:ext cx="9998219" cy="500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1651" y="159488"/>
            <a:ext cx="269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Sea Sediment</a:t>
            </a:r>
          </a:p>
        </p:txBody>
      </p:sp>
    </p:spTree>
    <p:extLst>
      <p:ext uri="{BB962C8B-B14F-4D97-AF65-F5344CB8AC3E}">
        <p14:creationId xmlns:p14="http://schemas.microsoft.com/office/powerpoint/2010/main" val="3546155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8" t="33081" r="26190" b="23158"/>
          <a:stretch/>
        </p:blipFill>
        <p:spPr bwMode="auto">
          <a:xfrm>
            <a:off x="947057" y="725713"/>
            <a:ext cx="10297886" cy="579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3595" y="86918"/>
            <a:ext cx="2854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Nearshore Sediment</a:t>
            </a:r>
          </a:p>
        </p:txBody>
      </p:sp>
    </p:spTree>
    <p:extLst>
      <p:ext uri="{BB962C8B-B14F-4D97-AF65-F5344CB8AC3E}">
        <p14:creationId xmlns:p14="http://schemas.microsoft.com/office/powerpoint/2010/main" val="2911159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0117" y="625476"/>
            <a:ext cx="1054946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Neritic sediments cover about ¼ of the sea floor.</a:t>
            </a:r>
          </a:p>
          <a:p>
            <a:pPr eaLnBrk="1" hangingPunct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Pelagic sediments cover about ¾ of the sea floor.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23283" y="17463"/>
            <a:ext cx="121920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kern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Pelagic and Neritic Sediment Distribution</a:t>
            </a:r>
            <a:endParaRPr altLang="en-US" ker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8" name="Picture 2" descr="\\integrafs5\DeLS_Pondy\71_Pearson_US_IRDVD\08. Working_Folder\Copyright Removed Jpegs\Trujillo_EoO_12e\Chapter04\Figures\Jpegs_Labeled\EoO_12e_Figure_04_2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609726"/>
            <a:ext cx="11438467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2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10117" y="1190626"/>
            <a:ext cx="10447867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Dominated by </a:t>
            </a:r>
            <a:r>
              <a:rPr lang="en-US" altLang="en-US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lithogenous</a:t>
            </a: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sediment, may contain </a:t>
            </a:r>
            <a:r>
              <a:rPr lang="en-US" altLang="en-US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biogenous</a:t>
            </a: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sediment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Carbonate Deposits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Carbonate minerals containing CO</a:t>
            </a:r>
            <a:r>
              <a:rPr lang="en-US" altLang="en-US" kern="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Marine carbonates primarily </a:t>
            </a:r>
            <a:r>
              <a:rPr lang="en-US" alt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limestone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CaCO</a:t>
            </a:r>
            <a:r>
              <a:rPr lang="en-US" altLang="en-US" kern="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limestones contain fossil shells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Suggests </a:t>
            </a:r>
            <a:r>
              <a:rPr lang="en-US" altLang="en-US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biogenous</a:t>
            </a: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origin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Ancient marine carbonates constitute 25% of all sedimentary rocks on Earth. 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23283" y="17463"/>
            <a:ext cx="121920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IN" altLang="en-US" kern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Neritic Deposits</a:t>
            </a:r>
            <a:endParaRPr lang="en-IN" altLang="en-US" ker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71550" y="1409700"/>
            <a:ext cx="57626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particles eroded and transported </a:t>
            </a:r>
          </a:p>
          <a:p>
            <a:pPr>
              <a:buClr>
                <a:srgbClr val="000000"/>
              </a:buClr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Carried to ocean</a:t>
            </a:r>
          </a:p>
          <a:p>
            <a:pPr lvl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Streams</a:t>
            </a:r>
          </a:p>
          <a:p>
            <a:pPr lvl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</a:p>
          <a:p>
            <a:pPr lvl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Glaciers</a:t>
            </a:r>
          </a:p>
          <a:p>
            <a:pPr lvl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Gravity</a:t>
            </a:r>
          </a:p>
          <a:p>
            <a:pPr>
              <a:buClr>
                <a:srgbClr val="000000"/>
              </a:buClr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Greatest quantity around continental margins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17463" y="665163"/>
            <a:ext cx="9144001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IN" altLang="en-US" kern="0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Lithogenous</a:t>
            </a:r>
            <a:r>
              <a:rPr lang="en-IN" altLang="en-US" kern="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Sediments</a:t>
            </a:r>
            <a:endParaRPr lang="en-IN" altLang="en-US" kern="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\\integrafs5\DeLS_Pondy\71_Pearson_US_IRDVD\08. Working_Folder\Copyright Removed Jpegs\Trujillo_EoO_12e\Chapter04\Figures\Jpegs_Labeled\EoO_12e_Figure_04_0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1219200"/>
            <a:ext cx="320675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79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382588" y="990600"/>
            <a:ext cx="78359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 composition of rock from which derived</a:t>
            </a:r>
          </a:p>
          <a:p>
            <a:pPr eaLnBrk="1" hangingPunct="1">
              <a:defRPr/>
            </a:pPr>
            <a:r>
              <a:rPr lang="en-US" altLang="en-US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Coarser sediments closer to shore</a:t>
            </a:r>
          </a:p>
          <a:p>
            <a:pPr eaLnBrk="1" hangingPunct="1">
              <a:defRPr/>
            </a:pPr>
            <a:r>
              <a:rPr lang="en-US" altLang="en-US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Finer sediments farther from shore</a:t>
            </a:r>
          </a:p>
          <a:p>
            <a:pPr eaLnBrk="1" hangingPunct="1">
              <a:defRPr/>
            </a:pPr>
            <a:r>
              <a:rPr lang="en-US" altLang="en-US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Mainly mineral </a:t>
            </a:r>
            <a:r>
              <a:rPr lang="en-US" altLang="en-US" b="1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quartz</a:t>
            </a:r>
            <a:r>
              <a:rPr lang="en-US" altLang="en-US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(SiO</a:t>
            </a:r>
            <a:r>
              <a:rPr lang="en-US" altLang="en-US" kern="0" baseline="-25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-17463" y="17463"/>
            <a:ext cx="91440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ED6B0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IN" altLang="en-US" kern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Lithogenous</a:t>
            </a:r>
            <a:r>
              <a:rPr lang="en-IN" altLang="en-US" kern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Sediments</a:t>
            </a:r>
            <a:endParaRPr lang="en-IN" altLang="en-US" ker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\\integrafs5\DeLS_Pondy\71_Pearson_US_IRDVD\08. Working_Folder\Copyright Removed Jpegs\Trujillo_EoO_12e\Chapter04\Figures\Jpegs_Labeled\EoO_12e_Figure_04_07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31" y="2007394"/>
            <a:ext cx="4411663" cy="440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914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279400" y="314325"/>
            <a:ext cx="79121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Pelagic Sediments</a:t>
            </a:r>
          </a:p>
          <a:p>
            <a:pPr lvl="1" eaLnBrk="1" hangingPunct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Eroded particles</a:t>
            </a:r>
          </a:p>
          <a:p>
            <a:pPr lvl="1" eaLnBrk="1" hangingPunct="1">
              <a:defRPr/>
            </a:pPr>
            <a:r>
              <a:rPr 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Fragments of dust, dirt, other debris</a:t>
            </a:r>
          </a:p>
          <a:p>
            <a:pPr eaLnBrk="1" hangingPunct="1"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Suspension settling</a:t>
            </a:r>
            <a:r>
              <a:rPr 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sediments settle out of water and accumulate on ocean floor. </a:t>
            </a: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\\integrafs5\DeLS_Pondy\71_Pearson_US_IRDVD\08. Working_Folder\Copyright Removed Jpegs\Trujillo_EoO_12e\Chapter04\Figures\Jpegs_Labeled\EoO_12e_Figure_04_0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06687"/>
            <a:ext cx="72390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27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1_Orig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1_Origins" id="{3E710F3B-52FB-AA42-8057-D43EC0827960}" vid="{C117D7F5-D3ED-CB4D-91E5-8973F32AB5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Lecture1_Origins</Template>
  <TotalTime>2633</TotalTime>
  <Words>1133</Words>
  <Application>Microsoft Office PowerPoint</Application>
  <PresentationFormat>Widescreen</PresentationFormat>
  <Paragraphs>210</Paragraphs>
  <Slides>41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MS PGothic</vt:lpstr>
      <vt:lpstr>Arial</vt:lpstr>
      <vt:lpstr>Calibri</vt:lpstr>
      <vt:lpstr>Calibri Light</vt:lpstr>
      <vt:lpstr>Times New Roman</vt:lpstr>
      <vt:lpstr>Wingdings</vt:lpstr>
      <vt:lpstr>Lecture1_Origins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Cosmogenous marine sediments</vt:lpstr>
      <vt:lpstr>Volcanogenous marine sediments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Silica in biogenic sediments</vt:lpstr>
      <vt:lpstr>PowerPoint Presentation</vt:lpstr>
      <vt:lpstr>Calcium carbonate in biogenous sediments</vt:lpstr>
      <vt:lpstr>Calcium carbonate in biogenous sediments</vt:lpstr>
      <vt:lpstr>PowerPoint Presentation</vt:lpstr>
      <vt:lpstr>Factors controlling distribution biogenous sediments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Fulweiler, Robinson W</dc:creator>
  <cp:lastModifiedBy>Fulweiler, Robinson W</cp:lastModifiedBy>
  <cp:revision>100</cp:revision>
  <dcterms:created xsi:type="dcterms:W3CDTF">2018-01-23T14:28:23Z</dcterms:created>
  <dcterms:modified xsi:type="dcterms:W3CDTF">2019-04-16T16:16:32Z</dcterms:modified>
</cp:coreProperties>
</file>