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6"/>
  </p:notesMasterIdLst>
  <p:sldIdLst>
    <p:sldId id="256" r:id="rId2"/>
    <p:sldId id="257" r:id="rId3"/>
    <p:sldId id="259" r:id="rId4"/>
    <p:sldId id="279" r:id="rId5"/>
    <p:sldId id="283" r:id="rId6"/>
    <p:sldId id="269" r:id="rId7"/>
    <p:sldId id="260" r:id="rId8"/>
    <p:sldId id="262" r:id="rId9"/>
    <p:sldId id="263" r:id="rId10"/>
    <p:sldId id="265" r:id="rId11"/>
    <p:sldId id="273" r:id="rId12"/>
    <p:sldId id="264" r:id="rId13"/>
    <p:sldId id="266" r:id="rId14"/>
    <p:sldId id="267" r:id="rId15"/>
    <p:sldId id="281" r:id="rId16"/>
    <p:sldId id="268" r:id="rId17"/>
    <p:sldId id="271" r:id="rId18"/>
    <p:sldId id="284" r:id="rId19"/>
    <p:sldId id="270" r:id="rId20"/>
    <p:sldId id="272" r:id="rId21"/>
    <p:sldId id="274" r:id="rId22"/>
    <p:sldId id="285" r:id="rId23"/>
    <p:sldId id="27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A7D00"/>
    <a:srgbClr val="CC66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6" autoAdjust="0"/>
    <p:restoredTop sz="61878" autoAdjust="0"/>
  </p:normalViewPr>
  <p:slideViewPr>
    <p:cSldViewPr snapToGrid="0">
      <p:cViewPr varScale="1">
        <p:scale>
          <a:sx n="45" d="100"/>
          <a:sy n="45" d="100"/>
        </p:scale>
        <p:origin x="165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C6CE8-AD0C-47B8-A712-F9FF7DCFB11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5BC8D-280D-4790-A556-E41E84CB6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6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http://www.sciencemag.org/news/2016/09/some-relief-great-barrier-reef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18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Diazotrophs: Bacteria and archaea that fix atmospheric nitrogen (N</a:t>
            </a:r>
            <a:r>
              <a:rPr lang="en-US" baseline="-25000" dirty="0"/>
              <a:t>2</a:t>
            </a:r>
            <a:r>
              <a:rPr lang="en-US" dirty="0"/>
              <a:t>) into biologically usable dissolved inorganic nitrogen (DIN)</a:t>
            </a:r>
          </a:p>
          <a:p>
            <a:r>
              <a:rPr lang="en-US" dirty="0"/>
              <a:t>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  <a:r>
              <a:rPr lang="en-US" baseline="30000" dirty="0">
                <a:sym typeface="Wingdings" panose="05000000000000000000" pitchFamily="2" charset="2"/>
              </a:rPr>
              <a:t></a:t>
            </a:r>
            <a:r>
              <a:rPr lang="en-US" dirty="0"/>
              <a:t> NO</a:t>
            </a:r>
            <a:r>
              <a:rPr lang="en-US" baseline="-25000" dirty="0"/>
              <a:t>2</a:t>
            </a:r>
            <a:r>
              <a:rPr lang="en-US" baseline="30000" dirty="0"/>
              <a:t>-</a:t>
            </a:r>
            <a:r>
              <a:rPr lang="en-US" baseline="30000" dirty="0">
                <a:sym typeface="Wingdings" panose="05000000000000000000" pitchFamily="2" charset="2"/>
              </a:rPr>
              <a:t></a:t>
            </a:r>
            <a:r>
              <a:rPr lang="en-US" dirty="0"/>
              <a:t> 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</a:p>
          <a:p>
            <a:r>
              <a:rPr lang="en-US" dirty="0"/>
              <a:t>Heterocyst: cell containing anaerobic chamber that carries out N fixation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Heterocyst contains nitrogenase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Oxygen sensitive, deactivated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Diel cycle, N fixation at night when oxygen levels are lower</a:t>
            </a:r>
          </a:p>
          <a:p>
            <a:r>
              <a:rPr lang="en-US" dirty="0"/>
              <a:t>Diazotrophs function independent of irradiance, unlike photosynthesis and calcification</a:t>
            </a:r>
          </a:p>
          <a:p>
            <a:endParaRPr lang="en-US" dirty="0"/>
          </a:p>
          <a:p>
            <a:r>
              <a:rPr lang="en-US" dirty="0"/>
              <a:t>Diazotrophs found in water column, coral mucus, coral skeleton, coral tissue, reef sediment, rock, benthic </a:t>
            </a:r>
            <a:r>
              <a:rPr lang="en-US" dirty="0" err="1"/>
              <a:t>macroalgaes</a:t>
            </a:r>
            <a:r>
              <a:rPr lang="en-US" dirty="0"/>
              <a:t>, and microbial mats.</a:t>
            </a:r>
          </a:p>
          <a:p>
            <a:r>
              <a:rPr lang="en-US" dirty="0"/>
              <a:t>References:</a:t>
            </a:r>
          </a:p>
          <a:p>
            <a:r>
              <a:rPr lang="en-US" dirty="0"/>
              <a:t>Lesser et al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Ford et al 2018</a:t>
            </a:r>
          </a:p>
          <a:p>
            <a:r>
              <a:rPr lang="en-US" dirty="0"/>
              <a:t>Photos: http://cmore.soest.hawaii.edu/microscopy/album/diazotrophs/slides/KM0715_Awhite_PreservedColonies%20003.jpg</a:t>
            </a:r>
          </a:p>
          <a:p>
            <a:r>
              <a:rPr lang="en-US" dirty="0"/>
              <a:t>https://ryotanakajima.com/wp-content/uploads/2017/03/Muchou_sheet_clean.jpg</a:t>
            </a:r>
          </a:p>
          <a:p>
            <a:r>
              <a:rPr lang="en-US" dirty="0"/>
              <a:t>http://www2.clarku.edu/departments/biology/biol201/2008/JaMitchell/Bermuda/Pictures/coral/coral%20sed.jpg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http://fnie-educationalmedia.pbworks.com/w/page/4271710/Cyanobacteria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05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Corals and symbionts assimilate DIN and DON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DIN in the form of NH4+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Symbionts may also assimilate NO3-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DON: amino acids, urea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DIN is highest in reefs with cyanobacterial mats and seagrass meadows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Benthic fixation greater than pelagic fixation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Coral skeletons (endolithic bacteria), silicate sands, microbial mats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Microbial mats: cyanobacteria, sulfur bacteria, other microorganisms, highest rate of N fixation amongst benthic fixers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Pelagic DIN also contributes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Cyanobacteria (</a:t>
            </a:r>
            <a:r>
              <a:rPr lang="en-US" dirty="0" err="1"/>
              <a:t>Trichodesmium</a:t>
            </a:r>
            <a:r>
              <a:rPr lang="en-US" dirty="0"/>
              <a:t>)</a:t>
            </a:r>
          </a:p>
          <a:p>
            <a:r>
              <a:rPr lang="en-US" dirty="0"/>
              <a:t>Human interference can change availability of benthic substrate that is favorable to microorganisms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Affects diazotroph populations, reduces nitrogen fixation</a:t>
            </a:r>
          </a:p>
          <a:p>
            <a:endParaRPr lang="en-US" dirty="0"/>
          </a:p>
          <a:p>
            <a:r>
              <a:rPr lang="en-US" dirty="0"/>
              <a:t>Reference:</a:t>
            </a:r>
          </a:p>
          <a:p>
            <a:r>
              <a:rPr lang="en-US" dirty="0" err="1"/>
              <a:t>Cardini</a:t>
            </a:r>
            <a:r>
              <a:rPr lang="en-US" dirty="0"/>
              <a:t> et al 2014</a:t>
            </a:r>
          </a:p>
          <a:p>
            <a:r>
              <a:rPr lang="en-US" dirty="0"/>
              <a:t>Photo: BU Marine Program Media Library, Tropical Marine Inverts 2017, </a:t>
            </a:r>
            <a:r>
              <a:rPr lang="en-US" dirty="0" err="1"/>
              <a:t>Turneffe</a:t>
            </a:r>
            <a:r>
              <a:rPr lang="en-US" dirty="0"/>
              <a:t> Lagoon Patch Reef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84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Diazotroph derived nitrogen (DDN)</a:t>
            </a:r>
          </a:p>
          <a:p>
            <a:r>
              <a:rPr lang="en-US" dirty="0"/>
              <a:t>Nitrogen demand (ND)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Shallow, highly autotrophic corals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Very little DDN assimilation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Host is primary assimilator, gives nitrogen to symbionts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Host release more nitrogen as mucus</a:t>
            </a:r>
          </a:p>
          <a:p>
            <a:r>
              <a:rPr lang="en-US" dirty="0"/>
              <a:t>Deeper, heterotrophic corals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More total nitrogen assimilation than shallow coral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Comes from heterotrophic feeding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Algae is primary assimilator</a:t>
            </a:r>
            <a:endParaRPr lang="en-US" dirty="0"/>
          </a:p>
          <a:p>
            <a:endParaRPr lang="en-US" dirty="0"/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 3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Overview of the percent contribution of DDN assimilation to the N demand (ND) of the animal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host (CAND), the dinoflagellates (CDND), and the total symbiotic association (CTND) from shallow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deep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pistillata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corals. The ND was calculated from gross photosynthesis (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gross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measurements (45),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values of C incorporation into the animal host and the dinoflagellates (48), and from C/N ratios (70)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pistillata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corals at 5- and 50-m water depths in the Red Sea.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Reference and photo: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Bednarz</a:t>
            </a:r>
            <a:r>
              <a:rPr lang="en-US" dirty="0"/>
              <a:t> et al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36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“Complex meta-organism”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consisting of coral, symbiodinium, </a:t>
            </a:r>
            <a:r>
              <a:rPr lang="en-US" dirty="0" err="1"/>
              <a:t>ectosymbionts</a:t>
            </a:r>
            <a:r>
              <a:rPr lang="en-US" dirty="0"/>
              <a:t> (protozoa, fungi, bacteria, and archaea) that live on and around the coral</a:t>
            </a:r>
          </a:p>
          <a:p>
            <a:r>
              <a:rPr lang="en-US" dirty="0"/>
              <a:t>Mutualistic associations: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Shared nutrients, regulation of coral/symbiont interactions (homeostasis), disease prevention (pathogen control) </a:t>
            </a:r>
          </a:p>
          <a:p>
            <a:r>
              <a:rPr lang="en-US" dirty="0"/>
              <a:t>Shared processes: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carbon fixation, nitrogen metabolism, sulfur cycling, antimicrobial defense</a:t>
            </a:r>
          </a:p>
          <a:p>
            <a:endParaRPr lang="en-US" dirty="0"/>
          </a:p>
          <a:p>
            <a:r>
              <a:rPr lang="en-US" dirty="0"/>
              <a:t>References: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Rädecker</a:t>
            </a:r>
            <a:r>
              <a:rPr lang="en-US" dirty="0"/>
              <a:t> et al 2015</a:t>
            </a:r>
          </a:p>
          <a:p>
            <a:r>
              <a:rPr lang="en-US" dirty="0"/>
              <a:t>Peixoto et al 2017</a:t>
            </a:r>
          </a:p>
          <a:p>
            <a:r>
              <a:rPr lang="en-US" dirty="0"/>
              <a:t>Photo: </a:t>
            </a:r>
          </a:p>
          <a:p>
            <a:r>
              <a:rPr lang="en-US" dirty="0"/>
              <a:t>Peixoto et al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40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Viruses associated with both healthy and stressed corals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stress lowers disease resistance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Stressors: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heat, UV, pH, nutrient imbalance</a:t>
            </a:r>
          </a:p>
          <a:p>
            <a:r>
              <a:rPr lang="en-US" dirty="0"/>
              <a:t>Viruses are much more abundant in coral mucous layer than in in surrounding tissue (order of magnitude)</a:t>
            </a:r>
          </a:p>
          <a:p>
            <a:r>
              <a:rPr lang="en-US" dirty="0"/>
              <a:t>Virus abundance may increase likelihood of bleaching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Coupled with environmental stress overwhelms coral</a:t>
            </a:r>
          </a:p>
          <a:p>
            <a:r>
              <a:rPr lang="en-US" dirty="0"/>
              <a:t>Symbiodinium associated with viruses may show different gene expression under stress</a:t>
            </a:r>
          </a:p>
          <a:p>
            <a:r>
              <a:rPr lang="en-US" dirty="0"/>
              <a:t>Viruses less abundant than bacteria, but more abundant than archaea</a:t>
            </a:r>
          </a:p>
          <a:p>
            <a:r>
              <a:rPr lang="en-US" dirty="0"/>
              <a:t>Bacteriophages and archaeal phages are part of a healthy coral microbiome</a:t>
            </a:r>
          </a:p>
          <a:p>
            <a:endParaRPr lang="en-US" dirty="0"/>
          </a:p>
          <a:p>
            <a:r>
              <a:rPr lang="en-US" dirty="0"/>
              <a:t>References:</a:t>
            </a:r>
          </a:p>
          <a:p>
            <a:r>
              <a:rPr lang="en-US" dirty="0" err="1"/>
              <a:t>Bruwer</a:t>
            </a:r>
            <a:r>
              <a:rPr lang="en-US" dirty="0"/>
              <a:t> et al 2017</a:t>
            </a:r>
          </a:p>
          <a:p>
            <a:r>
              <a:rPr lang="en-US" dirty="0"/>
              <a:t>Sweet, </a:t>
            </a:r>
            <a:r>
              <a:rPr lang="en-US" dirty="0" err="1"/>
              <a:t>Bythell</a:t>
            </a:r>
            <a:r>
              <a:rPr lang="en-US" dirty="0"/>
              <a:t> 2017</a:t>
            </a:r>
          </a:p>
          <a:p>
            <a:r>
              <a:rPr lang="en-US" dirty="0"/>
              <a:t>Photo:</a:t>
            </a:r>
          </a:p>
          <a:p>
            <a:r>
              <a:rPr lang="en-US" dirty="0"/>
              <a:t>Sweet, </a:t>
            </a:r>
            <a:r>
              <a:rPr lang="en-US" dirty="0" err="1"/>
              <a:t>Bythell</a:t>
            </a:r>
            <a:r>
              <a:rPr lang="en-US" dirty="0"/>
              <a:t>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18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Corals have microbial communities that differ from surrounding waters</a:t>
            </a:r>
          </a:p>
          <a:p>
            <a:r>
              <a:rPr lang="en-US" dirty="0"/>
              <a:t>Communities further divided into micro-niches</a:t>
            </a:r>
          </a:p>
          <a:p>
            <a:r>
              <a:rPr lang="en-US" dirty="0"/>
              <a:t>Coral/bacteria species associations don’t readily change</a:t>
            </a:r>
          </a:p>
          <a:p>
            <a:r>
              <a:rPr lang="en-US" dirty="0"/>
              <a:t>Corals have on average 2-3 species of symbiodinium associated with them, and 30 or more species of bacteria</a:t>
            </a:r>
          </a:p>
          <a:p>
            <a:endParaRPr lang="en-US" dirty="0"/>
          </a:p>
          <a:p>
            <a:r>
              <a:rPr lang="en-US" dirty="0"/>
              <a:t>Reference:</a:t>
            </a:r>
          </a:p>
          <a:p>
            <a:r>
              <a:rPr lang="en-US" dirty="0" err="1"/>
              <a:t>Rohwer</a:t>
            </a:r>
            <a:r>
              <a:rPr lang="en-US" dirty="0"/>
              <a:t> et al 2002</a:t>
            </a:r>
          </a:p>
          <a:p>
            <a:r>
              <a:rPr lang="en-US" dirty="0"/>
              <a:t>Photo: https://reefs.com/2015/01/13/network-coral-health-communication/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86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Autotrophic and mixotrophic</a:t>
            </a:r>
          </a:p>
          <a:p>
            <a:r>
              <a:rPr lang="en-US" dirty="0"/>
              <a:t>May play a role in anoxic photosynthesis, carbon fixation, nitrogen fixation, and sulfur fixation</a:t>
            </a:r>
          </a:p>
          <a:p>
            <a:r>
              <a:rPr lang="en-US" dirty="0"/>
              <a:t>Benefits to host: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provides nutrients, detoxifies sulfide</a:t>
            </a:r>
          </a:p>
          <a:p>
            <a:r>
              <a:rPr lang="en-US" dirty="0"/>
              <a:t>Benefits to bacteria: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anaerobic environment inside host, hydrogen sulfide electron donors for photosynthesis, acetate from host</a:t>
            </a:r>
          </a:p>
          <a:p>
            <a:r>
              <a:rPr lang="en-US" dirty="0"/>
              <a:t>Most commonly found in skeleton and basal tissue layer</a:t>
            </a:r>
          </a:p>
          <a:p>
            <a:endParaRPr lang="en-US" dirty="0"/>
          </a:p>
          <a:p>
            <a:r>
              <a:rPr lang="en-US" dirty="0"/>
              <a:t>Reference and photo:</a:t>
            </a:r>
          </a:p>
          <a:p>
            <a:r>
              <a:rPr lang="en-US" dirty="0"/>
              <a:t>Cai et al 2017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93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coral and symbiodinium absorb DIN,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it to make amino acids and proteins</a:t>
            </a:r>
          </a:p>
          <a:p>
            <a:r>
              <a:rPr lang="en-US" dirty="0"/>
              <a:t>DIN used by coral vary by season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Higher in the summer, lower in the winter</a:t>
            </a:r>
          </a:p>
          <a:p>
            <a:r>
              <a:rPr lang="en-US" dirty="0"/>
              <a:t>DDN only accounts for some of the DIN used by corals for primary production</a:t>
            </a:r>
          </a:p>
          <a:p>
            <a:r>
              <a:rPr lang="en-US" dirty="0"/>
              <a:t>DIN also absorbed from recycled metabolic waste</a:t>
            </a:r>
          </a:p>
          <a:p>
            <a:r>
              <a:rPr lang="en-US" dirty="0"/>
              <a:t>Coral and symbionts assimilate DON in the form of amino acids and urea</a:t>
            </a:r>
          </a:p>
          <a:p>
            <a:r>
              <a:rPr lang="en-US" dirty="0"/>
              <a:t>Coral and symbionts have enzymes that assimilate ammonium from seawater, symbionts also incorporate nitrate</a:t>
            </a:r>
          </a:p>
          <a:p>
            <a:endParaRPr lang="en-US" dirty="0"/>
          </a:p>
          <a:p>
            <a:r>
              <a:rPr lang="en-US" dirty="0"/>
              <a:t>Reference:</a:t>
            </a:r>
          </a:p>
          <a:p>
            <a:r>
              <a:rPr lang="en-US" dirty="0"/>
              <a:t>Benavides et al 2017</a:t>
            </a:r>
          </a:p>
          <a:p>
            <a:r>
              <a:rPr lang="en-US" dirty="0"/>
              <a:t>Photo: </a:t>
            </a:r>
            <a:r>
              <a:rPr lang="en-US" dirty="0" err="1"/>
              <a:t>Pernice</a:t>
            </a:r>
            <a:r>
              <a:rPr lang="en-US" dirty="0"/>
              <a:t> et al 2012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78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 Nitrogen cycling between coral and symbionts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Nitrogen conservation theory: heterotrophically obtained nitrogen is retained, autotrophically obtained nitrogen is respired out</a:t>
            </a:r>
          </a:p>
          <a:p>
            <a:endParaRPr lang="en-US" dirty="0"/>
          </a:p>
          <a:p>
            <a:r>
              <a:rPr lang="en-US" dirty="0"/>
              <a:t>Heterotrophic corals: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Less photosynthetic activity (less light, fewer symbionts)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Coral get “heavy nitrogen” from eating, excretes “light nitrogen”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nitrogen is excreted by host than is needed by symbionts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Excess excreted out of animal</a:t>
            </a:r>
          </a:p>
          <a:p>
            <a:r>
              <a:rPr lang="en-US" dirty="0"/>
              <a:t>Autotrophic/mixotrophic corals: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photosynthesis (more light, more symbionts)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Metabolic waste is used up by symbionts,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excreted out of animal</a:t>
            </a:r>
          </a:p>
          <a:p>
            <a:endParaRPr lang="en-US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4. Nitrogen pathway schematic for autotrophic and heterotrophic organisms (mean ± SE).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mixotroph;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zx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Zooxanthellae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Reference and photo: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Reynaud et al 2009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75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Excess nutrients and high temperatures promote symbiont 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Strips nutrients from coral without reciprocating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Nutrient and temperature imbalance leads to increased coral respiration, decreased net </a:t>
            </a:r>
            <a:r>
              <a:rPr lang="en-US" dirty="0" err="1"/>
              <a:t>holobiontic</a:t>
            </a:r>
            <a:r>
              <a:rPr lang="en-US" dirty="0"/>
              <a:t> primary productivity increased symbiodinium productivity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Symbiont growth promotes carbon retention by symbionts</a:t>
            </a:r>
          </a:p>
          <a:p>
            <a:r>
              <a:rPr lang="en-US" dirty="0"/>
              <a:t>Mutualistic relationship can turn parasitic</a:t>
            </a:r>
          </a:p>
          <a:p>
            <a:r>
              <a:rPr lang="en-US" dirty="0"/>
              <a:t>Steals key nutrients from other parts of the system</a:t>
            </a:r>
          </a:p>
          <a:p>
            <a:r>
              <a:rPr lang="en-US" dirty="0"/>
              <a:t>Clades A and D more likely to parasitize host under heat induced stress conditions</a:t>
            </a:r>
          </a:p>
          <a:p>
            <a:endParaRPr lang="en-US" dirty="0"/>
          </a:p>
          <a:p>
            <a:r>
              <a:rPr lang="en-US" dirty="0"/>
              <a:t>Reference: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Baker et al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Rädecker</a:t>
            </a:r>
            <a:r>
              <a:rPr lang="en-US" dirty="0"/>
              <a:t> et al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6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http://biologie.ens-lyon.fr/ressources/bibliographies/m1-12-13-biosci-reviews-fournier-a-1c-m.xml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46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Nutrient loading may interrupt mutualism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Changes cost/benefit of species interaction</a:t>
            </a:r>
          </a:p>
          <a:p>
            <a:r>
              <a:rPr lang="en-US" dirty="0"/>
              <a:t>Endosymbionts benefit from excess nutrients, grow/multiply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Keep more photosynthates for themselves for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Less benefit to partner</a:t>
            </a:r>
          </a:p>
          <a:p>
            <a:r>
              <a:rPr lang="en-US" dirty="0"/>
              <a:t>Throws off balance of C/N trade</a:t>
            </a:r>
          </a:p>
          <a:p>
            <a:r>
              <a:rPr lang="en-US" dirty="0"/>
              <a:t>Excess nitrogen can contribute to bleaching by disrupting symbiont/coral balance</a:t>
            </a:r>
          </a:p>
          <a:p>
            <a:endParaRPr lang="en-US" dirty="0"/>
          </a:p>
          <a:p>
            <a:r>
              <a:rPr lang="en-US" dirty="0"/>
              <a:t>“Selfish Symbionts”: symbionts will us excess nitrogen if it is available</a:t>
            </a:r>
          </a:p>
          <a:p>
            <a:r>
              <a:rPr lang="en-US" dirty="0"/>
              <a:t>May shift system from being N limited to being P limited</a:t>
            </a:r>
          </a:p>
          <a:p>
            <a:endParaRPr lang="en-US" dirty="0"/>
          </a:p>
          <a:p>
            <a:r>
              <a:rPr lang="en-US" dirty="0"/>
              <a:t>P starved symbionts may start using their own phospholipids from their chloroplasts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Reduces autotrophy, leads to bleaching</a:t>
            </a:r>
          </a:p>
          <a:p>
            <a:endParaRPr lang="en-US" dirty="0"/>
          </a:p>
          <a:p>
            <a:r>
              <a:rPr lang="en-US" dirty="0"/>
              <a:t>References:</a:t>
            </a:r>
          </a:p>
          <a:p>
            <a:r>
              <a:rPr lang="en-US" dirty="0"/>
              <a:t>Shantz et al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Pogoreutz</a:t>
            </a:r>
            <a:r>
              <a:rPr lang="en-US" dirty="0"/>
              <a:t> et al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Rädecker</a:t>
            </a:r>
            <a:r>
              <a:rPr lang="en-US" dirty="0"/>
              <a:t> et al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41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Different species have different tolerance ranges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Due to differences in both endo and </a:t>
            </a:r>
            <a:r>
              <a:rPr lang="en-US" dirty="0" err="1"/>
              <a:t>ectosymbionts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More heat tolerant symbionts may repopulate after a bleaching event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Opportunistic repopulation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Never quite as efficient because of immune response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Likely to revert to native species over time if no more bleaching event occur</a:t>
            </a:r>
          </a:p>
          <a:p>
            <a:pPr marL="0" indent="0">
              <a:buNone/>
            </a:pPr>
            <a:r>
              <a:rPr lang="en-US" dirty="0"/>
              <a:t>Carbon and Photosynthesis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Increased Temperature and pCO2 leads to algal growth, increased </a:t>
            </a:r>
            <a:r>
              <a:rPr lang="en-US" dirty="0" err="1"/>
              <a:t>chl</a:t>
            </a:r>
            <a:r>
              <a:rPr lang="en-US" dirty="0"/>
              <a:t>-a, cell density, and photosynthesis, decrease in calcification</a:t>
            </a:r>
          </a:p>
          <a:p>
            <a:r>
              <a:rPr lang="en-US" dirty="0"/>
              <a:t>Coral microbiome may make coral more resilient to climate 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Increase in temperature may increase photosynthetic ability in shallow corals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May offset rising pCO2 in the short term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the long term, rising temps and atmospheric carbon emissions may cause bleaching events when tolerance limits are exceeded</a:t>
            </a:r>
          </a:p>
          <a:p>
            <a:endParaRPr lang="en-US" dirty="0"/>
          </a:p>
          <a:p>
            <a:r>
              <a:rPr lang="en-US" dirty="0"/>
              <a:t>References:</a:t>
            </a:r>
          </a:p>
          <a:p>
            <a:r>
              <a:rPr lang="en-US" dirty="0" err="1"/>
              <a:t>Grottoli</a:t>
            </a:r>
            <a:r>
              <a:rPr lang="en-US" dirty="0"/>
              <a:t> et al 2018</a:t>
            </a:r>
          </a:p>
          <a:p>
            <a:r>
              <a:rPr lang="en-US" dirty="0"/>
              <a:t>Matthews et al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Reynaud et al 2003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Grottoli</a:t>
            </a:r>
            <a:r>
              <a:rPr lang="en-US" dirty="0"/>
              <a:t> et al 2018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35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Ecosystem services: fisheries, raw materials, coastal defense, </a:t>
            </a:r>
          </a:p>
          <a:p>
            <a:r>
              <a:rPr lang="en-US" dirty="0"/>
              <a:t>Coral reef stressors: overfishing, ocean warming, declining water quality</a:t>
            </a:r>
          </a:p>
          <a:p>
            <a:r>
              <a:rPr lang="en-US" dirty="0"/>
              <a:t>Corals experienced negative functioning for all three stressors</a:t>
            </a:r>
          </a:p>
          <a:p>
            <a:r>
              <a:rPr lang="en-US" dirty="0"/>
              <a:t>Plankton suffered in warm water, benefited from reduced water quality</a:t>
            </a:r>
          </a:p>
          <a:p>
            <a:r>
              <a:rPr lang="en-US" dirty="0"/>
              <a:t>Algae benefited from warm water</a:t>
            </a:r>
          </a:p>
          <a:p>
            <a:r>
              <a:rPr lang="en-US" dirty="0"/>
              <a:t>Consumers suffered from all three stressors</a:t>
            </a:r>
          </a:p>
          <a:p>
            <a:r>
              <a:rPr lang="en-US" dirty="0"/>
              <a:t>Habitat provisioning decreased with warm water</a:t>
            </a:r>
          </a:p>
          <a:p>
            <a:r>
              <a:rPr lang="en-US" dirty="0"/>
              <a:t>Warm water helped plants grow until they reached their thermal limits, and then they suffered</a:t>
            </a:r>
          </a:p>
          <a:p>
            <a:r>
              <a:rPr lang="en-US" dirty="0"/>
              <a:t>Stressors in general shifted ecosystem away from corals/inverts/higher level consumers towards algae/herbivores</a:t>
            </a:r>
          </a:p>
          <a:p>
            <a:endParaRPr lang="en-US" dirty="0"/>
          </a:p>
          <a:p>
            <a:r>
              <a:rPr lang="en-US" dirty="0"/>
              <a:t>Reference and photo: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Harbone</a:t>
            </a:r>
            <a:r>
              <a:rPr lang="en-US" dirty="0"/>
              <a:t> et al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7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Reef environment affected by anthropogenic increases in atmospheric CO2 and temperatures, ocean acidification, reduced water quality, increased UV radiation, sea level rise, eutrophication, pollution, disease, overfishing, invasive species, shoreline development</a:t>
            </a:r>
          </a:p>
          <a:p>
            <a:r>
              <a:rPr lang="en-US" dirty="0"/>
              <a:t>Environmental disturbances may alter microbial populations</a:t>
            </a:r>
          </a:p>
          <a:p>
            <a:pPr lvl="1"/>
            <a:r>
              <a:rPr lang="en-US" dirty="0"/>
              <a:t>Stress response</a:t>
            </a:r>
          </a:p>
          <a:p>
            <a:r>
              <a:rPr lang="en-US" dirty="0"/>
              <a:t>Monitoring changes in coral reef microbial populations may act as an early warning indicator of environmental disruption</a:t>
            </a:r>
          </a:p>
          <a:p>
            <a:endParaRPr lang="en-US" dirty="0"/>
          </a:p>
          <a:p>
            <a:r>
              <a:rPr lang="en-US" dirty="0"/>
              <a:t>Reference and photo: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Glasl</a:t>
            </a:r>
            <a:r>
              <a:rPr lang="en-US" dirty="0"/>
              <a:t> et al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3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Environmental gradient: different morphologies</a:t>
            </a:r>
          </a:p>
          <a:p>
            <a:r>
              <a:rPr lang="en-US" dirty="0"/>
              <a:t>Center of a gradient: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 plasticity, allows for similar energy acquisition amongst morphs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Edges of gradient: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less plasticity, optimized for photosynthetic energy acquisition in a specific environment</a:t>
            </a:r>
          </a:p>
          <a:p>
            <a:endParaRPr lang="en-US" dirty="0"/>
          </a:p>
          <a:p>
            <a:r>
              <a:rPr lang="en-US" dirty="0"/>
              <a:t>Reference:</a:t>
            </a:r>
          </a:p>
          <a:p>
            <a:r>
              <a:rPr lang="en-US" dirty="0" err="1"/>
              <a:t>Hoogenboom</a:t>
            </a:r>
            <a:r>
              <a:rPr lang="en-US" dirty="0"/>
              <a:t> et al 2008</a:t>
            </a:r>
          </a:p>
          <a:p>
            <a:r>
              <a:rPr lang="en-US" dirty="0"/>
              <a:t>Photos: </a:t>
            </a:r>
          </a:p>
          <a:p>
            <a:r>
              <a:rPr lang="en-US" dirty="0"/>
              <a:t>https://coral.aims.gov.au/info/images/4_3.jpg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https://53744bf91d44b81762e0-fbbc959d4e21c00b07dbe9c75f9c0b63.ssl.cf3.rackcdn.com/media/64/64526599-8F3B-41F7-A5C0-7E6B3E369434/Presentation.Large/Turbinaria-mesenterina-coral.jpg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5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Photosynthetic dinoflagellates</a:t>
            </a:r>
          </a:p>
          <a:p>
            <a:r>
              <a:rPr lang="en-US" dirty="0"/>
              <a:t>Live within coral tissue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Photosynthesize, share photosynthetically fixed carbon with host, gives host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Protected by host tissue</a:t>
            </a:r>
          </a:p>
          <a:p>
            <a:r>
              <a:rPr lang="en-US" dirty="0"/>
              <a:t>Benefit from host metabolic waste (DIN)</a:t>
            </a:r>
          </a:p>
          <a:p>
            <a:r>
              <a:rPr lang="en-US" dirty="0"/>
              <a:t>Share nutrients with each other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Reference: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Rädecker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/>
              <a:t>et al 2015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https://people.cornellcollege.edu/ctepper/Symbiodinium.jpg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0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Retention of symbiodinium by coral has high energy cost, must have high benefits for it to occur</a:t>
            </a:r>
          </a:p>
          <a:p>
            <a:r>
              <a:rPr lang="en-US" dirty="0"/>
              <a:t>Requires host to obtain high levels of nitrogen and other nutrients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Seasonal and diel variations in nutrient availability drive internal cycling</a:t>
            </a:r>
          </a:p>
          <a:p>
            <a:r>
              <a:rPr lang="en-US" dirty="0"/>
              <a:t>Coral control over symbiodinium: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host release factors (amino acids that trigger release of photosynthates),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degradation/digestion (keeps populations in check),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nutrient limitation (keeps symbionts from growing too fast)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Reference: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Rädecker</a:t>
            </a:r>
            <a:r>
              <a:rPr lang="en-US" dirty="0"/>
              <a:t> et al 2015</a:t>
            </a:r>
          </a:p>
          <a:p>
            <a:r>
              <a:rPr lang="en-US" dirty="0"/>
              <a:t>Photo: Laura DiRoberts, Randi </a:t>
            </a:r>
            <a:r>
              <a:rPr lang="en-US" dirty="0" err="1"/>
              <a:t>Rotjan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72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Microbial metabolism and community composition are unique to coral species</a:t>
            </a:r>
          </a:p>
          <a:p>
            <a:r>
              <a:rPr lang="en-US" dirty="0"/>
              <a:t>Different corals are associated with particular clades of symbionts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>
                <a:sym typeface="Wingdings" panose="05000000000000000000" pitchFamily="2" charset="2"/>
              </a:rPr>
              <a:t> I</a:t>
            </a:r>
            <a:endParaRPr lang="en-US" dirty="0"/>
          </a:p>
          <a:p>
            <a:r>
              <a:rPr lang="en-US" dirty="0"/>
              <a:t>Some clades are more beneficial than others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Clade C: most common, most carbon fixation potential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Clade D: most heat tolerant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Clade A: most costly, least reciprocal</a:t>
            </a:r>
          </a:p>
          <a:p>
            <a:endParaRPr lang="en-US" dirty="0"/>
          </a:p>
          <a:p>
            <a:r>
              <a:rPr lang="en-US" dirty="0" err="1"/>
              <a:t>Scleractinia</a:t>
            </a:r>
            <a:r>
              <a:rPr lang="en-US" dirty="0"/>
              <a:t>: stony corals</a:t>
            </a:r>
          </a:p>
          <a:p>
            <a:r>
              <a:rPr lang="en-US" dirty="0" err="1"/>
              <a:t>Octocorallia</a:t>
            </a:r>
            <a:r>
              <a:rPr lang="en-US" dirty="0"/>
              <a:t>: soft corals and gorgonian corals</a:t>
            </a:r>
          </a:p>
          <a:p>
            <a:r>
              <a:rPr lang="en-US" dirty="0" err="1"/>
              <a:t>Scyphozoa</a:t>
            </a:r>
            <a:r>
              <a:rPr lang="en-US" dirty="0"/>
              <a:t>: Jellies</a:t>
            </a:r>
          </a:p>
          <a:p>
            <a:r>
              <a:rPr lang="en-US" dirty="0" err="1"/>
              <a:t>Actiniaria</a:t>
            </a:r>
            <a:r>
              <a:rPr lang="en-US" dirty="0"/>
              <a:t>: anemones</a:t>
            </a:r>
          </a:p>
          <a:p>
            <a:r>
              <a:rPr lang="en-US" dirty="0" err="1"/>
              <a:t>Zoanthidea</a:t>
            </a:r>
            <a:r>
              <a:rPr lang="en-US" dirty="0"/>
              <a:t>: zoanthids</a:t>
            </a:r>
          </a:p>
          <a:p>
            <a:r>
              <a:rPr lang="en-US" dirty="0" err="1"/>
              <a:t>Corallimorpharia</a:t>
            </a:r>
            <a:r>
              <a:rPr lang="en-US" dirty="0"/>
              <a:t>: false corals</a:t>
            </a:r>
          </a:p>
          <a:p>
            <a:r>
              <a:rPr lang="en-US" dirty="0"/>
              <a:t>Hydrozoa: hydrozoans</a:t>
            </a:r>
          </a:p>
          <a:p>
            <a:endParaRPr lang="en-US" dirty="0"/>
          </a:p>
          <a:p>
            <a:r>
              <a:rPr lang="en-US" dirty="0"/>
              <a:t>References:</a:t>
            </a:r>
          </a:p>
          <a:p>
            <a:r>
              <a:rPr lang="en-US" dirty="0" err="1"/>
              <a:t>Sogin</a:t>
            </a:r>
            <a:r>
              <a:rPr lang="en-US" dirty="0"/>
              <a:t> et al 2017</a:t>
            </a:r>
          </a:p>
          <a:p>
            <a:r>
              <a:rPr lang="en-US" dirty="0" err="1"/>
              <a:t>Potchon</a:t>
            </a:r>
            <a:r>
              <a:rPr lang="en-US" dirty="0"/>
              <a:t>, Gates 2010</a:t>
            </a:r>
          </a:p>
          <a:p>
            <a:r>
              <a:rPr lang="en-US" dirty="0"/>
              <a:t>Stat et al 2008</a:t>
            </a:r>
          </a:p>
          <a:p>
            <a:r>
              <a:rPr lang="en-US" dirty="0"/>
              <a:t>Cunning, Baker 2014</a:t>
            </a:r>
          </a:p>
          <a:p>
            <a:r>
              <a:rPr lang="en-US" dirty="0"/>
              <a:t>Matthews et al 2017</a:t>
            </a:r>
          </a:p>
          <a:p>
            <a:r>
              <a:rPr lang="en-US" dirty="0"/>
              <a:t>Photo: http://biologie.ens-lyon.fr/ressources/bibliographies/m1-12-13-biosci-reviews-fournier-a-1c-m.xml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Shallow water tropical corals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</a:t>
            </a:r>
            <a:r>
              <a:rPr lang="en-US" sz="2800" dirty="0"/>
              <a:t>ighly autotrophic</a:t>
            </a:r>
          </a:p>
          <a:p>
            <a:r>
              <a:rPr lang="en-US" sz="3200" dirty="0"/>
              <a:t>Excess carbon stored as lipid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Used by symbiodinium</a:t>
            </a:r>
          </a:p>
          <a:p>
            <a:r>
              <a:rPr lang="en-US" sz="3200" dirty="0"/>
              <a:t>Less autotrophy in deeper corals, more heterotrophy</a:t>
            </a:r>
          </a:p>
          <a:p>
            <a:r>
              <a:rPr lang="en-US" sz="3200" dirty="0"/>
              <a:t>Less lipid storage in deep coral</a:t>
            </a:r>
          </a:p>
          <a:p>
            <a:r>
              <a:rPr lang="en-US" dirty="0"/>
              <a:t>Lipids in animal decreased more than lipids in algae</a:t>
            </a:r>
          </a:p>
          <a:p>
            <a:endParaRPr lang="en-US" dirty="0"/>
          </a:p>
          <a:p>
            <a:r>
              <a:rPr lang="en-US" dirty="0"/>
              <a:t>Reference:</a:t>
            </a:r>
          </a:p>
          <a:p>
            <a:r>
              <a:rPr lang="en-US" dirty="0" err="1"/>
              <a:t>Alamaru</a:t>
            </a:r>
            <a:r>
              <a:rPr lang="en-US" dirty="0"/>
              <a:t> et al 2009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10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 gain of CaCO3 necessary for coral growth</a:t>
            </a:r>
          </a:p>
          <a:p>
            <a:r>
              <a:rPr lang="en-US" dirty="0"/>
              <a:t>Coral reefs: 0.2% of the ocean, support about 35% of all ocean species</a:t>
            </a:r>
          </a:p>
          <a:p>
            <a:r>
              <a:rPr lang="en-US" dirty="0"/>
              <a:t>Coral Productivity: 8g-40g C m</a:t>
            </a:r>
            <a:r>
              <a:rPr lang="en-US" baseline="30000" dirty="0"/>
              <a:t>-2</a:t>
            </a:r>
            <a:r>
              <a:rPr lang="en-US" dirty="0"/>
              <a:t> day</a:t>
            </a:r>
            <a:r>
              <a:rPr lang="en-US" baseline="30000" dirty="0"/>
              <a:t>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Nutrient loading has a positive effect on calcification</a:t>
            </a:r>
          </a:p>
          <a:p>
            <a:endParaRPr lang="en-US" dirty="0"/>
          </a:p>
          <a:p>
            <a:r>
              <a:rPr lang="en-US" dirty="0"/>
              <a:t>Reference:</a:t>
            </a:r>
          </a:p>
          <a:p>
            <a:r>
              <a:rPr lang="en-US" dirty="0"/>
              <a:t>Courtney et al 2017</a:t>
            </a:r>
          </a:p>
          <a:p>
            <a:r>
              <a:rPr lang="en-US" dirty="0"/>
              <a:t>Photo: https://aamboceanservice.blob.core.windows.net/oceanservice-prod/education/kits/corals/media/coralreefmap.jpg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92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to 50% of photosynthates transferred to coral can go towards making mucus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Rich in proteins, triglycerides, wax esters</a:t>
            </a:r>
          </a:p>
          <a:p>
            <a:r>
              <a:rPr lang="en-US" dirty="0"/>
              <a:t>Protects coral from desiccation, fouling, and sedimentation</a:t>
            </a:r>
          </a:p>
          <a:p>
            <a:r>
              <a:rPr lang="en-US" dirty="0"/>
              <a:t>Bacteria feed on mucus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Pelagic food source</a:t>
            </a:r>
          </a:p>
          <a:p>
            <a:r>
              <a:rPr lang="en-US" dirty="0"/>
              <a:t>Mucus can dissolve into water, distribute nutrients</a:t>
            </a:r>
          </a:p>
          <a:p>
            <a:r>
              <a:rPr lang="en-US" dirty="0"/>
              <a:t>Undissolved mucus can form flocs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Float at surface, trap larger particles</a:t>
            </a:r>
          </a:p>
          <a:p>
            <a:r>
              <a:rPr lang="en-US" dirty="0"/>
              <a:t>Get heavy with particles, sink, resediment particles, supply food to benthic community</a:t>
            </a:r>
          </a:p>
          <a:p>
            <a:endParaRPr lang="en-US" dirty="0"/>
          </a:p>
          <a:p>
            <a:r>
              <a:rPr lang="en-US" dirty="0"/>
              <a:t>Reference and photo: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Wild et al 2004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5BC8D-280D-4790-A556-E41E84CB68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17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0E2F9-A1D0-432B-9953-805170CF8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3903A-D833-42BD-B2C8-F4505196F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937F0-4114-4535-97D7-CA549F2C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39180-2159-4E95-A868-6A8456DD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5DC1C-66A2-4034-B2A5-9DA366BB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30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09E9-E281-448D-A9C3-EEF0A6738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1C0ED-8879-43BF-B5B9-7F2EAA591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EBD5F-572B-46A4-B44F-9478FABA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C387E-9B58-4A72-A487-3B46FCC6A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CEE3-7915-4367-A045-C6BA120D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1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F78463-AD5B-4BE8-8DE7-3938F348B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5C69E-BF52-433B-8EA5-F0955DA8B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78B64-5F17-4A3C-8470-A4890FCB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79182-37DD-4232-874C-19196659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2939C-B969-4E2C-9410-B9DB8E2A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3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AE66-6997-4F48-B317-4FA244C7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0B3BE-9D33-42D3-9FB4-EC2748178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385E6-68AE-4433-911B-0B6413D94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B5528-CEEB-4610-B019-FAF1AED0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7C8FE-DC6F-4921-8472-20B40309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0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6935-6925-40B4-9C9B-2529F3D0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AF5CA-82D3-4374-B056-53D217995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231C2-2EA2-4862-8761-FC33ADD60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F893C-B01B-4441-83C3-1AFF1E22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1F546-4FFF-4EB5-BB91-E48171D1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75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9704-EDA9-449F-BE66-A45B9E33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5F32-C648-4298-BF0A-28A797BC9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DE5BC-762D-4508-932F-31F718645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A44AD-499C-40B5-9444-9CB02ADE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1332E-9F7C-4AF0-84FD-315528531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C2701-A860-4CBD-B53C-DEDBB3C7B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6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DF13-6A82-4496-A4A9-2B7E9E51F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2D7B6-04D7-46CF-BF81-D13B6E6B6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35061-3DC5-432E-83C7-9B18FE099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9C751-11A2-4FF6-8227-4EA7ACD86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6B8373-5761-4125-9CF1-EB36A3FA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73AE58-5F5F-42F2-BED8-7D378FA2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8B0EF-2C35-4F45-85E6-99480767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9B644F-2A5C-4861-8DE1-E5AF390E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1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B1BD-72A1-4867-875C-BF9DC692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3E6AF7-0F47-4D86-951B-FFFA54F7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E668E-789D-4AD4-B42D-328B6F0B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9485F-5F61-437A-8332-76736F04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6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93F0F-A2FB-4ADE-A05D-FE7EEBB6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C5ED7-D77D-4704-BA88-B370E4DE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C5791-291E-4848-BE13-9BF52CFC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2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8B88-344B-47B2-9BBF-26E7B1F7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27DA2-E31D-42A1-B234-728EEA9A4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07CC4-84BB-4194-AD95-752FA42DC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1FE70-EA06-45AB-A34F-CF7322D96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23EBE-ECBB-49C2-B0D7-8EFB5188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63A89-CDD5-4E6D-A84C-9751EC3B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3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AE2EB-0CB6-46F1-838C-2A6D3518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CD2DA-5586-43C7-A52E-3E60F4599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FE8A2-3ABB-49EA-A152-47C3D93DC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C0AFB-B76E-4BD6-AAF5-199B4706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59C09-9CCC-4A8A-A4B7-62AA59C39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49531-A149-4F04-B38C-3A814FB28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1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A8329-E131-4DF5-9CB5-17E550EF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C862-9045-4BE1-A7FE-DDFA85FDE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89B77-6144-4D2C-9072-833ED0AED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8E5F9-93EE-4367-9E5D-045707EB8D4E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67E14-41E7-49ED-9AC9-17E57EE2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3243E-407B-4537-B7AB-24AB6EF5D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950DC-A5A7-4BAC-81B6-562812B4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84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9243-8DF4-47B0-A77C-399CD0D46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2910" y="442595"/>
            <a:ext cx="3726180" cy="812483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Coral Reefs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3D661-DCA8-4068-AB94-A86069D66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1166" y="1255078"/>
            <a:ext cx="7349667" cy="60420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“oases in the desert of the ocean”</a:t>
            </a:r>
            <a:endParaRPr lang="en-US" sz="40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374FBBC-BF71-4720-B086-AB582A132D3E}"/>
              </a:ext>
            </a:extLst>
          </p:cNvPr>
          <p:cNvSpPr txBox="1">
            <a:spLocks/>
          </p:cNvSpPr>
          <p:nvPr/>
        </p:nvSpPr>
        <p:spPr>
          <a:xfrm>
            <a:off x="3597126" y="5602922"/>
            <a:ext cx="4997745" cy="60420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Laura DiRoberts</a:t>
            </a:r>
          </a:p>
        </p:txBody>
      </p:sp>
    </p:spTree>
    <p:extLst>
      <p:ext uri="{BB962C8B-B14F-4D97-AF65-F5344CB8AC3E}">
        <p14:creationId xmlns:p14="http://schemas.microsoft.com/office/powerpoint/2010/main" val="568552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02FF-B7F4-4208-BC47-7DBF7AD1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78"/>
            <a:ext cx="11353800" cy="1325563"/>
          </a:xfrm>
        </p:spPr>
        <p:txBody>
          <a:bodyPr/>
          <a:lstStyle/>
          <a:p>
            <a:r>
              <a:rPr lang="en-US" dirty="0"/>
              <a:t>Diazotroph Diversity</a:t>
            </a:r>
          </a:p>
        </p:txBody>
      </p:sp>
      <p:pic>
        <p:nvPicPr>
          <p:cNvPr id="5124" name="Picture 4" descr="http://cmore.soest.hawaii.edu/microscopy/album/diazotrophs/slides/KM0715_Awhite_PreservedColonies%20003.jpg">
            <a:extLst>
              <a:ext uri="{FF2B5EF4-FFF2-40B4-BE49-F238E27FC236}">
                <a16:creationId xmlns:a16="http://schemas.microsoft.com/office/drawing/2014/main" id="{18365D05-49CD-45C6-9196-743E821A2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91" y="1325139"/>
            <a:ext cx="2941320" cy="210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ryotanakajima.com/wp-content/uploads/2017/03/Muchou_sheet_clean.jpg">
            <a:extLst>
              <a:ext uri="{FF2B5EF4-FFF2-40B4-BE49-F238E27FC236}">
                <a16:creationId xmlns:a16="http://schemas.microsoft.com/office/drawing/2014/main" id="{E01B83F2-9761-4AE0-BA0B-0CC5CF71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2" y="1571619"/>
            <a:ext cx="2895887" cy="193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2.clarku.edu/departments/biology/biol201/2008/JaMitchell/Bermuda/Pictures/coral/coral%20sed.jpg">
            <a:extLst>
              <a:ext uri="{FF2B5EF4-FFF2-40B4-BE49-F238E27FC236}">
                <a16:creationId xmlns:a16="http://schemas.microsoft.com/office/drawing/2014/main" id="{B8AD3ED9-7C54-49E7-A4EC-8E80BAD8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9" y="3924988"/>
            <a:ext cx="3158773" cy="210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frontiersin.org/files/Articles/320011/fmars-05-00018-HTML/image_m/fmars-05-00018-g001.jpg">
            <a:extLst>
              <a:ext uri="{FF2B5EF4-FFF2-40B4-BE49-F238E27FC236}">
                <a16:creationId xmlns:a16="http://schemas.microsoft.com/office/drawing/2014/main" id="{DFBDEDE3-8EAE-4551-9AA2-B65086411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23" y="322397"/>
            <a:ext cx="5770073" cy="630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fnie-educationalmedia.pbworks.com/f/1208541959/Anabaena%20sp..jpg">
            <a:extLst>
              <a:ext uri="{FF2B5EF4-FFF2-40B4-BE49-F238E27FC236}">
                <a16:creationId xmlns:a16="http://schemas.microsoft.com/office/drawing/2014/main" id="{C75200DE-70E7-4EDB-802C-0EC66E25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11" y="360531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2F2A4C-0BCA-4942-9E20-9C2E3E821205}"/>
              </a:ext>
            </a:extLst>
          </p:cNvPr>
          <p:cNvSpPr txBox="1"/>
          <p:nvPr/>
        </p:nvSpPr>
        <p:spPr>
          <a:xfrm>
            <a:off x="50820" y="1027756"/>
            <a:ext cx="1975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A7D00"/>
                </a:solidFill>
              </a:rPr>
              <a:t>Mucus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BF3AF-47DA-4542-8F37-712AF5BE5E6E}"/>
              </a:ext>
            </a:extLst>
          </p:cNvPr>
          <p:cNvSpPr txBox="1"/>
          <p:nvPr/>
        </p:nvSpPr>
        <p:spPr>
          <a:xfrm>
            <a:off x="3107855" y="1194937"/>
            <a:ext cx="3364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3175">
                  <a:noFill/>
                </a:ln>
                <a:solidFill>
                  <a:schemeClr val="accent4"/>
                </a:solidFill>
              </a:rPr>
              <a:t>Cyanobacteria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1F03FE-CC3F-404E-947F-3AC3DA32451E}"/>
              </a:ext>
            </a:extLst>
          </p:cNvPr>
          <p:cNvSpPr txBox="1"/>
          <p:nvPr/>
        </p:nvSpPr>
        <p:spPr>
          <a:xfrm>
            <a:off x="0" y="3293763"/>
            <a:ext cx="4077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A7D00"/>
                </a:solidFill>
              </a:rPr>
              <a:t>Bacteria &amp; Archaea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2AEEF-84BD-4ABE-82EE-3D9783A1EDA0}"/>
              </a:ext>
            </a:extLst>
          </p:cNvPr>
          <p:cNvSpPr txBox="1"/>
          <p:nvPr/>
        </p:nvSpPr>
        <p:spPr>
          <a:xfrm>
            <a:off x="8139607" y="4207478"/>
            <a:ext cx="4289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Microbial Mats!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24F23-A955-423A-808E-2851334DE839}"/>
              </a:ext>
            </a:extLst>
          </p:cNvPr>
          <p:cNvSpPr txBox="1"/>
          <p:nvPr/>
        </p:nvSpPr>
        <p:spPr>
          <a:xfrm>
            <a:off x="0" y="5879404"/>
            <a:ext cx="4077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A7D00"/>
                </a:solidFill>
              </a:rPr>
              <a:t>Skeleton &amp; Rubble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C09CF-4AB5-44E7-8EB0-42089BE75674}"/>
              </a:ext>
            </a:extLst>
          </p:cNvPr>
          <p:cNvSpPr txBox="1"/>
          <p:nvPr/>
        </p:nvSpPr>
        <p:spPr>
          <a:xfrm>
            <a:off x="6609893" y="2264112"/>
            <a:ext cx="5064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Benthic Macroalgae</a:t>
            </a:r>
          </a:p>
        </p:txBody>
      </p:sp>
    </p:spTree>
    <p:extLst>
      <p:ext uri="{BB962C8B-B14F-4D97-AF65-F5344CB8AC3E}">
        <p14:creationId xmlns:p14="http://schemas.microsoft.com/office/powerpoint/2010/main" val="541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E2ED-3D25-4FA6-89CE-55C81AA2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bg2">
              <a:lumMod val="75000"/>
              <a:alpha val="80000"/>
            </a:schemeClr>
          </a:solidFill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Diazotrophs and Nitrogen Fixation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B1931-7A48-410D-B70F-66C8A97F9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6"/>
            <a:ext cx="10515600" cy="4646319"/>
          </a:xfrm>
          <a:solidFill>
            <a:schemeClr val="bg2">
              <a:lumMod val="75000"/>
              <a:alpha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Nitrogenase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NH</a:t>
            </a:r>
            <a:r>
              <a:rPr lang="en-US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4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+</a:t>
            </a:r>
            <a:endParaRPr lang="en-US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Corals and symbionts assimilate DIN and DON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Corals: Ammonium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Symbionts: Ammonium and Nitrate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 is highest in reefs with cyanobacterial mats and seagrass meadows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interference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Disruptive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Negatively affects diazotroph populations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07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59C5-8064-40AA-9E29-2F24B66F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89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Diazotrophs and Metabolism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5CC1D1-8E9A-4E9B-9722-7DBFA1524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65169" y="1172255"/>
            <a:ext cx="5461661" cy="5474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3EEB0-A1F0-4134-B08B-1547A353CB1F}"/>
              </a:ext>
            </a:extLst>
          </p:cNvPr>
          <p:cNvSpPr txBox="1"/>
          <p:nvPr/>
        </p:nvSpPr>
        <p:spPr>
          <a:xfrm>
            <a:off x="219545" y="1172255"/>
            <a:ext cx="29260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Shallow, highly autotrophic corals: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Less DDN assimilation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Host is primary assimilator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Host releases more nitrogen as mucus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C1BC2-0F13-4E8F-A4AA-DCE705F0A750}"/>
              </a:ext>
            </a:extLst>
          </p:cNvPr>
          <p:cNvSpPr txBox="1"/>
          <p:nvPr/>
        </p:nvSpPr>
        <p:spPr>
          <a:xfrm>
            <a:off x="8826830" y="1172255"/>
            <a:ext cx="31456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Deep, heterotrophic corals: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More DDN assimilation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Algae is primary assimilator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More total nitrogen assimilation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heterotrophic acquisition</a:t>
            </a:r>
          </a:p>
        </p:txBody>
      </p:sp>
    </p:spTree>
    <p:extLst>
      <p:ext uri="{BB962C8B-B14F-4D97-AF65-F5344CB8AC3E}">
        <p14:creationId xmlns:p14="http://schemas.microsoft.com/office/powerpoint/2010/main" val="168941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frontiersin.org/files/Articles/236713/fmicb-08-00341-HTML/image_m/fmicb-08-00341-g001.jpg">
            <a:extLst>
              <a:ext uri="{FF2B5EF4-FFF2-40B4-BE49-F238E27FC236}">
                <a16:creationId xmlns:a16="http://schemas.microsoft.com/office/drawing/2014/main" id="{A0DB6781-0F46-46F2-824D-BFC66009E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03600"/>
            <a:ext cx="7768352" cy="56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E2887-550C-405A-84C0-CC06DE0D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853266"/>
          </a:xfrm>
        </p:spPr>
        <p:txBody>
          <a:bodyPr/>
          <a:lstStyle/>
          <a:p>
            <a:pPr algn="ctr"/>
            <a:r>
              <a:rPr lang="en-US" dirty="0" err="1"/>
              <a:t>Holobionts</a:t>
            </a:r>
            <a:r>
              <a:rPr lang="en-US" dirty="0"/>
              <a:t>: “Complex meta-organism”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0668B-54A5-4328-A569-4F5F5C3F525A}"/>
              </a:ext>
            </a:extLst>
          </p:cNvPr>
          <p:cNvSpPr txBox="1"/>
          <p:nvPr/>
        </p:nvSpPr>
        <p:spPr>
          <a:xfrm>
            <a:off x="883920" y="6423978"/>
            <a:ext cx="965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Mutualistic associations and shared processes</a:t>
            </a:r>
          </a:p>
        </p:txBody>
      </p:sp>
    </p:spTree>
    <p:extLst>
      <p:ext uri="{BB962C8B-B14F-4D97-AF65-F5344CB8AC3E}">
        <p14:creationId xmlns:p14="http://schemas.microsoft.com/office/powerpoint/2010/main" val="251982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4F22B-B6BA-4283-B961-2DE2EB12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34"/>
            <a:ext cx="10515600" cy="1325563"/>
          </a:xfrm>
        </p:spPr>
        <p:txBody>
          <a:bodyPr/>
          <a:lstStyle/>
          <a:p>
            <a:r>
              <a:rPr lang="en-US" dirty="0"/>
              <a:t>Viruses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9AF62F-6A69-4558-8D05-8F4A2C861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15" y="1351197"/>
            <a:ext cx="3270504" cy="4351338"/>
          </a:xfrm>
        </p:spPr>
        <p:txBody>
          <a:bodyPr/>
          <a:lstStyle/>
          <a:p>
            <a:r>
              <a:rPr lang="en-US" dirty="0"/>
              <a:t>Healthy and stressed corals</a:t>
            </a:r>
          </a:p>
          <a:p>
            <a:r>
              <a:rPr lang="en-US" dirty="0"/>
              <a:t>Mucous layer</a:t>
            </a:r>
          </a:p>
          <a:p>
            <a:r>
              <a:rPr lang="en-US" dirty="0"/>
              <a:t>Coupled with stress and bleaching</a:t>
            </a:r>
          </a:p>
          <a:p>
            <a:r>
              <a:rPr lang="en-US" dirty="0"/>
              <a:t>Highly abundant</a:t>
            </a:r>
          </a:p>
          <a:p>
            <a:endParaRPr lang="en-US" dirty="0"/>
          </a:p>
        </p:txBody>
      </p:sp>
      <p:pic>
        <p:nvPicPr>
          <p:cNvPr id="6" name="Picture 2" descr="https://ars.els-cdn.com/content/image/1-s2.0-S0022201116302518-gr1.jpg">
            <a:extLst>
              <a:ext uri="{FF2B5EF4-FFF2-40B4-BE49-F238E27FC236}">
                <a16:creationId xmlns:a16="http://schemas.microsoft.com/office/drawing/2014/main" id="{577DAB91-19E7-4805-B18F-18B83B3A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34" y="914401"/>
            <a:ext cx="7648169" cy="525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98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0482-9322-4530-AD12-43BBEEB7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Bacteria and Archaea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01F0F-D149-4A24-9F79-3B5B04BCF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767839"/>
            <a:ext cx="6964680" cy="4134803"/>
          </a:xfrm>
        </p:spPr>
        <p:txBody>
          <a:bodyPr>
            <a:normAutofit/>
          </a:bodyPr>
          <a:lstStyle/>
          <a:p>
            <a:r>
              <a:rPr lang="en-US" dirty="0"/>
              <a:t>Unique microbial communities </a:t>
            </a:r>
          </a:p>
          <a:p>
            <a:r>
              <a:rPr lang="en-US" dirty="0"/>
              <a:t>Micro-niches</a:t>
            </a:r>
          </a:p>
          <a:p>
            <a:r>
              <a:rPr lang="en-US" dirty="0"/>
              <a:t>Steady community assemblages</a:t>
            </a:r>
          </a:p>
          <a:p>
            <a:r>
              <a:rPr lang="en-US" dirty="0"/>
              <a:t>Symbiodinium </a:t>
            </a:r>
            <a:r>
              <a:rPr lang="en-US" dirty="0">
                <a:sym typeface="Symbol" panose="05050102010706020507" pitchFamily="18" charset="2"/>
              </a:rPr>
              <a:t></a:t>
            </a:r>
            <a:r>
              <a:rPr lang="en-US" dirty="0"/>
              <a:t>2-3 species of</a:t>
            </a:r>
          </a:p>
          <a:p>
            <a:r>
              <a:rPr lang="en-US" dirty="0"/>
              <a:t>Bacteria </a:t>
            </a:r>
            <a:r>
              <a:rPr lang="en-US" dirty="0">
                <a:sym typeface="Symbol" panose="05050102010706020507" pitchFamily="18" charset="2"/>
              </a:rPr>
              <a:t></a:t>
            </a:r>
            <a:r>
              <a:rPr lang="en-US" dirty="0"/>
              <a:t>30+ species</a:t>
            </a:r>
          </a:p>
        </p:txBody>
      </p:sp>
    </p:spTree>
    <p:extLst>
      <p:ext uri="{BB962C8B-B14F-4D97-AF65-F5344CB8AC3E}">
        <p14:creationId xmlns:p14="http://schemas.microsoft.com/office/powerpoint/2010/main" val="2264710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3FC2-9973-4DF7-AAD6-A147DC6C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10"/>
            <a:ext cx="10515600" cy="1325563"/>
          </a:xfrm>
        </p:spPr>
        <p:txBody>
          <a:bodyPr/>
          <a:lstStyle/>
          <a:p>
            <a:r>
              <a:rPr lang="en-US" dirty="0"/>
              <a:t>Green Sulfur Bacteria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FF4C34-8405-47D1-98B8-26B093326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9592"/>
            <a:ext cx="4395339" cy="4351338"/>
          </a:xfrm>
        </p:spPr>
        <p:txBody>
          <a:bodyPr/>
          <a:lstStyle/>
          <a:p>
            <a:r>
              <a:rPr lang="en-US" dirty="0"/>
              <a:t>Autotrophic and mixotrophic</a:t>
            </a:r>
          </a:p>
          <a:p>
            <a:r>
              <a:rPr lang="en-US" dirty="0"/>
              <a:t>Carbon, Nitrogen, and Sulfur fixation</a:t>
            </a:r>
          </a:p>
          <a:p>
            <a:r>
              <a:rPr lang="en-US" dirty="0"/>
              <a:t>Benefits host and bacteria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B25C3-DF72-419F-AD19-6F21BDF0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339" y="1659592"/>
            <a:ext cx="7584108" cy="415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1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D016-5FF1-49BE-9D5E-A49A1F33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Nitrogen Cycling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662627-6F07-4E27-9526-91BB5F673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5" y="1343818"/>
            <a:ext cx="3551002" cy="4861910"/>
          </a:xfrm>
        </p:spPr>
        <p:txBody>
          <a:bodyPr/>
          <a:lstStyle/>
          <a:p>
            <a:r>
              <a:rPr lang="en-US" dirty="0"/>
              <a:t>Coral and symbiodinium</a:t>
            </a:r>
          </a:p>
          <a:p>
            <a:r>
              <a:rPr lang="en-US" dirty="0"/>
              <a:t>Seasonal variation</a:t>
            </a:r>
          </a:p>
          <a:p>
            <a:r>
              <a:rPr lang="en-US" dirty="0"/>
              <a:t>Primary production</a:t>
            </a:r>
          </a:p>
          <a:p>
            <a:r>
              <a:rPr lang="en-US" dirty="0"/>
              <a:t>Nitrogen assimilation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D7DB7-A99F-4DD0-9D9A-0F14E154B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967" y="1210695"/>
            <a:ext cx="8455068" cy="49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C764-14FD-4315-A1FB-7F2B43430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06" y="0"/>
            <a:ext cx="12197206" cy="1325563"/>
          </a:xfrm>
        </p:spPr>
        <p:txBody>
          <a:bodyPr/>
          <a:lstStyle/>
          <a:p>
            <a:pPr algn="ctr"/>
            <a:r>
              <a:rPr lang="en-US" dirty="0"/>
              <a:t>Nitrogen Conservation Theory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47FF9E-07FD-4CA7-9C2E-9D23D686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1605" y="1269207"/>
            <a:ext cx="5157787" cy="823912"/>
          </a:xfrm>
        </p:spPr>
        <p:txBody>
          <a:bodyPr/>
          <a:lstStyle/>
          <a:p>
            <a:r>
              <a:rPr lang="en-US" dirty="0"/>
              <a:t>Heterotrophic Corals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E6CF5C-A0B9-44B2-9F14-8D9D34300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27206" y="1269207"/>
            <a:ext cx="5183188" cy="823912"/>
          </a:xfrm>
        </p:spPr>
        <p:txBody>
          <a:bodyPr/>
          <a:lstStyle/>
          <a:p>
            <a:pPr algn="r"/>
            <a:r>
              <a:rPr lang="en-US" dirty="0"/>
              <a:t>Autotrophic/Mixotrophic Corals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EA162-2461-4859-A34D-05BC1A5E9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605" y="2261235"/>
            <a:ext cx="8828789" cy="41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1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D56DD-A9DD-4775-99F0-8079D6B4B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Symbiodinium and Nitrogen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176DAE-BE30-4E41-9383-6E3CE5764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63" y="4864608"/>
            <a:ext cx="11558933" cy="19751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Eutrophication leads to increased respiration</a:t>
            </a:r>
          </a:p>
          <a:p>
            <a:r>
              <a:rPr lang="en-US" dirty="0"/>
              <a:t>Heat stress leads to increases symbiont primary productivity</a:t>
            </a:r>
          </a:p>
          <a:p>
            <a:pPr lvl="1"/>
            <a:r>
              <a:rPr lang="en-US" dirty="0"/>
              <a:t>Loss of general holobiont primary productivity</a:t>
            </a:r>
          </a:p>
          <a:p>
            <a:r>
              <a:rPr lang="en-US" dirty="0"/>
              <a:t>Combo leads to non-reciprocal relationship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94433-0F43-4FAC-8215-3FCEA1CF6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33" y="1036871"/>
            <a:ext cx="11558933" cy="37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3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E406-D830-4FFC-96C3-C192AB64C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Coral Tissue</a:t>
            </a:r>
          </a:p>
        </p:txBody>
      </p:sp>
      <p:pic>
        <p:nvPicPr>
          <p:cNvPr id="1026" name="Picture 2" descr="http://biologie.ens-lyon.fr/ressources/bibliographies/m1-12-13-biosci-reviews-fournier-a-1c-m.xml/Pictures/m1-12-13-biosci-reviews-fournier-a-1c-fig1.png">
            <a:extLst>
              <a:ext uri="{FF2B5EF4-FFF2-40B4-BE49-F238E27FC236}">
                <a16:creationId xmlns:a16="http://schemas.microsoft.com/office/drawing/2014/main" id="{967ECCDC-3D30-487E-AA1B-960CE1AC2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3" y="-120108"/>
            <a:ext cx="10199021" cy="69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755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2A3C-A96A-4FB7-86A7-B589504A1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Nutrient Loading and Bleaching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4AEFCF-A6AC-4A88-BCF2-A81D5F481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5072" y="1449992"/>
            <a:ext cx="3938016" cy="5023103"/>
          </a:xfrm>
        </p:spPr>
        <p:txBody>
          <a:bodyPr/>
          <a:lstStyle/>
          <a:p>
            <a:r>
              <a:rPr lang="en-US" dirty="0"/>
              <a:t>Mutualism, interrupted</a:t>
            </a:r>
          </a:p>
          <a:p>
            <a:pPr lvl="1"/>
            <a:r>
              <a:rPr lang="en-US" dirty="0"/>
              <a:t>Carbon/Nitrogen exchange breaks down</a:t>
            </a:r>
          </a:p>
          <a:p>
            <a:r>
              <a:rPr lang="en-US" dirty="0"/>
              <a:t>Selfish symbionts</a:t>
            </a:r>
          </a:p>
          <a:p>
            <a:r>
              <a:rPr lang="en-US" dirty="0"/>
              <a:t>N limited </a:t>
            </a:r>
            <a:r>
              <a:rPr lang="en-US" dirty="0">
                <a:sym typeface="Wingdings" panose="05000000000000000000" pitchFamily="2" charset="2"/>
              </a:rPr>
              <a:t> P limited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A21AD3-F388-4C96-9C96-6B7ABEE98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00" y="1148953"/>
            <a:ext cx="7509276" cy="562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25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CECC5-9C44-4D2E-B54B-4043E366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Ocean Warming and Microbes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588E-0A38-45CF-9EED-A34C8B646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" y="1435481"/>
            <a:ext cx="4349146" cy="46794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Different microbiomes, different tolerances</a:t>
            </a:r>
          </a:p>
          <a:p>
            <a:r>
              <a:rPr lang="en-US" dirty="0"/>
              <a:t>Symbiont repopulation</a:t>
            </a:r>
          </a:p>
          <a:p>
            <a:r>
              <a:rPr lang="en-US" dirty="0"/>
              <a:t>Increase in temperature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increase photosynthetic ability</a:t>
            </a:r>
          </a:p>
          <a:p>
            <a:r>
              <a:rPr lang="en-US" dirty="0"/>
              <a:t>Short term: + pCO</a:t>
            </a:r>
            <a:r>
              <a:rPr lang="en-US" baseline="-25000" dirty="0"/>
              <a:t>2</a:t>
            </a:r>
            <a:r>
              <a:rPr lang="en-US" dirty="0"/>
              <a:t> absorption</a:t>
            </a:r>
          </a:p>
          <a:p>
            <a:r>
              <a:rPr lang="en-US" dirty="0"/>
              <a:t>Long term: bleaching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C45E3-7F06-453F-952D-B98D0615F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89" y="1089305"/>
            <a:ext cx="6416040" cy="562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16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13EFC-A69E-421F-B977-6B32CAA8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Stress and Ecosystem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F6018-4EB1-4F39-A799-48599C1DE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56688"/>
            <a:ext cx="5257800" cy="4912994"/>
          </a:xfrm>
        </p:spPr>
        <p:txBody>
          <a:bodyPr>
            <a:normAutofit/>
          </a:bodyPr>
          <a:lstStyle/>
          <a:p>
            <a:r>
              <a:rPr lang="en-US" dirty="0"/>
              <a:t>Services: fisheries, raw materials, coastal defense, </a:t>
            </a:r>
          </a:p>
          <a:p>
            <a:r>
              <a:rPr lang="en-US" dirty="0"/>
              <a:t>Stressors: overfishing, ocean warming, declining water quality</a:t>
            </a:r>
          </a:p>
          <a:p>
            <a:r>
              <a:rPr lang="en-US" dirty="0"/>
              <a:t>Decreased pathway:</a:t>
            </a:r>
          </a:p>
          <a:p>
            <a:pPr lvl="1"/>
            <a:r>
              <a:rPr lang="en-US" dirty="0"/>
              <a:t>Coral </a:t>
            </a:r>
            <a:r>
              <a:rPr lang="en-US" dirty="0">
                <a:sym typeface="Wingdings" panose="05000000000000000000" pitchFamily="2" charset="2"/>
              </a:rPr>
              <a:t> invertebrates  heterotrophs</a:t>
            </a:r>
          </a:p>
          <a:p>
            <a:r>
              <a:rPr lang="en-US" dirty="0"/>
              <a:t>Increased pathway</a:t>
            </a:r>
          </a:p>
          <a:p>
            <a:pPr lvl="1"/>
            <a:r>
              <a:rPr lang="en-US" dirty="0"/>
              <a:t>Algae </a:t>
            </a:r>
            <a:r>
              <a:rPr lang="en-US" dirty="0">
                <a:sym typeface="Wingdings" panose="05000000000000000000" pitchFamily="2" charset="2"/>
              </a:rPr>
              <a:t> herbivores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4DA47-AB78-4765-9900-4930B408E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845" y="1447672"/>
            <a:ext cx="7051463" cy="491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61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8054-F6DB-4165-8D88-341433190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277344" cy="1325563"/>
          </a:xfrm>
        </p:spPr>
        <p:txBody>
          <a:bodyPr/>
          <a:lstStyle/>
          <a:p>
            <a:pPr algn="ctr"/>
            <a:r>
              <a:rPr lang="en-US" dirty="0"/>
              <a:t>Microbial Indicators of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35B93-CAF1-4B70-B956-04D14742C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68" y="5403344"/>
            <a:ext cx="11180064" cy="1431448"/>
          </a:xfrm>
        </p:spPr>
        <p:txBody>
          <a:bodyPr>
            <a:normAutofit/>
          </a:bodyPr>
          <a:lstStyle/>
          <a:p>
            <a:r>
              <a:rPr lang="en-US" dirty="0"/>
              <a:t>Changes in microbial populations indicate environmental stress</a:t>
            </a:r>
          </a:p>
          <a:p>
            <a:r>
              <a:rPr lang="en-US" dirty="0"/>
              <a:t>Early warning indicators, policy adaptations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32F96-4A28-4AE9-BB28-5384F1EF6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57" y="1343819"/>
            <a:ext cx="9603486" cy="38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28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72097-7F82-4FF8-9B5D-C9DE17FA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1026" name="Picture 2" descr="Image result for funny coral">
            <a:extLst>
              <a:ext uri="{FF2B5EF4-FFF2-40B4-BE49-F238E27FC236}">
                <a16:creationId xmlns:a16="http://schemas.microsoft.com/office/drawing/2014/main" id="{2C4628A8-A15F-4FC0-AD8A-9629A1FB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4" y="1408112"/>
            <a:ext cx="6915151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5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CB92-08F6-4C86-8466-13F64BC4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7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Morphological Plasticity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0C3FD-FDE1-47D3-BAD6-DDDACDA03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64"/>
            <a:ext cx="10515600" cy="772096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/>
              <a:t>Turbinaria</a:t>
            </a:r>
            <a:r>
              <a:rPr lang="en-US" i="1" dirty="0"/>
              <a:t> </a:t>
            </a:r>
            <a:r>
              <a:rPr lang="en-US" i="1" dirty="0" err="1"/>
              <a:t>mesenterina</a:t>
            </a:r>
            <a:endParaRPr lang="en-US" i="1" dirty="0"/>
          </a:p>
          <a:p>
            <a:endParaRPr lang="en-US" dirty="0"/>
          </a:p>
        </p:txBody>
      </p:sp>
      <p:pic>
        <p:nvPicPr>
          <p:cNvPr id="1026" name="Picture 2" descr="Image result for Turbinaria mesenterina morphologies">
            <a:extLst>
              <a:ext uri="{FF2B5EF4-FFF2-40B4-BE49-F238E27FC236}">
                <a16:creationId xmlns:a16="http://schemas.microsoft.com/office/drawing/2014/main" id="{2B4E6451-8AE9-4BD0-978C-C321D0C3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4558"/>
            <a:ext cx="5003960" cy="3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Turbinaria mesenterina morphologies">
            <a:extLst>
              <a:ext uri="{FF2B5EF4-FFF2-40B4-BE49-F238E27FC236}">
                <a16:creationId xmlns:a16="http://schemas.microsoft.com/office/drawing/2014/main" id="{B7F4510C-240E-4033-8FB4-4670FF901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3607" r="10558" b="10859"/>
          <a:stretch/>
        </p:blipFill>
        <p:spPr bwMode="auto">
          <a:xfrm>
            <a:off x="744574" y="2194559"/>
            <a:ext cx="5351426" cy="3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BDBC6-3C7C-4BED-ABE5-4FE3BC2E20B9}"/>
              </a:ext>
            </a:extLst>
          </p:cNvPr>
          <p:cNvSpPr txBox="1"/>
          <p:nvPr/>
        </p:nvSpPr>
        <p:spPr>
          <a:xfrm>
            <a:off x="1737360" y="5760720"/>
            <a:ext cx="8717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Morphology changes along environmental gradient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3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ADAD-120F-4830-81E6-E792A4FB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Symbiodinium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B6435-F964-4027-873F-B2683A036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5914326"/>
            <a:ext cx="10290048" cy="9436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Endosymbiotic Photosynthetic Dinoflagellates</a:t>
            </a:r>
          </a:p>
          <a:p>
            <a:endParaRPr lang="en-US" dirty="0"/>
          </a:p>
        </p:txBody>
      </p:sp>
      <p:pic>
        <p:nvPicPr>
          <p:cNvPr id="2050" name="Picture 2" descr="https://people.cornellcollege.edu/ctepper/Symbiodinium.jpg">
            <a:extLst>
              <a:ext uri="{FF2B5EF4-FFF2-40B4-BE49-F238E27FC236}">
                <a16:creationId xmlns:a16="http://schemas.microsoft.com/office/drawing/2014/main" id="{6FC359AB-FBC1-43FF-A308-962CE66CA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25" y="1253331"/>
            <a:ext cx="57941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309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35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5D0B-DDC7-430A-A922-F363D22D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8255"/>
            <a:ext cx="10515600" cy="1807370"/>
          </a:xfrm>
        </p:spPr>
        <p:txBody>
          <a:bodyPr>
            <a:norm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</a:rPr>
              <a:t>Symbiodinium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(</a:t>
            </a:r>
            <a:r>
              <a:rPr lang="en-US" sz="3600" i="1" dirty="0">
                <a:solidFill>
                  <a:schemeClr val="bg1"/>
                </a:solidFill>
              </a:rPr>
              <a:t>Symbiodinium </a:t>
            </a:r>
            <a:r>
              <a:rPr lang="en-US" sz="3600" i="1" dirty="0" err="1">
                <a:solidFill>
                  <a:schemeClr val="bg1"/>
                </a:solidFill>
              </a:rPr>
              <a:t>psygmophilium</a:t>
            </a:r>
            <a:r>
              <a:rPr lang="en-US" sz="2800" i="1" dirty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2D649-03F0-4893-B385-B1E893BA8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604" y="2383537"/>
            <a:ext cx="10146792" cy="2648839"/>
          </a:xfrm>
          <a:solidFill>
            <a:schemeClr val="tx2">
              <a:lumMod val="75000"/>
              <a:alpha val="64000"/>
            </a:schemeClr>
          </a:solidFill>
        </p:spPr>
        <p:txBody>
          <a:bodyPr anchor="ctr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Symbiodinium retention is costly</a:t>
            </a:r>
          </a:p>
          <a:p>
            <a:r>
              <a:rPr lang="en-US" sz="4000" dirty="0">
                <a:solidFill>
                  <a:schemeClr val="bg1"/>
                </a:solidFill>
              </a:rPr>
              <a:t>Host must maintain high nutrient levels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Coral exerts control over symbiodinium growth</a:t>
            </a:r>
          </a:p>
        </p:txBody>
      </p:sp>
    </p:spTree>
    <p:extLst>
      <p:ext uri="{BB962C8B-B14F-4D97-AF65-F5344CB8AC3E}">
        <p14:creationId xmlns:p14="http://schemas.microsoft.com/office/powerpoint/2010/main" val="2847282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23EB-55A1-47C2-8E0C-BDAC6F9D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3"/>
            <a:ext cx="10515600" cy="981980"/>
          </a:xfrm>
        </p:spPr>
        <p:txBody>
          <a:bodyPr>
            <a:normAutofit/>
          </a:bodyPr>
          <a:lstStyle/>
          <a:p>
            <a:r>
              <a:rPr lang="en-US" dirty="0"/>
              <a:t>Symbiodinium Clades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360F182-160C-4CD5-ACDA-5421123BA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871" y="1402080"/>
            <a:ext cx="5366835" cy="4774883"/>
          </a:xfrm>
        </p:spPr>
        <p:txBody>
          <a:bodyPr/>
          <a:lstStyle/>
          <a:p>
            <a:r>
              <a:rPr lang="en-US" dirty="0"/>
              <a:t>Clade C: most common, most carbon fixation potential</a:t>
            </a:r>
          </a:p>
          <a:p>
            <a:endParaRPr lang="en-US" dirty="0"/>
          </a:p>
          <a:p>
            <a:r>
              <a:rPr lang="en-US" dirty="0"/>
              <a:t>Clade D: most heat tolerant</a:t>
            </a:r>
          </a:p>
          <a:p>
            <a:endParaRPr lang="en-US" dirty="0"/>
          </a:p>
          <a:p>
            <a:r>
              <a:rPr lang="en-US" dirty="0"/>
              <a:t>Clade A: most costly, least reciprocal</a:t>
            </a:r>
          </a:p>
          <a:p>
            <a:endParaRPr lang="en-US" dirty="0"/>
          </a:p>
        </p:txBody>
      </p:sp>
      <p:pic>
        <p:nvPicPr>
          <p:cNvPr id="2050" name="Picture 2" descr="http://biologie.ens-lyon.fr/ressources/bibliographies/m1-12-13-biosci-reviews-fournier-a-1c-m.xml/Pictures/m1-12-13-biosci-reviews-fournier-a-1c-fig2.png">
            <a:extLst>
              <a:ext uri="{FF2B5EF4-FFF2-40B4-BE49-F238E27FC236}">
                <a16:creationId xmlns:a16="http://schemas.microsoft.com/office/drawing/2014/main" id="{656382B0-BC68-4893-8FDB-1DECAEA78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3" y="836645"/>
            <a:ext cx="6222630" cy="599236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064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AE52-C00C-4401-9C6A-FFB4D53C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Autotrophy and Heterotrophy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EA6B2-3998-4944-AEFD-2C85B6BA7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671" y="1167492"/>
            <a:ext cx="6461615" cy="4931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4BDEAB-3081-4C7F-8E5F-104B883999F8}"/>
              </a:ext>
            </a:extLst>
          </p:cNvPr>
          <p:cNvSpPr txBox="1"/>
          <p:nvPr/>
        </p:nvSpPr>
        <p:spPr>
          <a:xfrm>
            <a:off x="182445" y="1426463"/>
            <a:ext cx="2099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Favia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favus</a:t>
            </a:r>
          </a:p>
          <a:p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Shallow (3m)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90341-7D4A-4797-BB5E-6F675B9322E9}"/>
              </a:ext>
            </a:extLst>
          </p:cNvPr>
          <p:cNvSpPr txBox="1"/>
          <p:nvPr/>
        </p:nvSpPr>
        <p:spPr>
          <a:xfrm>
            <a:off x="9265195" y="1426464"/>
            <a:ext cx="21257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Favia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favus</a:t>
            </a:r>
          </a:p>
          <a:p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Deep (60m)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474EF-B70E-4B90-9172-B2FE5D8AC53A}"/>
              </a:ext>
            </a:extLst>
          </p:cNvPr>
          <p:cNvSpPr txBox="1"/>
          <p:nvPr/>
        </p:nvSpPr>
        <p:spPr>
          <a:xfrm>
            <a:off x="182445" y="3874626"/>
            <a:ext cx="2464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Stylophora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pistillata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Shallow (3m)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8B6930-9FA3-4AD0-8261-2C3903ADF183}"/>
              </a:ext>
            </a:extLst>
          </p:cNvPr>
          <p:cNvSpPr txBox="1"/>
          <p:nvPr/>
        </p:nvSpPr>
        <p:spPr>
          <a:xfrm>
            <a:off x="9265195" y="3874626"/>
            <a:ext cx="2464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Stylophora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pistillata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Deep (60m)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4072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E6E52-2579-431E-BDB8-9E113396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Autofit/>
          </a:bodyPr>
          <a:lstStyle/>
          <a:p>
            <a:r>
              <a:rPr lang="en-US" sz="5000" dirty="0"/>
              <a:t>Abundance &amp;</a:t>
            </a:r>
            <a:br>
              <a:rPr lang="en-US" sz="5000" dirty="0"/>
            </a:br>
            <a:r>
              <a:rPr lang="en-US" sz="5000" dirty="0"/>
              <a:t>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C0017-CF67-4EE2-B45C-854DDAB1B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0690" y="1758918"/>
            <a:ext cx="3479800" cy="3340163"/>
          </a:xfrm>
        </p:spPr>
        <p:txBody>
          <a:bodyPr>
            <a:normAutofit/>
          </a:bodyPr>
          <a:lstStyle/>
          <a:p>
            <a:r>
              <a:rPr lang="en-US" dirty="0"/>
              <a:t>Net gain of CaCO</a:t>
            </a:r>
            <a:r>
              <a:rPr lang="en-US" baseline="-25000" dirty="0"/>
              <a:t>3</a:t>
            </a:r>
            <a:r>
              <a:rPr lang="en-US" dirty="0"/>
              <a:t> necessary for coral growth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Coral Productivity: 8g-40g C m</a:t>
            </a:r>
            <a:r>
              <a:rPr lang="en-US" baseline="30000" dirty="0"/>
              <a:t>-2</a:t>
            </a:r>
            <a:r>
              <a:rPr lang="en-US" dirty="0"/>
              <a:t> day</a:t>
            </a:r>
            <a:r>
              <a:rPr lang="en-US" baseline="30000" dirty="0"/>
              <a:t>-1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3F5323-9DE3-4846-93B3-443F1687B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8419" y="5510944"/>
            <a:ext cx="8229600" cy="1325563"/>
          </a:xfrm>
        </p:spPr>
        <p:txBody>
          <a:bodyPr>
            <a:normAutofit/>
          </a:bodyPr>
          <a:lstStyle/>
          <a:p>
            <a:r>
              <a:rPr lang="en-US" dirty="0"/>
              <a:t>Coral reefs: </a:t>
            </a:r>
            <a:r>
              <a:rPr lang="en-US" dirty="0">
                <a:sym typeface="Symbol" panose="05050102010706020507" pitchFamily="18" charset="2"/>
              </a:rPr>
              <a:t></a:t>
            </a:r>
            <a:r>
              <a:rPr lang="en-US" dirty="0"/>
              <a:t>0.2% of the ocean</a:t>
            </a:r>
          </a:p>
          <a:p>
            <a:r>
              <a:rPr lang="en-US" dirty="0"/>
              <a:t>Corals support about 35% of all ocean species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https://aamboceanservice.blob.core.windows.net/oceanservice-prod/education/kits/corals/media/coralreefmap.jpg">
            <a:extLst>
              <a:ext uri="{FF2B5EF4-FFF2-40B4-BE49-F238E27FC236}">
                <a16:creationId xmlns:a16="http://schemas.microsoft.com/office/drawing/2014/main" id="{59FE534D-CD08-44AE-AEE4-F24B23DA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19" y="681035"/>
            <a:ext cx="8631889" cy="45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92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64CF1-8213-4EBA-9184-F148C8F7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118" y="894459"/>
            <a:ext cx="6645763" cy="5069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AB890-AF03-4FE3-BC3C-F52DC6207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29174" cy="1141161"/>
          </a:xfrm>
        </p:spPr>
        <p:txBody>
          <a:bodyPr/>
          <a:lstStyle/>
          <a:p>
            <a:r>
              <a:rPr lang="en-US" dirty="0"/>
              <a:t>Mucus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3799BF-0E7E-4D96-AF24-D675F3C59FD1}"/>
              </a:ext>
            </a:extLst>
          </p:cNvPr>
          <p:cNvSpPr txBox="1"/>
          <p:nvPr/>
        </p:nvSpPr>
        <p:spPr>
          <a:xfrm>
            <a:off x="170687" y="1141161"/>
            <a:ext cx="2701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Protects coral from desiccation, fouling, and sedimentation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3911C-3792-4B5B-BF70-AE67571229E0}"/>
              </a:ext>
            </a:extLst>
          </p:cNvPr>
          <p:cNvSpPr txBox="1"/>
          <p:nvPr/>
        </p:nvSpPr>
        <p:spPr>
          <a:xfrm>
            <a:off x="170687" y="4009159"/>
            <a:ext cx="23170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Bacteria feed on mucus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57D04-5A8C-426A-8DB4-C18ED402C79A}"/>
              </a:ext>
            </a:extLst>
          </p:cNvPr>
          <p:cNvSpPr txBox="1"/>
          <p:nvPr/>
        </p:nvSpPr>
        <p:spPr>
          <a:xfrm>
            <a:off x="9392412" y="994912"/>
            <a:ext cx="27473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Undissolved mucus flocs float at surface, trap larger particles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F97CA4-9C32-4027-8198-C2F92DC0E0F2}"/>
              </a:ext>
            </a:extLst>
          </p:cNvPr>
          <p:cNvSpPr txBox="1"/>
          <p:nvPr/>
        </p:nvSpPr>
        <p:spPr>
          <a:xfrm>
            <a:off x="9418880" y="3285884"/>
            <a:ext cx="2747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Flocs sink, resediment particles, supply food to benthic 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EC3C8-2AC0-42B8-BF51-9737089204D9}"/>
              </a:ext>
            </a:extLst>
          </p:cNvPr>
          <p:cNvSpPr txBox="1"/>
          <p:nvPr/>
        </p:nvSpPr>
        <p:spPr>
          <a:xfrm>
            <a:off x="986116" y="5963540"/>
            <a:ext cx="10219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 to 50% of photosynthates transferred to coral can go towards making mucus</a:t>
            </a:r>
          </a:p>
          <a:p>
            <a:r>
              <a:rPr lang="en-US" sz="2400" dirty="0"/>
              <a:t>Rich in proteins, triglycerides, and wax esters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0933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a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a" id="{10D2EE53-49F9-4F1F-B1C6-EBA6C261FEF5}" vid="{EFE59A7C-83BB-43C4-A9F1-7A3EBCE27C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Theme1a</Template>
  <TotalTime>1699</TotalTime>
  <Words>2607</Words>
  <Application>Microsoft Office PowerPoint</Application>
  <PresentationFormat>Widescreen</PresentationFormat>
  <Paragraphs>434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Symbol</vt:lpstr>
      <vt:lpstr>Wingdings</vt:lpstr>
      <vt:lpstr>Theme1a</vt:lpstr>
      <vt:lpstr>Coral Reefs</vt:lpstr>
      <vt:lpstr>Coral Tissue</vt:lpstr>
      <vt:lpstr>Morphological Plasticity</vt:lpstr>
      <vt:lpstr>Symbiodinium</vt:lpstr>
      <vt:lpstr>Symbiodinium (Symbiodinium psygmophilium)</vt:lpstr>
      <vt:lpstr>Symbiodinium Clades</vt:lpstr>
      <vt:lpstr>Autotrophy and Heterotrophy</vt:lpstr>
      <vt:lpstr>Abundance &amp; Distribution</vt:lpstr>
      <vt:lpstr>Mucus</vt:lpstr>
      <vt:lpstr>Diazotroph Diversity</vt:lpstr>
      <vt:lpstr>Diazotrophs and Nitrogen Fixation</vt:lpstr>
      <vt:lpstr>Diazotrophs and Metabolism</vt:lpstr>
      <vt:lpstr>Holobionts: “Complex meta-organism”</vt:lpstr>
      <vt:lpstr>Viruses</vt:lpstr>
      <vt:lpstr>Bacteria and Archaea</vt:lpstr>
      <vt:lpstr>Green Sulfur Bacteria</vt:lpstr>
      <vt:lpstr>Nitrogen Cycling</vt:lpstr>
      <vt:lpstr>Nitrogen Conservation Theory</vt:lpstr>
      <vt:lpstr>Symbiodinium and Nitrogen</vt:lpstr>
      <vt:lpstr>Nutrient Loading and Bleaching</vt:lpstr>
      <vt:lpstr>Ocean Warming and Microbes </vt:lpstr>
      <vt:lpstr>Stress and Ecosystem Function</vt:lpstr>
      <vt:lpstr>Microbial Indicators of Climate Change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DiRoberts</dc:creator>
  <cp:lastModifiedBy>Laura DiRoberts</cp:lastModifiedBy>
  <cp:revision>109</cp:revision>
  <dcterms:created xsi:type="dcterms:W3CDTF">2018-04-21T22:58:49Z</dcterms:created>
  <dcterms:modified xsi:type="dcterms:W3CDTF">2018-04-26T03:32:50Z</dcterms:modified>
</cp:coreProperties>
</file>