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3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notesMasterIdLst>
    <p:notesMasterId r:id="rId79"/>
  </p:notesMasterIdLst>
  <p:sldIdLst>
    <p:sldId id="341" r:id="rId12"/>
    <p:sldId id="256" r:id="rId13"/>
    <p:sldId id="334" r:id="rId14"/>
    <p:sldId id="335" r:id="rId15"/>
    <p:sldId id="294" r:id="rId16"/>
    <p:sldId id="332" r:id="rId17"/>
    <p:sldId id="319" r:id="rId18"/>
    <p:sldId id="320" r:id="rId19"/>
    <p:sldId id="297" r:id="rId20"/>
    <p:sldId id="340" r:id="rId21"/>
    <p:sldId id="299" r:id="rId22"/>
    <p:sldId id="300" r:id="rId23"/>
    <p:sldId id="321" r:id="rId24"/>
    <p:sldId id="322" r:id="rId25"/>
    <p:sldId id="303" r:id="rId26"/>
    <p:sldId id="323" r:id="rId27"/>
    <p:sldId id="329" r:id="rId28"/>
    <p:sldId id="305" r:id="rId29"/>
    <p:sldId id="304" r:id="rId30"/>
    <p:sldId id="306" r:id="rId31"/>
    <p:sldId id="307" r:id="rId32"/>
    <p:sldId id="324" r:id="rId33"/>
    <p:sldId id="309" r:id="rId34"/>
    <p:sldId id="310" r:id="rId35"/>
    <p:sldId id="326" r:id="rId36"/>
    <p:sldId id="327" r:id="rId37"/>
    <p:sldId id="311" r:id="rId38"/>
    <p:sldId id="312" r:id="rId39"/>
    <p:sldId id="313" r:id="rId40"/>
    <p:sldId id="315" r:id="rId41"/>
    <p:sldId id="328" r:id="rId42"/>
    <p:sldId id="330" r:id="rId43"/>
    <p:sldId id="331" r:id="rId44"/>
    <p:sldId id="337" r:id="rId45"/>
    <p:sldId id="339" r:id="rId46"/>
    <p:sldId id="333" r:id="rId47"/>
    <p:sldId id="336" r:id="rId48"/>
    <p:sldId id="273" r:id="rId49"/>
    <p:sldId id="266" r:id="rId50"/>
    <p:sldId id="267" r:id="rId51"/>
    <p:sldId id="268" r:id="rId52"/>
    <p:sldId id="272" r:id="rId53"/>
    <p:sldId id="269" r:id="rId54"/>
    <p:sldId id="270" r:id="rId55"/>
    <p:sldId id="271" r:id="rId56"/>
    <p:sldId id="260" r:id="rId57"/>
    <p:sldId id="274" r:id="rId58"/>
    <p:sldId id="275" r:id="rId59"/>
    <p:sldId id="257" r:id="rId60"/>
    <p:sldId id="276" r:id="rId61"/>
    <p:sldId id="259" r:id="rId62"/>
    <p:sldId id="278" r:id="rId63"/>
    <p:sldId id="277" r:id="rId64"/>
    <p:sldId id="279" r:id="rId65"/>
    <p:sldId id="280" r:id="rId66"/>
    <p:sldId id="281" r:id="rId67"/>
    <p:sldId id="282" r:id="rId68"/>
    <p:sldId id="283" r:id="rId69"/>
    <p:sldId id="284" r:id="rId70"/>
    <p:sldId id="285" r:id="rId71"/>
    <p:sldId id="286" r:id="rId72"/>
    <p:sldId id="288" r:id="rId73"/>
    <p:sldId id="287" r:id="rId74"/>
    <p:sldId id="292" r:id="rId75"/>
    <p:sldId id="289" r:id="rId76"/>
    <p:sldId id="291" r:id="rId77"/>
    <p:sldId id="338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66"/>
    <a:srgbClr val="4C2600"/>
    <a:srgbClr val="663300"/>
    <a:srgbClr val="000026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06" autoAdjust="0"/>
  </p:normalViewPr>
  <p:slideViewPr>
    <p:cSldViewPr showGuides="1">
      <p:cViewPr>
        <p:scale>
          <a:sx n="80" d="100"/>
          <a:sy n="80" d="100"/>
        </p:scale>
        <p:origin x="-630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1D052-74BE-4894-B1D0-953D0B007446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313A5-FCD2-4D64-8F8C-D3865D611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60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85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Finzi-Hart et al. found that cyanophycin granules (N storage vacuole comprised of asparagine and aspartate polymer) were in similar density in all the cells so….the theory seems wrong.</a:t>
            </a:r>
          </a:p>
          <a:p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Found that C13 incorporation was higher early in the day and that N15 incorporation was higher later in the day – temporal segregation.</a:t>
            </a:r>
          </a:p>
        </p:txBody>
      </p:sp>
      <p:sp useBgFill="1">
        <p:nvSpPr>
          <p:cNvPr id="65539" name="Rectangle 3"/>
          <p:cNvSpPr>
            <a:spLocks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Now we have a deep ocean filled with NO3, which can diffuse into the surface waters.</a:t>
            </a:r>
          </a:p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Because there is so little labile N in the surface, as soon as it enters surface waters it gets taken up.</a:t>
            </a:r>
          </a:p>
        </p:txBody>
      </p:sp>
      <p:sp useBgFill="1">
        <p:nvSpPr>
          <p:cNvPr id="71683" name="Rectangle 3"/>
          <p:cNvSpPr>
            <a:spLocks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>
            <p:ph type="sldImg"/>
          </p:nvPr>
        </p:nvSpPr>
        <p:spPr>
          <a:xfrm>
            <a:off x="1149350" y="690563"/>
            <a:ext cx="4557713" cy="3417887"/>
          </a:xfrm>
          <a:solidFill>
            <a:srgbClr val="FFFFFF"/>
          </a:solidFill>
          <a:ln/>
        </p:spPr>
      </p:sp>
      <p:sp>
        <p:nvSpPr>
          <p:cNvPr id="73731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endParaRPr lang="en-US" altLang="en-US" smtClean="0">
              <a:latin typeface="Book Antiqua" pitchFamily="-1" charset="0"/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 smtClean="0">
                <a:latin typeface="Calibri" pitchFamily="-1" charset="0"/>
                <a:ea typeface="ＭＳ Ｐゴシック" pitchFamily="-1" charset="-128"/>
              </a:rPr>
              <a:t>There have been a number of studies that have come along that have really thrown how we think about the deep ocean out of wack.</a:t>
            </a:r>
          </a:p>
        </p:txBody>
      </p:sp>
      <p:sp useBgFill="1">
        <p:nvSpPr>
          <p:cNvPr id="79875" name="Rectangle 3"/>
          <p:cNvSpPr>
            <a:spLocks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>
            <p:ph type="sldImg"/>
          </p:nvPr>
        </p:nvSpPr>
        <p:spPr>
          <a:xfrm>
            <a:off x="1149350" y="690563"/>
            <a:ext cx="4557713" cy="3417887"/>
          </a:xfrm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Deeper in the water column there is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 smtClean="0">
                <a:latin typeface="Calibri" pitchFamily="-1" charset="0"/>
                <a:ea typeface="ＭＳ Ｐゴシック" pitchFamily="-1" charset="-128"/>
              </a:rPr>
              <a:t>There have been a number of studies that have come along that have really thrown how we think about the deep ocean out of wack.</a:t>
            </a:r>
          </a:p>
        </p:txBody>
      </p:sp>
      <p:sp useBgFill="1">
        <p:nvSpPr>
          <p:cNvPr id="79875" name="Rectangle 3"/>
          <p:cNvSpPr>
            <a:spLocks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In the vertical in the ocean, you generally see these classic profiles.</a:t>
            </a:r>
          </a:p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The zone of increasing N concentration is termed the nitracline.</a:t>
            </a:r>
          </a:p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Organic N tends to accumulate in the surface water then falling off to a low background level in the deep ocean.</a:t>
            </a:r>
          </a:p>
        </p:txBody>
      </p:sp>
      <p:sp useBgFill="1">
        <p:nvSpPr>
          <p:cNvPr id="81923" name="Rectangle 3"/>
          <p:cNvSpPr>
            <a:spLocks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ChangeArrowheads="1"/>
          </p:cNvSpPr>
          <p:nvPr>
            <p:ph type="sldImg"/>
          </p:nvPr>
        </p:nvSpPr>
        <p:spPr>
          <a:xfrm>
            <a:off x="1149350" y="690563"/>
            <a:ext cx="4557713" cy="3417887"/>
          </a:xfrm>
          <a:solidFill>
            <a:srgbClr val="FFFFFF"/>
          </a:solidFill>
          <a:ln/>
        </p:spPr>
      </p:sp>
      <p:sp>
        <p:nvSpPr>
          <p:cNvPr id="839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r>
              <a:rPr lang="en-US" altLang="en-US" smtClean="0">
                <a:latin typeface="Calibri" pitchFamily="-1" charset="0"/>
                <a:ea typeface="ＭＳ Ｐゴシック" pitchFamily="-1" charset="-128"/>
              </a:rPr>
              <a:t>A study near here at the HOT site found that 39%....</a:t>
            </a:r>
          </a:p>
          <a:p>
            <a:r>
              <a:rPr lang="en-US" altLang="en-US" smtClean="0">
                <a:latin typeface="Calibri" pitchFamily="-1" charset="0"/>
                <a:ea typeface="ＭＳ Ｐゴシック" pitchFamily="-1" charset="-128"/>
              </a:rPr>
              <a:t>Now archaea were believed to live only in really extreme environments like hydrothermal vents.</a:t>
            </a:r>
          </a:p>
          <a:p>
            <a:r>
              <a:rPr lang="en-US" altLang="en-US" smtClean="0">
                <a:latin typeface="Calibri" pitchFamily="-1" charset="0"/>
                <a:ea typeface="ＭＳ Ｐゴシック" pitchFamily="-1" charset="-128"/>
              </a:rPr>
              <a:t>Two other papers provide evidence that archaea are nitrifiers in the ocean.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This is the ultimate sink for N, along with sediment burial.</a:t>
            </a:r>
          </a:p>
        </p:txBody>
      </p:sp>
      <p:sp useBgFill="1">
        <p:nvSpPr>
          <p:cNvPr id="92163" name="Rectangle 3"/>
          <p:cNvSpPr>
            <a:spLocks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Book Antiqua" pitchFamily="-1" charset="0"/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EA115-D2F0-4D61-9FF8-A0245FA8CA0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81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endParaRPr lang="en-US" altLang="en-US" smtClean="0">
              <a:latin typeface="Book Antiqua" pitchFamily="-1" charset="0"/>
              <a:ea typeface="ＭＳ Ｐゴシック" pitchFamily="-1" charset="-128"/>
            </a:endParaRPr>
          </a:p>
        </p:txBody>
      </p:sp>
      <p:sp useBgFill="1">
        <p:nvSpPr>
          <p:cNvPr id="100355" name="Rectangle 3"/>
          <p:cNvSpPr>
            <a:spLocks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z="1600" dirty="0" smtClean="0">
                <a:latin typeface="Calibri" pitchFamily="-1" charset="0"/>
                <a:ea typeface="ＭＳ Ｐゴシック" pitchFamily="-1" charset="-128"/>
              </a:rPr>
              <a:t>In 1995 the anammox reaction was discovered in a fluidized bed reactor.</a:t>
            </a:r>
          </a:p>
          <a:p>
            <a:r>
              <a:rPr lang="en-US" altLang="en-US" sz="1600" dirty="0" err="1" smtClean="0">
                <a:latin typeface="Calibri" pitchFamily="-1" charset="0"/>
                <a:ea typeface="ＭＳ Ｐゴシック" pitchFamily="-1" charset="-128"/>
              </a:rPr>
              <a:t>Thamdrup</a:t>
            </a:r>
            <a:r>
              <a:rPr lang="en-US" altLang="en-US" sz="1600" dirty="0" smtClean="0">
                <a:latin typeface="Calibri" pitchFamily="-1" charset="0"/>
                <a:ea typeface="ＭＳ Ｐゴシック" pitchFamily="-1" charset="-128"/>
              </a:rPr>
              <a:t> and Dalsgaard (2002) published the first marine data on anammox in a study using isotope pairing in sediments.</a:t>
            </a:r>
          </a:p>
          <a:p>
            <a:r>
              <a:rPr lang="en-US" altLang="en-US" sz="1600" dirty="0" smtClean="0">
                <a:latin typeface="Calibri" pitchFamily="-1" charset="0"/>
                <a:ea typeface="ＭＳ Ｐゴシック" pitchFamily="-1" charset="-128"/>
              </a:rPr>
              <a:t>Anammox bacteria are hearty - able to withstand exposure to oxygen</a:t>
            </a:r>
          </a:p>
          <a:p>
            <a:r>
              <a:rPr lang="en-US" altLang="en-US" sz="1600" dirty="0" smtClean="0">
                <a:latin typeface="Calibri" pitchFamily="-1" charset="0"/>
                <a:ea typeface="ＭＳ Ｐゴシック" pitchFamily="-1" charset="-128"/>
              </a:rPr>
              <a:t>Since its discover, anammox has been found in many marine sediments where its been investigated and it can account for 0-80% of the measured N2 production.</a:t>
            </a:r>
          </a:p>
          <a:p>
            <a:r>
              <a:rPr lang="en-US" altLang="en-US" sz="1600" dirty="0" smtClean="0">
                <a:latin typeface="Calibri" pitchFamily="-1" charset="0"/>
                <a:ea typeface="ＭＳ Ｐゴシック" pitchFamily="-1" charset="-128"/>
              </a:rPr>
              <a:t>In the oxygen minimum zones of the three oceans…if denitrifiers are undertaking the heterotrophic remineralization of OM and anammox bacteria are responsible for the remineralized ammonium - anammox could be responsible for an estimated 29% of N2 production (and this is conservative).</a:t>
            </a:r>
          </a:p>
          <a:p>
            <a:endParaRPr lang="en-US" altLang="en-US" dirty="0" smtClean="0">
              <a:latin typeface="Book Antiqua" pitchFamily="-1" charset="0"/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Ladderpane</a:t>
            </a:r>
            <a:r>
              <a:rPr lang="en-US" dirty="0" smtClean="0"/>
              <a:t> lipid membranes,</a:t>
            </a:r>
            <a:r>
              <a:rPr lang="en-US" baseline="0" dirty="0" smtClean="0"/>
              <a:t> hold rocket fuel!</a:t>
            </a:r>
          </a:p>
          <a:p>
            <a:r>
              <a:rPr lang="en-US" baseline="0" dirty="0" smtClean="0"/>
              <a:t>Slow growing 7-22 days</a:t>
            </a:r>
          </a:p>
          <a:p>
            <a:r>
              <a:rPr lang="en-US" baseline="0" dirty="0" smtClean="0"/>
              <a:t>Only known organism to make rocket fuel!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9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 smtClean="0">
                <a:latin typeface="Calibri" pitchFamily="-1" charset="0"/>
                <a:ea typeface="ＭＳ Ｐゴシック" pitchFamily="-1" charset="-128"/>
              </a:rPr>
              <a:t>Does it really matter which process is occurring?</a:t>
            </a:r>
          </a:p>
          <a:p>
            <a:r>
              <a:rPr lang="en-US" altLang="en-US" smtClean="0">
                <a:latin typeface="Calibri" pitchFamily="-1" charset="0"/>
                <a:ea typeface="ＭＳ Ｐゴシック" pitchFamily="-1" charset="-128"/>
              </a:rPr>
              <a:t>Yes!  Because denitrification involves the production of greenhouse gas and anammox does not!</a:t>
            </a:r>
          </a:p>
          <a:p>
            <a:r>
              <a:rPr lang="en-US" altLang="en-US" smtClean="0">
                <a:latin typeface="Calibri" pitchFamily="-1" charset="0"/>
                <a:ea typeface="ＭＳ Ｐゴシック" pitchFamily="-1" charset="-128"/>
              </a:rPr>
              <a:t>Canonical = standard or typical</a:t>
            </a:r>
          </a:p>
        </p:txBody>
      </p:sp>
      <p:sp useBgFill="1">
        <p:nvSpPr>
          <p:cNvPr id="102403" name="Rectangle 1027"/>
          <p:cNvSpPr>
            <a:spLocks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 smtClean="0">
              <a:latin typeface="Book Antiqua" pitchFamily="-1" charset="0"/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 dirty="0" smtClean="0">
                <a:latin typeface="Calibri" pitchFamily="-1" charset="0"/>
                <a:ea typeface="ＭＳ Ｐゴシック" pitchFamily="-1" charset="-128"/>
              </a:rPr>
              <a:t>Does it really matter which process is occurring</a:t>
            </a:r>
            <a:r>
              <a:rPr lang="en-US" altLang="en-US" dirty="0" smtClean="0">
                <a:latin typeface="Calibri" pitchFamily="-1" charset="0"/>
                <a:ea typeface="ＭＳ Ｐゴシック" pitchFamily="-1" charset="-128"/>
              </a:rPr>
              <a:t>?</a:t>
            </a:r>
            <a:endParaRPr lang="en-US" altLang="en-US" dirty="0" smtClean="0">
              <a:latin typeface="Calibri" pitchFamily="-1" charset="0"/>
              <a:ea typeface="ＭＳ Ｐゴシック" pitchFamily="-1" charset="-128"/>
            </a:endParaRPr>
          </a:p>
        </p:txBody>
      </p:sp>
      <p:sp useBgFill="1">
        <p:nvSpPr>
          <p:cNvPr id="102403" name="Rectangle 1027"/>
          <p:cNvSpPr>
            <a:spLocks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68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56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A2BB3-BA1E-4E0F-BC93-1FC775D7A4A6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8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C62BB75-9A7F-403E-9D19-8C7FEA396811}" type="slidenum">
              <a:rPr lang="en-US" sz="1200">
                <a:solidFill>
                  <a:prstClr val="black"/>
                </a:solidFill>
              </a:rPr>
              <a:pPr/>
              <a:t>40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EA115-D2F0-4D61-9FF8-A0245FA8CA0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15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F84FDC52-A40F-4862-B981-7B5405A450E5}" type="slidenum">
              <a:rPr lang="en-US" sz="1200">
                <a:solidFill>
                  <a:prstClr val="black"/>
                </a:solidFill>
              </a:rPr>
              <a:pPr/>
              <a:t>41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81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2D43685F-1E7C-4955-86CE-E37A84DD913B}" type="slidenum">
              <a:rPr lang="en-US" sz="1200">
                <a:solidFill>
                  <a:prstClr val="black"/>
                </a:solidFill>
              </a:rPr>
              <a:pPr/>
              <a:t>43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8ED57558-4B94-47D7-8699-F81F1C3B3286}" type="slidenum">
              <a:rPr lang="en-US" sz="1200">
                <a:solidFill>
                  <a:prstClr val="black"/>
                </a:solidFill>
              </a:rPr>
              <a:pPr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E7B08FF-9986-4CDC-BA0C-34DDC34153F5}" type="slidenum">
              <a:rPr lang="en-US" sz="1200">
                <a:solidFill>
                  <a:prstClr val="black"/>
                </a:solidFill>
              </a:rPr>
              <a:pPr/>
              <a:t>45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2990FC17-A084-4EDE-BB58-54039F5614D2}" type="slidenum">
              <a:rPr lang="en-US" sz="1200"/>
              <a:pPr/>
              <a:t>46</a:t>
            </a:fld>
            <a:endParaRPr 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095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22-26 million (if it’s 140)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98C721DD-E987-43EC-ABC6-09A2DD4C4850}" type="slidenum">
              <a:rPr lang="en-US" sz="1200">
                <a:solidFill>
                  <a:prstClr val="black"/>
                </a:solidFill>
              </a:rPr>
              <a:pPr/>
              <a:t>48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010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Guesses on the %</a:t>
            </a:r>
            <a:r>
              <a:rPr lang="en-US" baseline="0" dirty="0" smtClean="0"/>
              <a:t> of the population that is alive today because of this process?</a:t>
            </a:r>
            <a:endParaRPr lang="en-US" dirty="0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A8D22316-BEFD-487E-B8D2-69801E067E0A}" type="slidenum">
              <a:rPr lang="en-US" sz="1200">
                <a:solidFill>
                  <a:prstClr val="black"/>
                </a:solidFill>
              </a:rPr>
              <a:pPr/>
              <a:t>50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D1480F-DA70-4971-A072-BB5266EE1F4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049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One nitrogen element can impact</a:t>
            </a:r>
            <a:r>
              <a:rPr lang="en-US" baseline="0" dirty="0" smtClean="0"/>
              <a:t> the ozone layer, land, freshwater, and marine waters….. It keeps going….</a:t>
            </a:r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12896DF7-AFFA-4C92-BAB4-104BDEA6E7B1}" type="slidenum">
              <a:rPr lang="en-US" sz="1200"/>
              <a:pPr/>
              <a:t>52</a:t>
            </a:fld>
            <a:endParaRPr 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824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383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45F058EF-BA8F-4F6B-ACD0-09DF04BF4590}" type="slidenum">
              <a:rPr lang="en-US" sz="1200">
                <a:solidFill>
                  <a:prstClr val="black"/>
                </a:solidFill>
              </a:rPr>
              <a:pPr/>
              <a:t>55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A2BB3-BA1E-4E0F-BC93-1FC775D7A4A6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32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0BA4E0F-8A8E-4D09-B1BF-CF789A0F527C}" type="slidenum">
              <a:rPr lang="en-US" sz="1200">
                <a:solidFill>
                  <a:prstClr val="black"/>
                </a:solidFill>
              </a:rPr>
              <a:pPr/>
              <a:t>57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8D66ABF-F35F-45C4-A5D1-189C56913684}" type="slidenum">
              <a:rPr lang="en-US" sz="1200" smtClean="0">
                <a:solidFill>
                  <a:srgbClr val="000000"/>
                </a:solidFill>
              </a:rPr>
              <a:pPr eaLnBrk="1" hangingPunct="1"/>
              <a:t>58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724" tIns="44362" rIns="88724" bIns="44362"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Dead zones in the coastal oceans have spread exponentially since the 1960s and have serious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consequences for ecosystem functioning. The formation of dead zones has been exacerbated by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 in primary production and consequent worldwide coastal eutrophication fueled by riverine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runoff of fertilizers and the burning of fossil fuels. Enhanced primary production results in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accumulation of particulate organic matter, which encourages microbial activity and the consumption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dissolved oxygen in bottom waters. Dead zones have now been reported from more than 400 systems,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affecting a total area of more than 245,000 square kilometers, and are probably a key stressor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marine ecosystems.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353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72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D1480F-DA70-4971-A072-BB5266EE1F4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796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Galloway and Cowling – humans require 2 kg N y-1 – but we create about ~ 20 kg per person</a:t>
            </a:r>
            <a:r>
              <a:rPr lang="en-US" baseline="0" dirty="0" smtClean="0"/>
              <a:t> per year.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A2BB3-BA1E-4E0F-BC93-1FC775D7A4A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581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537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A2BB3-BA1E-4E0F-BC93-1FC775D7A4A6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121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Releases </a:t>
            </a:r>
            <a:r>
              <a:rPr lang="en-US" dirty="0" err="1" smtClean="0"/>
              <a:t>NOx</a:t>
            </a:r>
            <a:r>
              <a:rPr lang="en-US" baseline="0" dirty="0" smtClean="0"/>
              <a:t> (NO and NO2 </a:t>
            </a:r>
            <a:r>
              <a:rPr lang="en-US" baseline="0" dirty="0" smtClean="0">
                <a:sym typeface="Wingdings" panose="05000000000000000000" pitchFamily="2" charset="2"/>
              </a:rPr>
              <a:t> comes down other places)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601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 – what adds</a:t>
            </a:r>
            <a:r>
              <a:rPr lang="en-US" baseline="0" dirty="0" smtClean="0"/>
              <a:t> the most N? your diet? Your transport? …let’s look at mine.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EA115-D2F0-4D61-9FF8-A0245FA8CA0B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3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Thanks to the work of Team Capone, information on the spatial extend and magnitude has increased dramatically.</a:t>
            </a:r>
          </a:p>
          <a:p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One of the big questions now is…who is doing it?</a:t>
            </a:r>
          </a:p>
          <a:p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Jon Zehr et al. (2001) and Joe Montoya et al. (2004) have both recently published evidence for significant N2 fixation by single celled N fixers.</a:t>
            </a:r>
          </a:p>
          <a:p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Regardless of whose doing it - we still are relatively in the dark with regard to where the N goes?</a:t>
            </a:r>
          </a:p>
        </p:txBody>
      </p:sp>
      <p:sp useBgFill="1">
        <p:nvSpPr>
          <p:cNvPr id="67587" name="Rectangle 3"/>
          <p:cNvSpPr>
            <a:spLocks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>
            <p:ph type="sldImg"/>
          </p:nvPr>
        </p:nvSpPr>
        <p:spPr>
          <a:xfrm>
            <a:off x="1149350" y="690563"/>
            <a:ext cx="4557713" cy="3417887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N fixation is the reduction  of N</a:t>
            </a:r>
            <a:r>
              <a:rPr lang="en-US" altLang="en-US" sz="1600" baseline="-25000" smtClean="0">
                <a:latin typeface="Calibri" pitchFamily="-1" charset="0"/>
                <a:ea typeface="ＭＳ Ｐゴシック" pitchFamily="-1" charset="-128"/>
              </a:rPr>
              <a:t>2</a:t>
            </a: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 to NH</a:t>
            </a:r>
            <a:r>
              <a:rPr lang="en-US" altLang="en-US" sz="1600" baseline="-25000" smtClean="0">
                <a:latin typeface="Calibri" pitchFamily="-1" charset="0"/>
                <a:ea typeface="ＭＳ Ｐゴシック" pitchFamily="-1" charset="-128"/>
              </a:rPr>
              <a:t>3</a:t>
            </a: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 (amino form in proteins) involves breaking triple bond, which requires a high activation energy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Also requires P, Fe, and trace metals (Mo, Co, and V).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Reaction is catalyzed by nitrogenase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Nase is irreversibly inactivated by oxygen.  So.... N fixation is an anaerobic process, even when it is performed by normally aerobic bacteria 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Mechanism of damage:  from oxygen radicals, superoxide, etc., destroys ability of Nase enzyme to transfer electrons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Enzyme must be physically or metabolically protected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	In heterocystous forms and anaerobic bacteria, protection is less an issue than in non-heterocystous or unicellular aerobes.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	Heterocysts are differentiated cells with thickened cell walls, act as selective gaseous diffusion barriers--oxygen and N cannot diffuse in.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	Heterocysts contain only PSI (no PS II, which produces O</a:t>
            </a:r>
            <a:r>
              <a:rPr lang="en-US" altLang="en-US" sz="1600" baseline="-25000" smtClean="0">
                <a:latin typeface="Calibri" pitchFamily="-1" charset="0"/>
                <a:ea typeface="ＭＳ Ｐゴシック" pitchFamily="-1" charset="-128"/>
              </a:rPr>
              <a:t>2</a:t>
            </a: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 during photosynthesis).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Energy and reducing power comes from aerobic respiration - simultaneously consumes oxygen, to protect Nase, rather than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directly from photosynthesis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Generally, N fixation is enhanced by low light levels, due to increased respiratory substrate supply, but inhibited at high light levels due to 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    high resulting oxygen levels during high photosynthesis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Mystery - how do cyanobacteria, oxygenic photosynthesizers, manage </a:t>
            </a:r>
          </a:p>
          <a:p>
            <a:endParaRPr lang="en-US" altLang="en-US" smtClean="0">
              <a:latin typeface="Calibri" pitchFamily="-1" charset="0"/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Thanks to the work of Team Capone, information on the spatial extend and magnitude has increased dramatically.</a:t>
            </a:r>
          </a:p>
          <a:p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One of the big questions now is…who is doing it?</a:t>
            </a:r>
          </a:p>
          <a:p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Jon Zehr et al. (2001) and Joe Montoya et al. (2004) have both recently published evidence for significant N2 fixation by single celled N fixers.</a:t>
            </a:r>
          </a:p>
          <a:p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Regardless of whose doing it - we still are relatively in the dark with regard to where the N goes?</a:t>
            </a:r>
          </a:p>
        </p:txBody>
      </p:sp>
      <p:sp useBgFill="1">
        <p:nvSpPr>
          <p:cNvPr id="67587" name="Rectangle 3"/>
          <p:cNvSpPr>
            <a:spLocks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 sz="1600" smtClean="0">
                <a:latin typeface="Calibri" pitchFamily="-1" charset="0"/>
                <a:ea typeface="ＭＳ Ｐゴシック" pitchFamily="-1" charset="-128"/>
              </a:rPr>
              <a:t>Theory is that certain diazocytes along a trichome contain nitrogenase and are the only sites of N fixation.</a:t>
            </a:r>
          </a:p>
        </p:txBody>
      </p:sp>
      <p:sp useBgFill="1">
        <p:nvSpPr>
          <p:cNvPr id="63491" name="Rectangle 3"/>
          <p:cNvSpPr>
            <a:spLocks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21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90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70126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4763" y="4797425"/>
            <a:ext cx="3416300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30525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8513" y="2555875"/>
            <a:ext cx="2006600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763" y="-3175"/>
            <a:ext cx="801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77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9399BA8-127C-44E1-9D52-421CFF66F8A3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157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D5451-96F1-4C19-90E1-128BFB38411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84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F28EB-8FEA-4C07-ABE9-948EFF290E7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725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3269D-25FD-4AB6-BCBF-EACBC687AC4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516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BB1C6-7728-4B23-8E87-FA8BF285B049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871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4BF7D-9FAE-4991-BC2B-E7BC793F80ED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78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8043-B67A-4489-8B0B-B7AA935D9F1D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156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B980C-7796-486B-A7CD-6AED09952E20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659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00786-ECEC-46E1-90C6-5BFA3F619D3C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797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19E67-079F-4313-BF21-811CDBBADD5B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9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463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90B0B-3477-47A2-8B1F-027E4B297538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658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70126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4763" y="4797425"/>
            <a:ext cx="3416300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30525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8513" y="2555875"/>
            <a:ext cx="2006600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763" y="-3175"/>
            <a:ext cx="801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77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9399BA8-127C-44E1-9D52-421CFF66F8A3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011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D5451-96F1-4C19-90E1-128BFB38411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340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F28EB-8FEA-4C07-ABE9-948EFF290E7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5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3269D-25FD-4AB6-BCBF-EACBC687AC4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185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BB1C6-7728-4B23-8E87-FA8BF285B049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623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4BF7D-9FAE-4991-BC2B-E7BC793F80ED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768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8043-B67A-4489-8B0B-B7AA935D9F1D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868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B980C-7796-486B-A7CD-6AED09952E20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082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00786-ECEC-46E1-90C6-5BFA3F619D3C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33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163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19E67-079F-4313-BF21-811CDBBADD5B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690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90B0B-3477-47A2-8B1F-027E4B297538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08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02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25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71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08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0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31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3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61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31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52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26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59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00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44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42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89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41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5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93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35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00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59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15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5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47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317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70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42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5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223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30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56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63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74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6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99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44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434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5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2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12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08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21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643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001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241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89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76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759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211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7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509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798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85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274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230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5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57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84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06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915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55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703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957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15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492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975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821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213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55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922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25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0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966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954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57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549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088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352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625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72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21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308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70126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4763" y="4797425"/>
            <a:ext cx="3416300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30525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8513" y="2555875"/>
            <a:ext cx="2006600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763" y="-3175"/>
            <a:ext cx="801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77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9399BA8-127C-44E1-9D52-421CFF66F8A3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2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97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D5451-96F1-4C19-90E1-128BFB38411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642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F28EB-8FEA-4C07-ABE9-948EFF290E7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731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3269D-25FD-4AB6-BCBF-EACBC687AC4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643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BB1C6-7728-4B23-8E87-FA8BF285B049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316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4BF7D-9FAE-4991-BC2B-E7BC793F80ED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674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8043-B67A-4489-8B0B-B7AA935D9F1D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67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B980C-7796-486B-A7CD-6AED09952E20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125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00786-ECEC-46E1-90C6-5BFA3F619D3C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05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19E67-079F-4313-BF21-811CDBBADD5B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431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90B0B-3477-47A2-8B1F-027E4B297538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50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A1392-FB16-48BC-8F91-E5A40B6AC35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6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Freeform 2"/>
          <p:cNvSpPr>
            <a:spLocks/>
          </p:cNvSpPr>
          <p:nvPr/>
        </p:nvSpPr>
        <p:spPr bwMode="hidden">
          <a:xfrm>
            <a:off x="-11113" y="1836738"/>
            <a:ext cx="2270126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39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0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1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2" name="Freeform 6"/>
          <p:cNvSpPr>
            <a:spLocks/>
          </p:cNvSpPr>
          <p:nvPr/>
        </p:nvSpPr>
        <p:spPr bwMode="hidden">
          <a:xfrm>
            <a:off x="4763" y="4797425"/>
            <a:ext cx="3416300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3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4" name="Freeform 8"/>
          <p:cNvSpPr>
            <a:spLocks/>
          </p:cNvSpPr>
          <p:nvPr/>
        </p:nvSpPr>
        <p:spPr bwMode="hidden">
          <a:xfrm>
            <a:off x="5646738" y="487363"/>
            <a:ext cx="2930525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5" name="Freeform 9"/>
          <p:cNvSpPr>
            <a:spLocks/>
          </p:cNvSpPr>
          <p:nvPr/>
        </p:nvSpPr>
        <p:spPr bwMode="hidden">
          <a:xfrm>
            <a:off x="7148513" y="2555875"/>
            <a:ext cx="2006600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pic>
        <p:nvPicPr>
          <p:cNvPr id="1034" name="Picture 10" descr="Facbann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763" y="-3175"/>
            <a:ext cx="801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674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2"/>
                </a:solidFill>
                <a:latin typeface="Arial" pitchFamily="-109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167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2"/>
                </a:solidFill>
                <a:latin typeface="Arial" pitchFamily="-109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1675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3329FE-6E9D-4F0C-8226-A2082EBB456A}" type="slidenum">
              <a:rPr lang="en-US" altLang="en-US" smtClean="0">
                <a:solidFill>
                  <a:srgbClr val="F9E52C"/>
                </a:solidFill>
                <a:ea typeface="ＭＳ Ｐゴシック" pitchFamily="-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9E52C"/>
              </a:solidFill>
              <a:ea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53859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-1" charset="2"/>
        <a:buChar char="®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-1" charset="2"/>
        <a:buChar char="®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-1" charset="2"/>
        <a:buChar char="®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Freeform 2"/>
          <p:cNvSpPr>
            <a:spLocks/>
          </p:cNvSpPr>
          <p:nvPr/>
        </p:nvSpPr>
        <p:spPr bwMode="hidden">
          <a:xfrm>
            <a:off x="-11113" y="1836738"/>
            <a:ext cx="2270126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39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0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1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2" name="Freeform 6"/>
          <p:cNvSpPr>
            <a:spLocks/>
          </p:cNvSpPr>
          <p:nvPr/>
        </p:nvSpPr>
        <p:spPr bwMode="hidden">
          <a:xfrm>
            <a:off x="4763" y="4797425"/>
            <a:ext cx="3416300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3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4" name="Freeform 8"/>
          <p:cNvSpPr>
            <a:spLocks/>
          </p:cNvSpPr>
          <p:nvPr/>
        </p:nvSpPr>
        <p:spPr bwMode="hidden">
          <a:xfrm>
            <a:off x="5646738" y="487363"/>
            <a:ext cx="2930525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5" name="Freeform 9"/>
          <p:cNvSpPr>
            <a:spLocks/>
          </p:cNvSpPr>
          <p:nvPr/>
        </p:nvSpPr>
        <p:spPr bwMode="hidden">
          <a:xfrm>
            <a:off x="7148513" y="2555875"/>
            <a:ext cx="2006600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pic>
        <p:nvPicPr>
          <p:cNvPr id="1034" name="Picture 10" descr="Facbann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763" y="-3175"/>
            <a:ext cx="801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674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2"/>
                </a:solidFill>
                <a:latin typeface="Arial" pitchFamily="-109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167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2"/>
                </a:solidFill>
                <a:latin typeface="Arial" pitchFamily="-109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1675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3329FE-6E9D-4F0C-8226-A2082EBB456A}" type="slidenum">
              <a:rPr lang="en-US" altLang="en-US" smtClean="0">
                <a:solidFill>
                  <a:srgbClr val="F9E52C"/>
                </a:solidFill>
                <a:ea typeface="ＭＳ Ｐゴシック" pitchFamily="-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9E52C"/>
              </a:solidFill>
              <a:ea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51269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-1" charset="2"/>
        <a:buChar char="®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-1" charset="2"/>
        <a:buChar char="®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-1" charset="2"/>
        <a:buChar char="®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0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6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9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5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9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Freeform 2"/>
          <p:cNvSpPr>
            <a:spLocks/>
          </p:cNvSpPr>
          <p:nvPr/>
        </p:nvSpPr>
        <p:spPr bwMode="hidden">
          <a:xfrm>
            <a:off x="-11113" y="1836738"/>
            <a:ext cx="2270126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39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0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1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2" name="Freeform 6"/>
          <p:cNvSpPr>
            <a:spLocks/>
          </p:cNvSpPr>
          <p:nvPr/>
        </p:nvSpPr>
        <p:spPr bwMode="hidden">
          <a:xfrm>
            <a:off x="4763" y="4797425"/>
            <a:ext cx="3416300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3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4" name="Freeform 8"/>
          <p:cNvSpPr>
            <a:spLocks/>
          </p:cNvSpPr>
          <p:nvPr/>
        </p:nvSpPr>
        <p:spPr bwMode="hidden">
          <a:xfrm>
            <a:off x="5646738" y="487363"/>
            <a:ext cx="2930525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5" name="Freeform 9"/>
          <p:cNvSpPr>
            <a:spLocks/>
          </p:cNvSpPr>
          <p:nvPr/>
        </p:nvSpPr>
        <p:spPr bwMode="hidden">
          <a:xfrm>
            <a:off x="7148513" y="2555875"/>
            <a:ext cx="2006600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pic>
        <p:nvPicPr>
          <p:cNvPr id="1034" name="Picture 10" descr="Facbann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763" y="-3175"/>
            <a:ext cx="801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674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2"/>
                </a:solidFill>
                <a:latin typeface="Arial" pitchFamily="-109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167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2"/>
                </a:solidFill>
                <a:latin typeface="Arial" pitchFamily="-109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1675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3329FE-6E9D-4F0C-8226-A2082EBB456A}" type="slidenum">
              <a:rPr lang="en-US" altLang="en-US" smtClean="0">
                <a:solidFill>
                  <a:srgbClr val="F9E52C"/>
                </a:solidFill>
                <a:ea typeface="ＭＳ Ｐゴシック" pitchFamily="-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9E52C"/>
              </a:solidFill>
              <a:ea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71624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-1" charset="2"/>
        <a:buChar char="®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-1" charset="2"/>
        <a:buChar char="®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-1" charset="2"/>
        <a:buChar char="®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3.xml"/><Relationship Id="rId4" Type="http://schemas.openxmlformats.org/officeDocument/2006/relationships/image" Target="../media/image6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Steve and Acrop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038600" cy="60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95800" y="1474619"/>
            <a:ext cx="4572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“Climate change adaptations of wild populations from corals to fish: the power of deep genomics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 19, 6:00 PM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Law Auditorium, 765 Commonwealth Ave. </a:t>
            </a:r>
          </a:p>
        </p:txBody>
      </p:sp>
    </p:spTree>
    <p:extLst>
      <p:ext uri="{BB962C8B-B14F-4D97-AF65-F5344CB8AC3E}">
        <p14:creationId xmlns:p14="http://schemas.microsoft.com/office/powerpoint/2010/main" val="332332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1026"/>
          <p:cNvGrpSpPr>
            <a:grpSpLocks/>
          </p:cNvGrpSpPr>
          <p:nvPr/>
        </p:nvGrpSpPr>
        <p:grpSpPr bwMode="auto">
          <a:xfrm>
            <a:off x="20638" y="1644650"/>
            <a:ext cx="9090025" cy="273050"/>
            <a:chOff x="13" y="1036"/>
            <a:chExt cx="5726" cy="172"/>
          </a:xfrm>
        </p:grpSpPr>
        <p:sp>
          <p:nvSpPr>
            <p:cNvPr id="66575" name="Arc 1027"/>
            <p:cNvSpPr>
              <a:spLocks/>
            </p:cNvSpPr>
            <p:nvPr/>
          </p:nvSpPr>
          <p:spPr bwMode="auto">
            <a:xfrm>
              <a:off x="5266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76" name="Arc 1028"/>
            <p:cNvSpPr>
              <a:spLocks/>
            </p:cNvSpPr>
            <p:nvPr/>
          </p:nvSpPr>
          <p:spPr bwMode="auto">
            <a:xfrm>
              <a:off x="13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77" name="Arc 1029"/>
            <p:cNvSpPr>
              <a:spLocks/>
            </p:cNvSpPr>
            <p:nvPr/>
          </p:nvSpPr>
          <p:spPr bwMode="auto">
            <a:xfrm>
              <a:off x="493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78" name="Arc 1030"/>
            <p:cNvSpPr>
              <a:spLocks/>
            </p:cNvSpPr>
            <p:nvPr/>
          </p:nvSpPr>
          <p:spPr bwMode="auto">
            <a:xfrm>
              <a:off x="965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79" name="Arc 1031"/>
            <p:cNvSpPr>
              <a:spLocks/>
            </p:cNvSpPr>
            <p:nvPr/>
          </p:nvSpPr>
          <p:spPr bwMode="auto">
            <a:xfrm>
              <a:off x="1452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0" name="Arc 1032"/>
            <p:cNvSpPr>
              <a:spLocks/>
            </p:cNvSpPr>
            <p:nvPr/>
          </p:nvSpPr>
          <p:spPr bwMode="auto">
            <a:xfrm>
              <a:off x="1924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1" name="Arc 1033"/>
            <p:cNvSpPr>
              <a:spLocks/>
            </p:cNvSpPr>
            <p:nvPr/>
          </p:nvSpPr>
          <p:spPr bwMode="auto">
            <a:xfrm>
              <a:off x="2411" y="1036"/>
              <a:ext cx="47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2" name="Arc 1034"/>
            <p:cNvSpPr>
              <a:spLocks/>
            </p:cNvSpPr>
            <p:nvPr/>
          </p:nvSpPr>
          <p:spPr bwMode="auto">
            <a:xfrm>
              <a:off x="2883" y="1036"/>
              <a:ext cx="47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3" name="Arc 1035"/>
            <p:cNvSpPr>
              <a:spLocks/>
            </p:cNvSpPr>
            <p:nvPr/>
          </p:nvSpPr>
          <p:spPr bwMode="auto">
            <a:xfrm>
              <a:off x="3362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4" name="Arc 1036"/>
            <p:cNvSpPr>
              <a:spLocks/>
            </p:cNvSpPr>
            <p:nvPr/>
          </p:nvSpPr>
          <p:spPr bwMode="auto">
            <a:xfrm>
              <a:off x="3834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5" name="Arc 1037"/>
            <p:cNvSpPr>
              <a:spLocks/>
            </p:cNvSpPr>
            <p:nvPr/>
          </p:nvSpPr>
          <p:spPr bwMode="auto">
            <a:xfrm>
              <a:off x="4314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6" name="Arc 1038"/>
            <p:cNvSpPr>
              <a:spLocks/>
            </p:cNvSpPr>
            <p:nvPr/>
          </p:nvSpPr>
          <p:spPr bwMode="auto">
            <a:xfrm>
              <a:off x="4786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05583" name="Rectangle 1039"/>
          <p:cNvSpPr>
            <a:spLocks noChangeArrowheads="1"/>
          </p:cNvSpPr>
          <p:nvPr/>
        </p:nvSpPr>
        <p:spPr bwMode="auto">
          <a:xfrm>
            <a:off x="2830513" y="836613"/>
            <a:ext cx="6080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4" name="Arc 1040"/>
          <p:cNvSpPr>
            <a:spLocks/>
          </p:cNvSpPr>
          <p:nvPr/>
        </p:nvSpPr>
        <p:spPr bwMode="auto">
          <a:xfrm rot="10800000" flipH="1">
            <a:off x="3505200" y="1201738"/>
            <a:ext cx="838200" cy="1905000"/>
          </a:xfrm>
          <a:custGeom>
            <a:avLst/>
            <a:gdLst>
              <a:gd name="T0" fmla="*/ 0 w 14288"/>
              <a:gd name="T1" fmla="*/ 2147483647 h 21367"/>
              <a:gd name="T2" fmla="*/ 2147483647 w 14288"/>
              <a:gd name="T3" fmla="*/ 0 h 21367"/>
              <a:gd name="T4" fmla="*/ 2147483647 w 14288"/>
              <a:gd name="T5" fmla="*/ 2147483647 h 21367"/>
              <a:gd name="T6" fmla="*/ 0 60000 65536"/>
              <a:gd name="T7" fmla="*/ 0 60000 65536"/>
              <a:gd name="T8" fmla="*/ 0 60000 65536"/>
              <a:gd name="T9" fmla="*/ 0 w 14288"/>
              <a:gd name="T10" fmla="*/ 0 h 21367"/>
              <a:gd name="T11" fmla="*/ 14288 w 14288"/>
              <a:gd name="T12" fmla="*/ 21367 h 213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288" h="21367" fill="none" extrusionOk="0">
                <a:moveTo>
                  <a:pt x="-1" y="5167"/>
                </a:moveTo>
                <a:cubicBezTo>
                  <a:pt x="3132" y="2404"/>
                  <a:pt x="6998" y="609"/>
                  <a:pt x="11130" y="-2"/>
                </a:cubicBezTo>
              </a:path>
              <a:path w="14288" h="21367" stroke="0" extrusionOk="0">
                <a:moveTo>
                  <a:pt x="-1" y="5167"/>
                </a:moveTo>
                <a:cubicBezTo>
                  <a:pt x="3132" y="2404"/>
                  <a:pt x="6998" y="609"/>
                  <a:pt x="11130" y="-2"/>
                </a:cubicBezTo>
                <a:lnTo>
                  <a:pt x="14288" y="21367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05585" name="Rectangle 1041"/>
          <p:cNvSpPr>
            <a:spLocks noChangeArrowheads="1"/>
          </p:cNvSpPr>
          <p:nvPr/>
        </p:nvSpPr>
        <p:spPr bwMode="auto">
          <a:xfrm>
            <a:off x="5326063" y="261938"/>
            <a:ext cx="2974975" cy="820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4800" baseline="-25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altLang="en-US" sz="4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fixation</a:t>
            </a:r>
            <a:endParaRPr lang="en-US" altLang="en-US" sz="4800" baseline="30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05587" name="Rectangle 1043"/>
          <p:cNvSpPr>
            <a:spLocks noChangeArrowheads="1"/>
          </p:cNvSpPr>
          <p:nvPr/>
        </p:nvSpPr>
        <p:spPr bwMode="auto">
          <a:xfrm>
            <a:off x="2830513" y="2236788"/>
            <a:ext cx="6080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7" name="Line 1044"/>
          <p:cNvSpPr>
            <a:spLocks noChangeShapeType="1"/>
          </p:cNvSpPr>
          <p:nvPr/>
        </p:nvSpPr>
        <p:spPr bwMode="auto">
          <a:xfrm rot="10800000" flipH="1" flipV="1">
            <a:off x="3060700" y="1403350"/>
            <a:ext cx="0" cy="881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solidFill>
                <a:srgbClr val="FFFFFF"/>
              </a:solidFill>
              <a:latin typeface="Times New Roman" pitchFamily="-1" charset="0"/>
              <a:ea typeface="ＭＳ Ｐゴシック" pitchFamily="-1" charset="-128"/>
            </a:endParaRPr>
          </a:p>
        </p:txBody>
      </p:sp>
      <p:pic>
        <p:nvPicPr>
          <p:cNvPr id="66568" name="Picture 1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2732088"/>
            <a:ext cx="2395538" cy="1397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9" name="Text Box 1046"/>
          <p:cNvSpPr txBox="1">
            <a:spLocks noChangeArrowheads="1"/>
          </p:cNvSpPr>
          <p:nvPr/>
        </p:nvSpPr>
        <p:spPr bwMode="auto">
          <a:xfrm>
            <a:off x="3616325" y="557688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79413" y="1198563"/>
            <a:ext cx="8574087" cy="5289550"/>
            <a:chOff x="379413" y="1198563"/>
            <a:chExt cx="8574087" cy="5289550"/>
          </a:xfrm>
        </p:grpSpPr>
        <p:sp>
          <p:nvSpPr>
            <p:cNvPr id="1005595" name="Text Box 1051"/>
            <p:cNvSpPr txBox="1">
              <a:spLocks noChangeArrowheads="1"/>
            </p:cNvSpPr>
            <p:nvPr/>
          </p:nvSpPr>
          <p:spPr bwMode="auto">
            <a:xfrm>
              <a:off x="379413" y="4322763"/>
              <a:ext cx="8564562" cy="822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-109" charset="0"/>
                  <a:ea typeface="ＭＳ Ｐゴシック" pitchFamily="-1" charset="-128"/>
                </a:rPr>
                <a:t>Zehr et al. 2001 Nature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-109" charset="0"/>
                  <a:ea typeface="ＭＳ Ｐゴシック" pitchFamily="-1" charset="-128"/>
                </a:rPr>
                <a:t>    Unicellular cyanobacteria that expressed nitrogenase at HOT</a:t>
              </a:r>
            </a:p>
          </p:txBody>
        </p:sp>
        <p:sp>
          <p:nvSpPr>
            <p:cNvPr id="1005596" name="Text Box 1052"/>
            <p:cNvSpPr txBox="1">
              <a:spLocks noChangeArrowheads="1"/>
            </p:cNvSpPr>
            <p:nvPr/>
          </p:nvSpPr>
          <p:spPr bwMode="auto">
            <a:xfrm>
              <a:off x="388938" y="5300663"/>
              <a:ext cx="8564562" cy="1187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Montoya et al. 2004 Nature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Rates of N fixation by the single cell forms can equal or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exceed rates by </a:t>
              </a:r>
              <a:r>
                <a:rPr lang="en-US" altLang="en-US" sz="2400" i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Trichodemsium</a:t>
              </a:r>
              <a:endParaRPr lang="en-US" altLang="en-US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66573" name="Picture 1053" descr="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50" y="2797175"/>
              <a:ext cx="1444625" cy="13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4" name="Arc 1054"/>
            <p:cNvSpPr>
              <a:spLocks/>
            </p:cNvSpPr>
            <p:nvPr/>
          </p:nvSpPr>
          <p:spPr bwMode="auto">
            <a:xfrm rot="10800000">
              <a:off x="1889125" y="1198563"/>
              <a:ext cx="838200" cy="1905000"/>
            </a:xfrm>
            <a:custGeom>
              <a:avLst/>
              <a:gdLst>
                <a:gd name="T0" fmla="*/ 0 w 14288"/>
                <a:gd name="T1" fmla="*/ 2147483647 h 21367"/>
                <a:gd name="T2" fmla="*/ 2147483647 w 14288"/>
                <a:gd name="T3" fmla="*/ 0 h 21367"/>
                <a:gd name="T4" fmla="*/ 2147483647 w 14288"/>
                <a:gd name="T5" fmla="*/ 2147483647 h 21367"/>
                <a:gd name="T6" fmla="*/ 0 60000 65536"/>
                <a:gd name="T7" fmla="*/ 0 60000 65536"/>
                <a:gd name="T8" fmla="*/ 0 60000 65536"/>
                <a:gd name="T9" fmla="*/ 0 w 14288"/>
                <a:gd name="T10" fmla="*/ 0 h 21367"/>
                <a:gd name="T11" fmla="*/ 14288 w 14288"/>
                <a:gd name="T12" fmla="*/ 21367 h 213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288" h="21367" fill="none" extrusionOk="0">
                  <a:moveTo>
                    <a:pt x="-1" y="5167"/>
                  </a:moveTo>
                  <a:cubicBezTo>
                    <a:pt x="3132" y="2404"/>
                    <a:pt x="6998" y="609"/>
                    <a:pt x="11130" y="-2"/>
                  </a:cubicBezTo>
                </a:path>
                <a:path w="14288" h="21367" stroke="0" extrusionOk="0">
                  <a:moveTo>
                    <a:pt x="-1" y="5167"/>
                  </a:moveTo>
                  <a:cubicBezTo>
                    <a:pt x="3132" y="2404"/>
                    <a:pt x="6998" y="609"/>
                    <a:pt x="11130" y="-2"/>
                  </a:cubicBezTo>
                  <a:lnTo>
                    <a:pt x="14288" y="21367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17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41325"/>
            <a:ext cx="3541713" cy="2065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1046"/>
          <p:cNvSpPr txBox="1">
            <a:spLocks noChangeArrowheads="1"/>
          </p:cNvSpPr>
          <p:nvPr/>
        </p:nvSpPr>
        <p:spPr bwMode="auto">
          <a:xfrm>
            <a:off x="3616325" y="557688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>
              <a:solidFill>
                <a:srgbClr val="FFC000"/>
              </a:solidFill>
            </a:endParaRPr>
          </a:p>
        </p:txBody>
      </p:sp>
      <p:sp>
        <p:nvSpPr>
          <p:cNvPr id="1005596" name="Text Box 1052"/>
          <p:cNvSpPr txBox="1">
            <a:spLocks noChangeArrowheads="1"/>
          </p:cNvSpPr>
          <p:nvPr/>
        </p:nvSpPr>
        <p:spPr bwMode="auto">
          <a:xfrm>
            <a:off x="4164013" y="547688"/>
            <a:ext cx="4608512" cy="157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Trichodesmium</a:t>
            </a:r>
            <a:r>
              <a:rPr lang="en-US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 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mystery</a:t>
            </a:r>
          </a:p>
          <a:p>
            <a:pPr algn="ctr">
              <a:defRPr/>
            </a:pP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09" charset="0"/>
              <a:ea typeface="+mn-ea"/>
            </a:endParaRPr>
          </a:p>
          <a:p>
            <a:pPr algn="ctr"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Non-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heterocystous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09" charset="0"/>
              <a:ea typeface="+mn-ea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5925" y="2979738"/>
            <a:ext cx="8728075" cy="2678112"/>
            <a:chOff x="415925" y="2980112"/>
            <a:chExt cx="8728075" cy="2677656"/>
          </a:xfrm>
        </p:grpSpPr>
        <p:sp>
          <p:nvSpPr>
            <p:cNvPr id="1005595" name="Text Box 1051"/>
            <p:cNvSpPr txBox="1">
              <a:spLocks noChangeArrowheads="1"/>
            </p:cNvSpPr>
            <p:nvPr/>
          </p:nvSpPr>
          <p:spPr bwMode="auto">
            <a:xfrm>
              <a:off x="415925" y="2980112"/>
              <a:ext cx="3992563" cy="10777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algn="ctr"/>
              <a:r>
                <a:rPr lang="en-US" altLang="en-US" sz="3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Photosynthesis</a:t>
              </a:r>
            </a:p>
            <a:p>
              <a:pPr algn="ctr"/>
              <a:r>
                <a:rPr lang="en-US" altLang="en-US" sz="3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</a:t>
              </a:r>
              <a:r>
                <a:rPr lang="en-US" altLang="en-US" sz="3200" baseline="-25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altLang="en-US" sz="3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altLang="en-US" sz="3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itchFamily="-1" charset="2"/>
                </a:rPr>
                <a:t> O</a:t>
              </a:r>
              <a:r>
                <a:rPr lang="en-US" altLang="en-US" sz="3200" baseline="-25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itchFamily="-1" charset="2"/>
                </a:rPr>
                <a:t>2</a:t>
              </a:r>
              <a:endParaRPr lang="en-US" altLang="en-US" sz="3200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" name="Text Box 1051"/>
            <p:cNvSpPr txBox="1">
              <a:spLocks noChangeArrowheads="1"/>
            </p:cNvSpPr>
            <p:nvPr/>
          </p:nvSpPr>
          <p:spPr bwMode="auto">
            <a:xfrm>
              <a:off x="4765675" y="2980112"/>
              <a:ext cx="4378325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algn="ctr"/>
              <a:r>
                <a:rPr lang="en-US" altLang="en-US" sz="32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</a:t>
              </a:r>
              <a:r>
                <a:rPr lang="en-US" altLang="en-US" sz="3200" baseline="-250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altLang="en-US" sz="32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fixation</a:t>
              </a:r>
            </a:p>
            <a:p>
              <a:pPr algn="ctr"/>
              <a:r>
                <a:rPr lang="en-US" altLang="en-US" sz="32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</a:t>
              </a:r>
              <a:r>
                <a:rPr lang="en-US" altLang="en-US" sz="3200" baseline="-250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altLang="en-US" sz="32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altLang="en-US" sz="32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itchFamily="-1" charset="2"/>
                </a:rPr>
                <a:t> </a:t>
              </a:r>
              <a:r>
                <a:rPr lang="en-US" altLang="en-US" sz="32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NH</a:t>
              </a:r>
              <a:r>
                <a:rPr lang="en-US" altLang="en-US" sz="3200" baseline="-250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  <a:r>
                <a:rPr lang="en-US" altLang="en-US" sz="3200" baseline="300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  <a:p>
              <a:pPr algn="ctr"/>
              <a:r>
                <a:rPr lang="en-US" altLang="en-US" sz="24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nitrogenase</a:t>
              </a:r>
            </a:p>
            <a:p>
              <a:pPr algn="ctr"/>
              <a:r>
                <a:rPr lang="en-US" altLang="en-US" sz="24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  </a:t>
              </a:r>
            </a:p>
            <a:p>
              <a:pPr algn="ctr"/>
              <a:r>
                <a:rPr lang="en-US" altLang="en-US" sz="24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</a:t>
              </a:r>
            </a:p>
            <a:p>
              <a:pPr algn="ctr"/>
              <a:endParaRPr lang="en-US" altLang="en-US" sz="32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62470" name="TextBox 28"/>
          <p:cNvSpPr txBox="1">
            <a:spLocks noChangeArrowheads="1"/>
          </p:cNvSpPr>
          <p:nvPr/>
        </p:nvSpPr>
        <p:spPr bwMode="auto">
          <a:xfrm>
            <a:off x="3051175" y="6211888"/>
            <a:ext cx="18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>
              <a:solidFill>
                <a:srgbClr val="FFC000"/>
              </a:solidFill>
            </a:endParaRPr>
          </a:p>
        </p:txBody>
      </p:sp>
      <p:sp>
        <p:nvSpPr>
          <p:cNvPr id="30" name="Text Box 1052"/>
          <p:cNvSpPr txBox="1">
            <a:spLocks noChangeArrowheads="1"/>
          </p:cNvSpPr>
          <p:nvPr/>
        </p:nvSpPr>
        <p:spPr bwMode="auto">
          <a:xfrm>
            <a:off x="1116013" y="5295900"/>
            <a:ext cx="7413625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Temporal or spatial segregation?</a:t>
            </a:r>
          </a:p>
        </p:txBody>
      </p:sp>
    </p:spTree>
    <p:extLst>
      <p:ext uri="{BB962C8B-B14F-4D97-AF65-F5344CB8AC3E}">
        <p14:creationId xmlns:p14="http://schemas.microsoft.com/office/powerpoint/2010/main" val="804399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46"/>
          <p:cNvSpPr txBox="1">
            <a:spLocks noChangeArrowheads="1"/>
          </p:cNvSpPr>
          <p:nvPr/>
        </p:nvSpPr>
        <p:spPr bwMode="auto">
          <a:xfrm>
            <a:off x="3616325" y="557688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>
              <a:solidFill>
                <a:srgbClr val="FFC000"/>
              </a:solidFill>
            </a:endParaRPr>
          </a:p>
        </p:txBody>
      </p:sp>
      <p:sp>
        <p:nvSpPr>
          <p:cNvPr id="1005596" name="Text Box 1052"/>
          <p:cNvSpPr txBox="1">
            <a:spLocks noChangeArrowheads="1"/>
          </p:cNvSpPr>
          <p:nvPr/>
        </p:nvSpPr>
        <p:spPr bwMode="auto">
          <a:xfrm>
            <a:off x="290513" y="5029200"/>
            <a:ext cx="85629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High resolution-secondary ion mass spectrometry (Nano SIMS)</a:t>
            </a:r>
          </a:p>
        </p:txBody>
      </p:sp>
      <p:pic>
        <p:nvPicPr>
          <p:cNvPr id="64516" name="Picture 25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688"/>
            <a:ext cx="9150350" cy="513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51"/>
          <p:cNvSpPr txBox="1">
            <a:spLocks noChangeArrowheads="1"/>
          </p:cNvSpPr>
          <p:nvPr/>
        </p:nvSpPr>
        <p:spPr bwMode="auto">
          <a:xfrm>
            <a:off x="5219700" y="6308725"/>
            <a:ext cx="392430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Finzi-Hart et al. 2009 PNAS</a:t>
            </a:r>
          </a:p>
        </p:txBody>
      </p:sp>
      <p:sp>
        <p:nvSpPr>
          <p:cNvPr id="15" name="Text Box 1052"/>
          <p:cNvSpPr txBox="1">
            <a:spLocks noChangeArrowheads="1"/>
          </p:cNvSpPr>
          <p:nvPr/>
        </p:nvSpPr>
        <p:spPr bwMode="auto">
          <a:xfrm>
            <a:off x="2017713" y="5651500"/>
            <a:ext cx="51085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Supports temporal segregation!</a:t>
            </a:r>
          </a:p>
        </p:txBody>
      </p:sp>
      <p:grpSp>
        <p:nvGrpSpPr>
          <p:cNvPr id="64519" name="Group 11"/>
          <p:cNvGrpSpPr>
            <a:grpSpLocks/>
          </p:cNvGrpSpPr>
          <p:nvPr/>
        </p:nvGrpSpPr>
        <p:grpSpPr bwMode="auto">
          <a:xfrm>
            <a:off x="0" y="1143000"/>
            <a:ext cx="1971675" cy="812800"/>
            <a:chOff x="0" y="1142498"/>
            <a:chExt cx="1971662" cy="812753"/>
          </a:xfrm>
        </p:grpSpPr>
        <p:sp>
          <p:nvSpPr>
            <p:cNvPr id="7" name="Text Box 1051"/>
            <p:cNvSpPr txBox="1">
              <a:spLocks noChangeArrowheads="1"/>
            </p:cNvSpPr>
            <p:nvPr/>
          </p:nvSpPr>
          <p:spPr bwMode="auto">
            <a:xfrm>
              <a:off x="0" y="1142498"/>
              <a:ext cx="1603364" cy="7079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-109" charset="0"/>
                  <a:ea typeface="+mn-ea"/>
                </a:rPr>
                <a:t>cyanophycin</a:t>
              </a:r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-109" charset="0"/>
                  <a:ea typeface="+mn-ea"/>
                </a:rPr>
                <a:t> 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-109" charset="0"/>
                  <a:ea typeface="+mn-ea"/>
                </a:rPr>
                <a:t>granules</a:t>
              </a:r>
            </a:p>
          </p:txBody>
        </p:sp>
        <p:cxnSp>
          <p:nvCxnSpPr>
            <p:cNvPr id="64521" name="Straight Connector 8"/>
            <p:cNvCxnSpPr>
              <a:cxnSpLocks noChangeShapeType="1"/>
            </p:cNvCxnSpPr>
            <p:nvPr/>
          </p:nvCxnSpPr>
          <p:spPr bwMode="auto">
            <a:xfrm>
              <a:off x="1152921" y="1671154"/>
              <a:ext cx="818741" cy="28409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32373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1/The_nitrogen_cycle_Arri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0" y="1262061"/>
            <a:ext cx="5334000" cy="43338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91" y="6396335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from: </a:t>
            </a:r>
            <a:r>
              <a:rPr lang="en-US" sz="1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-Qing </a:t>
            </a:r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and Jian Zhang 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</a:t>
            </a:r>
            <a:endParaRPr lang="en-US" sz="1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257800" y="3048000"/>
            <a:ext cx="1905000" cy="838200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4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54"/>
            </a:gs>
            <a:gs pos="999">
              <a:srgbClr val="00007A"/>
            </a:gs>
            <a:gs pos="50000">
              <a:srgbClr val="000054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1026"/>
          <p:cNvGrpSpPr>
            <a:grpSpLocks/>
          </p:cNvGrpSpPr>
          <p:nvPr/>
        </p:nvGrpSpPr>
        <p:grpSpPr bwMode="auto">
          <a:xfrm>
            <a:off x="0" y="1187450"/>
            <a:ext cx="9134475" cy="273050"/>
            <a:chOff x="1" y="336"/>
            <a:chExt cx="6473" cy="172"/>
          </a:xfrm>
        </p:grpSpPr>
        <p:sp>
          <p:nvSpPr>
            <p:cNvPr id="70679" name="Arc 1027"/>
            <p:cNvSpPr>
              <a:spLocks/>
            </p:cNvSpPr>
            <p:nvPr/>
          </p:nvSpPr>
          <p:spPr bwMode="auto">
            <a:xfrm>
              <a:off x="5942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0680" name="Arc 1028"/>
            <p:cNvSpPr>
              <a:spLocks/>
            </p:cNvSpPr>
            <p:nvPr/>
          </p:nvSpPr>
          <p:spPr bwMode="auto">
            <a:xfrm>
              <a:off x="1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0681" name="Arc 1029"/>
            <p:cNvSpPr>
              <a:spLocks/>
            </p:cNvSpPr>
            <p:nvPr/>
          </p:nvSpPr>
          <p:spPr bwMode="auto">
            <a:xfrm>
              <a:off x="549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0682" name="Arc 1030"/>
            <p:cNvSpPr>
              <a:spLocks/>
            </p:cNvSpPr>
            <p:nvPr/>
          </p:nvSpPr>
          <p:spPr bwMode="auto">
            <a:xfrm>
              <a:off x="1080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0683" name="Arc 1031"/>
            <p:cNvSpPr>
              <a:spLocks/>
            </p:cNvSpPr>
            <p:nvPr/>
          </p:nvSpPr>
          <p:spPr bwMode="auto">
            <a:xfrm>
              <a:off x="1628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0684" name="Arc 1032"/>
            <p:cNvSpPr>
              <a:spLocks/>
            </p:cNvSpPr>
            <p:nvPr/>
          </p:nvSpPr>
          <p:spPr bwMode="auto">
            <a:xfrm>
              <a:off x="2159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0685" name="Arc 1033"/>
            <p:cNvSpPr>
              <a:spLocks/>
            </p:cNvSpPr>
            <p:nvPr/>
          </p:nvSpPr>
          <p:spPr bwMode="auto">
            <a:xfrm>
              <a:off x="2707" y="336"/>
              <a:ext cx="531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0686" name="Arc 1034"/>
            <p:cNvSpPr>
              <a:spLocks/>
            </p:cNvSpPr>
            <p:nvPr/>
          </p:nvSpPr>
          <p:spPr bwMode="auto">
            <a:xfrm>
              <a:off x="3237" y="336"/>
              <a:ext cx="531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0687" name="Arc 1035"/>
            <p:cNvSpPr>
              <a:spLocks/>
            </p:cNvSpPr>
            <p:nvPr/>
          </p:nvSpPr>
          <p:spPr bwMode="auto">
            <a:xfrm>
              <a:off x="3784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0688" name="Arc 1036"/>
            <p:cNvSpPr>
              <a:spLocks/>
            </p:cNvSpPr>
            <p:nvPr/>
          </p:nvSpPr>
          <p:spPr bwMode="auto">
            <a:xfrm>
              <a:off x="4315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0689" name="Arc 1037"/>
            <p:cNvSpPr>
              <a:spLocks/>
            </p:cNvSpPr>
            <p:nvPr/>
          </p:nvSpPr>
          <p:spPr bwMode="auto">
            <a:xfrm>
              <a:off x="4863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0690" name="Arc 1038"/>
            <p:cNvSpPr>
              <a:spLocks/>
            </p:cNvSpPr>
            <p:nvPr/>
          </p:nvSpPr>
          <p:spPr bwMode="auto">
            <a:xfrm>
              <a:off x="5394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70659" name="Line 1039"/>
          <p:cNvSpPr>
            <a:spLocks noChangeShapeType="1"/>
          </p:cNvSpPr>
          <p:nvPr/>
        </p:nvSpPr>
        <p:spPr bwMode="auto">
          <a:xfrm>
            <a:off x="33338" y="3719513"/>
            <a:ext cx="9110662" cy="0"/>
          </a:xfrm>
          <a:prstGeom prst="line">
            <a:avLst/>
          </a:prstGeom>
          <a:noFill/>
          <a:ln w="25400">
            <a:solidFill>
              <a:srgbClr val="7CEEFA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solidFill>
                <a:srgbClr val="FFFFFF"/>
              </a:solidFill>
              <a:latin typeface="Times New Roman" pitchFamily="-1" charset="0"/>
              <a:ea typeface="ＭＳ Ｐゴシック" pitchFamily="-1" charset="-128"/>
            </a:endParaRPr>
          </a:p>
        </p:txBody>
      </p:sp>
      <p:sp>
        <p:nvSpPr>
          <p:cNvPr id="70660" name="Oval 1041"/>
          <p:cNvSpPr>
            <a:spLocks noChangeArrowheads="1"/>
          </p:cNvSpPr>
          <p:nvPr/>
        </p:nvSpPr>
        <p:spPr bwMode="auto">
          <a:xfrm>
            <a:off x="2814638" y="1965325"/>
            <a:ext cx="1514475" cy="1055688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3" name="Rectangle 1039"/>
          <p:cNvSpPr>
            <a:spLocks noChangeArrowheads="1"/>
          </p:cNvSpPr>
          <p:nvPr/>
        </p:nvSpPr>
        <p:spPr bwMode="auto">
          <a:xfrm>
            <a:off x="1711325" y="219075"/>
            <a:ext cx="6080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62" name="Arc 1040"/>
          <p:cNvSpPr>
            <a:spLocks/>
          </p:cNvSpPr>
          <p:nvPr/>
        </p:nvSpPr>
        <p:spPr bwMode="auto">
          <a:xfrm rot="10800000" flipH="1">
            <a:off x="2386013" y="584200"/>
            <a:ext cx="838200" cy="1905000"/>
          </a:xfrm>
          <a:custGeom>
            <a:avLst/>
            <a:gdLst>
              <a:gd name="T0" fmla="*/ 0 w 14288"/>
              <a:gd name="T1" fmla="*/ 2147483647 h 21367"/>
              <a:gd name="T2" fmla="*/ 2147483647 w 14288"/>
              <a:gd name="T3" fmla="*/ 0 h 21367"/>
              <a:gd name="T4" fmla="*/ 2147483647 w 14288"/>
              <a:gd name="T5" fmla="*/ 2147483647 h 21367"/>
              <a:gd name="T6" fmla="*/ 0 60000 65536"/>
              <a:gd name="T7" fmla="*/ 0 60000 65536"/>
              <a:gd name="T8" fmla="*/ 0 60000 65536"/>
              <a:gd name="T9" fmla="*/ 0 w 14288"/>
              <a:gd name="T10" fmla="*/ 0 h 21367"/>
              <a:gd name="T11" fmla="*/ 14288 w 14288"/>
              <a:gd name="T12" fmla="*/ 21367 h 213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288" h="21367" fill="none" extrusionOk="0">
                <a:moveTo>
                  <a:pt x="-1" y="5167"/>
                </a:moveTo>
                <a:cubicBezTo>
                  <a:pt x="3132" y="2404"/>
                  <a:pt x="6998" y="609"/>
                  <a:pt x="11130" y="-2"/>
                </a:cubicBezTo>
              </a:path>
              <a:path w="14288" h="21367" stroke="0" extrusionOk="0">
                <a:moveTo>
                  <a:pt x="-1" y="5167"/>
                </a:moveTo>
                <a:cubicBezTo>
                  <a:pt x="3132" y="2404"/>
                  <a:pt x="6998" y="609"/>
                  <a:pt x="11130" y="-2"/>
                </a:cubicBezTo>
                <a:lnTo>
                  <a:pt x="14288" y="21367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5" name="Rectangle 1043"/>
          <p:cNvSpPr>
            <a:spLocks noChangeArrowheads="1"/>
          </p:cNvSpPr>
          <p:nvPr/>
        </p:nvSpPr>
        <p:spPr bwMode="auto">
          <a:xfrm>
            <a:off x="1711325" y="1619250"/>
            <a:ext cx="6080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64" name="Line 1044"/>
          <p:cNvSpPr>
            <a:spLocks noChangeShapeType="1"/>
          </p:cNvSpPr>
          <p:nvPr/>
        </p:nvSpPr>
        <p:spPr bwMode="auto">
          <a:xfrm rot="10800000" flipH="1" flipV="1">
            <a:off x="1941513" y="785813"/>
            <a:ext cx="0" cy="881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solidFill>
                <a:srgbClr val="FFFFFF"/>
              </a:solidFill>
              <a:latin typeface="Times New Roman" pitchFamily="-1" charset="0"/>
              <a:ea typeface="ＭＳ Ｐゴシック" pitchFamily="-1" charset="-128"/>
            </a:endParaRP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4524375" y="150813"/>
            <a:ext cx="4456113" cy="2725737"/>
            <a:chOff x="4524375" y="150813"/>
            <a:chExt cx="4456113" cy="2725737"/>
          </a:xfrm>
        </p:grpSpPr>
        <p:grpSp>
          <p:nvGrpSpPr>
            <p:cNvPr id="70675" name="Group 32"/>
            <p:cNvGrpSpPr>
              <a:grpSpLocks/>
            </p:cNvGrpSpPr>
            <p:nvPr/>
          </p:nvGrpSpPr>
          <p:grpSpPr bwMode="auto">
            <a:xfrm>
              <a:off x="6261100" y="2043113"/>
              <a:ext cx="795338" cy="833437"/>
              <a:chOff x="6261100" y="2043113"/>
              <a:chExt cx="795338" cy="833437"/>
            </a:xfrm>
          </p:grpSpPr>
          <p:sp>
            <p:nvSpPr>
              <p:cNvPr id="70677" name="Arc 1042"/>
              <p:cNvSpPr>
                <a:spLocks/>
              </p:cNvSpPr>
              <p:nvPr/>
            </p:nvSpPr>
            <p:spPr bwMode="auto">
              <a:xfrm flipH="1">
                <a:off x="6261100" y="2043113"/>
                <a:ext cx="795338" cy="412750"/>
              </a:xfrm>
              <a:custGeom>
                <a:avLst/>
                <a:gdLst>
                  <a:gd name="T0" fmla="*/ 0 w 21600"/>
                  <a:gd name="T1" fmla="*/ 2147483647 h 21599"/>
                  <a:gd name="T2" fmla="*/ 2147483647 w 21600"/>
                  <a:gd name="T3" fmla="*/ 0 h 21599"/>
                  <a:gd name="T4" fmla="*/ 2147483647 w 21600"/>
                  <a:gd name="T5" fmla="*/ 2147483647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678" name="Arc 1042"/>
              <p:cNvSpPr>
                <a:spLocks/>
              </p:cNvSpPr>
              <p:nvPr/>
            </p:nvSpPr>
            <p:spPr bwMode="auto">
              <a:xfrm flipH="1" flipV="1">
                <a:off x="6261100" y="2463800"/>
                <a:ext cx="793750" cy="412750"/>
              </a:xfrm>
              <a:custGeom>
                <a:avLst/>
                <a:gdLst>
                  <a:gd name="T0" fmla="*/ 0 w 21600"/>
                  <a:gd name="T1" fmla="*/ 2147483647 h 21599"/>
                  <a:gd name="T2" fmla="*/ 2147483647 w 21600"/>
                  <a:gd name="T3" fmla="*/ 0 h 21599"/>
                  <a:gd name="T4" fmla="*/ 2147483647 w 21600"/>
                  <a:gd name="T5" fmla="*/ 2147483647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Rectangle 1041"/>
            <p:cNvSpPr>
              <a:spLocks noChangeArrowheads="1"/>
            </p:cNvSpPr>
            <p:nvPr/>
          </p:nvSpPr>
          <p:spPr bwMode="auto">
            <a:xfrm>
              <a:off x="4524375" y="150813"/>
              <a:ext cx="4456113" cy="828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8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Ammonification</a:t>
              </a:r>
              <a:endParaRPr lang="en-US" altLang="en-US" sz="4800" baseline="30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70666" name="TextBox 31"/>
          <p:cNvSpPr txBox="1">
            <a:spLocks noChangeArrowheads="1"/>
          </p:cNvSpPr>
          <p:nvPr/>
        </p:nvSpPr>
        <p:spPr bwMode="auto">
          <a:xfrm>
            <a:off x="6524625" y="6424613"/>
            <a:ext cx="252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FFFFFF"/>
                </a:solidFill>
              </a:rPr>
              <a:t>* Glibert &amp; Bronk 1994</a:t>
            </a: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4003675" y="1608138"/>
            <a:ext cx="2152650" cy="1503362"/>
            <a:chOff x="4003675" y="1608138"/>
            <a:chExt cx="2152650" cy="1503362"/>
          </a:xfrm>
        </p:grpSpPr>
        <p:grpSp>
          <p:nvGrpSpPr>
            <p:cNvPr id="70669" name="Group 29"/>
            <p:cNvGrpSpPr>
              <a:grpSpLocks/>
            </p:cNvGrpSpPr>
            <p:nvPr/>
          </p:nvGrpSpPr>
          <p:grpSpPr bwMode="auto">
            <a:xfrm>
              <a:off x="4003675" y="1703388"/>
              <a:ext cx="2152650" cy="1408112"/>
              <a:chOff x="4003074" y="1703773"/>
              <a:chExt cx="2153254" cy="1407213"/>
            </a:xfrm>
          </p:grpSpPr>
          <p:sp>
            <p:nvSpPr>
              <p:cNvPr id="912400" name="Rectangle 1040"/>
              <p:cNvSpPr>
                <a:spLocks noChangeArrowheads="1"/>
              </p:cNvSpPr>
              <p:nvPr/>
            </p:nvSpPr>
            <p:spPr bwMode="auto">
              <a:xfrm>
                <a:off x="5063822" y="2528746"/>
                <a:ext cx="1092506" cy="5822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NH</a:t>
                </a:r>
                <a:r>
                  <a:rPr lang="en-US" altLang="en-US" sz="3200" baseline="-2500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  <a:r>
                  <a:rPr lang="en-US" altLang="en-US" sz="3200" baseline="3000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+</a:t>
                </a:r>
              </a:p>
            </p:txBody>
          </p:sp>
          <p:sp>
            <p:nvSpPr>
              <p:cNvPr id="70672" name="Arc 1042"/>
              <p:cNvSpPr>
                <a:spLocks/>
              </p:cNvSpPr>
              <p:nvPr/>
            </p:nvSpPr>
            <p:spPr bwMode="auto">
              <a:xfrm>
                <a:off x="4013500" y="2042838"/>
                <a:ext cx="968956" cy="247685"/>
              </a:xfrm>
              <a:custGeom>
                <a:avLst/>
                <a:gdLst>
                  <a:gd name="T0" fmla="*/ 0 w 21600"/>
                  <a:gd name="T1" fmla="*/ 2147483647 h 21599"/>
                  <a:gd name="T2" fmla="*/ 2147483647 w 21600"/>
                  <a:gd name="T3" fmla="*/ 0 h 21599"/>
                  <a:gd name="T4" fmla="*/ 2147483647 w 21600"/>
                  <a:gd name="T5" fmla="*/ 2147483647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673" name="Arc 1042"/>
              <p:cNvSpPr>
                <a:spLocks/>
              </p:cNvSpPr>
              <p:nvPr/>
            </p:nvSpPr>
            <p:spPr bwMode="auto">
              <a:xfrm flipV="1">
                <a:off x="4003074" y="2564326"/>
                <a:ext cx="968956" cy="247685"/>
              </a:xfrm>
              <a:custGeom>
                <a:avLst/>
                <a:gdLst>
                  <a:gd name="T0" fmla="*/ 0 w 21600"/>
                  <a:gd name="T1" fmla="*/ 2147483647 h 21599"/>
                  <a:gd name="T2" fmla="*/ 2147483647 w 21600"/>
                  <a:gd name="T3" fmla="*/ 0 h 21599"/>
                  <a:gd name="T4" fmla="*/ 2147483647 w 21600"/>
                  <a:gd name="T5" fmla="*/ 2147483647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1040"/>
              <p:cNvSpPr>
                <a:spLocks noChangeArrowheads="1"/>
              </p:cNvSpPr>
              <p:nvPr/>
            </p:nvSpPr>
            <p:spPr bwMode="auto">
              <a:xfrm>
                <a:off x="5054294" y="1703773"/>
                <a:ext cx="1094095" cy="5822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DON</a:t>
                </a:r>
                <a:endParaRPr lang="en-US" altLang="en-US" sz="3200" baseline="300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70670" name="TextBox 32"/>
            <p:cNvSpPr txBox="1">
              <a:spLocks noChangeArrowheads="1"/>
            </p:cNvSpPr>
            <p:nvPr/>
          </p:nvSpPr>
          <p:spPr bwMode="auto">
            <a:xfrm>
              <a:off x="4046538" y="1608138"/>
              <a:ext cx="3127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smtClean="0">
                  <a:solidFill>
                    <a:srgbClr val="FFFFFF"/>
                  </a:solidFill>
                </a:rPr>
                <a:t>*</a:t>
              </a:r>
            </a:p>
          </p:txBody>
        </p:sp>
      </p:grpSp>
      <p:sp>
        <p:nvSpPr>
          <p:cNvPr id="70668" name="Rectangle 33"/>
          <p:cNvSpPr>
            <a:spLocks noChangeArrowheads="1"/>
          </p:cNvSpPr>
          <p:nvPr/>
        </p:nvSpPr>
        <p:spPr bwMode="auto">
          <a:xfrm>
            <a:off x="1801813" y="2816225"/>
            <a:ext cx="19653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0" smtClean="0">
                <a:solidFill>
                  <a:srgbClr val="00FF00"/>
                </a:solidFill>
              </a:rPr>
              <a:t>Phytoplankton 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52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839788" y="490538"/>
            <a:ext cx="8001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600" dirty="0">
                <a:solidFill>
                  <a:srgbClr val="FFC000"/>
                </a:solidFill>
              </a:rPr>
              <a:t>Ammonification - </a:t>
            </a:r>
          </a:p>
          <a:p>
            <a:r>
              <a:rPr lang="en-US" altLang="en-US" sz="2800" dirty="0">
                <a:solidFill>
                  <a:srgbClr val="FFC000"/>
                </a:solidFill>
              </a:rPr>
              <a:t>	the conversion of DON or </a:t>
            </a:r>
            <a:r>
              <a:rPr lang="en-US" altLang="en-US" sz="2800" dirty="0" err="1">
                <a:solidFill>
                  <a:srgbClr val="FFC000"/>
                </a:solidFill>
              </a:rPr>
              <a:t>PON</a:t>
            </a:r>
            <a:r>
              <a:rPr lang="en-US" altLang="en-US" sz="2800" dirty="0">
                <a:solidFill>
                  <a:srgbClr val="FFC000"/>
                </a:solidFill>
              </a:rPr>
              <a:t> to NH</a:t>
            </a:r>
            <a:r>
              <a:rPr lang="en-US" altLang="en-US" sz="2800" baseline="-25000" dirty="0">
                <a:solidFill>
                  <a:srgbClr val="FFC000"/>
                </a:solidFill>
              </a:rPr>
              <a:t>4</a:t>
            </a:r>
            <a:r>
              <a:rPr lang="en-US" altLang="en-US" sz="2800" baseline="30000" dirty="0">
                <a:solidFill>
                  <a:srgbClr val="FFC000"/>
                </a:solidFill>
              </a:rPr>
              <a:t>+</a:t>
            </a:r>
            <a:endParaRPr lang="en-US" altLang="en-US" sz="2800" dirty="0">
              <a:solidFill>
                <a:srgbClr val="FFC000"/>
              </a:solidFill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127125" y="2403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 sz="2400" b="0">
              <a:solidFill>
                <a:srgbClr val="FFC000"/>
              </a:solidFill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1069975" y="1803400"/>
            <a:ext cx="7019925" cy="4279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2800" dirty="0">
                <a:solidFill>
                  <a:schemeClr val="bg1"/>
                </a:solidFill>
              </a:rPr>
              <a:t>Two types:</a:t>
            </a:r>
          </a:p>
          <a:p>
            <a:endParaRPr lang="en-US" altLang="en-US" sz="2800" dirty="0">
              <a:solidFill>
                <a:srgbClr val="FFC000"/>
              </a:solidFill>
            </a:endParaRPr>
          </a:p>
          <a:p>
            <a:pPr>
              <a:buFont typeface="Times" pitchFamily="-1" charset="0"/>
              <a:buAutoNum type="arabicPeriod"/>
            </a:pPr>
            <a:r>
              <a:rPr lang="en-US" alt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Bacterial - </a:t>
            </a:r>
          </a:p>
          <a:p>
            <a:pPr>
              <a:buFont typeface="Times" pitchFamily="-1" charset="0"/>
              <a:buNone/>
            </a:pPr>
            <a:r>
              <a:rPr lang="en-US" alt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a.  Traditional view of bacterial decomposition</a:t>
            </a:r>
          </a:p>
          <a:p>
            <a:pPr>
              <a:buFont typeface="Times" pitchFamily="-1" charset="0"/>
              <a:buNone/>
            </a:pPr>
            <a:r>
              <a:rPr lang="en-US" alt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b.  Was considered primary source of NH</a:t>
            </a:r>
            <a:r>
              <a:rPr lang="en-US" altLang="en-US" sz="2400" baseline="-25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4</a:t>
            </a:r>
            <a:r>
              <a:rPr lang="en-US" altLang="en-US" sz="2400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+</a:t>
            </a:r>
            <a:endParaRPr lang="en-US" alt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buFont typeface="Times" pitchFamily="-1" charset="0"/>
              <a:buNone/>
            </a:pPr>
            <a:r>
              <a:rPr lang="en-US" alt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     (Now primary source if believed to be grazers)</a:t>
            </a:r>
          </a:p>
          <a:p>
            <a:pPr>
              <a:buFont typeface="Times" pitchFamily="-1" charset="0"/>
              <a:buAutoNum type="arabicPeriod" startAt="2"/>
            </a:pPr>
            <a:endParaRPr lang="en-US" altLang="en-US" sz="2400" dirty="0">
              <a:solidFill>
                <a:srgbClr val="FFC000"/>
              </a:solidFill>
            </a:endParaRPr>
          </a:p>
          <a:p>
            <a:pPr>
              <a:buFont typeface="Times" pitchFamily="-1" charset="0"/>
              <a:buAutoNum type="arabicPeriod" startAt="2"/>
            </a:pPr>
            <a:r>
              <a:rPr lang="en-US" altLang="en-US" sz="2400" dirty="0">
                <a:solidFill>
                  <a:srgbClr val="FF9966"/>
                </a:solidFill>
              </a:rPr>
              <a:t>Photochemical (abiotic!)</a:t>
            </a:r>
          </a:p>
          <a:p>
            <a:pPr>
              <a:buFont typeface="Times" pitchFamily="-1" charset="0"/>
              <a:buNone/>
            </a:pPr>
            <a:r>
              <a:rPr lang="en-US" altLang="en-US" sz="2400" dirty="0">
                <a:solidFill>
                  <a:srgbClr val="FF9966"/>
                </a:solidFill>
              </a:rPr>
              <a:t>	a.  More recently recognized source</a:t>
            </a:r>
          </a:p>
          <a:p>
            <a:pPr>
              <a:buFont typeface="Times" pitchFamily="-1" charset="0"/>
              <a:buNone/>
            </a:pPr>
            <a:r>
              <a:rPr lang="en-US" altLang="en-US" sz="2400" dirty="0">
                <a:solidFill>
                  <a:srgbClr val="FF9966"/>
                </a:solidFill>
              </a:rPr>
              <a:t>	b.  Importance of process is still debated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84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7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7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7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build="p" bldLvl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1/The_nitrogen_cycle_Arri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0" y="1262061"/>
            <a:ext cx="5334000" cy="43338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91" y="6396335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from: </a:t>
            </a:r>
            <a:r>
              <a:rPr lang="en-US" sz="1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-Qing </a:t>
            </a:r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and Jian Zhang 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</a:t>
            </a:r>
            <a:endParaRPr lang="en-US" sz="1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 rot="20178511">
            <a:off x="2907475" y="3541807"/>
            <a:ext cx="3124200" cy="1368411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5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9525" y="1109663"/>
            <a:ext cx="9134475" cy="273050"/>
            <a:chOff x="1" y="336"/>
            <a:chExt cx="6473" cy="172"/>
          </a:xfrm>
        </p:grpSpPr>
        <p:sp>
          <p:nvSpPr>
            <p:cNvPr id="78868" name="Arc 3"/>
            <p:cNvSpPr>
              <a:spLocks/>
            </p:cNvSpPr>
            <p:nvPr/>
          </p:nvSpPr>
          <p:spPr bwMode="auto">
            <a:xfrm>
              <a:off x="5942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69" name="Arc 4"/>
            <p:cNvSpPr>
              <a:spLocks/>
            </p:cNvSpPr>
            <p:nvPr/>
          </p:nvSpPr>
          <p:spPr bwMode="auto">
            <a:xfrm>
              <a:off x="1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0" name="Arc 5"/>
            <p:cNvSpPr>
              <a:spLocks/>
            </p:cNvSpPr>
            <p:nvPr/>
          </p:nvSpPr>
          <p:spPr bwMode="auto">
            <a:xfrm>
              <a:off x="549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1" name="Arc 6"/>
            <p:cNvSpPr>
              <a:spLocks/>
            </p:cNvSpPr>
            <p:nvPr/>
          </p:nvSpPr>
          <p:spPr bwMode="auto">
            <a:xfrm>
              <a:off x="1080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2" name="Arc 7"/>
            <p:cNvSpPr>
              <a:spLocks/>
            </p:cNvSpPr>
            <p:nvPr/>
          </p:nvSpPr>
          <p:spPr bwMode="auto">
            <a:xfrm>
              <a:off x="1628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3" name="Arc 8"/>
            <p:cNvSpPr>
              <a:spLocks/>
            </p:cNvSpPr>
            <p:nvPr/>
          </p:nvSpPr>
          <p:spPr bwMode="auto">
            <a:xfrm>
              <a:off x="2159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4" name="Arc 9"/>
            <p:cNvSpPr>
              <a:spLocks/>
            </p:cNvSpPr>
            <p:nvPr/>
          </p:nvSpPr>
          <p:spPr bwMode="auto">
            <a:xfrm>
              <a:off x="2707" y="336"/>
              <a:ext cx="531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5" name="Arc 10"/>
            <p:cNvSpPr>
              <a:spLocks/>
            </p:cNvSpPr>
            <p:nvPr/>
          </p:nvSpPr>
          <p:spPr bwMode="auto">
            <a:xfrm>
              <a:off x="3237" y="336"/>
              <a:ext cx="531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6" name="Arc 11"/>
            <p:cNvSpPr>
              <a:spLocks/>
            </p:cNvSpPr>
            <p:nvPr/>
          </p:nvSpPr>
          <p:spPr bwMode="auto">
            <a:xfrm>
              <a:off x="3784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7" name="Arc 12"/>
            <p:cNvSpPr>
              <a:spLocks/>
            </p:cNvSpPr>
            <p:nvPr/>
          </p:nvSpPr>
          <p:spPr bwMode="auto">
            <a:xfrm>
              <a:off x="4315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8" name="Arc 13"/>
            <p:cNvSpPr>
              <a:spLocks/>
            </p:cNvSpPr>
            <p:nvPr/>
          </p:nvSpPr>
          <p:spPr bwMode="auto">
            <a:xfrm>
              <a:off x="4863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9" name="Arc 14"/>
            <p:cNvSpPr>
              <a:spLocks/>
            </p:cNvSpPr>
            <p:nvPr/>
          </p:nvSpPr>
          <p:spPr bwMode="auto">
            <a:xfrm>
              <a:off x="5394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78851" name="Line 15"/>
          <p:cNvSpPr>
            <a:spLocks noChangeShapeType="1"/>
          </p:cNvSpPr>
          <p:nvPr/>
        </p:nvSpPr>
        <p:spPr bwMode="auto">
          <a:xfrm>
            <a:off x="33338" y="3719513"/>
            <a:ext cx="9110662" cy="0"/>
          </a:xfrm>
          <a:prstGeom prst="line">
            <a:avLst/>
          </a:prstGeom>
          <a:noFill/>
          <a:ln w="25400">
            <a:solidFill>
              <a:srgbClr val="7CEEFA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solidFill>
                <a:srgbClr val="FFFFFF"/>
              </a:solidFill>
              <a:latin typeface="Times New Roman" pitchFamily="-1" charset="0"/>
              <a:ea typeface="ＭＳ Ｐゴシック" pitchFamily="-1" charset="-128"/>
            </a:endParaRPr>
          </a:p>
        </p:txBody>
      </p:sp>
      <p:sp>
        <p:nvSpPr>
          <p:cNvPr id="78852" name="Oval 18"/>
          <p:cNvSpPr>
            <a:spLocks noChangeArrowheads="1"/>
          </p:cNvSpPr>
          <p:nvPr/>
        </p:nvSpPr>
        <p:spPr bwMode="auto">
          <a:xfrm>
            <a:off x="2814638" y="1965325"/>
            <a:ext cx="1514475" cy="1055688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72478" name="Rectangle 30"/>
          <p:cNvSpPr>
            <a:spLocks noChangeArrowheads="1"/>
          </p:cNvSpPr>
          <p:nvPr/>
        </p:nvSpPr>
        <p:spPr bwMode="auto">
          <a:xfrm>
            <a:off x="1404938" y="5260975"/>
            <a:ext cx="1012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C41D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</a:t>
            </a:r>
            <a:r>
              <a:rPr lang="en-US" altLang="en-US" sz="3200" baseline="-25000" smtClean="0">
                <a:solidFill>
                  <a:srgbClr val="FC41D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altLang="en-US" sz="3200" baseline="30000" smtClean="0">
                <a:solidFill>
                  <a:srgbClr val="FC41D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</a:p>
        </p:txBody>
      </p:sp>
      <p:grpSp>
        <p:nvGrpSpPr>
          <p:cNvPr id="78855" name="Group 34"/>
          <p:cNvGrpSpPr>
            <a:grpSpLocks/>
          </p:cNvGrpSpPr>
          <p:nvPr/>
        </p:nvGrpSpPr>
        <p:grpSpPr bwMode="auto">
          <a:xfrm>
            <a:off x="3952875" y="2640013"/>
            <a:ext cx="6391275" cy="3187700"/>
            <a:chOff x="2789" y="1643"/>
            <a:chExt cx="2423" cy="2028"/>
          </a:xfrm>
        </p:grpSpPr>
        <p:sp>
          <p:nvSpPr>
            <p:cNvPr id="78866" name="Arc 28"/>
            <p:cNvSpPr>
              <a:spLocks/>
            </p:cNvSpPr>
            <p:nvPr/>
          </p:nvSpPr>
          <p:spPr bwMode="auto">
            <a:xfrm>
              <a:off x="2789" y="1643"/>
              <a:ext cx="1249" cy="1715"/>
            </a:xfrm>
            <a:custGeom>
              <a:avLst/>
              <a:gdLst>
                <a:gd name="T0" fmla="*/ 0 w 21550"/>
                <a:gd name="T1" fmla="*/ 0 h 21600"/>
                <a:gd name="T2" fmla="*/ 0 w 21550"/>
                <a:gd name="T3" fmla="*/ 0 h 21600"/>
                <a:gd name="T4" fmla="*/ 0 w 2155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50"/>
                <a:gd name="T10" fmla="*/ 0 h 21600"/>
                <a:gd name="T11" fmla="*/ 21550 w 215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50" h="21600" fill="none" extrusionOk="0">
                  <a:moveTo>
                    <a:pt x="0" y="-1"/>
                  </a:moveTo>
                  <a:cubicBezTo>
                    <a:pt x="11362" y="-1"/>
                    <a:pt x="20781" y="8802"/>
                    <a:pt x="21550" y="20138"/>
                  </a:cubicBezTo>
                </a:path>
                <a:path w="21550" h="21600" stroke="0" extrusionOk="0">
                  <a:moveTo>
                    <a:pt x="0" y="-1"/>
                  </a:moveTo>
                  <a:cubicBezTo>
                    <a:pt x="11362" y="-1"/>
                    <a:pt x="20781" y="8802"/>
                    <a:pt x="21550" y="2013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 cap="rnd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72477" name="Rectangle 29"/>
            <p:cNvSpPr>
              <a:spLocks noChangeArrowheads="1"/>
            </p:cNvSpPr>
            <p:nvPr/>
          </p:nvSpPr>
          <p:spPr bwMode="auto">
            <a:xfrm>
              <a:off x="3818" y="3301"/>
              <a:ext cx="1394" cy="37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7" tIns="44450" rIns="90487" bIns="4445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3BF32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-109" charset="0"/>
                  <a:ea typeface="ＭＳ Ｐゴシック" pitchFamily="-1" charset="-128"/>
                </a:rPr>
                <a:t>PN or DON</a:t>
              </a:r>
            </a:p>
          </p:txBody>
        </p:sp>
      </p:grpSp>
      <p:grpSp>
        <p:nvGrpSpPr>
          <p:cNvPr id="78856" name="Group 36"/>
          <p:cNvGrpSpPr>
            <a:grpSpLocks/>
          </p:cNvGrpSpPr>
          <p:nvPr/>
        </p:nvGrpSpPr>
        <p:grpSpPr bwMode="auto">
          <a:xfrm>
            <a:off x="2516188" y="214313"/>
            <a:ext cx="6169025" cy="5654675"/>
            <a:chOff x="1585" y="135"/>
            <a:chExt cx="3886" cy="3562"/>
          </a:xfrm>
        </p:grpSpPr>
        <p:grpSp>
          <p:nvGrpSpPr>
            <p:cNvPr id="78859" name="Group 33"/>
            <p:cNvGrpSpPr>
              <a:grpSpLocks/>
            </p:cNvGrpSpPr>
            <p:nvPr/>
          </p:nvGrpSpPr>
          <p:grpSpPr bwMode="auto">
            <a:xfrm>
              <a:off x="1585" y="3334"/>
              <a:ext cx="2314" cy="363"/>
              <a:chOff x="1575" y="3334"/>
              <a:chExt cx="2314" cy="363"/>
            </a:xfrm>
          </p:grpSpPr>
          <p:sp>
            <p:nvSpPr>
              <p:cNvPr id="872470" name="Rectangle 22"/>
              <p:cNvSpPr>
                <a:spLocks noChangeArrowheads="1"/>
              </p:cNvSpPr>
              <p:nvPr/>
            </p:nvSpPr>
            <p:spPr bwMode="auto">
              <a:xfrm>
                <a:off x="2772" y="3334"/>
                <a:ext cx="678" cy="3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smtClean="0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NH</a:t>
                </a:r>
                <a:r>
                  <a:rPr lang="en-US" altLang="en-US" sz="3200" baseline="-25000" smtClean="0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  <a:r>
                  <a:rPr lang="en-US" altLang="en-US" sz="3200" baseline="30000" smtClean="0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+</a:t>
                </a:r>
              </a:p>
            </p:txBody>
          </p:sp>
          <p:sp>
            <p:nvSpPr>
              <p:cNvPr id="872471" name="Rectangle 23"/>
              <p:cNvSpPr>
                <a:spLocks noChangeArrowheads="1"/>
              </p:cNvSpPr>
              <p:nvPr/>
            </p:nvSpPr>
            <p:spPr bwMode="auto">
              <a:xfrm>
                <a:off x="1833" y="3334"/>
                <a:ext cx="638" cy="3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smtClean="0">
                    <a:solidFill>
                      <a:srgbClr val="81F6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NO</a:t>
                </a:r>
                <a:r>
                  <a:rPr lang="en-US" altLang="en-US" sz="3200" baseline="-25000" smtClean="0">
                    <a:solidFill>
                      <a:srgbClr val="81F6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</a:t>
                </a:r>
                <a:r>
                  <a:rPr lang="en-US" altLang="en-US" sz="3200" baseline="30000" smtClean="0">
                    <a:solidFill>
                      <a:srgbClr val="81F6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78863" name="Line 24"/>
              <p:cNvSpPr>
                <a:spLocks noChangeShapeType="1"/>
              </p:cNvSpPr>
              <p:nvPr/>
            </p:nvSpPr>
            <p:spPr bwMode="auto">
              <a:xfrm rot="16200000" flipV="1">
                <a:off x="3750" y="3371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 smtClean="0">
                  <a:solidFill>
                    <a:srgbClr val="FFFFFF"/>
                  </a:solidFill>
                  <a:latin typeface="Times New Roman" pitchFamily="-1" charset="0"/>
                  <a:ea typeface="ＭＳ Ｐゴシック" pitchFamily="-1" charset="-128"/>
                </a:endParaRPr>
              </a:p>
            </p:txBody>
          </p:sp>
          <p:sp>
            <p:nvSpPr>
              <p:cNvPr id="78864" name="Line 25"/>
              <p:cNvSpPr>
                <a:spLocks noChangeShapeType="1"/>
              </p:cNvSpPr>
              <p:nvPr/>
            </p:nvSpPr>
            <p:spPr bwMode="auto">
              <a:xfrm rot="16200000" flipV="1">
                <a:off x="2626" y="3377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 smtClean="0">
                  <a:solidFill>
                    <a:srgbClr val="FFFFFF"/>
                  </a:solidFill>
                  <a:latin typeface="Times New Roman" pitchFamily="-1" charset="0"/>
                  <a:ea typeface="ＭＳ Ｐゴシック" pitchFamily="-1" charset="-128"/>
                </a:endParaRPr>
              </a:p>
            </p:txBody>
          </p:sp>
          <p:sp>
            <p:nvSpPr>
              <p:cNvPr id="78865" name="Line 26"/>
              <p:cNvSpPr>
                <a:spLocks noChangeShapeType="1"/>
              </p:cNvSpPr>
              <p:nvPr/>
            </p:nvSpPr>
            <p:spPr bwMode="auto">
              <a:xfrm rot="16200000" flipV="1">
                <a:off x="1714" y="3377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 smtClean="0">
                  <a:solidFill>
                    <a:srgbClr val="FFFFFF"/>
                  </a:solidFill>
                  <a:latin typeface="Times New Roman" pitchFamily="-1" charset="0"/>
                  <a:ea typeface="ＭＳ Ｐゴシック" pitchFamily="-1" charset="-128"/>
                </a:endParaRPr>
              </a:p>
            </p:txBody>
          </p:sp>
        </p:grpSp>
        <p:sp>
          <p:nvSpPr>
            <p:cNvPr id="872480" name="Rectangle 32"/>
            <p:cNvSpPr>
              <a:spLocks noChangeArrowheads="1"/>
            </p:cNvSpPr>
            <p:nvPr/>
          </p:nvSpPr>
          <p:spPr bwMode="auto">
            <a:xfrm>
              <a:off x="3331" y="135"/>
              <a:ext cx="2140" cy="5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8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Nitrification</a:t>
              </a:r>
              <a:endParaRPr lang="en-US" altLang="en-US" sz="4800" baseline="30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5045075" y="4999038"/>
            <a:ext cx="1735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ammonification</a:t>
            </a:r>
            <a:endParaRPr lang="en-US" altLang="en-US" sz="1800" baseline="30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6245225" y="3044825"/>
            <a:ext cx="20097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dead cells/detritus</a:t>
            </a:r>
            <a:endParaRPr lang="en-US" altLang="en-US" sz="1800" baseline="30000" smtClean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 rot="19152113">
            <a:off x="114589" y="1402917"/>
            <a:ext cx="3658053" cy="646331"/>
          </a:xfrm>
          <a:prstGeom prst="rect">
            <a:avLst/>
          </a:prstGeom>
          <a:solidFill>
            <a:srgbClr val="FFFF00">
              <a:alpha val="7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Aerobic process (i.e., needs oxygen)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Autotrophic 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217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900113" y="809625"/>
            <a:ext cx="2828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600">
                <a:solidFill>
                  <a:srgbClr val="FFC000"/>
                </a:solidFill>
              </a:rPr>
              <a:t>Nitrification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84150" y="1962150"/>
            <a:ext cx="8799513" cy="23590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>
              <a:spcAft>
                <a:spcPts val="500"/>
              </a:spcAft>
            </a:pPr>
            <a:r>
              <a:rPr lang="en-US" altLang="en-US" sz="2800" dirty="0">
                <a:solidFill>
                  <a:srgbClr val="7030A0"/>
                </a:solidFill>
              </a:rPr>
              <a:t>          </a:t>
            </a:r>
            <a:r>
              <a:rPr lang="en-US" alt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NH</a:t>
            </a:r>
            <a:r>
              <a:rPr lang="en-US" altLang="en-US" sz="2800" baseline="-25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4</a:t>
            </a:r>
            <a:r>
              <a:rPr lang="en-US" altLang="en-US" sz="2800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+ </a:t>
            </a:r>
            <a:r>
              <a:rPr lang="en-US" altLang="en-US" sz="2800" dirty="0">
                <a:solidFill>
                  <a:srgbClr val="FFC000"/>
                </a:solidFill>
              </a:rPr>
              <a:t>-----------------&gt;</a:t>
            </a:r>
            <a:r>
              <a:rPr lang="en-US" altLang="en-US" sz="2800" baseline="30000" dirty="0">
                <a:solidFill>
                  <a:srgbClr val="FFC000"/>
                </a:solidFill>
              </a:rPr>
              <a:t>  </a:t>
            </a:r>
            <a:r>
              <a:rPr lang="en-US" altLang="en-US" sz="2800" dirty="0">
                <a:solidFill>
                  <a:srgbClr val="FF0066"/>
                </a:solidFill>
              </a:rPr>
              <a:t>NO</a:t>
            </a:r>
            <a:r>
              <a:rPr lang="en-US" altLang="en-US" sz="2800" baseline="-25000" dirty="0">
                <a:solidFill>
                  <a:srgbClr val="FF0066"/>
                </a:solidFill>
              </a:rPr>
              <a:t>2</a:t>
            </a:r>
            <a:r>
              <a:rPr lang="en-US" altLang="en-US" sz="2800" baseline="30000" dirty="0">
                <a:solidFill>
                  <a:srgbClr val="FF0066"/>
                </a:solidFill>
              </a:rPr>
              <a:t>-  </a:t>
            </a:r>
            <a:r>
              <a:rPr lang="en-US" altLang="en-US" sz="2800" dirty="0">
                <a:solidFill>
                  <a:srgbClr val="FFC000"/>
                </a:solidFill>
              </a:rPr>
              <a:t>-----------------&gt; NO</a:t>
            </a:r>
            <a:r>
              <a:rPr lang="en-US" altLang="en-US" sz="2800" baseline="-25000" dirty="0">
                <a:solidFill>
                  <a:srgbClr val="FFC000"/>
                </a:solidFill>
              </a:rPr>
              <a:t>3</a:t>
            </a:r>
            <a:r>
              <a:rPr lang="en-US" altLang="en-US" sz="2800" baseline="30000" dirty="0">
                <a:solidFill>
                  <a:srgbClr val="FFC000"/>
                </a:solidFill>
              </a:rPr>
              <a:t> </a:t>
            </a:r>
          </a:p>
          <a:p>
            <a:pPr>
              <a:spcAft>
                <a:spcPts val="500"/>
              </a:spcAft>
            </a:pPr>
            <a:endParaRPr lang="en-US" altLang="en-US" sz="2800" baseline="30000" dirty="0">
              <a:solidFill>
                <a:srgbClr val="FFC000"/>
              </a:solidFill>
            </a:endParaRPr>
          </a:p>
          <a:p>
            <a:pPr>
              <a:spcAft>
                <a:spcPts val="500"/>
              </a:spcAft>
            </a:pPr>
            <a:r>
              <a:rPr lang="en-US" altLang="en-US" sz="2800" baseline="30000" dirty="0">
                <a:solidFill>
                  <a:srgbClr val="FFC000"/>
                </a:solidFill>
              </a:rPr>
              <a:t>                </a:t>
            </a:r>
            <a:r>
              <a:rPr lang="en-US" alt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Ammonium oxidizers:     </a:t>
            </a:r>
            <a:r>
              <a:rPr lang="en-US" altLang="en-US" sz="2800" dirty="0">
                <a:solidFill>
                  <a:srgbClr val="FF0066"/>
                </a:solidFill>
              </a:rPr>
              <a:t>Nitrite oxidizers:</a:t>
            </a:r>
          </a:p>
          <a:p>
            <a:pPr>
              <a:spcAft>
                <a:spcPts val="500"/>
              </a:spcAft>
            </a:pPr>
            <a:r>
              <a:rPr lang="en-US" altLang="en-US" sz="2800" dirty="0">
                <a:solidFill>
                  <a:srgbClr val="7030A0"/>
                </a:solidFill>
              </a:rPr>
              <a:t>               </a:t>
            </a:r>
            <a:r>
              <a:rPr lang="en-US" alt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very slow growing     </a:t>
            </a:r>
            <a:r>
              <a:rPr lang="en-US" altLang="en-US" sz="2800" dirty="0">
                <a:solidFill>
                  <a:srgbClr val="FFC000"/>
                </a:solidFill>
              </a:rPr>
              <a:t>	    </a:t>
            </a:r>
            <a:r>
              <a:rPr lang="en-US" altLang="en-US" sz="2800" dirty="0">
                <a:solidFill>
                  <a:srgbClr val="FF0066"/>
                </a:solidFill>
              </a:rPr>
              <a:t>faster growing</a:t>
            </a:r>
          </a:p>
          <a:p>
            <a:pPr>
              <a:spcAft>
                <a:spcPts val="500"/>
              </a:spcAft>
            </a:pPr>
            <a:r>
              <a:rPr lang="en-US" altLang="en-US" sz="2800" dirty="0">
                <a:solidFill>
                  <a:srgbClr val="7030A0"/>
                </a:solidFill>
              </a:rPr>
              <a:t>                 </a:t>
            </a:r>
            <a:r>
              <a:rPr lang="en-US" alt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sensitive to light      </a:t>
            </a:r>
            <a:r>
              <a:rPr lang="en-US" altLang="en-US" sz="2800" dirty="0">
                <a:solidFill>
                  <a:srgbClr val="FF0066"/>
                </a:solidFill>
              </a:rPr>
              <a:t>more sensitive to light</a:t>
            </a: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679450" y="5030788"/>
            <a:ext cx="75295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800" dirty="0">
                <a:solidFill>
                  <a:srgbClr val="FFC000"/>
                </a:solidFill>
              </a:rPr>
              <a:t> Nitrifiers are </a:t>
            </a:r>
            <a:r>
              <a:rPr lang="en-US" altLang="en-US" sz="2800" dirty="0" err="1">
                <a:solidFill>
                  <a:srgbClr val="FFC000"/>
                </a:solidFill>
              </a:rPr>
              <a:t>chemolithoautotrophs</a:t>
            </a:r>
            <a:r>
              <a:rPr lang="en-US" altLang="en-US" sz="2800" dirty="0">
                <a:solidFill>
                  <a:srgbClr val="FFC000"/>
                </a:solidFill>
              </a:rPr>
              <a:t>.</a:t>
            </a:r>
          </a:p>
          <a:p>
            <a:pPr>
              <a:buFontTx/>
              <a:buChar char="•"/>
            </a:pPr>
            <a:r>
              <a:rPr lang="en-US" altLang="en-US" sz="2800" dirty="0">
                <a:solidFill>
                  <a:srgbClr val="FFC000"/>
                </a:solidFill>
              </a:rPr>
              <a:t> </a:t>
            </a:r>
            <a:r>
              <a:rPr lang="en-US" altLang="en-US" sz="2800" dirty="0" smtClean="0">
                <a:solidFill>
                  <a:srgbClr val="FFC000"/>
                </a:solidFill>
              </a:rPr>
              <a:t>Maximum water column </a:t>
            </a:r>
            <a:r>
              <a:rPr lang="en-US" altLang="en-US" sz="2800" dirty="0">
                <a:solidFill>
                  <a:srgbClr val="FFC000"/>
                </a:solidFill>
              </a:rPr>
              <a:t>rates occur near the base of </a:t>
            </a:r>
            <a:r>
              <a:rPr lang="en-US" altLang="en-US" sz="2800" dirty="0" smtClean="0">
                <a:solidFill>
                  <a:srgbClr val="FFC000"/>
                </a:solidFill>
              </a:rPr>
              <a:t>the euphotic </a:t>
            </a:r>
            <a:r>
              <a:rPr lang="en-US" altLang="en-US" sz="2800" dirty="0">
                <a:solidFill>
                  <a:srgbClr val="FFC000"/>
                </a:solidFill>
              </a:rPr>
              <a:t>zone.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7A"/>
            </a:gs>
            <a:gs pos="999">
              <a:srgbClr val="00007A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9525" y="1109663"/>
            <a:ext cx="9134475" cy="273050"/>
            <a:chOff x="1" y="336"/>
            <a:chExt cx="6473" cy="172"/>
          </a:xfrm>
        </p:grpSpPr>
        <p:sp>
          <p:nvSpPr>
            <p:cNvPr id="78868" name="Arc 3"/>
            <p:cNvSpPr>
              <a:spLocks/>
            </p:cNvSpPr>
            <p:nvPr/>
          </p:nvSpPr>
          <p:spPr bwMode="auto">
            <a:xfrm>
              <a:off x="5942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69" name="Arc 4"/>
            <p:cNvSpPr>
              <a:spLocks/>
            </p:cNvSpPr>
            <p:nvPr/>
          </p:nvSpPr>
          <p:spPr bwMode="auto">
            <a:xfrm>
              <a:off x="1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0" name="Arc 5"/>
            <p:cNvSpPr>
              <a:spLocks/>
            </p:cNvSpPr>
            <p:nvPr/>
          </p:nvSpPr>
          <p:spPr bwMode="auto">
            <a:xfrm>
              <a:off x="549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1" name="Arc 6"/>
            <p:cNvSpPr>
              <a:spLocks/>
            </p:cNvSpPr>
            <p:nvPr/>
          </p:nvSpPr>
          <p:spPr bwMode="auto">
            <a:xfrm>
              <a:off x="1080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2" name="Arc 7"/>
            <p:cNvSpPr>
              <a:spLocks/>
            </p:cNvSpPr>
            <p:nvPr/>
          </p:nvSpPr>
          <p:spPr bwMode="auto">
            <a:xfrm>
              <a:off x="1628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3" name="Arc 8"/>
            <p:cNvSpPr>
              <a:spLocks/>
            </p:cNvSpPr>
            <p:nvPr/>
          </p:nvSpPr>
          <p:spPr bwMode="auto">
            <a:xfrm>
              <a:off x="2159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4" name="Arc 9"/>
            <p:cNvSpPr>
              <a:spLocks/>
            </p:cNvSpPr>
            <p:nvPr/>
          </p:nvSpPr>
          <p:spPr bwMode="auto">
            <a:xfrm>
              <a:off x="2707" y="336"/>
              <a:ext cx="531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5" name="Arc 10"/>
            <p:cNvSpPr>
              <a:spLocks/>
            </p:cNvSpPr>
            <p:nvPr/>
          </p:nvSpPr>
          <p:spPr bwMode="auto">
            <a:xfrm>
              <a:off x="3237" y="336"/>
              <a:ext cx="531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6" name="Arc 11"/>
            <p:cNvSpPr>
              <a:spLocks/>
            </p:cNvSpPr>
            <p:nvPr/>
          </p:nvSpPr>
          <p:spPr bwMode="auto">
            <a:xfrm>
              <a:off x="3784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7" name="Arc 12"/>
            <p:cNvSpPr>
              <a:spLocks/>
            </p:cNvSpPr>
            <p:nvPr/>
          </p:nvSpPr>
          <p:spPr bwMode="auto">
            <a:xfrm>
              <a:off x="4315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8" name="Arc 13"/>
            <p:cNvSpPr>
              <a:spLocks/>
            </p:cNvSpPr>
            <p:nvPr/>
          </p:nvSpPr>
          <p:spPr bwMode="auto">
            <a:xfrm>
              <a:off x="4863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879" name="Arc 14"/>
            <p:cNvSpPr>
              <a:spLocks/>
            </p:cNvSpPr>
            <p:nvPr/>
          </p:nvSpPr>
          <p:spPr bwMode="auto">
            <a:xfrm>
              <a:off x="5394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78851" name="Line 15"/>
          <p:cNvSpPr>
            <a:spLocks noChangeShapeType="1"/>
          </p:cNvSpPr>
          <p:nvPr/>
        </p:nvSpPr>
        <p:spPr bwMode="auto">
          <a:xfrm>
            <a:off x="33338" y="3719513"/>
            <a:ext cx="9110662" cy="0"/>
          </a:xfrm>
          <a:prstGeom prst="line">
            <a:avLst/>
          </a:prstGeom>
          <a:noFill/>
          <a:ln w="25400">
            <a:solidFill>
              <a:srgbClr val="7CEEFA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solidFill>
                <a:srgbClr val="FFFFFF"/>
              </a:solidFill>
              <a:latin typeface="Times New Roman" pitchFamily="-1" charset="0"/>
              <a:ea typeface="ＭＳ Ｐゴシック" pitchFamily="-1" charset="-128"/>
            </a:endParaRPr>
          </a:p>
        </p:txBody>
      </p:sp>
      <p:sp>
        <p:nvSpPr>
          <p:cNvPr id="78852" name="Oval 18"/>
          <p:cNvSpPr>
            <a:spLocks noChangeArrowheads="1"/>
          </p:cNvSpPr>
          <p:nvPr/>
        </p:nvSpPr>
        <p:spPr bwMode="auto">
          <a:xfrm>
            <a:off x="2814638" y="1965325"/>
            <a:ext cx="1514475" cy="1055688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72475" name="Rectangle 27"/>
          <p:cNvSpPr>
            <a:spLocks noChangeArrowheads="1"/>
          </p:cNvSpPr>
          <p:nvPr/>
        </p:nvSpPr>
        <p:spPr bwMode="auto">
          <a:xfrm>
            <a:off x="1936750" y="5921375"/>
            <a:ext cx="52705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Nitrifying bacteria - or is it??</a:t>
            </a:r>
            <a:endParaRPr lang="en-US" altLang="en-US" sz="3200" baseline="30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72478" name="Rectangle 30"/>
          <p:cNvSpPr>
            <a:spLocks noChangeArrowheads="1"/>
          </p:cNvSpPr>
          <p:nvPr/>
        </p:nvSpPr>
        <p:spPr bwMode="auto">
          <a:xfrm>
            <a:off x="1404938" y="5260975"/>
            <a:ext cx="102592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</a:t>
            </a:r>
            <a:r>
              <a:rPr lang="en-US" altLang="en-US" sz="3200" baseline="-25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altLang="en-US" sz="3200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</a:p>
        </p:txBody>
      </p:sp>
      <p:grpSp>
        <p:nvGrpSpPr>
          <p:cNvPr id="78855" name="Group 34"/>
          <p:cNvGrpSpPr>
            <a:grpSpLocks/>
          </p:cNvGrpSpPr>
          <p:nvPr/>
        </p:nvGrpSpPr>
        <p:grpSpPr bwMode="auto">
          <a:xfrm>
            <a:off x="3952875" y="2640013"/>
            <a:ext cx="6391275" cy="3187700"/>
            <a:chOff x="2789" y="1643"/>
            <a:chExt cx="2423" cy="2028"/>
          </a:xfrm>
        </p:grpSpPr>
        <p:sp>
          <p:nvSpPr>
            <p:cNvPr id="78866" name="Arc 28"/>
            <p:cNvSpPr>
              <a:spLocks/>
            </p:cNvSpPr>
            <p:nvPr/>
          </p:nvSpPr>
          <p:spPr bwMode="auto">
            <a:xfrm>
              <a:off x="2789" y="1643"/>
              <a:ext cx="1249" cy="1715"/>
            </a:xfrm>
            <a:custGeom>
              <a:avLst/>
              <a:gdLst>
                <a:gd name="T0" fmla="*/ 0 w 21550"/>
                <a:gd name="T1" fmla="*/ 0 h 21600"/>
                <a:gd name="T2" fmla="*/ 0 w 21550"/>
                <a:gd name="T3" fmla="*/ 0 h 21600"/>
                <a:gd name="T4" fmla="*/ 0 w 2155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50"/>
                <a:gd name="T10" fmla="*/ 0 h 21600"/>
                <a:gd name="T11" fmla="*/ 21550 w 215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50" h="21600" fill="none" extrusionOk="0">
                  <a:moveTo>
                    <a:pt x="0" y="-1"/>
                  </a:moveTo>
                  <a:cubicBezTo>
                    <a:pt x="11362" y="-1"/>
                    <a:pt x="20781" y="8802"/>
                    <a:pt x="21550" y="20138"/>
                  </a:cubicBezTo>
                </a:path>
                <a:path w="21550" h="21600" stroke="0" extrusionOk="0">
                  <a:moveTo>
                    <a:pt x="0" y="-1"/>
                  </a:moveTo>
                  <a:cubicBezTo>
                    <a:pt x="11362" y="-1"/>
                    <a:pt x="20781" y="8802"/>
                    <a:pt x="21550" y="2013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 cap="rnd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72477" name="Rectangle 29"/>
            <p:cNvSpPr>
              <a:spLocks noChangeArrowheads="1"/>
            </p:cNvSpPr>
            <p:nvPr/>
          </p:nvSpPr>
          <p:spPr bwMode="auto">
            <a:xfrm>
              <a:off x="3818" y="3301"/>
              <a:ext cx="1394" cy="37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7" tIns="44450" rIns="90487" bIns="4445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3BF32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-109" charset="0"/>
                  <a:ea typeface="ＭＳ Ｐゴシック" pitchFamily="-1" charset="-128"/>
                </a:rPr>
                <a:t>PN or DON</a:t>
              </a:r>
            </a:p>
          </p:txBody>
        </p:sp>
      </p:grpSp>
      <p:grpSp>
        <p:nvGrpSpPr>
          <p:cNvPr id="78856" name="Group 36"/>
          <p:cNvGrpSpPr>
            <a:grpSpLocks/>
          </p:cNvGrpSpPr>
          <p:nvPr/>
        </p:nvGrpSpPr>
        <p:grpSpPr bwMode="auto">
          <a:xfrm>
            <a:off x="2516188" y="214313"/>
            <a:ext cx="6169025" cy="5661025"/>
            <a:chOff x="1585" y="135"/>
            <a:chExt cx="3886" cy="3566"/>
          </a:xfrm>
        </p:grpSpPr>
        <p:grpSp>
          <p:nvGrpSpPr>
            <p:cNvPr id="78859" name="Group 33"/>
            <p:cNvGrpSpPr>
              <a:grpSpLocks/>
            </p:cNvGrpSpPr>
            <p:nvPr/>
          </p:nvGrpSpPr>
          <p:grpSpPr bwMode="auto">
            <a:xfrm>
              <a:off x="1585" y="3334"/>
              <a:ext cx="2314" cy="367"/>
              <a:chOff x="1575" y="3334"/>
              <a:chExt cx="2314" cy="367"/>
            </a:xfrm>
          </p:grpSpPr>
          <p:sp>
            <p:nvSpPr>
              <p:cNvPr id="872470" name="Rectangle 22"/>
              <p:cNvSpPr>
                <a:spLocks noChangeArrowheads="1"/>
              </p:cNvSpPr>
              <p:nvPr/>
            </p:nvSpPr>
            <p:spPr bwMode="auto">
              <a:xfrm>
                <a:off x="2772" y="3334"/>
                <a:ext cx="687" cy="3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NH</a:t>
                </a:r>
                <a:r>
                  <a:rPr lang="en-US" altLang="en-US" sz="3200" baseline="-25000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  <a:r>
                  <a:rPr lang="en-US" altLang="en-US" sz="3200" baseline="30000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+</a:t>
                </a:r>
              </a:p>
            </p:txBody>
          </p:sp>
          <p:sp>
            <p:nvSpPr>
              <p:cNvPr id="872471" name="Rectangle 23"/>
              <p:cNvSpPr>
                <a:spLocks noChangeArrowheads="1"/>
              </p:cNvSpPr>
              <p:nvPr/>
            </p:nvSpPr>
            <p:spPr bwMode="auto">
              <a:xfrm>
                <a:off x="1833" y="3334"/>
                <a:ext cx="646" cy="3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dirty="0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NO</a:t>
                </a:r>
                <a:r>
                  <a:rPr lang="en-US" altLang="en-US" sz="3200" baseline="-25000" dirty="0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</a:t>
                </a:r>
                <a:r>
                  <a:rPr lang="en-US" altLang="en-US" sz="3200" baseline="30000" dirty="0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78863" name="Line 24"/>
              <p:cNvSpPr>
                <a:spLocks noChangeShapeType="1"/>
              </p:cNvSpPr>
              <p:nvPr/>
            </p:nvSpPr>
            <p:spPr bwMode="auto">
              <a:xfrm rot="16200000" flipV="1">
                <a:off x="3750" y="3371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 smtClean="0">
                  <a:solidFill>
                    <a:srgbClr val="FFFFFF"/>
                  </a:solidFill>
                  <a:latin typeface="Times New Roman" pitchFamily="-1" charset="0"/>
                  <a:ea typeface="ＭＳ Ｐゴシック" pitchFamily="-1" charset="-128"/>
                </a:endParaRPr>
              </a:p>
            </p:txBody>
          </p:sp>
          <p:sp>
            <p:nvSpPr>
              <p:cNvPr id="78864" name="Line 25"/>
              <p:cNvSpPr>
                <a:spLocks noChangeShapeType="1"/>
              </p:cNvSpPr>
              <p:nvPr/>
            </p:nvSpPr>
            <p:spPr bwMode="auto">
              <a:xfrm rot="16200000" flipV="1">
                <a:off x="2626" y="3377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 smtClean="0">
                  <a:solidFill>
                    <a:srgbClr val="FFFFFF"/>
                  </a:solidFill>
                  <a:latin typeface="Times New Roman" pitchFamily="-1" charset="0"/>
                  <a:ea typeface="ＭＳ Ｐゴシック" pitchFamily="-1" charset="-128"/>
                </a:endParaRPr>
              </a:p>
            </p:txBody>
          </p:sp>
          <p:sp>
            <p:nvSpPr>
              <p:cNvPr id="78865" name="Line 26"/>
              <p:cNvSpPr>
                <a:spLocks noChangeShapeType="1"/>
              </p:cNvSpPr>
              <p:nvPr/>
            </p:nvSpPr>
            <p:spPr bwMode="auto">
              <a:xfrm rot="16200000" flipV="1">
                <a:off x="1714" y="3377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 smtClean="0">
                  <a:solidFill>
                    <a:srgbClr val="FFFFFF"/>
                  </a:solidFill>
                  <a:latin typeface="Times New Roman" pitchFamily="-1" charset="0"/>
                  <a:ea typeface="ＭＳ Ｐゴシック" pitchFamily="-1" charset="-128"/>
                </a:endParaRPr>
              </a:p>
            </p:txBody>
          </p:sp>
        </p:grpSp>
        <p:sp>
          <p:nvSpPr>
            <p:cNvPr id="872480" name="Rectangle 32"/>
            <p:cNvSpPr>
              <a:spLocks noChangeArrowheads="1"/>
            </p:cNvSpPr>
            <p:nvPr/>
          </p:nvSpPr>
          <p:spPr bwMode="auto">
            <a:xfrm>
              <a:off x="3331" y="135"/>
              <a:ext cx="2140" cy="5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8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Nitrification</a:t>
              </a:r>
              <a:endParaRPr lang="en-US" altLang="en-US" sz="4800" baseline="30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5045075" y="4999038"/>
            <a:ext cx="1735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ammonification</a:t>
            </a:r>
            <a:endParaRPr lang="en-US" altLang="en-US" sz="1800" baseline="30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6245225" y="3044825"/>
            <a:ext cx="20097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dead cells/detritus</a:t>
            </a:r>
            <a:endParaRPr lang="en-US" altLang="en-US" sz="1800" baseline="30000" smtClean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068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4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1505" y="609600"/>
            <a:ext cx="8301696" cy="1384995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The Immortal Life of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Nitrogen</a:t>
            </a:r>
          </a:p>
          <a:p>
            <a:pPr lvl="0"/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1: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cycle pathways</a:t>
            </a:r>
          </a:p>
          <a:p>
            <a:pPr lvl="0"/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2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Human impacts on N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endParaRPr lang="en-US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04900" y="4114800"/>
            <a:ext cx="6934200" cy="18161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“...the atoms of nitrogen are bound on the wheel of change, and ceaselessly pass through living and non-living phases.”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Johnstone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(1908, p. 274)</a:t>
            </a:r>
          </a:p>
        </p:txBody>
      </p:sp>
    </p:spTree>
    <p:extLst>
      <p:ext uri="{BB962C8B-B14F-4D97-AF65-F5344CB8AC3E}">
        <p14:creationId xmlns:p14="http://schemas.microsoft.com/office/powerpoint/2010/main" val="9374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04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654050"/>
            <a:ext cx="69215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899" name="Group 6"/>
          <p:cNvGrpSpPr>
            <a:grpSpLocks/>
          </p:cNvGrpSpPr>
          <p:nvPr/>
        </p:nvGrpSpPr>
        <p:grpSpPr bwMode="auto">
          <a:xfrm>
            <a:off x="2230438" y="2741613"/>
            <a:ext cx="2540000" cy="3159125"/>
            <a:chOff x="2230338" y="2741651"/>
            <a:chExt cx="2540108" cy="3159869"/>
          </a:xfrm>
        </p:grpSpPr>
        <p:sp>
          <p:nvSpPr>
            <p:cNvPr id="80901" name="Rectangle 4"/>
            <p:cNvSpPr>
              <a:spLocks noChangeArrowheads="1"/>
            </p:cNvSpPr>
            <p:nvPr/>
          </p:nvSpPr>
          <p:spPr bwMode="auto">
            <a:xfrm>
              <a:off x="2230338" y="2741651"/>
              <a:ext cx="2540108" cy="3159869"/>
            </a:xfrm>
            <a:prstGeom prst="rect">
              <a:avLst/>
            </a:prstGeom>
            <a:solidFill>
              <a:srgbClr val="CCFFCC">
                <a:alpha val="43921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902" name="Rectangle 1044"/>
            <p:cNvSpPr>
              <a:spLocks noChangeArrowheads="1"/>
            </p:cNvSpPr>
            <p:nvPr/>
          </p:nvSpPr>
          <p:spPr bwMode="auto">
            <a:xfrm>
              <a:off x="2316067" y="4186616"/>
              <a:ext cx="1147811" cy="36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1800" b="0">
                  <a:solidFill>
                    <a:srgbClr val="000000"/>
                  </a:solidFill>
                  <a:latin typeface="Arial" charset="0"/>
                </a:rPr>
                <a:t>Nitracline</a:t>
              </a:r>
            </a:p>
          </p:txBody>
        </p:sp>
      </p:grpSp>
      <p:sp>
        <p:nvSpPr>
          <p:cNvPr id="80900" name="Rectangle 7"/>
          <p:cNvSpPr>
            <a:spLocks noChangeArrowheads="1"/>
          </p:cNvSpPr>
          <p:nvPr/>
        </p:nvSpPr>
        <p:spPr bwMode="auto">
          <a:xfrm>
            <a:off x="5105400" y="1120775"/>
            <a:ext cx="2649537" cy="497522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73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288925"/>
            <a:ext cx="6988175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5"/>
          <p:cNvSpPr>
            <a:spLocks noChangeArrowheads="1"/>
          </p:cNvSpPr>
          <p:nvPr/>
        </p:nvSpPr>
        <p:spPr bwMode="auto">
          <a:xfrm>
            <a:off x="-533400" y="365125"/>
            <a:ext cx="27241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2400" dirty="0">
                <a:solidFill>
                  <a:srgbClr val="FFC000"/>
                </a:solidFill>
              </a:rPr>
              <a:t>	</a:t>
            </a:r>
            <a:r>
              <a:rPr lang="en-US" altLang="en-US" sz="2400" dirty="0" err="1">
                <a:solidFill>
                  <a:srgbClr val="FFC000"/>
                </a:solidFill>
              </a:rPr>
              <a:t>Karner</a:t>
            </a:r>
            <a:r>
              <a:rPr lang="en-US" altLang="en-US" sz="2400" dirty="0">
                <a:solidFill>
                  <a:srgbClr val="FFC000"/>
                </a:solidFill>
              </a:rPr>
              <a:t> et al. 2001 Nature</a:t>
            </a:r>
          </a:p>
          <a:p>
            <a:r>
              <a:rPr lang="en-US" altLang="en-US" sz="2000" dirty="0">
                <a:solidFill>
                  <a:srgbClr val="FFC000"/>
                </a:solidFill>
              </a:rPr>
              <a:t>     	</a:t>
            </a:r>
          </a:p>
          <a:p>
            <a:r>
              <a:rPr lang="en-US" altLang="en-US" sz="2000" dirty="0">
                <a:solidFill>
                  <a:srgbClr val="FFC000"/>
                </a:solidFill>
              </a:rPr>
              <a:t>	39% of the picoplankton in the mesopelagic at HOT are archaea.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2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1/The_nitrogen_cycle_Arri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0" y="1262061"/>
            <a:ext cx="5334000" cy="43338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91" y="6396335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from: </a:t>
            </a:r>
            <a:r>
              <a:rPr lang="en-US" sz="1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-Qing </a:t>
            </a:r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and Jian Zhang 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</a:t>
            </a:r>
            <a:endParaRPr lang="en-US" sz="1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 rot="17962076">
            <a:off x="1251964" y="1389936"/>
            <a:ext cx="2510724" cy="1368411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7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/>
        </p:nvGrpSpPr>
        <p:grpSpPr bwMode="auto">
          <a:xfrm>
            <a:off x="0" y="1373188"/>
            <a:ext cx="9134475" cy="273050"/>
            <a:chOff x="1" y="336"/>
            <a:chExt cx="6473" cy="172"/>
          </a:xfrm>
        </p:grpSpPr>
        <p:sp>
          <p:nvSpPr>
            <p:cNvPr id="91169" name="Arc 3"/>
            <p:cNvSpPr>
              <a:spLocks/>
            </p:cNvSpPr>
            <p:nvPr/>
          </p:nvSpPr>
          <p:spPr bwMode="auto">
            <a:xfrm>
              <a:off x="5942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0" name="Arc 4"/>
            <p:cNvSpPr>
              <a:spLocks/>
            </p:cNvSpPr>
            <p:nvPr/>
          </p:nvSpPr>
          <p:spPr bwMode="auto">
            <a:xfrm>
              <a:off x="1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1" name="Arc 5"/>
            <p:cNvSpPr>
              <a:spLocks/>
            </p:cNvSpPr>
            <p:nvPr/>
          </p:nvSpPr>
          <p:spPr bwMode="auto">
            <a:xfrm>
              <a:off x="549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2" name="Arc 6"/>
            <p:cNvSpPr>
              <a:spLocks/>
            </p:cNvSpPr>
            <p:nvPr/>
          </p:nvSpPr>
          <p:spPr bwMode="auto">
            <a:xfrm>
              <a:off x="1080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3" name="Arc 7"/>
            <p:cNvSpPr>
              <a:spLocks/>
            </p:cNvSpPr>
            <p:nvPr/>
          </p:nvSpPr>
          <p:spPr bwMode="auto">
            <a:xfrm>
              <a:off x="1628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4" name="Arc 8"/>
            <p:cNvSpPr>
              <a:spLocks/>
            </p:cNvSpPr>
            <p:nvPr/>
          </p:nvSpPr>
          <p:spPr bwMode="auto">
            <a:xfrm>
              <a:off x="2159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5" name="Arc 9"/>
            <p:cNvSpPr>
              <a:spLocks/>
            </p:cNvSpPr>
            <p:nvPr/>
          </p:nvSpPr>
          <p:spPr bwMode="auto">
            <a:xfrm>
              <a:off x="2707" y="336"/>
              <a:ext cx="531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6" name="Arc 10"/>
            <p:cNvSpPr>
              <a:spLocks/>
            </p:cNvSpPr>
            <p:nvPr/>
          </p:nvSpPr>
          <p:spPr bwMode="auto">
            <a:xfrm>
              <a:off x="3237" y="336"/>
              <a:ext cx="531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7" name="Arc 11"/>
            <p:cNvSpPr>
              <a:spLocks/>
            </p:cNvSpPr>
            <p:nvPr/>
          </p:nvSpPr>
          <p:spPr bwMode="auto">
            <a:xfrm>
              <a:off x="3784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8" name="Arc 12"/>
            <p:cNvSpPr>
              <a:spLocks/>
            </p:cNvSpPr>
            <p:nvPr/>
          </p:nvSpPr>
          <p:spPr bwMode="auto">
            <a:xfrm>
              <a:off x="4315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9" name="Arc 13"/>
            <p:cNvSpPr>
              <a:spLocks/>
            </p:cNvSpPr>
            <p:nvPr/>
          </p:nvSpPr>
          <p:spPr bwMode="auto">
            <a:xfrm>
              <a:off x="4863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80" name="Arc 14"/>
            <p:cNvSpPr>
              <a:spLocks/>
            </p:cNvSpPr>
            <p:nvPr/>
          </p:nvSpPr>
          <p:spPr bwMode="auto">
            <a:xfrm>
              <a:off x="5394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1139" name="Oval 16"/>
          <p:cNvSpPr>
            <a:spLocks noChangeArrowheads="1"/>
          </p:cNvSpPr>
          <p:nvPr/>
        </p:nvSpPr>
        <p:spPr bwMode="auto">
          <a:xfrm>
            <a:off x="2814638" y="1800225"/>
            <a:ext cx="1514475" cy="1055688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/>
          </a:p>
        </p:txBody>
      </p:sp>
      <p:sp>
        <p:nvSpPr>
          <p:cNvPr id="878612" name="Rectangle 20"/>
          <p:cNvSpPr>
            <a:spLocks noChangeArrowheads="1"/>
          </p:cNvSpPr>
          <p:nvPr/>
        </p:nvSpPr>
        <p:spPr bwMode="auto">
          <a:xfrm>
            <a:off x="4400550" y="4695825"/>
            <a:ext cx="109004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7030A0"/>
                </a:solidFill>
              </a:rPr>
              <a:t>NH</a:t>
            </a:r>
            <a:r>
              <a:rPr lang="en-US" altLang="en-US" sz="3200" baseline="-25000" dirty="0">
                <a:solidFill>
                  <a:srgbClr val="7030A0"/>
                </a:solidFill>
              </a:rPr>
              <a:t>4</a:t>
            </a:r>
            <a:r>
              <a:rPr lang="en-US" altLang="en-US" sz="3200" baseline="30000" dirty="0">
                <a:solidFill>
                  <a:srgbClr val="7030A0"/>
                </a:solidFill>
              </a:rPr>
              <a:t>+</a:t>
            </a:r>
          </a:p>
        </p:txBody>
      </p:sp>
      <p:sp>
        <p:nvSpPr>
          <p:cNvPr id="878613" name="Rectangle 21"/>
          <p:cNvSpPr>
            <a:spLocks noChangeArrowheads="1"/>
          </p:cNvSpPr>
          <p:nvPr/>
        </p:nvSpPr>
        <p:spPr bwMode="auto">
          <a:xfrm>
            <a:off x="2909888" y="4695825"/>
            <a:ext cx="102592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0066"/>
                </a:solidFill>
              </a:rPr>
              <a:t>NO</a:t>
            </a:r>
            <a:r>
              <a:rPr lang="en-US" altLang="en-US" sz="3200" baseline="-25000" dirty="0">
                <a:solidFill>
                  <a:srgbClr val="FF0066"/>
                </a:solidFill>
              </a:rPr>
              <a:t>2</a:t>
            </a:r>
            <a:r>
              <a:rPr lang="en-US" altLang="en-US" sz="3200" baseline="30000" dirty="0">
                <a:solidFill>
                  <a:srgbClr val="FF0066"/>
                </a:solidFill>
              </a:rPr>
              <a:t>-</a:t>
            </a:r>
          </a:p>
        </p:txBody>
      </p:sp>
      <p:sp>
        <p:nvSpPr>
          <p:cNvPr id="91142" name="Line 22"/>
          <p:cNvSpPr>
            <a:spLocks noChangeShapeType="1"/>
          </p:cNvSpPr>
          <p:nvPr/>
        </p:nvSpPr>
        <p:spPr bwMode="auto">
          <a:xfrm rot="16200000" flipV="1">
            <a:off x="5675313" y="4754562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3" name="Line 23"/>
          <p:cNvSpPr>
            <a:spLocks noChangeShapeType="1"/>
          </p:cNvSpPr>
          <p:nvPr/>
        </p:nvSpPr>
        <p:spPr bwMode="auto">
          <a:xfrm rot="16200000" flipV="1">
            <a:off x="4168776" y="4764087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4" name="Line 24"/>
          <p:cNvSpPr>
            <a:spLocks noChangeShapeType="1"/>
          </p:cNvSpPr>
          <p:nvPr/>
        </p:nvSpPr>
        <p:spPr bwMode="auto">
          <a:xfrm rot="16200000" flipV="1">
            <a:off x="2720976" y="4764087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5" name="Arc 26"/>
          <p:cNvSpPr>
            <a:spLocks/>
          </p:cNvSpPr>
          <p:nvPr/>
        </p:nvSpPr>
        <p:spPr bwMode="auto">
          <a:xfrm>
            <a:off x="3933825" y="2360613"/>
            <a:ext cx="2476500" cy="2144712"/>
          </a:xfrm>
          <a:custGeom>
            <a:avLst/>
            <a:gdLst>
              <a:gd name="T0" fmla="*/ 0 w 21550"/>
              <a:gd name="T1" fmla="*/ 0 h 21600"/>
              <a:gd name="T2" fmla="*/ 2147483647 w 21550"/>
              <a:gd name="T3" fmla="*/ 2147483647 h 21600"/>
              <a:gd name="T4" fmla="*/ 0 w 21550"/>
              <a:gd name="T5" fmla="*/ 2147483647 h 21600"/>
              <a:gd name="T6" fmla="*/ 0 60000 65536"/>
              <a:gd name="T7" fmla="*/ 0 60000 65536"/>
              <a:gd name="T8" fmla="*/ 0 60000 65536"/>
              <a:gd name="T9" fmla="*/ 0 w 21550"/>
              <a:gd name="T10" fmla="*/ 0 h 21600"/>
              <a:gd name="T11" fmla="*/ 21550 w 2155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50" h="21600" fill="none" extrusionOk="0">
                <a:moveTo>
                  <a:pt x="0" y="-1"/>
                </a:moveTo>
                <a:cubicBezTo>
                  <a:pt x="11362" y="-1"/>
                  <a:pt x="20781" y="8802"/>
                  <a:pt x="21550" y="20138"/>
                </a:cubicBezTo>
              </a:path>
              <a:path w="21550" h="21600" stroke="0" extrusionOk="0">
                <a:moveTo>
                  <a:pt x="0" y="-1"/>
                </a:moveTo>
                <a:cubicBezTo>
                  <a:pt x="11362" y="-1"/>
                  <a:pt x="20781" y="8802"/>
                  <a:pt x="21550" y="20138"/>
                </a:cubicBezTo>
                <a:lnTo>
                  <a:pt x="0" y="21600"/>
                </a:lnTo>
                <a:close/>
              </a:path>
            </a:pathLst>
          </a:custGeom>
          <a:noFill/>
          <a:ln w="25400" cap="rnd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/>
          </a:p>
        </p:txBody>
      </p:sp>
      <p:sp>
        <p:nvSpPr>
          <p:cNvPr id="878619" name="Rectangle 27"/>
          <p:cNvSpPr>
            <a:spLocks noChangeArrowheads="1"/>
          </p:cNvSpPr>
          <p:nvPr/>
        </p:nvSpPr>
        <p:spPr bwMode="auto">
          <a:xfrm>
            <a:off x="6061075" y="4643438"/>
            <a:ext cx="2227263" cy="5826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3BF329"/>
                </a:solidFill>
                <a:latin typeface="Times New Roman" pitchFamily="-109" charset="0"/>
                <a:ea typeface="+mn-ea"/>
              </a:rPr>
              <a:t>PN or DON</a:t>
            </a:r>
          </a:p>
        </p:txBody>
      </p:sp>
      <p:sp>
        <p:nvSpPr>
          <p:cNvPr id="878620" name="Rectangle 28"/>
          <p:cNvSpPr>
            <a:spLocks noChangeArrowheads="1"/>
          </p:cNvSpPr>
          <p:nvPr/>
        </p:nvSpPr>
        <p:spPr bwMode="auto">
          <a:xfrm>
            <a:off x="1404938" y="4664075"/>
            <a:ext cx="102592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C000"/>
                </a:solidFill>
              </a:rPr>
              <a:t>NO</a:t>
            </a:r>
            <a:r>
              <a:rPr lang="en-US" altLang="en-US" sz="3200" baseline="-25000" dirty="0">
                <a:solidFill>
                  <a:srgbClr val="FFC000"/>
                </a:solidFill>
              </a:rPr>
              <a:t>3</a:t>
            </a:r>
            <a:r>
              <a:rPr lang="en-US" altLang="en-US" sz="3200" baseline="30000" dirty="0">
                <a:solidFill>
                  <a:srgbClr val="FFC000"/>
                </a:solidFill>
              </a:rPr>
              <a:t>-</a:t>
            </a:r>
          </a:p>
        </p:txBody>
      </p:sp>
      <p:sp>
        <p:nvSpPr>
          <p:cNvPr id="91148" name="Line 42"/>
          <p:cNvSpPr>
            <a:spLocks noChangeShapeType="1"/>
          </p:cNvSpPr>
          <p:nvPr/>
        </p:nvSpPr>
        <p:spPr bwMode="auto">
          <a:xfrm>
            <a:off x="33338" y="3732213"/>
            <a:ext cx="9110662" cy="0"/>
          </a:xfrm>
          <a:prstGeom prst="line">
            <a:avLst/>
          </a:prstGeom>
          <a:noFill/>
          <a:ln w="25400">
            <a:solidFill>
              <a:srgbClr val="7CEEFA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280988" y="219075"/>
            <a:ext cx="8166100" cy="6638925"/>
            <a:chOff x="177" y="138"/>
            <a:chExt cx="5144" cy="4182"/>
          </a:xfrm>
        </p:grpSpPr>
        <p:grpSp>
          <p:nvGrpSpPr>
            <p:cNvPr id="91151" name="Group 46"/>
            <p:cNvGrpSpPr>
              <a:grpSpLocks/>
            </p:cNvGrpSpPr>
            <p:nvPr/>
          </p:nvGrpSpPr>
          <p:grpSpPr bwMode="auto">
            <a:xfrm>
              <a:off x="177" y="138"/>
              <a:ext cx="5131" cy="4096"/>
              <a:chOff x="177" y="138"/>
              <a:chExt cx="5131" cy="4096"/>
            </a:xfrm>
          </p:grpSpPr>
          <p:grpSp>
            <p:nvGrpSpPr>
              <p:cNvPr id="91155" name="Group 45"/>
              <p:cNvGrpSpPr>
                <a:grpSpLocks/>
              </p:cNvGrpSpPr>
              <p:nvPr/>
            </p:nvGrpSpPr>
            <p:grpSpPr bwMode="auto">
              <a:xfrm>
                <a:off x="1250" y="351"/>
                <a:ext cx="4058" cy="3883"/>
                <a:chOff x="1250" y="351"/>
                <a:chExt cx="4058" cy="3883"/>
              </a:xfrm>
            </p:grpSpPr>
            <p:sp>
              <p:nvSpPr>
                <p:cNvPr id="878617" name="Rectangle 25"/>
                <p:cNvSpPr>
                  <a:spLocks noChangeArrowheads="1"/>
                </p:cNvSpPr>
                <p:nvPr/>
              </p:nvSpPr>
              <p:spPr bwMode="auto">
                <a:xfrm>
                  <a:off x="1560" y="3871"/>
                  <a:ext cx="2852" cy="36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>
                  <a:lvl1pPr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1pPr>
                  <a:lvl2pPr marL="37931725" indent="-37474525"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2pPr>
                  <a:lvl3pPr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3pPr>
                  <a:lvl4pPr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4pPr>
                  <a:lvl5pPr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9pPr>
                </a:lstStyle>
                <a:p>
                  <a:r>
                    <a:rPr lang="en-US" altLang="en-US" sz="320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Canonical denitrification</a:t>
                  </a:r>
                  <a:endParaRPr lang="en-US" altLang="en-US" sz="3200" baseline="30000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grpSp>
              <p:nvGrpSpPr>
                <p:cNvPr id="91158" name="Group 30"/>
                <p:cNvGrpSpPr>
                  <a:grpSpLocks/>
                </p:cNvGrpSpPr>
                <p:nvPr/>
              </p:nvGrpSpPr>
              <p:grpSpPr bwMode="auto">
                <a:xfrm>
                  <a:off x="1250" y="351"/>
                  <a:ext cx="4058" cy="3508"/>
                  <a:chOff x="1250" y="351"/>
                  <a:chExt cx="4058" cy="3508"/>
                </a:xfrm>
              </p:grpSpPr>
              <p:sp>
                <p:nvSpPr>
                  <p:cNvPr id="91159" name="Line 31"/>
                  <p:cNvSpPr>
                    <a:spLocks noChangeShapeType="1"/>
                  </p:cNvSpPr>
                  <p:nvPr/>
                </p:nvSpPr>
                <p:spPr bwMode="auto">
                  <a:xfrm rot="8483189" flipV="1">
                    <a:off x="1250" y="3304"/>
                    <a:ext cx="0" cy="27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8624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1473" y="3491"/>
                    <a:ext cx="646" cy="367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1pPr>
                    <a:lvl2pPr marL="37931725" indent="-37474525"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2pPr>
                    <a:lvl3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3pPr>
                    <a:lvl4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4pPr>
                    <a:lvl5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9pPr>
                  </a:lstStyle>
                  <a:p>
                    <a:r>
                      <a:rPr lang="en-US" altLang="en-US" sz="3200" dirty="0">
                        <a:solidFill>
                          <a:srgbClr val="FF0066"/>
                        </a:solidFill>
                      </a:rPr>
                      <a:t>NO</a:t>
                    </a:r>
                    <a:r>
                      <a:rPr lang="en-US" altLang="en-US" sz="3200" baseline="-25000" dirty="0">
                        <a:solidFill>
                          <a:srgbClr val="FF0066"/>
                        </a:solidFill>
                      </a:rPr>
                      <a:t>2</a:t>
                    </a:r>
                    <a:r>
                      <a:rPr lang="en-US" altLang="en-US" sz="3200" baseline="30000" dirty="0">
                        <a:solidFill>
                          <a:srgbClr val="FF0066"/>
                        </a:solidFill>
                      </a:rPr>
                      <a:t>-</a:t>
                    </a:r>
                  </a:p>
                </p:txBody>
              </p:sp>
              <p:grpSp>
                <p:nvGrpSpPr>
                  <p:cNvPr id="91161" name="Group 33"/>
                  <p:cNvGrpSpPr>
                    <a:grpSpLocks/>
                  </p:cNvGrpSpPr>
                  <p:nvPr/>
                </p:nvGrpSpPr>
                <p:grpSpPr bwMode="auto">
                  <a:xfrm flipH="1">
                    <a:off x="2153" y="3673"/>
                    <a:ext cx="2139" cy="0"/>
                    <a:chOff x="1652" y="3415"/>
                    <a:chExt cx="2139" cy="0"/>
                  </a:xfrm>
                </p:grpSpPr>
                <p:sp>
                  <p:nvSpPr>
                    <p:cNvPr id="91166" name="Line 34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3652" y="3276"/>
                      <a:ext cx="0" cy="27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167" name="Line 35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2703" y="3276"/>
                      <a:ext cx="0" cy="27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168" name="Line 36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1791" y="3276"/>
                      <a:ext cx="0" cy="27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78629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2492" y="3492"/>
                    <a:ext cx="503" cy="367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1pPr>
                    <a:lvl2pPr marL="37931725" indent="-37474525"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2pPr>
                    <a:lvl3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3pPr>
                    <a:lvl4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4pPr>
                    <a:lvl5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9pPr>
                  </a:lstStyle>
                  <a:p>
                    <a:r>
                      <a:rPr lang="en-US" altLang="en-US" sz="3200" dirty="0">
                        <a:solidFill>
                          <a:srgbClr val="00B0F0"/>
                        </a:solidFill>
                      </a:rPr>
                      <a:t>NO</a:t>
                    </a:r>
                    <a:endParaRPr lang="en-US" altLang="en-US" sz="3200" baseline="30000" dirty="0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878630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3492"/>
                    <a:ext cx="589" cy="367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1pPr>
                    <a:lvl2pPr marL="37931725" indent="-37474525"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2pPr>
                    <a:lvl3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3pPr>
                    <a:lvl4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4pPr>
                    <a:lvl5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9pPr>
                  </a:lstStyle>
                  <a:p>
                    <a:r>
                      <a:rPr lang="en-US" altLang="en-US" sz="3200" dirty="0">
                        <a:solidFill>
                          <a:srgbClr val="FF0000"/>
                        </a:solidFill>
                      </a:rPr>
                      <a:t>N</a:t>
                    </a:r>
                    <a:r>
                      <a:rPr lang="en-US" altLang="en-US" sz="3200" baseline="-25000" dirty="0">
                        <a:solidFill>
                          <a:srgbClr val="FF0000"/>
                        </a:solidFill>
                      </a:rPr>
                      <a:t>2</a:t>
                    </a:r>
                    <a:r>
                      <a:rPr lang="en-US" altLang="en-US" sz="3200" dirty="0">
                        <a:solidFill>
                          <a:srgbClr val="FF0000"/>
                        </a:solidFill>
                      </a:rPr>
                      <a:t>O</a:t>
                    </a:r>
                    <a:endParaRPr lang="en-US" altLang="en-US" sz="3200" baseline="300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878631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364" y="3491"/>
                    <a:ext cx="388" cy="367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1pPr>
                    <a:lvl2pPr marL="37931725" indent="-37474525"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2pPr>
                    <a:lvl3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3pPr>
                    <a:lvl4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4pPr>
                    <a:lvl5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9pPr>
                  </a:lstStyle>
                  <a:p>
                    <a:r>
                      <a:rPr lang="en-US" altLang="en-US" sz="3200"/>
                      <a:t>N</a:t>
                    </a:r>
                    <a:r>
                      <a:rPr lang="en-US" altLang="en-US" sz="3200" baseline="-25000"/>
                      <a:t>2</a:t>
                    </a:r>
                    <a:endParaRPr lang="en-US" altLang="en-US" sz="3200" baseline="30000"/>
                  </a:p>
                </p:txBody>
              </p:sp>
              <p:sp>
                <p:nvSpPr>
                  <p:cNvPr id="91165" name="Arc 40"/>
                  <p:cNvSpPr>
                    <a:spLocks/>
                  </p:cNvSpPr>
                  <p:nvPr/>
                </p:nvSpPr>
                <p:spPr bwMode="auto">
                  <a:xfrm rot="5400000" flipH="1">
                    <a:off x="3402" y="1721"/>
                    <a:ext cx="3276" cy="536"/>
                  </a:xfrm>
                  <a:custGeom>
                    <a:avLst/>
                    <a:gdLst>
                      <a:gd name="T0" fmla="*/ 0 w 21600"/>
                      <a:gd name="T1" fmla="*/ 0 h 21533"/>
                      <a:gd name="T2" fmla="*/ 0 w 21600"/>
                      <a:gd name="T3" fmla="*/ 0 h 21533"/>
                      <a:gd name="T4" fmla="*/ 0 w 21600"/>
                      <a:gd name="T5" fmla="*/ 0 h 2153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533"/>
                      <a:gd name="T11" fmla="*/ 21600 w 21600"/>
                      <a:gd name="T12" fmla="*/ 21533 h 2153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533" fill="none" extrusionOk="0">
                        <a:moveTo>
                          <a:pt x="-1" y="21532"/>
                        </a:moveTo>
                        <a:cubicBezTo>
                          <a:pt x="-1" y="10259"/>
                          <a:pt x="8670" y="881"/>
                          <a:pt x="19909" y="-1"/>
                        </a:cubicBezTo>
                      </a:path>
                      <a:path w="21600" h="21533" stroke="0" extrusionOk="0">
                        <a:moveTo>
                          <a:pt x="-1" y="21532"/>
                        </a:moveTo>
                        <a:cubicBezTo>
                          <a:pt x="-1" y="10259"/>
                          <a:pt x="8670" y="881"/>
                          <a:pt x="19909" y="-1"/>
                        </a:cubicBezTo>
                        <a:lnTo>
                          <a:pt x="21600" y="21533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1pPr>
                    <a:lvl2pPr marL="37931725" indent="-37474525"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2pPr>
                    <a:lvl3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3pPr>
                    <a:lvl4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4pPr>
                    <a:lvl5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</p:grpSp>
          <p:sp>
            <p:nvSpPr>
              <p:cNvPr id="878633" name="Rectangle 41"/>
              <p:cNvSpPr>
                <a:spLocks noChangeArrowheads="1"/>
              </p:cNvSpPr>
              <p:nvPr/>
            </p:nvSpPr>
            <p:spPr bwMode="auto">
              <a:xfrm>
                <a:off x="177" y="138"/>
                <a:ext cx="2524" cy="5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r>
                  <a:rPr lang="en-US" altLang="en-US" sz="48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Denitrification</a:t>
                </a:r>
                <a:endParaRPr lang="en-US" altLang="en-US" sz="4800" baseline="30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91153" name="Rectangle 47"/>
            <p:cNvSpPr>
              <a:spLocks noChangeArrowheads="1"/>
            </p:cNvSpPr>
            <p:nvPr/>
          </p:nvSpPr>
          <p:spPr bwMode="auto">
            <a:xfrm>
              <a:off x="1405" y="3442"/>
              <a:ext cx="3916" cy="87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8089900" y="301625"/>
            <a:ext cx="6080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 rot="19152113">
            <a:off x="185121" y="1402917"/>
            <a:ext cx="3516988" cy="646331"/>
          </a:xfrm>
          <a:prstGeom prst="rect">
            <a:avLst/>
          </a:prstGeom>
          <a:solidFill>
            <a:srgbClr val="FFFF00">
              <a:alpha val="7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Anerobic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process (i.e., No oxygen)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Heterotrophic 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19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465138" y="481013"/>
            <a:ext cx="3314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600">
                <a:solidFill>
                  <a:srgbClr val="FFC000"/>
                </a:solidFill>
              </a:rPr>
              <a:t>  Denitrification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812800" y="2498725"/>
            <a:ext cx="80010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>
              <a:spcAft>
                <a:spcPts val="500"/>
              </a:spcAft>
            </a:pPr>
            <a:endParaRPr lang="en-US" altLang="en-US" sz="1800">
              <a:solidFill>
                <a:srgbClr val="FFC000"/>
              </a:solidFill>
            </a:endParaRPr>
          </a:p>
          <a:p>
            <a:pPr>
              <a:spcAft>
                <a:spcPts val="500"/>
              </a:spcAft>
            </a:pPr>
            <a:r>
              <a:rPr lang="en-US" altLang="en-US" sz="1800">
                <a:solidFill>
                  <a:srgbClr val="FFC000"/>
                </a:solidFill>
              </a:rPr>
              <a:t> nitrate reductase      nitrite reductase      nitric ox. reductase    nitrous oxide reductase</a:t>
            </a:r>
          </a:p>
          <a:p>
            <a:endParaRPr lang="en-US" altLang="en-US" sz="1800">
              <a:solidFill>
                <a:srgbClr val="FFC000"/>
              </a:solidFill>
            </a:endParaRPr>
          </a:p>
        </p:txBody>
      </p:sp>
      <p:sp>
        <p:nvSpPr>
          <p:cNvPr id="856068" name="Text Box 4"/>
          <p:cNvSpPr txBox="1">
            <a:spLocks noChangeArrowheads="1"/>
          </p:cNvSpPr>
          <p:nvPr/>
        </p:nvSpPr>
        <p:spPr bwMode="auto">
          <a:xfrm>
            <a:off x="381000" y="3960813"/>
            <a:ext cx="81708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400">
                <a:solidFill>
                  <a:srgbClr val="FFC000"/>
                </a:solidFill>
              </a:rPr>
              <a:t> N is used as an electron acceptor, not as a N source</a:t>
            </a:r>
          </a:p>
          <a:p>
            <a:pPr>
              <a:buFontTx/>
              <a:buChar char="•"/>
            </a:pPr>
            <a:r>
              <a:rPr lang="en-US" altLang="en-US" sz="2400">
                <a:solidFill>
                  <a:srgbClr val="FFC000"/>
                </a:solidFill>
              </a:rPr>
              <a:t> Lots of organisms can reduce NO</a:t>
            </a:r>
            <a:r>
              <a:rPr lang="en-US" altLang="en-US" sz="2400" baseline="-25000">
                <a:solidFill>
                  <a:srgbClr val="FFC000"/>
                </a:solidFill>
              </a:rPr>
              <a:t>3</a:t>
            </a:r>
            <a:r>
              <a:rPr lang="en-US" altLang="en-US" sz="2400" baseline="30000">
                <a:solidFill>
                  <a:srgbClr val="FFC000"/>
                </a:solidFill>
              </a:rPr>
              <a:t>-</a:t>
            </a:r>
          </a:p>
          <a:p>
            <a:pPr>
              <a:buFontTx/>
              <a:buChar char="•"/>
            </a:pPr>
            <a:r>
              <a:rPr lang="en-US" altLang="en-US" sz="2400">
                <a:solidFill>
                  <a:srgbClr val="FFC000"/>
                </a:solidFill>
              </a:rPr>
              <a:t> Fewer can reduce NO</a:t>
            </a:r>
            <a:r>
              <a:rPr lang="en-US" altLang="en-US" sz="2400" baseline="-25000">
                <a:solidFill>
                  <a:srgbClr val="FFC000"/>
                </a:solidFill>
              </a:rPr>
              <a:t>2</a:t>
            </a:r>
            <a:r>
              <a:rPr lang="en-US" altLang="en-US" sz="2400" baseline="30000">
                <a:solidFill>
                  <a:srgbClr val="FFC000"/>
                </a:solidFill>
              </a:rPr>
              <a:t>-</a:t>
            </a:r>
            <a:endParaRPr lang="en-US" altLang="en-US" sz="2400">
              <a:solidFill>
                <a:srgbClr val="FFC000"/>
              </a:solidFill>
            </a:endParaRPr>
          </a:p>
          <a:p>
            <a:pPr>
              <a:buFontTx/>
              <a:buChar char="•"/>
            </a:pPr>
            <a:r>
              <a:rPr lang="en-US" altLang="en-US" sz="2400">
                <a:solidFill>
                  <a:srgbClr val="FFC000"/>
                </a:solidFill>
              </a:rPr>
              <a:t> All the enzymes are induced by anoxia</a:t>
            </a:r>
          </a:p>
          <a:p>
            <a:pPr>
              <a:buFontTx/>
              <a:buChar char="•"/>
            </a:pPr>
            <a:r>
              <a:rPr lang="en-US" altLang="en-US" sz="2400">
                <a:solidFill>
                  <a:srgbClr val="FFC000"/>
                </a:solidFill>
              </a:rPr>
              <a:t> NO is very labile and does not accumulate </a:t>
            </a:r>
          </a:p>
        </p:txBody>
      </p:sp>
      <p:sp>
        <p:nvSpPr>
          <p:cNvPr id="89093" name="Line 7"/>
          <p:cNvSpPr>
            <a:spLocks noChangeShapeType="1"/>
          </p:cNvSpPr>
          <p:nvPr/>
        </p:nvSpPr>
        <p:spPr bwMode="auto">
          <a:xfrm flipV="1">
            <a:off x="8032750" y="1162050"/>
            <a:ext cx="0" cy="10033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89094" name="Text Box 8"/>
          <p:cNvSpPr txBox="1">
            <a:spLocks noChangeArrowheads="1"/>
          </p:cNvSpPr>
          <p:nvPr/>
        </p:nvSpPr>
        <p:spPr bwMode="auto">
          <a:xfrm>
            <a:off x="7483475" y="217488"/>
            <a:ext cx="11769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2400">
                <a:solidFill>
                  <a:srgbClr val="FFC000"/>
                </a:solidFill>
              </a:rPr>
              <a:t>Lost to </a:t>
            </a:r>
          </a:p>
          <a:p>
            <a:r>
              <a:rPr lang="en-US" altLang="en-US" sz="2400">
                <a:solidFill>
                  <a:srgbClr val="FFC000"/>
                </a:solidFill>
              </a:rPr>
              <a:t>system</a:t>
            </a:r>
          </a:p>
        </p:txBody>
      </p:sp>
      <p:sp>
        <p:nvSpPr>
          <p:cNvPr id="89095" name="Rectangle 9"/>
          <p:cNvSpPr>
            <a:spLocks noChangeArrowheads="1"/>
          </p:cNvSpPr>
          <p:nvPr/>
        </p:nvSpPr>
        <p:spPr bwMode="auto">
          <a:xfrm>
            <a:off x="2357438" y="2122488"/>
            <a:ext cx="10255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0066"/>
                </a:solidFill>
              </a:rPr>
              <a:t>NO</a:t>
            </a:r>
            <a:r>
              <a:rPr lang="en-US" altLang="en-US" sz="3200" baseline="-25000" dirty="0">
                <a:solidFill>
                  <a:srgbClr val="FF0066"/>
                </a:solidFill>
              </a:rPr>
              <a:t>2</a:t>
            </a:r>
            <a:r>
              <a:rPr lang="en-US" altLang="en-US" sz="3200" baseline="30000" dirty="0">
                <a:solidFill>
                  <a:srgbClr val="FF0066"/>
                </a:solidFill>
              </a:rPr>
              <a:t>-</a:t>
            </a:r>
          </a:p>
        </p:txBody>
      </p:sp>
      <p:sp>
        <p:nvSpPr>
          <p:cNvPr id="89096" name="Rectangle 10"/>
          <p:cNvSpPr>
            <a:spLocks noChangeArrowheads="1"/>
          </p:cNvSpPr>
          <p:nvPr/>
        </p:nvSpPr>
        <p:spPr bwMode="auto">
          <a:xfrm>
            <a:off x="487363" y="2122488"/>
            <a:ext cx="10255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C000"/>
                </a:solidFill>
              </a:rPr>
              <a:t>NO</a:t>
            </a:r>
            <a:r>
              <a:rPr lang="en-US" altLang="en-US" sz="3200" baseline="-25000" dirty="0">
                <a:solidFill>
                  <a:srgbClr val="FFC000"/>
                </a:solidFill>
              </a:rPr>
              <a:t>3</a:t>
            </a:r>
            <a:r>
              <a:rPr lang="en-US" altLang="en-US" sz="3200" baseline="30000" dirty="0">
                <a:solidFill>
                  <a:srgbClr val="FFC000"/>
                </a:solidFill>
              </a:rPr>
              <a:t>-</a:t>
            </a:r>
          </a:p>
        </p:txBody>
      </p:sp>
      <p:sp>
        <p:nvSpPr>
          <p:cNvPr id="89097" name="Rectangle 11"/>
          <p:cNvSpPr>
            <a:spLocks noChangeArrowheads="1"/>
          </p:cNvSpPr>
          <p:nvPr/>
        </p:nvSpPr>
        <p:spPr bwMode="auto">
          <a:xfrm>
            <a:off x="4252913" y="2122488"/>
            <a:ext cx="79851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00B0F0"/>
                </a:solidFill>
              </a:rPr>
              <a:t>NO</a:t>
            </a:r>
            <a:endParaRPr lang="en-US" altLang="en-US" sz="3200" baseline="30000" dirty="0">
              <a:solidFill>
                <a:srgbClr val="00B0F0"/>
              </a:solidFill>
            </a:endParaRPr>
          </a:p>
        </p:txBody>
      </p:sp>
      <p:sp>
        <p:nvSpPr>
          <p:cNvPr id="89098" name="Rectangle 12"/>
          <p:cNvSpPr>
            <a:spLocks noChangeArrowheads="1"/>
          </p:cNvSpPr>
          <p:nvPr/>
        </p:nvSpPr>
        <p:spPr bwMode="auto">
          <a:xfrm>
            <a:off x="6021388" y="2122488"/>
            <a:ext cx="9461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0000"/>
                </a:solidFill>
              </a:rPr>
              <a:t>N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89099" name="Rectangle 13"/>
          <p:cNvSpPr>
            <a:spLocks noChangeArrowheads="1"/>
          </p:cNvSpPr>
          <p:nvPr/>
        </p:nvSpPr>
        <p:spPr bwMode="auto">
          <a:xfrm>
            <a:off x="7802563" y="2119313"/>
            <a:ext cx="630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</a:t>
            </a:r>
            <a:r>
              <a:rPr lang="en-US" altLang="en-US" sz="3200" baseline="-25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</a:t>
            </a:r>
          </a:p>
        </p:txBody>
      </p:sp>
      <p:sp>
        <p:nvSpPr>
          <p:cNvPr id="89100" name="Line 14"/>
          <p:cNvSpPr>
            <a:spLocks noChangeShapeType="1"/>
          </p:cNvSpPr>
          <p:nvPr/>
        </p:nvSpPr>
        <p:spPr bwMode="auto">
          <a:xfrm rot="5400000" flipH="1" flipV="1">
            <a:off x="7345363" y="2111375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89101" name="Line 15"/>
          <p:cNvSpPr>
            <a:spLocks noChangeShapeType="1"/>
          </p:cNvSpPr>
          <p:nvPr/>
        </p:nvSpPr>
        <p:spPr bwMode="auto">
          <a:xfrm rot="5400000" flipH="1" flipV="1">
            <a:off x="5553075" y="2111375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89102" name="Line 16"/>
          <p:cNvSpPr>
            <a:spLocks noChangeShapeType="1"/>
          </p:cNvSpPr>
          <p:nvPr/>
        </p:nvSpPr>
        <p:spPr bwMode="auto">
          <a:xfrm rot="5400000" flipH="1" flipV="1">
            <a:off x="3916363" y="2111375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89103" name="Line 17"/>
          <p:cNvSpPr>
            <a:spLocks noChangeShapeType="1"/>
          </p:cNvSpPr>
          <p:nvPr/>
        </p:nvSpPr>
        <p:spPr bwMode="auto">
          <a:xfrm rot="5400000" flipH="1" flipV="1">
            <a:off x="1927225" y="2111375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89104" name="Line 19"/>
          <p:cNvSpPr>
            <a:spLocks noChangeShapeType="1"/>
          </p:cNvSpPr>
          <p:nvPr/>
        </p:nvSpPr>
        <p:spPr bwMode="auto">
          <a:xfrm rot="3990954" flipH="1" flipV="1">
            <a:off x="6590506" y="865982"/>
            <a:ext cx="687387" cy="13906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6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1/The_nitrogen_cycle_Arri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0" y="1262061"/>
            <a:ext cx="5334000" cy="43338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91" y="6396335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from: </a:t>
            </a:r>
            <a:r>
              <a:rPr lang="en-US" sz="1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-Qing </a:t>
            </a:r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and Jian Zhang 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</a:t>
            </a:r>
            <a:endParaRPr lang="en-US" sz="1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 rot="20830465">
            <a:off x="3078685" y="2815739"/>
            <a:ext cx="1931143" cy="838056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2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0" y="941388"/>
            <a:ext cx="9134475" cy="273050"/>
            <a:chOff x="1" y="336"/>
            <a:chExt cx="6473" cy="172"/>
          </a:xfrm>
        </p:grpSpPr>
        <p:sp>
          <p:nvSpPr>
            <p:cNvPr id="99360" name="Arc 3"/>
            <p:cNvSpPr>
              <a:spLocks/>
            </p:cNvSpPr>
            <p:nvPr/>
          </p:nvSpPr>
          <p:spPr bwMode="auto">
            <a:xfrm>
              <a:off x="5942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1" name="Arc 4"/>
            <p:cNvSpPr>
              <a:spLocks/>
            </p:cNvSpPr>
            <p:nvPr/>
          </p:nvSpPr>
          <p:spPr bwMode="auto">
            <a:xfrm>
              <a:off x="1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2" name="Arc 5"/>
            <p:cNvSpPr>
              <a:spLocks/>
            </p:cNvSpPr>
            <p:nvPr/>
          </p:nvSpPr>
          <p:spPr bwMode="auto">
            <a:xfrm>
              <a:off x="549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3" name="Arc 6"/>
            <p:cNvSpPr>
              <a:spLocks/>
            </p:cNvSpPr>
            <p:nvPr/>
          </p:nvSpPr>
          <p:spPr bwMode="auto">
            <a:xfrm>
              <a:off x="1080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4" name="Arc 7"/>
            <p:cNvSpPr>
              <a:spLocks/>
            </p:cNvSpPr>
            <p:nvPr/>
          </p:nvSpPr>
          <p:spPr bwMode="auto">
            <a:xfrm>
              <a:off x="1628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5" name="Arc 8"/>
            <p:cNvSpPr>
              <a:spLocks/>
            </p:cNvSpPr>
            <p:nvPr/>
          </p:nvSpPr>
          <p:spPr bwMode="auto">
            <a:xfrm>
              <a:off x="2159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6" name="Arc 9"/>
            <p:cNvSpPr>
              <a:spLocks/>
            </p:cNvSpPr>
            <p:nvPr/>
          </p:nvSpPr>
          <p:spPr bwMode="auto">
            <a:xfrm>
              <a:off x="2707" y="336"/>
              <a:ext cx="531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7" name="Arc 10"/>
            <p:cNvSpPr>
              <a:spLocks/>
            </p:cNvSpPr>
            <p:nvPr/>
          </p:nvSpPr>
          <p:spPr bwMode="auto">
            <a:xfrm>
              <a:off x="3237" y="336"/>
              <a:ext cx="531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8" name="Arc 11"/>
            <p:cNvSpPr>
              <a:spLocks/>
            </p:cNvSpPr>
            <p:nvPr/>
          </p:nvSpPr>
          <p:spPr bwMode="auto">
            <a:xfrm>
              <a:off x="3784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9" name="Arc 12"/>
            <p:cNvSpPr>
              <a:spLocks/>
            </p:cNvSpPr>
            <p:nvPr/>
          </p:nvSpPr>
          <p:spPr bwMode="auto">
            <a:xfrm>
              <a:off x="4315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70" name="Arc 13"/>
            <p:cNvSpPr>
              <a:spLocks/>
            </p:cNvSpPr>
            <p:nvPr/>
          </p:nvSpPr>
          <p:spPr bwMode="auto">
            <a:xfrm>
              <a:off x="4863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71" name="Arc 14"/>
            <p:cNvSpPr>
              <a:spLocks/>
            </p:cNvSpPr>
            <p:nvPr/>
          </p:nvSpPr>
          <p:spPr bwMode="auto">
            <a:xfrm>
              <a:off x="5394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9331" name="Oval 17"/>
          <p:cNvSpPr>
            <a:spLocks noChangeArrowheads="1"/>
          </p:cNvSpPr>
          <p:nvPr/>
        </p:nvSpPr>
        <p:spPr bwMode="auto">
          <a:xfrm>
            <a:off x="2814638" y="1368425"/>
            <a:ext cx="1514475" cy="1055688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/>
          </a:p>
        </p:txBody>
      </p:sp>
      <p:sp>
        <p:nvSpPr>
          <p:cNvPr id="99332" name="Line 21"/>
          <p:cNvSpPr>
            <a:spLocks noChangeShapeType="1"/>
          </p:cNvSpPr>
          <p:nvPr/>
        </p:nvSpPr>
        <p:spPr bwMode="auto">
          <a:xfrm rot="8483189" flipV="1">
            <a:off x="1984375" y="5245100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62" name="Rectangle 22"/>
          <p:cNvSpPr>
            <a:spLocks noChangeArrowheads="1"/>
          </p:cNvSpPr>
          <p:nvPr/>
        </p:nvSpPr>
        <p:spPr bwMode="auto">
          <a:xfrm>
            <a:off x="2338388" y="5541963"/>
            <a:ext cx="102592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solidFill>
                  <a:srgbClr val="FF0066"/>
                </a:solidFill>
              </a:rPr>
              <a:t>NO</a:t>
            </a:r>
            <a:r>
              <a:rPr lang="en-US" altLang="en-US" sz="3200" baseline="-25000">
                <a:solidFill>
                  <a:srgbClr val="FF0066"/>
                </a:solidFill>
              </a:rPr>
              <a:t>2</a:t>
            </a:r>
            <a:r>
              <a:rPr lang="en-US" altLang="en-US" sz="3200" baseline="30000">
                <a:solidFill>
                  <a:srgbClr val="FF0066"/>
                </a:solidFill>
              </a:rPr>
              <a:t>-</a:t>
            </a:r>
          </a:p>
        </p:txBody>
      </p:sp>
      <p:grpSp>
        <p:nvGrpSpPr>
          <p:cNvPr id="99334" name="Group 23"/>
          <p:cNvGrpSpPr>
            <a:grpSpLocks/>
          </p:cNvGrpSpPr>
          <p:nvPr/>
        </p:nvGrpSpPr>
        <p:grpSpPr bwMode="auto">
          <a:xfrm flipH="1">
            <a:off x="3417888" y="5830888"/>
            <a:ext cx="3395662" cy="0"/>
            <a:chOff x="1652" y="3415"/>
            <a:chExt cx="2139" cy="0"/>
          </a:xfrm>
        </p:grpSpPr>
        <p:sp>
          <p:nvSpPr>
            <p:cNvPr id="99357" name="Line 24"/>
            <p:cNvSpPr>
              <a:spLocks noChangeShapeType="1"/>
            </p:cNvSpPr>
            <p:nvPr/>
          </p:nvSpPr>
          <p:spPr bwMode="auto">
            <a:xfrm rot="16200000" flipV="1">
              <a:off x="3652" y="3276"/>
              <a:ext cx="0" cy="2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8" name="Line 25"/>
            <p:cNvSpPr>
              <a:spLocks noChangeShapeType="1"/>
            </p:cNvSpPr>
            <p:nvPr/>
          </p:nvSpPr>
          <p:spPr bwMode="auto">
            <a:xfrm rot="16200000" flipV="1">
              <a:off x="2703" y="3276"/>
              <a:ext cx="0" cy="2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9" name="Line 26"/>
            <p:cNvSpPr>
              <a:spLocks noChangeShapeType="1"/>
            </p:cNvSpPr>
            <p:nvPr/>
          </p:nvSpPr>
          <p:spPr bwMode="auto">
            <a:xfrm rot="16200000" flipV="1">
              <a:off x="1791" y="3276"/>
              <a:ext cx="0" cy="2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0667" name="Rectangle 27"/>
          <p:cNvSpPr>
            <a:spLocks noChangeArrowheads="1"/>
          </p:cNvSpPr>
          <p:nvPr/>
        </p:nvSpPr>
        <p:spPr bwMode="auto">
          <a:xfrm>
            <a:off x="3956050" y="5543550"/>
            <a:ext cx="798294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solidFill>
                  <a:srgbClr val="00B0F0"/>
                </a:solidFill>
              </a:rPr>
              <a:t>NO</a:t>
            </a:r>
            <a:endParaRPr lang="en-US" altLang="en-US" sz="3200" baseline="30000">
              <a:solidFill>
                <a:srgbClr val="00B0F0"/>
              </a:solidFill>
            </a:endParaRPr>
          </a:p>
        </p:txBody>
      </p:sp>
      <p:sp>
        <p:nvSpPr>
          <p:cNvPr id="880668" name="Rectangle 28"/>
          <p:cNvSpPr>
            <a:spLocks noChangeArrowheads="1"/>
          </p:cNvSpPr>
          <p:nvPr/>
        </p:nvSpPr>
        <p:spPr bwMode="auto">
          <a:xfrm>
            <a:off x="5395913" y="5543550"/>
            <a:ext cx="93455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0000"/>
                </a:solidFill>
              </a:rPr>
              <a:t>N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O</a:t>
            </a:r>
            <a:endParaRPr lang="en-US" altLang="en-US" sz="3200" baseline="30000" dirty="0">
              <a:solidFill>
                <a:srgbClr val="FF0000"/>
              </a:solidFill>
            </a:endParaRPr>
          </a:p>
        </p:txBody>
      </p:sp>
      <p:sp>
        <p:nvSpPr>
          <p:cNvPr id="880669" name="Rectangle 29"/>
          <p:cNvSpPr>
            <a:spLocks noChangeArrowheads="1"/>
          </p:cNvSpPr>
          <p:nvPr/>
        </p:nvSpPr>
        <p:spPr bwMode="auto">
          <a:xfrm>
            <a:off x="6927850" y="5541963"/>
            <a:ext cx="615552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/>
              <a:t>N</a:t>
            </a:r>
            <a:r>
              <a:rPr lang="en-US" altLang="en-US" sz="3200" baseline="-25000"/>
              <a:t>2</a:t>
            </a:r>
            <a:endParaRPr lang="en-US" altLang="en-US" sz="3200" baseline="30000"/>
          </a:p>
        </p:txBody>
      </p:sp>
      <p:sp>
        <p:nvSpPr>
          <p:cNvPr id="880670" name="Rectangle 30"/>
          <p:cNvSpPr>
            <a:spLocks noChangeArrowheads="1"/>
          </p:cNvSpPr>
          <p:nvPr/>
        </p:nvSpPr>
        <p:spPr bwMode="auto">
          <a:xfrm>
            <a:off x="4411663" y="4695825"/>
            <a:ext cx="109004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7030A0"/>
                </a:solidFill>
              </a:rPr>
              <a:t>NH</a:t>
            </a:r>
            <a:r>
              <a:rPr lang="en-US" altLang="en-US" sz="3200" baseline="-25000" dirty="0">
                <a:solidFill>
                  <a:srgbClr val="7030A0"/>
                </a:solidFill>
              </a:rPr>
              <a:t>4</a:t>
            </a:r>
            <a:r>
              <a:rPr lang="en-US" altLang="en-US" sz="3200" baseline="30000" dirty="0">
                <a:solidFill>
                  <a:srgbClr val="7030A0"/>
                </a:solidFill>
              </a:rPr>
              <a:t>+</a:t>
            </a:r>
          </a:p>
        </p:txBody>
      </p:sp>
      <p:sp>
        <p:nvSpPr>
          <p:cNvPr id="880671" name="Rectangle 31"/>
          <p:cNvSpPr>
            <a:spLocks noChangeArrowheads="1"/>
          </p:cNvSpPr>
          <p:nvPr/>
        </p:nvSpPr>
        <p:spPr bwMode="auto">
          <a:xfrm>
            <a:off x="2921000" y="4695825"/>
            <a:ext cx="102592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0066"/>
                </a:solidFill>
              </a:rPr>
              <a:t>NO</a:t>
            </a:r>
            <a:r>
              <a:rPr lang="en-US" altLang="en-US" sz="3200" baseline="-25000" dirty="0">
                <a:solidFill>
                  <a:srgbClr val="FF0066"/>
                </a:solidFill>
              </a:rPr>
              <a:t>2</a:t>
            </a:r>
            <a:r>
              <a:rPr lang="en-US" altLang="en-US" sz="3200" baseline="30000" dirty="0">
                <a:solidFill>
                  <a:srgbClr val="FF0066"/>
                </a:solidFill>
              </a:rPr>
              <a:t>-</a:t>
            </a:r>
          </a:p>
        </p:txBody>
      </p:sp>
      <p:sp>
        <p:nvSpPr>
          <p:cNvPr id="99340" name="Line 32"/>
          <p:cNvSpPr>
            <a:spLocks noChangeShapeType="1"/>
          </p:cNvSpPr>
          <p:nvPr/>
        </p:nvSpPr>
        <p:spPr bwMode="auto">
          <a:xfrm rot="16200000" flipV="1">
            <a:off x="5675313" y="4754562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Line 33"/>
          <p:cNvSpPr>
            <a:spLocks noChangeShapeType="1"/>
          </p:cNvSpPr>
          <p:nvPr/>
        </p:nvSpPr>
        <p:spPr bwMode="auto">
          <a:xfrm rot="16200000" flipV="1">
            <a:off x="4168776" y="4764087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2" name="Line 34"/>
          <p:cNvSpPr>
            <a:spLocks noChangeShapeType="1"/>
          </p:cNvSpPr>
          <p:nvPr/>
        </p:nvSpPr>
        <p:spPr bwMode="auto">
          <a:xfrm rot="16200000" flipV="1">
            <a:off x="2720976" y="4764087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3" name="Arc 36"/>
          <p:cNvSpPr>
            <a:spLocks/>
          </p:cNvSpPr>
          <p:nvPr/>
        </p:nvSpPr>
        <p:spPr bwMode="auto">
          <a:xfrm>
            <a:off x="4427538" y="2011363"/>
            <a:ext cx="1982787" cy="2722562"/>
          </a:xfrm>
          <a:custGeom>
            <a:avLst/>
            <a:gdLst>
              <a:gd name="T0" fmla="*/ 0 w 21550"/>
              <a:gd name="T1" fmla="*/ 0 h 21600"/>
              <a:gd name="T2" fmla="*/ 2147483647 w 21550"/>
              <a:gd name="T3" fmla="*/ 2147483647 h 21600"/>
              <a:gd name="T4" fmla="*/ 0 w 21550"/>
              <a:gd name="T5" fmla="*/ 2147483647 h 21600"/>
              <a:gd name="T6" fmla="*/ 0 60000 65536"/>
              <a:gd name="T7" fmla="*/ 0 60000 65536"/>
              <a:gd name="T8" fmla="*/ 0 60000 65536"/>
              <a:gd name="T9" fmla="*/ 0 w 21550"/>
              <a:gd name="T10" fmla="*/ 0 h 21600"/>
              <a:gd name="T11" fmla="*/ 21550 w 2155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50" h="21600" fill="none" extrusionOk="0">
                <a:moveTo>
                  <a:pt x="0" y="-1"/>
                </a:moveTo>
                <a:cubicBezTo>
                  <a:pt x="11362" y="-1"/>
                  <a:pt x="20781" y="8802"/>
                  <a:pt x="21550" y="20138"/>
                </a:cubicBezTo>
              </a:path>
              <a:path w="21550" h="21600" stroke="0" extrusionOk="0">
                <a:moveTo>
                  <a:pt x="0" y="-1"/>
                </a:moveTo>
                <a:cubicBezTo>
                  <a:pt x="11362" y="-1"/>
                  <a:pt x="20781" y="8802"/>
                  <a:pt x="21550" y="20138"/>
                </a:cubicBezTo>
                <a:lnTo>
                  <a:pt x="0" y="21600"/>
                </a:lnTo>
                <a:close/>
              </a:path>
            </a:pathLst>
          </a:custGeom>
          <a:noFill/>
          <a:ln w="25400" cap="rnd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/>
          </a:p>
        </p:txBody>
      </p:sp>
      <p:sp>
        <p:nvSpPr>
          <p:cNvPr id="880677" name="Rectangle 37"/>
          <p:cNvSpPr>
            <a:spLocks noChangeArrowheads="1"/>
          </p:cNvSpPr>
          <p:nvPr/>
        </p:nvSpPr>
        <p:spPr bwMode="auto">
          <a:xfrm>
            <a:off x="6061075" y="4643438"/>
            <a:ext cx="706924" cy="58221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3BF329"/>
                </a:solidFill>
                <a:latin typeface="Times New Roman" pitchFamily="-109" charset="0"/>
                <a:ea typeface="+mn-ea"/>
              </a:rPr>
              <a:t>PN</a:t>
            </a:r>
          </a:p>
        </p:txBody>
      </p:sp>
      <p:sp>
        <p:nvSpPr>
          <p:cNvPr id="880678" name="Rectangle 38"/>
          <p:cNvSpPr>
            <a:spLocks noChangeArrowheads="1"/>
          </p:cNvSpPr>
          <p:nvPr/>
        </p:nvSpPr>
        <p:spPr bwMode="auto">
          <a:xfrm>
            <a:off x="1404938" y="4664075"/>
            <a:ext cx="102592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C000"/>
                </a:solidFill>
              </a:rPr>
              <a:t>NO</a:t>
            </a:r>
            <a:r>
              <a:rPr lang="en-US" altLang="en-US" sz="3200" baseline="-25000" dirty="0">
                <a:solidFill>
                  <a:srgbClr val="FFC000"/>
                </a:solidFill>
              </a:rPr>
              <a:t>3</a:t>
            </a:r>
            <a:r>
              <a:rPr lang="en-US" altLang="en-US" sz="3200" baseline="30000" dirty="0">
                <a:solidFill>
                  <a:srgbClr val="FFC000"/>
                </a:solidFill>
              </a:rPr>
              <a:t>-</a:t>
            </a:r>
          </a:p>
        </p:txBody>
      </p:sp>
      <p:sp>
        <p:nvSpPr>
          <p:cNvPr id="99346" name="Arc 40"/>
          <p:cNvSpPr>
            <a:spLocks/>
          </p:cNvSpPr>
          <p:nvPr/>
        </p:nvSpPr>
        <p:spPr bwMode="auto">
          <a:xfrm rot="5400000" flipH="1">
            <a:off x="5561806" y="2663032"/>
            <a:ext cx="5108575" cy="1081088"/>
          </a:xfrm>
          <a:custGeom>
            <a:avLst/>
            <a:gdLst>
              <a:gd name="T0" fmla="*/ 0 w 21600"/>
              <a:gd name="T1" fmla="*/ 2147483647 h 21587"/>
              <a:gd name="T2" fmla="*/ 2147483647 w 21600"/>
              <a:gd name="T3" fmla="*/ 0 h 21587"/>
              <a:gd name="T4" fmla="*/ 2147483647 w 21600"/>
              <a:gd name="T5" fmla="*/ 2147483647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-1" y="21586"/>
                </a:moveTo>
                <a:cubicBezTo>
                  <a:pt x="-1" y="9940"/>
                  <a:pt x="9233" y="390"/>
                  <a:pt x="20873" y="-1"/>
                </a:cubicBezTo>
              </a:path>
              <a:path w="21600" h="21587" stroke="0" extrusionOk="0">
                <a:moveTo>
                  <a:pt x="-1" y="21586"/>
                </a:moveTo>
                <a:cubicBezTo>
                  <a:pt x="-1" y="9940"/>
                  <a:pt x="9233" y="390"/>
                  <a:pt x="20873" y="-1"/>
                </a:cubicBezTo>
                <a:lnTo>
                  <a:pt x="21600" y="21587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/>
          </a:p>
        </p:txBody>
      </p: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3543301" y="0"/>
            <a:ext cx="2354263" cy="4651375"/>
            <a:chOff x="2232" y="0"/>
            <a:chExt cx="1483" cy="2930"/>
          </a:xfrm>
        </p:grpSpPr>
        <p:grpSp>
          <p:nvGrpSpPr>
            <p:cNvPr id="99351" name="Group 41"/>
            <p:cNvGrpSpPr>
              <a:grpSpLocks/>
            </p:cNvGrpSpPr>
            <p:nvPr/>
          </p:nvGrpSpPr>
          <p:grpSpPr bwMode="auto">
            <a:xfrm>
              <a:off x="2232" y="285"/>
              <a:ext cx="1293" cy="2645"/>
              <a:chOff x="2234" y="334"/>
              <a:chExt cx="1293" cy="2589"/>
            </a:xfrm>
          </p:grpSpPr>
          <p:sp>
            <p:nvSpPr>
              <p:cNvPr id="99353" name="Line 42"/>
              <p:cNvSpPr>
                <a:spLocks noChangeShapeType="1"/>
              </p:cNvSpPr>
              <p:nvPr/>
            </p:nvSpPr>
            <p:spPr bwMode="auto">
              <a:xfrm rot="2385172" flipV="1">
                <a:off x="2234" y="2641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4" name="Line 43"/>
              <p:cNvSpPr>
                <a:spLocks noChangeShapeType="1"/>
              </p:cNvSpPr>
              <p:nvPr/>
            </p:nvSpPr>
            <p:spPr bwMode="auto">
              <a:xfrm rot="-2385172" flipH="1" flipV="1">
                <a:off x="2826" y="2645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0684" name="Rectangle 44"/>
              <p:cNvSpPr>
                <a:spLocks noChangeArrowheads="1"/>
              </p:cNvSpPr>
              <p:nvPr/>
            </p:nvSpPr>
            <p:spPr bwMode="auto">
              <a:xfrm>
                <a:off x="2360" y="2264"/>
                <a:ext cx="388" cy="35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r>
                  <a:rPr lang="en-US" altLang="en-US" sz="3200"/>
                  <a:t>N</a:t>
                </a:r>
                <a:r>
                  <a:rPr lang="en-US" altLang="en-US" sz="3200" baseline="-25000"/>
                  <a:t>2</a:t>
                </a:r>
                <a:endParaRPr lang="en-US" altLang="en-US" sz="3200" baseline="30000"/>
              </a:p>
            </p:txBody>
          </p:sp>
          <p:sp>
            <p:nvSpPr>
              <p:cNvPr id="99356" name="Arc 45"/>
              <p:cNvSpPr>
                <a:spLocks/>
              </p:cNvSpPr>
              <p:nvPr/>
            </p:nvSpPr>
            <p:spPr bwMode="auto">
              <a:xfrm rot="5400000" flipH="1">
                <a:off x="2107" y="1046"/>
                <a:ext cx="2132" cy="708"/>
              </a:xfrm>
              <a:custGeom>
                <a:avLst/>
                <a:gdLst>
                  <a:gd name="T0" fmla="*/ 0 w 21600"/>
                  <a:gd name="T1" fmla="*/ 0 h 21533"/>
                  <a:gd name="T2" fmla="*/ 0 w 21600"/>
                  <a:gd name="T3" fmla="*/ 0 h 21533"/>
                  <a:gd name="T4" fmla="*/ 0 w 21600"/>
                  <a:gd name="T5" fmla="*/ 0 h 21533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33"/>
                  <a:gd name="T11" fmla="*/ 21600 w 21600"/>
                  <a:gd name="T12" fmla="*/ 21533 h 215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33" fill="none" extrusionOk="0">
                    <a:moveTo>
                      <a:pt x="-1" y="21532"/>
                    </a:moveTo>
                    <a:cubicBezTo>
                      <a:pt x="-1" y="10259"/>
                      <a:pt x="8670" y="881"/>
                      <a:pt x="19909" y="-1"/>
                    </a:cubicBezTo>
                  </a:path>
                  <a:path w="21600" h="21533" stroke="0" extrusionOk="0">
                    <a:moveTo>
                      <a:pt x="-1" y="21532"/>
                    </a:moveTo>
                    <a:cubicBezTo>
                      <a:pt x="-1" y="10259"/>
                      <a:pt x="8670" y="881"/>
                      <a:pt x="19909" y="-1"/>
                    </a:cubicBezTo>
                    <a:lnTo>
                      <a:pt x="21600" y="21533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880686" name="Rectangle 46"/>
            <p:cNvSpPr>
              <a:spLocks noChangeArrowheads="1"/>
            </p:cNvSpPr>
            <p:nvPr/>
          </p:nvSpPr>
          <p:spPr bwMode="auto">
            <a:xfrm>
              <a:off x="3327" y="0"/>
              <a:ext cx="388" cy="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/>
                <a:t>N</a:t>
              </a:r>
              <a:r>
                <a:rPr lang="en-US" altLang="en-US" sz="3200" baseline="-25000"/>
                <a:t>2</a:t>
              </a:r>
              <a:endParaRPr lang="en-US" altLang="en-US" sz="3200" baseline="30000"/>
            </a:p>
          </p:txBody>
        </p:sp>
      </p:grpSp>
      <p:sp>
        <p:nvSpPr>
          <p:cNvPr id="880687" name="Rectangle 47"/>
          <p:cNvSpPr>
            <a:spLocks noChangeArrowheads="1"/>
          </p:cNvSpPr>
          <p:nvPr/>
        </p:nvSpPr>
        <p:spPr bwMode="auto">
          <a:xfrm>
            <a:off x="8331200" y="173038"/>
            <a:ext cx="6080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" name="Rectangle 25"/>
          <p:cNvSpPr>
            <a:spLocks noChangeArrowheads="1"/>
          </p:cNvSpPr>
          <p:nvPr/>
        </p:nvSpPr>
        <p:spPr bwMode="auto">
          <a:xfrm>
            <a:off x="365125" y="0"/>
            <a:ext cx="2374900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ANNAMOX</a:t>
            </a:r>
            <a:endParaRPr lang="en-US" altLang="en-US" sz="3200" baseline="30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9350" name="Line 42"/>
          <p:cNvSpPr>
            <a:spLocks noChangeShapeType="1"/>
          </p:cNvSpPr>
          <p:nvPr/>
        </p:nvSpPr>
        <p:spPr bwMode="auto">
          <a:xfrm>
            <a:off x="33338" y="3359150"/>
            <a:ext cx="9110662" cy="0"/>
          </a:xfrm>
          <a:prstGeom prst="line">
            <a:avLst/>
          </a:prstGeom>
          <a:noFill/>
          <a:ln w="25400">
            <a:solidFill>
              <a:srgbClr val="7CEEFA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 rot="19152113">
            <a:off x="185121" y="1402917"/>
            <a:ext cx="3516988" cy="646331"/>
          </a:xfrm>
          <a:prstGeom prst="rect">
            <a:avLst/>
          </a:prstGeom>
          <a:solidFill>
            <a:srgbClr val="FFFF00">
              <a:alpha val="7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Anerobic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process (i.e., No oxygen)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Autotrophic 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51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368300" y="522288"/>
            <a:ext cx="7588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600">
                <a:solidFill>
                  <a:srgbClr val="FFC000"/>
                </a:solidFill>
              </a:rPr>
              <a:t>  ANAMMOX</a:t>
            </a:r>
          </a:p>
          <a:p>
            <a:r>
              <a:rPr lang="en-US" altLang="en-US" sz="3600">
                <a:solidFill>
                  <a:srgbClr val="FFC000"/>
                </a:solidFill>
              </a:rPr>
              <a:t>	</a:t>
            </a:r>
            <a:r>
              <a:rPr lang="en-US" altLang="en-US" sz="2800">
                <a:solidFill>
                  <a:srgbClr val="FFC000"/>
                </a:solidFill>
              </a:rPr>
              <a:t>ANaerobic AMMonium OXidation </a:t>
            </a:r>
          </a:p>
        </p:txBody>
      </p:sp>
      <p:sp>
        <p:nvSpPr>
          <p:cNvPr id="939012" name="Text Box 4"/>
          <p:cNvSpPr txBox="1">
            <a:spLocks noChangeArrowheads="1"/>
          </p:cNvSpPr>
          <p:nvPr/>
        </p:nvSpPr>
        <p:spPr bwMode="auto">
          <a:xfrm>
            <a:off x="787400" y="3492500"/>
            <a:ext cx="79343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First described in a wastewater treatment plant in the </a:t>
            </a:r>
          </a:p>
          <a:p>
            <a:r>
              <a:rPr lang="en-US" altLang="en-US" sz="2400" dirty="0">
                <a:solidFill>
                  <a:srgbClr val="FFC000"/>
                </a:solidFill>
              </a:rPr>
              <a:t>  Netherlands in 1995.</a:t>
            </a:r>
          </a:p>
          <a:p>
            <a:endParaRPr lang="en-US" altLang="en-US" sz="2400" dirty="0">
              <a:solidFill>
                <a:srgbClr val="FFC000"/>
              </a:solidFill>
            </a:endParaRPr>
          </a:p>
          <a:p>
            <a:pPr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Oxygen inhibition is reversible.</a:t>
            </a:r>
          </a:p>
          <a:p>
            <a:pPr>
              <a:buFontTx/>
              <a:buChar char="•"/>
            </a:pPr>
            <a:endParaRPr lang="en-US" altLang="en-US" sz="2400" dirty="0">
              <a:solidFill>
                <a:srgbClr val="FFC000"/>
              </a:solidFill>
            </a:endParaRPr>
          </a:p>
        </p:txBody>
      </p:sp>
      <p:sp>
        <p:nvSpPr>
          <p:cNvPr id="95236" name="Rectangle 9"/>
          <p:cNvSpPr>
            <a:spLocks noChangeArrowheads="1"/>
          </p:cNvSpPr>
          <p:nvPr/>
        </p:nvSpPr>
        <p:spPr bwMode="auto">
          <a:xfrm>
            <a:off x="3608388" y="1878013"/>
            <a:ext cx="109061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NH</a:t>
            </a:r>
            <a:r>
              <a:rPr lang="en-US" altLang="en-US" sz="3200" baseline="-25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</a:t>
            </a:r>
            <a:r>
              <a:rPr lang="en-US" altLang="en-US" sz="3200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5237" name="Rectangle 10"/>
          <p:cNvSpPr>
            <a:spLocks noChangeArrowheads="1"/>
          </p:cNvSpPr>
          <p:nvPr/>
        </p:nvSpPr>
        <p:spPr bwMode="auto">
          <a:xfrm>
            <a:off x="1809750" y="1878013"/>
            <a:ext cx="10255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0066"/>
                </a:solidFill>
              </a:rPr>
              <a:t>NO</a:t>
            </a:r>
            <a:r>
              <a:rPr lang="en-US" altLang="en-US" sz="3200" baseline="-25000" dirty="0">
                <a:solidFill>
                  <a:srgbClr val="FF0066"/>
                </a:solidFill>
              </a:rPr>
              <a:t>2</a:t>
            </a:r>
            <a:r>
              <a:rPr lang="en-US" altLang="en-US" sz="3200" baseline="30000" dirty="0">
                <a:solidFill>
                  <a:srgbClr val="FF0066"/>
                </a:solidFill>
              </a:rPr>
              <a:t>-</a:t>
            </a:r>
          </a:p>
        </p:txBody>
      </p:sp>
      <p:sp>
        <p:nvSpPr>
          <p:cNvPr id="95238" name="Rectangle 14"/>
          <p:cNvSpPr>
            <a:spLocks noChangeArrowheads="1"/>
          </p:cNvSpPr>
          <p:nvPr/>
        </p:nvSpPr>
        <p:spPr bwMode="auto">
          <a:xfrm>
            <a:off x="6235700" y="1878013"/>
            <a:ext cx="82234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 smtClean="0">
                <a:solidFill>
                  <a:srgbClr val="FFC000"/>
                </a:solidFill>
              </a:rPr>
              <a:t>N</a:t>
            </a:r>
            <a:r>
              <a:rPr lang="en-US" altLang="en-US" sz="3200" baseline="-25000" dirty="0" smtClean="0">
                <a:solidFill>
                  <a:srgbClr val="FFC000"/>
                </a:solidFill>
              </a:rPr>
              <a:t>2   </a:t>
            </a:r>
            <a:endParaRPr lang="en-US" altLang="en-US" sz="3200" baseline="30000" dirty="0">
              <a:solidFill>
                <a:srgbClr val="FFC000"/>
              </a:solidFill>
            </a:endParaRPr>
          </a:p>
        </p:txBody>
      </p:sp>
      <p:sp>
        <p:nvSpPr>
          <p:cNvPr id="95239" name="Line 17"/>
          <p:cNvSpPr>
            <a:spLocks noChangeShapeType="1"/>
          </p:cNvSpPr>
          <p:nvPr/>
        </p:nvSpPr>
        <p:spPr bwMode="auto">
          <a:xfrm rot="5400000" flipH="1" flipV="1">
            <a:off x="5417344" y="1735932"/>
            <a:ext cx="0" cy="906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95240" name="Rectangle 20"/>
          <p:cNvSpPr>
            <a:spLocks noChangeArrowheads="1"/>
          </p:cNvSpPr>
          <p:nvPr/>
        </p:nvSpPr>
        <p:spPr bwMode="auto">
          <a:xfrm>
            <a:off x="3001963" y="1876425"/>
            <a:ext cx="415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solidFill>
                  <a:srgbClr val="FFC000"/>
                </a:solidFill>
              </a:rPr>
              <a:t>+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675" y="152400"/>
            <a:ext cx="20955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3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901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nammox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57200"/>
            <a:ext cx="7848600" cy="510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7239000" y="6553200"/>
            <a:ext cx="1765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FFF123"/>
                </a:solidFill>
                <a:latin typeface="Times New Roman" pitchFamily="-1" charset="0"/>
              </a:rPr>
              <a:t>DeLong Nature 2002</a:t>
            </a:r>
          </a:p>
        </p:txBody>
      </p:sp>
      <p:pic>
        <p:nvPicPr>
          <p:cNvPr id="35844" name="Picture 4" descr="ro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124200"/>
            <a:ext cx="28352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845" name="Group 5"/>
          <p:cNvGrpSpPr>
            <a:grpSpLocks/>
          </p:cNvGrpSpPr>
          <p:nvPr/>
        </p:nvGrpSpPr>
        <p:grpSpPr bwMode="auto">
          <a:xfrm>
            <a:off x="1371600" y="4724400"/>
            <a:ext cx="3352800" cy="1143000"/>
            <a:chOff x="864" y="2976"/>
            <a:chExt cx="2112" cy="720"/>
          </a:xfrm>
        </p:grpSpPr>
        <p:sp>
          <p:nvSpPr>
            <p:cNvPr id="35846" name="Oval 6"/>
            <p:cNvSpPr>
              <a:spLocks noChangeArrowheads="1"/>
            </p:cNvSpPr>
            <p:nvPr/>
          </p:nvSpPr>
          <p:spPr bwMode="auto">
            <a:xfrm>
              <a:off x="2640" y="2976"/>
              <a:ext cx="336" cy="336"/>
            </a:xfrm>
            <a:prstGeom prst="ellips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7" name="Line 7"/>
            <p:cNvSpPr>
              <a:spLocks noChangeShapeType="1"/>
            </p:cNvSpPr>
            <p:nvPr/>
          </p:nvSpPr>
          <p:spPr bwMode="auto">
            <a:xfrm flipV="1">
              <a:off x="864" y="3216"/>
              <a:ext cx="1728" cy="480"/>
            </a:xfrm>
            <a:prstGeom prst="line">
              <a:avLst/>
            </a:prstGeom>
            <a:noFill/>
            <a:ln w="44450">
              <a:solidFill>
                <a:srgbClr val="00FF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418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58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low-black-s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519238"/>
            <a:ext cx="5715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868363" y="304800"/>
            <a:ext cx="73802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>
                <a:solidFill>
                  <a:srgbClr val="FFCC00"/>
                </a:solidFill>
                <a:latin typeface="Times New Roman" pitchFamily="-1" charset="0"/>
              </a:rPr>
              <a:t>Anaerobic ammonium oxidation by anammox bacteria </a:t>
            </a:r>
          </a:p>
          <a:p>
            <a:pPr algn="ctr"/>
            <a:r>
              <a:rPr lang="en-US" altLang="en-US" sz="2400" b="1">
                <a:solidFill>
                  <a:srgbClr val="FFCC00"/>
                </a:solidFill>
                <a:latin typeface="Times New Roman" pitchFamily="-1" charset="0"/>
              </a:rPr>
              <a:t>in the Black Sea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981325" y="5483225"/>
            <a:ext cx="315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FFCC00"/>
                </a:solidFill>
                <a:latin typeface="Times New Roman" pitchFamily="-1" charset="0"/>
              </a:rPr>
              <a:t>Kuypers et al. Nature 2003.</a:t>
            </a:r>
          </a:p>
        </p:txBody>
      </p:sp>
    </p:spTree>
    <p:extLst>
      <p:ext uri="{BB962C8B-B14F-4D97-AF65-F5344CB8AC3E}">
        <p14:creationId xmlns:p14="http://schemas.microsoft.com/office/powerpoint/2010/main" val="125561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508125" y="57150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39037" y="183619"/>
            <a:ext cx="8458200" cy="52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C000"/>
                </a:solidFill>
                <a:latin typeface="Times New Roman" charset="0"/>
              </a:rPr>
              <a:t>Nitrogen is essential for </a:t>
            </a:r>
            <a:r>
              <a:rPr lang="en-US" sz="2800" b="1" dirty="0" smtClean="0">
                <a:solidFill>
                  <a:srgbClr val="FFC000"/>
                </a:solidFill>
                <a:latin typeface="Times New Roman" charset="0"/>
              </a:rPr>
              <a:t>Life</a:t>
            </a:r>
            <a:endParaRPr lang="en-US" sz="2800" b="1" dirty="0">
              <a:solidFill>
                <a:srgbClr val="FFC000"/>
              </a:solidFill>
              <a:latin typeface="Times New Roman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29638" y="2969109"/>
            <a:ext cx="5633162" cy="1670560"/>
            <a:chOff x="1529638" y="2969109"/>
            <a:chExt cx="5633162" cy="1670560"/>
          </a:xfrm>
        </p:grpSpPr>
        <p:grpSp>
          <p:nvGrpSpPr>
            <p:cNvPr id="16" name="Group 15"/>
            <p:cNvGrpSpPr/>
            <p:nvPr/>
          </p:nvGrpSpPr>
          <p:grpSpPr>
            <a:xfrm>
              <a:off x="1529638" y="2969109"/>
              <a:ext cx="5633162" cy="1668458"/>
              <a:chOff x="784225" y="2827342"/>
              <a:chExt cx="5633162" cy="1668458"/>
            </a:xfrm>
          </p:grpSpPr>
          <p:pic>
            <p:nvPicPr>
              <p:cNvPr id="4098" name="Picture 2" descr="http://upload.wikimedia.org/wikipedia/commons/9/9e/Humpback_stellwagen_edit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2558" y="2827342"/>
                <a:ext cx="2944829" cy="1668458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Box 11"/>
              <p:cNvSpPr txBox="1">
                <a:spLocks noChangeArrowheads="1"/>
              </p:cNvSpPr>
              <p:nvPr/>
            </p:nvSpPr>
            <p:spPr bwMode="auto">
              <a:xfrm>
                <a:off x="784225" y="3328540"/>
                <a:ext cx="4854575" cy="4616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00" tIns="45702" rIns="91400" bIns="45702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 smtClean="0">
                    <a:solidFill>
                      <a:srgbClr val="FFC000"/>
                    </a:solidFill>
                  </a:rPr>
                  <a:t>Animal </a:t>
                </a:r>
                <a:r>
                  <a:rPr lang="en-US" b="1" dirty="0">
                    <a:solidFill>
                      <a:srgbClr val="FFC000"/>
                    </a:solidFill>
                  </a:rPr>
                  <a:t>growth</a:t>
                </a:r>
                <a:r>
                  <a:rPr lang="en-US" b="1" dirty="0" smtClean="0">
                    <a:solidFill>
                      <a:srgbClr val="FFC000"/>
                    </a:solidFill>
                  </a:rPr>
                  <a:t>….</a:t>
                </a:r>
                <a:endParaRPr lang="en-US" b="1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6032362" y="4378059"/>
              <a:ext cx="11304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en.wikipedia.org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33600" y="990600"/>
            <a:ext cx="6204842" cy="1649807"/>
            <a:chOff x="2253358" y="990600"/>
            <a:chExt cx="6204842" cy="1649807"/>
          </a:xfrm>
        </p:grpSpPr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253358" y="1127051"/>
              <a:ext cx="4854575" cy="1015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0" tIns="45702" rIns="91400" bIns="45702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 smtClean="0">
                  <a:solidFill>
                    <a:srgbClr val="FFC000"/>
                  </a:solidFill>
                </a:rPr>
                <a:t>Phytoplankton growth</a:t>
              </a:r>
              <a:r>
                <a:rPr lang="en-US" b="1" dirty="0">
                  <a:solidFill>
                    <a:srgbClr val="FFC000"/>
                  </a:solidFill>
                </a:rPr>
                <a:t>…..</a:t>
              </a:r>
            </a:p>
            <a:p>
              <a:pPr>
                <a:spcBef>
                  <a:spcPct val="50000"/>
                </a:spcBef>
              </a:pPr>
              <a:endParaRPr lang="en-US" b="1" dirty="0">
                <a:solidFill>
                  <a:srgbClr val="FFC000"/>
                </a:solidFill>
              </a:endParaRPr>
            </a:p>
          </p:txBody>
        </p:sp>
        <p:pic>
          <p:nvPicPr>
            <p:cNvPr id="4100" name="Picture 4" descr="http://upload.wikimedia.org/wikipedia/commons/9/99/Phytoplankton_-_the_foundation_of_the_oceanic_food_chai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9383" y="990600"/>
              <a:ext cx="2448817" cy="164980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528117" y="5048697"/>
            <a:ext cx="5034483" cy="1473200"/>
            <a:chOff x="-206375" y="5092700"/>
            <a:chExt cx="5034483" cy="1473200"/>
          </a:xfrm>
        </p:grpSpPr>
        <p:grpSp>
          <p:nvGrpSpPr>
            <p:cNvPr id="13" name="Group 12"/>
            <p:cNvGrpSpPr/>
            <p:nvPr/>
          </p:nvGrpSpPr>
          <p:grpSpPr>
            <a:xfrm>
              <a:off x="2117007" y="5092700"/>
              <a:ext cx="2711101" cy="1473200"/>
              <a:chOff x="1436639" y="4784725"/>
              <a:chExt cx="2711101" cy="1473200"/>
            </a:xfrm>
          </p:grpSpPr>
          <p:pic>
            <p:nvPicPr>
              <p:cNvPr id="8" name="Picture 7" descr="body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83" t="30202" b="42781"/>
              <a:stretch>
                <a:fillRect/>
              </a:stretch>
            </p:blipFill>
            <p:spPr bwMode="auto">
              <a:xfrm>
                <a:off x="1436639" y="4784725"/>
                <a:ext cx="2711101" cy="1473200"/>
              </a:xfrm>
              <a:prstGeom prst="rect">
                <a:avLst/>
              </a:prstGeom>
              <a:noFill/>
              <a:ln w="9525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 Box 8"/>
              <p:cNvSpPr txBox="1">
                <a:spLocks noChangeArrowheads="1"/>
              </p:cNvSpPr>
              <p:nvPr/>
            </p:nvSpPr>
            <p:spPr bwMode="auto">
              <a:xfrm rot="16200000">
                <a:off x="3238500" y="5241925"/>
                <a:ext cx="1225550" cy="585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algn="ctr"/>
                <a:r>
                  <a:rPr lang="en-US" sz="1600" b="1" dirty="0">
                    <a:latin typeface="Arial" charset="0"/>
                  </a:rPr>
                  <a:t>% of body </a:t>
                </a:r>
              </a:p>
              <a:p>
                <a:pPr algn="ctr"/>
                <a:r>
                  <a:rPr lang="en-US" sz="1600" b="1" dirty="0">
                    <a:latin typeface="Arial" charset="0"/>
                  </a:rPr>
                  <a:t>weight</a:t>
                </a:r>
              </a:p>
            </p:txBody>
          </p:sp>
        </p:grp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-206375" y="5288376"/>
              <a:ext cx="4854575" cy="461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0" tIns="45702" rIns="91400" bIns="45702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 smtClean="0">
                  <a:solidFill>
                    <a:srgbClr val="FFC000"/>
                  </a:solidFill>
                </a:rPr>
                <a:t>Our </a:t>
              </a:r>
              <a:r>
                <a:rPr lang="en-US" b="1" dirty="0">
                  <a:solidFill>
                    <a:srgbClr val="FFC000"/>
                  </a:solidFill>
                </a:rPr>
                <a:t>growth…..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912872" y="5932967"/>
            <a:ext cx="2149996" cy="304800"/>
          </a:xfrm>
          <a:prstGeom prst="rect">
            <a:avLst/>
          </a:prstGeom>
          <a:solidFill>
            <a:srgbClr val="FFFF00">
              <a:alpha val="24000"/>
            </a:srgb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4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nature01472-f1"/>
          <p:cNvPicPr>
            <a:picLocks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6"/>
          <a:stretch>
            <a:fillRect/>
          </a:stretch>
        </p:blipFill>
        <p:spPr>
          <a:xfrm>
            <a:off x="1590675" y="3609975"/>
            <a:ext cx="5943600" cy="2709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5" name="Picture 3" descr="nature01472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7" b="58424"/>
          <a:stretch>
            <a:fillRect/>
          </a:stretch>
        </p:blipFill>
        <p:spPr bwMode="auto">
          <a:xfrm>
            <a:off x="5486400" y="6096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nature01472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7" b="48282"/>
          <a:stretch>
            <a:fillRect/>
          </a:stretch>
        </p:blipFill>
        <p:spPr bwMode="auto">
          <a:xfrm>
            <a:off x="685800" y="228600"/>
            <a:ext cx="3592513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981325" y="6353175"/>
            <a:ext cx="315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FFF123"/>
                </a:solidFill>
                <a:latin typeface="Times New Roman" pitchFamily="-1" charset="0"/>
              </a:rPr>
              <a:t>Kuypers et al. Nature 2003.</a:t>
            </a:r>
          </a:p>
        </p:txBody>
      </p:sp>
    </p:spTree>
    <p:extLst>
      <p:ext uri="{BB962C8B-B14F-4D97-AF65-F5344CB8AC3E}">
        <p14:creationId xmlns:p14="http://schemas.microsoft.com/office/powerpoint/2010/main" val="72688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5"/>
          <p:cNvSpPr>
            <a:spLocks noChangeArrowheads="1"/>
          </p:cNvSpPr>
          <p:nvPr/>
        </p:nvSpPr>
        <p:spPr bwMode="auto">
          <a:xfrm>
            <a:off x="601663" y="744538"/>
            <a:ext cx="811688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solidFill>
                  <a:srgbClr val="FFC000"/>
                </a:solidFill>
              </a:rPr>
              <a:t>Canonical denitrification?   OR  Anammox??</a:t>
            </a:r>
            <a:endParaRPr lang="en-US" altLang="en-US" sz="3200" baseline="30000">
              <a:solidFill>
                <a:srgbClr val="FFC000"/>
              </a:solidFill>
            </a:endParaRPr>
          </a:p>
        </p:txBody>
      </p:sp>
      <p:grpSp>
        <p:nvGrpSpPr>
          <p:cNvPr id="101379" name="Group 78"/>
          <p:cNvGrpSpPr>
            <a:grpSpLocks/>
          </p:cNvGrpSpPr>
          <p:nvPr/>
        </p:nvGrpSpPr>
        <p:grpSpPr bwMode="auto">
          <a:xfrm>
            <a:off x="2114550" y="2255838"/>
            <a:ext cx="5041900" cy="584200"/>
            <a:chOff x="1145" y="1421"/>
            <a:chExt cx="3176" cy="368"/>
          </a:xfrm>
        </p:grpSpPr>
        <p:sp>
          <p:nvSpPr>
            <p:cNvPr id="101393" name="Rectangle 54"/>
            <p:cNvSpPr>
              <a:spLocks noChangeArrowheads="1"/>
            </p:cNvSpPr>
            <p:nvPr/>
          </p:nvSpPr>
          <p:spPr bwMode="auto">
            <a:xfrm>
              <a:off x="2278" y="1422"/>
              <a:ext cx="687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NH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4</a:t>
              </a:r>
              <a:r>
                <a:rPr lang="en-US" altLang="en-US" sz="3200" baseline="30000">
                  <a:solidFill>
                    <a:srgbClr val="FFC000"/>
                  </a:solidFill>
                </a:rPr>
                <a:t>+</a:t>
              </a:r>
            </a:p>
          </p:txBody>
        </p:sp>
        <p:sp>
          <p:nvSpPr>
            <p:cNvPr id="101394" name="Rectangle 55"/>
            <p:cNvSpPr>
              <a:spLocks noChangeArrowheads="1"/>
            </p:cNvSpPr>
            <p:nvPr/>
          </p:nvSpPr>
          <p:spPr bwMode="auto">
            <a:xfrm>
              <a:off x="1145" y="1422"/>
              <a:ext cx="646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NO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2</a:t>
              </a:r>
              <a:r>
                <a:rPr lang="en-US" altLang="en-US" sz="3200" baseline="30000">
                  <a:solidFill>
                    <a:srgbClr val="FFC000"/>
                  </a:solidFill>
                </a:rPr>
                <a:t>-</a:t>
              </a:r>
            </a:p>
          </p:txBody>
        </p:sp>
        <p:sp>
          <p:nvSpPr>
            <p:cNvPr id="101395" name="Rectangle 56"/>
            <p:cNvSpPr>
              <a:spLocks noChangeArrowheads="1"/>
            </p:cNvSpPr>
            <p:nvPr/>
          </p:nvSpPr>
          <p:spPr bwMode="auto">
            <a:xfrm>
              <a:off x="3933" y="1422"/>
              <a:ext cx="388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2</a:t>
              </a:r>
              <a:endParaRPr lang="en-US" altLang="en-US" sz="3200" baseline="30000">
                <a:solidFill>
                  <a:srgbClr val="FFC000"/>
                </a:solidFill>
              </a:endParaRPr>
            </a:p>
          </p:txBody>
        </p:sp>
        <p:sp>
          <p:nvSpPr>
            <p:cNvPr id="101396" name="Line 57"/>
            <p:cNvSpPr>
              <a:spLocks noChangeShapeType="1"/>
            </p:cNvSpPr>
            <p:nvPr/>
          </p:nvSpPr>
          <p:spPr bwMode="auto">
            <a:xfrm rot="5400000" flipH="1" flipV="1">
              <a:off x="3418" y="1332"/>
              <a:ext cx="0" cy="57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01397" name="Rectangle 58"/>
            <p:cNvSpPr>
              <a:spLocks noChangeArrowheads="1"/>
            </p:cNvSpPr>
            <p:nvPr/>
          </p:nvSpPr>
          <p:spPr bwMode="auto">
            <a:xfrm>
              <a:off x="1896" y="1421"/>
              <a:ext cx="26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01380" name="Group 75"/>
          <p:cNvGrpSpPr>
            <a:grpSpLocks/>
          </p:cNvGrpSpPr>
          <p:nvPr/>
        </p:nvGrpSpPr>
        <p:grpSpPr bwMode="auto">
          <a:xfrm>
            <a:off x="668338" y="4681538"/>
            <a:ext cx="7932737" cy="585787"/>
            <a:chOff x="446" y="2330"/>
            <a:chExt cx="4997" cy="369"/>
          </a:xfrm>
        </p:grpSpPr>
        <p:sp>
          <p:nvSpPr>
            <p:cNvPr id="101384" name="Rectangle 61"/>
            <p:cNvSpPr>
              <a:spLocks noChangeArrowheads="1"/>
            </p:cNvSpPr>
            <p:nvPr/>
          </p:nvSpPr>
          <p:spPr bwMode="auto">
            <a:xfrm>
              <a:off x="1624" y="2332"/>
              <a:ext cx="646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NO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2</a:t>
              </a:r>
              <a:r>
                <a:rPr lang="en-US" altLang="en-US" sz="3200" baseline="30000">
                  <a:solidFill>
                    <a:srgbClr val="FFC000"/>
                  </a:solidFill>
                </a:rPr>
                <a:t>-</a:t>
              </a:r>
            </a:p>
          </p:txBody>
        </p:sp>
        <p:sp>
          <p:nvSpPr>
            <p:cNvPr id="101385" name="Rectangle 62"/>
            <p:cNvSpPr>
              <a:spLocks noChangeArrowheads="1"/>
            </p:cNvSpPr>
            <p:nvPr/>
          </p:nvSpPr>
          <p:spPr bwMode="auto">
            <a:xfrm>
              <a:off x="446" y="2332"/>
              <a:ext cx="646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NO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3</a:t>
              </a:r>
              <a:r>
                <a:rPr lang="en-US" altLang="en-US" sz="3200" baseline="30000">
                  <a:solidFill>
                    <a:srgbClr val="FFC000"/>
                  </a:solidFill>
                </a:rPr>
                <a:t>-</a:t>
              </a:r>
            </a:p>
          </p:txBody>
        </p:sp>
        <p:sp>
          <p:nvSpPr>
            <p:cNvPr id="101386" name="Rectangle 63"/>
            <p:cNvSpPr>
              <a:spLocks noChangeArrowheads="1"/>
            </p:cNvSpPr>
            <p:nvPr/>
          </p:nvSpPr>
          <p:spPr bwMode="auto">
            <a:xfrm>
              <a:off x="2818" y="2332"/>
              <a:ext cx="503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NO</a:t>
              </a:r>
              <a:endParaRPr lang="en-US" altLang="en-US" sz="3200" baseline="30000">
                <a:solidFill>
                  <a:srgbClr val="FFC000"/>
                </a:solidFill>
              </a:endParaRPr>
            </a:p>
          </p:txBody>
        </p:sp>
        <p:sp>
          <p:nvSpPr>
            <p:cNvPr id="101387" name="Rectangle 64"/>
            <p:cNvSpPr>
              <a:spLocks noChangeArrowheads="1"/>
            </p:cNvSpPr>
            <p:nvPr/>
          </p:nvSpPr>
          <p:spPr bwMode="auto">
            <a:xfrm>
              <a:off x="3932" y="2332"/>
              <a:ext cx="596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2</a:t>
              </a:r>
              <a:r>
                <a:rPr lang="en-US" altLang="en-US" sz="3200">
                  <a:solidFill>
                    <a:srgbClr val="FFC000"/>
                  </a:solidFill>
                </a:rPr>
                <a:t>O</a:t>
              </a:r>
            </a:p>
          </p:txBody>
        </p:sp>
        <p:sp>
          <p:nvSpPr>
            <p:cNvPr id="101388" name="Rectangle 66"/>
            <p:cNvSpPr>
              <a:spLocks noChangeArrowheads="1"/>
            </p:cNvSpPr>
            <p:nvPr/>
          </p:nvSpPr>
          <p:spPr bwMode="auto">
            <a:xfrm>
              <a:off x="5054" y="2330"/>
              <a:ext cx="38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101389" name="Line 71"/>
            <p:cNvSpPr>
              <a:spLocks noChangeShapeType="1"/>
            </p:cNvSpPr>
            <p:nvPr/>
          </p:nvSpPr>
          <p:spPr bwMode="auto">
            <a:xfrm rot="5400000" flipH="1" flipV="1">
              <a:off x="4766" y="2325"/>
              <a:ext cx="0" cy="37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01390" name="Line 72"/>
            <p:cNvSpPr>
              <a:spLocks noChangeShapeType="1"/>
            </p:cNvSpPr>
            <p:nvPr/>
          </p:nvSpPr>
          <p:spPr bwMode="auto">
            <a:xfrm rot="5400000" flipH="1" flipV="1">
              <a:off x="3637" y="2325"/>
              <a:ext cx="0" cy="37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01391" name="Line 73"/>
            <p:cNvSpPr>
              <a:spLocks noChangeShapeType="1"/>
            </p:cNvSpPr>
            <p:nvPr/>
          </p:nvSpPr>
          <p:spPr bwMode="auto">
            <a:xfrm rot="5400000" flipH="1" flipV="1">
              <a:off x="2606" y="2325"/>
              <a:ext cx="0" cy="37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01392" name="Line 74"/>
            <p:cNvSpPr>
              <a:spLocks noChangeShapeType="1"/>
            </p:cNvSpPr>
            <p:nvPr/>
          </p:nvSpPr>
          <p:spPr bwMode="auto">
            <a:xfrm rot="5400000" flipH="1" flipV="1">
              <a:off x="1353" y="2325"/>
              <a:ext cx="0" cy="37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</p:grpSp>
      <p:sp>
        <p:nvSpPr>
          <p:cNvPr id="101381" name="Rectangle 76"/>
          <p:cNvSpPr>
            <a:spLocks noChangeArrowheads="1"/>
          </p:cNvSpPr>
          <p:nvPr/>
        </p:nvSpPr>
        <p:spPr bwMode="auto">
          <a:xfrm>
            <a:off x="1784350" y="3173413"/>
            <a:ext cx="53768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solidFill>
                  <a:srgbClr val="FFC000"/>
                </a:solidFill>
              </a:rPr>
              <a:t>obligate anaerobic autotrophs</a:t>
            </a:r>
          </a:p>
        </p:txBody>
      </p:sp>
      <p:sp>
        <p:nvSpPr>
          <p:cNvPr id="101382" name="Rectangle 77"/>
          <p:cNvSpPr>
            <a:spLocks noChangeArrowheads="1"/>
          </p:cNvSpPr>
          <p:nvPr/>
        </p:nvSpPr>
        <p:spPr bwMode="auto">
          <a:xfrm>
            <a:off x="1390650" y="5678488"/>
            <a:ext cx="6165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solidFill>
                  <a:srgbClr val="FFC000"/>
                </a:solidFill>
              </a:rPr>
              <a:t>facultative anaerobic heterotrophs</a:t>
            </a:r>
          </a:p>
        </p:txBody>
      </p:sp>
      <p:sp>
        <p:nvSpPr>
          <p:cNvPr id="943183" name="Oval 79"/>
          <p:cNvSpPr>
            <a:spLocks noChangeArrowheads="1"/>
          </p:cNvSpPr>
          <p:nvPr/>
        </p:nvSpPr>
        <p:spPr bwMode="auto">
          <a:xfrm>
            <a:off x="6010275" y="4400550"/>
            <a:ext cx="1343025" cy="11525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>
              <a:solidFill>
                <a:srgbClr val="FFC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08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8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1/The_nitrogen_cycle_Arri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0" y="1262061"/>
            <a:ext cx="5334000" cy="43338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91" y="6396335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from: </a:t>
            </a:r>
            <a:r>
              <a:rPr lang="en-US" sz="1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-Qing </a:t>
            </a:r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and Jian Zhang 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</a:t>
            </a:r>
            <a:endParaRPr lang="en-US" sz="1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 rot="21234152">
            <a:off x="4252125" y="4566041"/>
            <a:ext cx="1387803" cy="1224817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5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368300" y="522288"/>
            <a:ext cx="8547100" cy="120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600" dirty="0">
                <a:solidFill>
                  <a:srgbClr val="FFC000"/>
                </a:solidFill>
              </a:rPr>
              <a:t>  </a:t>
            </a:r>
            <a:r>
              <a:rPr lang="en-US" altLang="en-US" sz="3600" dirty="0" err="1" smtClean="0">
                <a:solidFill>
                  <a:srgbClr val="FFC000"/>
                </a:solidFill>
              </a:rPr>
              <a:t>DNRA</a:t>
            </a:r>
            <a:endParaRPr lang="en-US" altLang="en-US" sz="3600" dirty="0">
              <a:solidFill>
                <a:srgbClr val="FFC000"/>
              </a:solidFill>
            </a:endParaRPr>
          </a:p>
          <a:p>
            <a:r>
              <a:rPr lang="en-US" altLang="en-US" sz="3600" dirty="0">
                <a:solidFill>
                  <a:srgbClr val="FFC000"/>
                </a:solidFill>
              </a:rPr>
              <a:t>	</a:t>
            </a:r>
            <a:r>
              <a:rPr lang="en-US" altLang="en-US" sz="2800" dirty="0" smtClean="0">
                <a:solidFill>
                  <a:srgbClr val="FFC000"/>
                </a:solidFill>
              </a:rPr>
              <a:t>Dissimilatory Nitrate Reduction to Ammonium</a:t>
            </a:r>
            <a:endParaRPr lang="en-US" altLang="en-US" sz="2800" dirty="0">
              <a:solidFill>
                <a:srgbClr val="FFC000"/>
              </a:solidFill>
            </a:endParaRPr>
          </a:p>
        </p:txBody>
      </p:sp>
      <p:sp>
        <p:nvSpPr>
          <p:cNvPr id="95236" name="Rectangle 9"/>
          <p:cNvSpPr>
            <a:spLocks noChangeArrowheads="1"/>
          </p:cNvSpPr>
          <p:nvPr/>
        </p:nvSpPr>
        <p:spPr bwMode="auto">
          <a:xfrm>
            <a:off x="6019800" y="1897857"/>
            <a:ext cx="109061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C000"/>
                </a:solidFill>
              </a:rPr>
              <a:t>NH</a:t>
            </a:r>
            <a:r>
              <a:rPr lang="en-US" altLang="en-US" sz="3200" baseline="-25000" dirty="0">
                <a:solidFill>
                  <a:srgbClr val="FFC000"/>
                </a:solidFill>
              </a:rPr>
              <a:t>4</a:t>
            </a:r>
            <a:r>
              <a:rPr lang="en-US" altLang="en-US" sz="3200" baseline="30000" dirty="0">
                <a:solidFill>
                  <a:srgbClr val="FFC000"/>
                </a:solidFill>
              </a:rPr>
              <a:t>+</a:t>
            </a:r>
          </a:p>
        </p:txBody>
      </p:sp>
      <p:sp>
        <p:nvSpPr>
          <p:cNvPr id="95237" name="Rectangle 10"/>
          <p:cNvSpPr>
            <a:spLocks noChangeArrowheads="1"/>
          </p:cNvSpPr>
          <p:nvPr/>
        </p:nvSpPr>
        <p:spPr bwMode="auto">
          <a:xfrm>
            <a:off x="1809750" y="1878013"/>
            <a:ext cx="10255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 smtClean="0">
                <a:solidFill>
                  <a:srgbClr val="FFC000"/>
                </a:solidFill>
              </a:rPr>
              <a:t>NO</a:t>
            </a:r>
            <a:r>
              <a:rPr lang="en-US" altLang="en-US" sz="3200" baseline="-25000" dirty="0" smtClean="0">
                <a:solidFill>
                  <a:srgbClr val="FFC000"/>
                </a:solidFill>
              </a:rPr>
              <a:t>3</a:t>
            </a:r>
            <a:r>
              <a:rPr lang="en-US" altLang="en-US" sz="3200" baseline="30000" dirty="0" smtClean="0">
                <a:solidFill>
                  <a:srgbClr val="FFC000"/>
                </a:solidFill>
              </a:rPr>
              <a:t>-</a:t>
            </a:r>
            <a:endParaRPr lang="en-US" altLang="en-US" sz="3200" baseline="30000" dirty="0">
              <a:solidFill>
                <a:srgbClr val="FFC000"/>
              </a:solidFill>
            </a:endParaRPr>
          </a:p>
        </p:txBody>
      </p:sp>
      <p:sp>
        <p:nvSpPr>
          <p:cNvPr id="95239" name="Line 17"/>
          <p:cNvSpPr>
            <a:spLocks noChangeShapeType="1"/>
          </p:cNvSpPr>
          <p:nvPr/>
        </p:nvSpPr>
        <p:spPr bwMode="auto">
          <a:xfrm rot="5400000" flipH="1" flipV="1">
            <a:off x="5417344" y="1735932"/>
            <a:ext cx="0" cy="906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869375" y="1888107"/>
            <a:ext cx="10255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 smtClean="0">
                <a:solidFill>
                  <a:srgbClr val="FFC000"/>
                </a:solidFill>
              </a:rPr>
              <a:t>NO</a:t>
            </a:r>
            <a:r>
              <a:rPr lang="en-US" altLang="en-US" sz="3200" baseline="-25000" dirty="0" smtClean="0">
                <a:solidFill>
                  <a:srgbClr val="FFC000"/>
                </a:solidFill>
              </a:rPr>
              <a:t>2</a:t>
            </a:r>
            <a:r>
              <a:rPr lang="en-US" altLang="en-US" sz="3200" baseline="30000" dirty="0" smtClean="0">
                <a:solidFill>
                  <a:srgbClr val="FFC000"/>
                </a:solidFill>
              </a:rPr>
              <a:t>-</a:t>
            </a:r>
            <a:endParaRPr lang="en-US" altLang="en-US" sz="3200" baseline="30000" dirty="0">
              <a:solidFill>
                <a:srgbClr val="FFC000"/>
              </a:solidFill>
            </a:endParaRP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rot="5400000" flipH="1" flipV="1">
            <a:off x="3288506" y="1761807"/>
            <a:ext cx="0" cy="906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50000">
              <a:srgbClr val="002060"/>
            </a:gs>
            <a:gs pos="69000">
              <a:srgbClr val="663300"/>
            </a:gs>
            <a:gs pos="82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62400"/>
            <a:ext cx="9144000" cy="2895600"/>
          </a:xfrm>
          <a:prstGeom prst="rect">
            <a:avLst/>
          </a:prstGeom>
          <a:gradFill>
            <a:gsLst>
              <a:gs pos="37000">
                <a:srgbClr val="73461A"/>
              </a:gs>
              <a:gs pos="21000">
                <a:srgbClr val="996633"/>
              </a:gs>
              <a:gs pos="83000">
                <a:schemeClr val="tx1"/>
              </a:gs>
              <a:gs pos="53000">
                <a:srgbClr val="4C26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813" y="2895600"/>
            <a:ext cx="158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column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2" y="4114800"/>
            <a:ext cx="1905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Aerobic sediment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2" y="5057899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Suboxic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sediment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393" y="6248400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Anoxic sediment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5581" y="2743200"/>
            <a:ext cx="5912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2….. How humans have altered the global N cycle….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9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5"/>
          <p:cNvSpPr>
            <a:spLocks noChangeArrowheads="1"/>
          </p:cNvSpPr>
          <p:nvPr/>
        </p:nvSpPr>
        <p:spPr bwMode="auto">
          <a:xfrm>
            <a:off x="1991795" y="744538"/>
            <a:ext cx="5247205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 smtClean="0">
                <a:solidFill>
                  <a:srgbClr val="FFC000"/>
                </a:solidFill>
              </a:rPr>
              <a:t>Denitrification</a:t>
            </a:r>
            <a:r>
              <a:rPr lang="en-US" altLang="en-US" sz="3200" dirty="0">
                <a:solidFill>
                  <a:srgbClr val="FFC000"/>
                </a:solidFill>
              </a:rPr>
              <a:t>?   </a:t>
            </a:r>
            <a:r>
              <a:rPr lang="en-US" altLang="en-US" sz="3200" dirty="0" smtClean="0">
                <a:solidFill>
                  <a:srgbClr val="FFC000"/>
                </a:solidFill>
              </a:rPr>
              <a:t>or  </a:t>
            </a:r>
            <a:r>
              <a:rPr lang="en-US" altLang="en-US" sz="3200" dirty="0" err="1" smtClean="0">
                <a:solidFill>
                  <a:srgbClr val="FFC000"/>
                </a:solidFill>
              </a:rPr>
              <a:t>DNRA</a:t>
            </a:r>
            <a:r>
              <a:rPr lang="en-US" altLang="en-US" sz="3200" dirty="0" smtClean="0">
                <a:solidFill>
                  <a:srgbClr val="FFC000"/>
                </a:solidFill>
              </a:rPr>
              <a:t>?</a:t>
            </a:r>
            <a:endParaRPr lang="en-US" altLang="en-US" sz="3200" baseline="30000" dirty="0">
              <a:solidFill>
                <a:srgbClr val="FFC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90332" y="1326749"/>
            <a:ext cx="617538" cy="1848251"/>
            <a:chOff x="2990332" y="1326749"/>
            <a:chExt cx="617538" cy="1848251"/>
          </a:xfrm>
        </p:grpSpPr>
        <p:sp>
          <p:nvSpPr>
            <p:cNvPr id="101388" name="Rectangle 66"/>
            <p:cNvSpPr>
              <a:spLocks noChangeArrowheads="1"/>
            </p:cNvSpPr>
            <p:nvPr/>
          </p:nvSpPr>
          <p:spPr bwMode="auto">
            <a:xfrm>
              <a:off x="2990332" y="2590800"/>
              <a:ext cx="61753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 dirty="0">
                  <a:solidFill>
                    <a:srgbClr val="FFC000"/>
                  </a:solidFill>
                </a:rPr>
                <a:t>N</a:t>
              </a:r>
              <a:r>
                <a:rPr lang="en-US" altLang="en-US" sz="3200" baseline="-25000" dirty="0">
                  <a:solidFill>
                    <a:srgbClr val="FFC000"/>
                  </a:solidFill>
                </a:rPr>
                <a:t>2</a:t>
              </a:r>
            </a:p>
          </p:txBody>
        </p:sp>
        <p:cxnSp>
          <p:nvCxnSpPr>
            <p:cNvPr id="3" name="Straight Arrow Connector 2"/>
            <p:cNvCxnSpPr>
              <a:endCxn id="101388" idx="0"/>
            </p:cNvCxnSpPr>
            <p:nvPr/>
          </p:nvCxnSpPr>
          <p:spPr>
            <a:xfrm>
              <a:off x="3299101" y="1326749"/>
              <a:ext cx="0" cy="126405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809732" y="1250549"/>
            <a:ext cx="1090612" cy="1787307"/>
            <a:chOff x="5809732" y="1250549"/>
            <a:chExt cx="1090612" cy="1787307"/>
          </a:xfrm>
        </p:grpSpPr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5809732" y="2455244"/>
              <a:ext cx="1090612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 dirty="0">
                  <a:solidFill>
                    <a:srgbClr val="FFC000"/>
                  </a:solidFill>
                </a:rPr>
                <a:t>NH</a:t>
              </a:r>
              <a:r>
                <a:rPr lang="en-US" altLang="en-US" sz="3200" baseline="-25000" dirty="0">
                  <a:solidFill>
                    <a:srgbClr val="FFC000"/>
                  </a:solidFill>
                </a:rPr>
                <a:t>4</a:t>
              </a:r>
              <a:r>
                <a:rPr lang="en-US" altLang="en-US" sz="3200" baseline="30000" dirty="0">
                  <a:solidFill>
                    <a:srgbClr val="FFC000"/>
                  </a:solidFill>
                </a:rPr>
                <a:t>+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273857" y="1250549"/>
              <a:ext cx="0" cy="126405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274" name="Picture 2" descr="Image result for phytoplank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56" y="3743696"/>
            <a:ext cx="409485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778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303" y="211764"/>
            <a:ext cx="5518225" cy="523184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Two Broad Categories of Nitrogen 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600200"/>
            <a:ext cx="324159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Biologically Usable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AKA:</a:t>
            </a: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Reactive Nitrogen (Nr)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1524000"/>
            <a:ext cx="365997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2. **Biologically Un-usable</a:t>
            </a:r>
          </a:p>
          <a:p>
            <a:endParaRPr lang="en-US" sz="24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AKA:</a:t>
            </a: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Unreactive Nitrogen </a:t>
            </a:r>
          </a:p>
          <a:p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8595" y="5547482"/>
            <a:ext cx="3962400" cy="828472"/>
            <a:chOff x="381000" y="3753909"/>
            <a:chExt cx="3962400" cy="82847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753909"/>
              <a:ext cx="990600" cy="828472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" name="Picture 3" descr="C:\Users\Wally\Desktop\Presentations\2014\NEAq\humpback-whale-h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411" y="3753909"/>
              <a:ext cx="1311765" cy="81985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http://blogs.kqed.org/bayareabites/files/2012/08/crowd-reggiewatts-people100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988" y="3753909"/>
              <a:ext cx="1176412" cy="78702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-228600" y="3700823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= ammonium</a:t>
            </a:r>
          </a:p>
          <a:p>
            <a:pPr marL="342900" indent="-342900" algn="ctr">
              <a:buAutoNum type="arabicPeriod"/>
            </a:pP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 nitrite</a:t>
            </a:r>
          </a:p>
          <a:p>
            <a:pPr marL="342900" indent="-342900" algn="ctr">
              <a:buAutoNum type="arabicPeriod"/>
            </a:pPr>
            <a:endParaRPr lang="en-US" baseline="30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aseline="30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  nitrate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37" y="4542635"/>
            <a:ext cx="2667000" cy="199890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77853" y="3712859"/>
            <a:ext cx="2654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Di-nitrogen gas</a:t>
            </a:r>
          </a:p>
        </p:txBody>
      </p:sp>
    </p:spTree>
    <p:extLst>
      <p:ext uri="{BB962C8B-B14F-4D97-AF65-F5344CB8AC3E}">
        <p14:creationId xmlns:p14="http://schemas.microsoft.com/office/powerpoint/2010/main" val="23438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4079" y="1217469"/>
            <a:ext cx="2925721" cy="1384958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Nitrogen  Fixation </a:t>
            </a:r>
          </a:p>
          <a:p>
            <a:pPr algn="ctr"/>
            <a:endParaRPr lang="en-US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NH</a:t>
            </a:r>
            <a:r>
              <a:rPr lang="en-US" sz="2800" baseline="-25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baseline="30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endParaRPr lang="en-US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77225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**Some organisms can use N</a:t>
            </a:r>
            <a:r>
              <a:rPr lang="en-US" sz="3200" baseline="-25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438708"/>
            <a:ext cx="3305175" cy="149334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213" y="3231892"/>
            <a:ext cx="2209274" cy="190697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71800"/>
            <a:ext cx="2362200" cy="242716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96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4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7855" y="467380"/>
            <a:ext cx="4288290" cy="5232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Pools of Nitrogen on Earth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8000" r="8594" b="8999"/>
          <a:stretch/>
        </p:blipFill>
        <p:spPr bwMode="auto">
          <a:xfrm>
            <a:off x="590553" y="1371602"/>
            <a:ext cx="7924800" cy="444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688" y="5562602"/>
            <a:ext cx="1863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Canfield et al. 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2010</a:t>
            </a:r>
          </a:p>
        </p:txBody>
      </p:sp>
      <p:sp>
        <p:nvSpPr>
          <p:cNvPr id="7" name="Rectangle 6"/>
          <p:cNvSpPr/>
          <p:nvPr/>
        </p:nvSpPr>
        <p:spPr>
          <a:xfrm>
            <a:off x="4114800" y="1562101"/>
            <a:ext cx="4324353" cy="373379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42884" y="6393420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**pool sizes are inversely related to their biological importance</a:t>
            </a:r>
          </a:p>
        </p:txBody>
      </p:sp>
    </p:spTree>
    <p:extLst>
      <p:ext uri="{BB962C8B-B14F-4D97-AF65-F5344CB8AC3E}">
        <p14:creationId xmlns:p14="http://schemas.microsoft.com/office/powerpoint/2010/main" val="23515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177525" y="-76200"/>
            <a:ext cx="6788957" cy="160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en-US" sz="4000" b="1" dirty="0">
                <a:solidFill>
                  <a:srgbClr val="FFCE23"/>
                </a:solidFill>
                <a:latin typeface="Times New Roman" charset="0"/>
              </a:rPr>
              <a:t>Justus von Liebig</a:t>
            </a:r>
          </a:p>
          <a:p>
            <a:pPr algn="ctr"/>
            <a:r>
              <a:rPr lang="en-US" sz="4000" b="1" dirty="0">
                <a:solidFill>
                  <a:srgbClr val="FFCE23"/>
                </a:solidFill>
                <a:latin typeface="Times New Roman" charset="0"/>
              </a:rPr>
              <a:t>“</a:t>
            </a:r>
            <a:r>
              <a:rPr lang="en-US" sz="4000" b="1" i="1" dirty="0">
                <a:solidFill>
                  <a:srgbClr val="FFCE23"/>
                </a:solidFill>
                <a:latin typeface="Times New Roman" charset="0"/>
              </a:rPr>
              <a:t>Father of Fertilizer Industry</a:t>
            </a:r>
            <a:r>
              <a:rPr lang="en-US" sz="4000" b="1" dirty="0">
                <a:solidFill>
                  <a:srgbClr val="FFCE23"/>
                </a:solidFill>
                <a:latin typeface="Times New Roman" charset="0"/>
              </a:rPr>
              <a:t>”</a:t>
            </a:r>
            <a:r>
              <a:rPr lang="en-US" dirty="0">
                <a:solidFill>
                  <a:srgbClr val="FFCE23"/>
                </a:solidFill>
                <a:latin typeface="Times New Roman" charset="0"/>
              </a:rPr>
              <a:t> </a:t>
            </a:r>
          </a:p>
          <a:p>
            <a:pPr algn="ctr"/>
            <a:endParaRPr lang="en-US" dirty="0">
              <a:solidFill>
                <a:srgbClr val="FFCE23"/>
              </a:solidFill>
              <a:latin typeface="Times New Roman" charset="0"/>
            </a:endParaRPr>
          </a:p>
        </p:txBody>
      </p:sp>
      <p:pic>
        <p:nvPicPr>
          <p:cNvPr id="9219" name="Picture 3" descr="225px-JustusLiebig.jpg 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695700"/>
            <a:ext cx="2857500" cy="2857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896470" y="1600200"/>
            <a:ext cx="7339445" cy="58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FFCE23"/>
                </a:solidFill>
                <a:latin typeface="Times New Roman" charset="0"/>
              </a:rPr>
              <a:t>1855: Liebig’s Law of the </a:t>
            </a:r>
            <a:r>
              <a:rPr lang="en-US" sz="3200" b="1" dirty="0" smtClean="0">
                <a:solidFill>
                  <a:srgbClr val="FFCE23"/>
                </a:solidFill>
                <a:latin typeface="Times New Roman" charset="0"/>
              </a:rPr>
              <a:t>Minimum</a:t>
            </a:r>
            <a:endParaRPr lang="en-US" sz="2000" b="1" i="1" dirty="0">
              <a:solidFill>
                <a:srgbClr val="FFCE23"/>
              </a:solidFill>
              <a:latin typeface="Times New Roman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4265" y="2184939"/>
            <a:ext cx="8001000" cy="1046202"/>
            <a:chOff x="978986" y="3005025"/>
            <a:chExt cx="8001000" cy="1046202"/>
          </a:xfrm>
        </p:grpSpPr>
        <p:sp>
          <p:nvSpPr>
            <p:cNvPr id="10" name="Rectangle 9"/>
            <p:cNvSpPr/>
            <p:nvPr/>
          </p:nvSpPr>
          <p:spPr>
            <a:xfrm>
              <a:off x="978986" y="3005025"/>
              <a:ext cx="8001000" cy="104620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91490" y="3035102"/>
              <a:ext cx="75759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 limiting factor to biological activity is  that material available in an amount most closely approaching the critical minimum required to sustain that activity (</a:t>
              </a:r>
              <a:r>
                <a:rPr lang="en-US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Odum</a:t>
              </a:r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1971).</a:t>
              </a:r>
              <a:endPara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428999"/>
            <a:ext cx="3281288" cy="333320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458px-DSCN5766-guano#2056D1.jpg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0491"/>
            <a:ext cx="4732267" cy="619228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2" descr="0530-for-webPERUmap.gif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55" y="214659"/>
            <a:ext cx="2322513" cy="3200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794085" y="6366840"/>
            <a:ext cx="7543800" cy="36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00" tIns="45702" rIns="91400" bIns="45702">
            <a:spAutoFit/>
          </a:bodyPr>
          <a:lstStyle/>
          <a:p>
            <a:pPr algn="ctr"/>
            <a:r>
              <a:rPr lang="en-US" b="1" dirty="0">
                <a:solidFill>
                  <a:srgbClr val="FFCE23"/>
                </a:solidFill>
                <a:latin typeface="Times New Roman" charset="0"/>
              </a:rPr>
              <a:t>"Guano, though no saint, works </a:t>
            </a:r>
            <a:r>
              <a:rPr lang="en-US" b="1" dirty="0" smtClean="0">
                <a:solidFill>
                  <a:srgbClr val="FFCE23"/>
                </a:solidFill>
                <a:latin typeface="Times New Roman" charset="0"/>
              </a:rPr>
              <a:t> many </a:t>
            </a:r>
            <a:r>
              <a:rPr lang="en-US" b="1" dirty="0">
                <a:solidFill>
                  <a:srgbClr val="FFCE23"/>
                </a:solidFill>
                <a:latin typeface="Times New Roman" charset="0"/>
              </a:rPr>
              <a:t>miracles.” Peruvian proverb</a:t>
            </a:r>
          </a:p>
        </p:txBody>
      </p:sp>
      <p:pic>
        <p:nvPicPr>
          <p:cNvPr id="13317" name="Picture 7" descr="23369351.JPG           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57600"/>
            <a:ext cx="3395025" cy="2286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6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36549"/>
            <a:ext cx="3962400" cy="538490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63246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http://www.nuevayork-exhibition.org/galleries/2/port</a:t>
            </a:r>
            <a:endParaRPr lang="en-US" sz="1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6192" y="1604211"/>
            <a:ext cx="46378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-1824 two caskets to The American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Farmer in Baltimore</a:t>
            </a:r>
          </a:p>
          <a:p>
            <a:endParaRPr lang="en-US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1840 first shipment from Lima to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England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0881" y="4878396"/>
            <a:ext cx="4328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**Peak export from 1840 to 1870</a:t>
            </a: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Up to 600,000 tons </a:t>
            </a:r>
          </a:p>
        </p:txBody>
      </p:sp>
    </p:spTree>
    <p:extLst>
      <p:ext uri="{BB962C8B-B14F-4D97-AF65-F5344CB8AC3E}">
        <p14:creationId xmlns:p14="http://schemas.microsoft.com/office/powerpoint/2010/main" val="37879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px-Thomas_Malthus.jpg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30702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523175" y="152404"/>
            <a:ext cx="8097652" cy="120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en-US" sz="3600" b="1">
                <a:solidFill>
                  <a:srgbClr val="FFCE23"/>
                </a:solidFill>
                <a:latin typeface="Times New Roman" charset="0"/>
              </a:rPr>
              <a:t>An Essay on the Principle of Population</a:t>
            </a:r>
          </a:p>
          <a:p>
            <a:pPr algn="ctr"/>
            <a:r>
              <a:rPr lang="en-US" sz="3600" b="1">
                <a:solidFill>
                  <a:srgbClr val="FFCE23"/>
                </a:solidFill>
                <a:latin typeface="Times New Roman" charset="0"/>
              </a:rPr>
              <a:t>or the  "</a:t>
            </a:r>
            <a:r>
              <a:rPr lang="en-US" sz="3600" b="1" i="1">
                <a:solidFill>
                  <a:srgbClr val="FFCE23"/>
                </a:solidFill>
                <a:latin typeface="Times New Roman" charset="0"/>
              </a:rPr>
              <a:t>Malthusian catastrophe</a:t>
            </a:r>
            <a:r>
              <a:rPr lang="en-US" sz="3600" b="1">
                <a:solidFill>
                  <a:srgbClr val="FFCE23"/>
                </a:solidFill>
                <a:latin typeface="Times New Roman" charset="0"/>
              </a:rPr>
              <a:t>"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800604" y="2909888"/>
            <a:ext cx="4549775" cy="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CE23"/>
                </a:solidFill>
                <a:latin typeface="Times New Roman" charset="0"/>
              </a:rPr>
              <a:t>1798 - 1826 - six editions</a:t>
            </a:r>
          </a:p>
        </p:txBody>
      </p:sp>
    </p:spTree>
    <p:extLst>
      <p:ext uri="{BB962C8B-B14F-4D97-AF65-F5344CB8AC3E}">
        <p14:creationId xmlns:p14="http://schemas.microsoft.com/office/powerpoint/2010/main" val="32845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66725" y="4633913"/>
            <a:ext cx="6301884" cy="136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 sz="2800" b="1">
                <a:solidFill>
                  <a:srgbClr val="FFCE23"/>
                </a:solidFill>
                <a:latin typeface="Times New Roman" charset="0"/>
              </a:rPr>
              <a:t>Ebenezer Scrooge states:</a:t>
            </a:r>
            <a:r>
              <a:rPr lang="en-US" b="1" i="1">
                <a:solidFill>
                  <a:srgbClr val="FFCE23"/>
                </a:solidFill>
                <a:latin typeface="Times New Roman" charset="0"/>
              </a:rPr>
              <a:t> </a:t>
            </a:r>
          </a:p>
          <a:p>
            <a:endParaRPr lang="en-US" b="1" i="1">
              <a:solidFill>
                <a:srgbClr val="FFCE23"/>
              </a:solidFill>
              <a:latin typeface="Times New Roman" charset="0"/>
            </a:endParaRPr>
          </a:p>
          <a:p>
            <a:r>
              <a:rPr lang="en-US" b="1" i="1">
                <a:solidFill>
                  <a:srgbClr val="FFCE23"/>
                </a:solidFill>
                <a:latin typeface="Times New Roman" charset="0"/>
              </a:rPr>
              <a:t>"If they would rather die they had better do it, and decrease the </a:t>
            </a:r>
          </a:p>
          <a:p>
            <a:r>
              <a:rPr lang="en-US" b="1" i="1">
                <a:solidFill>
                  <a:srgbClr val="FFCE23"/>
                </a:solidFill>
                <a:latin typeface="Times New Roman" charset="0"/>
              </a:rPr>
              <a:t>surplus population…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69925" y="228600"/>
            <a:ext cx="78057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3200" b="1">
                <a:solidFill>
                  <a:srgbClr val="FFCE23"/>
                </a:solidFill>
                <a:latin typeface="Times New Roman" charset="0"/>
              </a:rPr>
              <a:t>A Christmas Carol - 1843 - Charles Dickens</a:t>
            </a:r>
          </a:p>
        </p:txBody>
      </p:sp>
      <p:pic>
        <p:nvPicPr>
          <p:cNvPr id="15364" name="Picture 4" descr="300px-Charles_Dicken#2053C4.jpg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810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200px-A_Christmas_Ca#2053CF.jpg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25400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8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1004" y="1185532"/>
            <a:ext cx="2606675" cy="4485118"/>
            <a:chOff x="381004" y="2296682"/>
            <a:chExt cx="2606675" cy="4485118"/>
          </a:xfrm>
        </p:grpSpPr>
        <p:pic>
          <p:nvPicPr>
            <p:cNvPr id="17410" name="Picture 2" descr="225px-Crookes_William.jpg                                      0007D91DMacintosh HD                   C17146F9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4" y="2296682"/>
              <a:ext cx="2606675" cy="39624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1" name="Rectangle 3"/>
            <p:cNvSpPr>
              <a:spLocks noChangeArrowheads="1"/>
            </p:cNvSpPr>
            <p:nvPr/>
          </p:nvSpPr>
          <p:spPr bwMode="auto">
            <a:xfrm>
              <a:off x="762000" y="6197061"/>
              <a:ext cx="1974691" cy="58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0" tIns="45702" rIns="91400" bIns="45702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CE23"/>
                  </a:solidFill>
                  <a:latin typeface="Times New Roman" charset="0"/>
                </a:rPr>
                <a:t>Sir William Crookes</a:t>
              </a:r>
            </a:p>
            <a:p>
              <a:pPr algn="ctr"/>
              <a:endParaRPr lang="en-US" sz="1600" dirty="0">
                <a:solidFill>
                  <a:srgbClr val="FFCE23"/>
                </a:solidFill>
                <a:latin typeface="Times New Roman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93334" y="23035"/>
            <a:ext cx="4158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“The Wheat Problem”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800" y="152400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“We are drawing on the earth’s capital and our drafts will not be perpetually honored.”</a:t>
            </a:r>
          </a:p>
          <a:p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-Crookes, 1898</a:t>
            </a:r>
          </a:p>
        </p:txBody>
      </p:sp>
    </p:spTree>
    <p:extLst>
      <p:ext uri="{BB962C8B-B14F-4D97-AF65-F5344CB8AC3E}">
        <p14:creationId xmlns:p14="http://schemas.microsoft.com/office/powerpoint/2010/main" val="385771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1" y="3429000"/>
            <a:ext cx="8579708" cy="3377827"/>
            <a:chOff x="152401" y="3429000"/>
            <a:chExt cx="8579708" cy="3377827"/>
          </a:xfrm>
        </p:grpSpPr>
        <p:pic>
          <p:nvPicPr>
            <p:cNvPr id="18435" name="Picture 3" descr="bosch90x180.jpg                                                0007D91DMacintosh HD                   C17146F9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3" y="3429000"/>
              <a:ext cx="1219200" cy="24384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152401" y="5791201"/>
              <a:ext cx="2720975" cy="1015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0" tIns="45702" rIns="91400" bIns="45702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srgbClr val="FFCE23"/>
                  </a:solidFill>
                </a:rPr>
                <a:t>Carl Bosch</a:t>
              </a:r>
            </a:p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srgbClr val="FFCE23"/>
                  </a:solidFill>
                </a:rPr>
                <a:t>Nobel prize - </a:t>
              </a:r>
              <a:r>
                <a:rPr lang="en-US" b="1" dirty="0" smtClean="0">
                  <a:solidFill>
                    <a:srgbClr val="FFCE23"/>
                  </a:solidFill>
                </a:rPr>
                <a:t>1931</a:t>
              </a:r>
              <a:endParaRPr lang="en-US" b="1" dirty="0">
                <a:solidFill>
                  <a:srgbClr val="FFCE23"/>
                </a:solidFill>
              </a:endParaRPr>
            </a:p>
          </p:txBody>
        </p:sp>
        <p:sp>
          <p:nvSpPr>
            <p:cNvPr id="18438" name="Rectangle 7"/>
            <p:cNvSpPr>
              <a:spLocks noChangeArrowheads="1"/>
            </p:cNvSpPr>
            <p:nvPr/>
          </p:nvSpPr>
          <p:spPr bwMode="auto">
            <a:xfrm>
              <a:off x="3257550" y="3733800"/>
              <a:ext cx="5474559" cy="2308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0" tIns="45702" rIns="91400" bIns="45702">
              <a:spAutoFit/>
            </a:bodyPr>
            <a:lstStyle/>
            <a:p>
              <a:r>
                <a:rPr lang="en-US" sz="2400" b="1" dirty="0">
                  <a:solidFill>
                    <a:srgbClr val="FFCE23"/>
                  </a:solidFill>
                  <a:latin typeface="Times New Roman" charset="0"/>
                </a:rPr>
                <a:t>Haber-Bosch process: </a:t>
              </a:r>
            </a:p>
            <a:p>
              <a:endParaRPr lang="en-US" sz="2400" b="1" dirty="0">
                <a:solidFill>
                  <a:srgbClr val="FFCE23"/>
                </a:solidFill>
                <a:latin typeface="Times New Roman" charset="0"/>
              </a:endParaRPr>
            </a:p>
            <a:p>
              <a:r>
                <a:rPr lang="en-US" sz="2400" b="1" dirty="0">
                  <a:solidFill>
                    <a:srgbClr val="FFCE23"/>
                  </a:solidFill>
                  <a:latin typeface="Times New Roman" charset="0"/>
                </a:rPr>
                <a:t>Under high temperatures and very high </a:t>
              </a:r>
            </a:p>
            <a:p>
              <a:r>
                <a:rPr lang="en-US" sz="2400" b="1" dirty="0">
                  <a:solidFill>
                    <a:srgbClr val="FFCE23"/>
                  </a:solidFill>
                  <a:latin typeface="Times New Roman" charset="0"/>
                </a:rPr>
                <a:t>pressures, with an iron catalyst, </a:t>
              </a:r>
            </a:p>
            <a:p>
              <a:r>
                <a:rPr lang="en-US" sz="2400" b="1" dirty="0">
                  <a:solidFill>
                    <a:srgbClr val="FFCE23"/>
                  </a:solidFill>
                  <a:latin typeface="Times New Roman" charset="0"/>
                </a:rPr>
                <a:t>hydrogen and nitrogen are combined to </a:t>
              </a:r>
            </a:p>
            <a:p>
              <a:r>
                <a:rPr lang="en-US" sz="2400" b="1" dirty="0">
                  <a:solidFill>
                    <a:srgbClr val="FFCE23"/>
                  </a:solidFill>
                  <a:latin typeface="Times New Roman" charset="0"/>
                </a:rPr>
                <a:t>produce ammonia.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3225" y="228600"/>
            <a:ext cx="7983486" cy="3082363"/>
            <a:chOff x="403225" y="228600"/>
            <a:chExt cx="7983486" cy="3082363"/>
          </a:xfrm>
        </p:grpSpPr>
        <p:pic>
          <p:nvPicPr>
            <p:cNvPr id="18434" name="Picture 2" descr="haber180.jpg                                                   0007D91DMacintosh HD                   C17146F9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28600"/>
              <a:ext cx="2286000" cy="22860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36" name="Text Box 4"/>
            <p:cNvSpPr txBox="1">
              <a:spLocks noChangeArrowheads="1"/>
            </p:cNvSpPr>
            <p:nvPr/>
          </p:nvSpPr>
          <p:spPr bwMode="auto">
            <a:xfrm>
              <a:off x="403225" y="2590802"/>
              <a:ext cx="2720975" cy="720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0" tIns="45702" rIns="91400" bIns="45702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rgbClr val="FFCE23"/>
                  </a:solidFill>
                </a:rPr>
                <a:t>Fritz Haber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rgbClr val="FFCE23"/>
                  </a:solidFill>
                </a:rPr>
                <a:t>Nobel prize - 1918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257550" y="1295400"/>
              <a:ext cx="51291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July 2, 1909 – discovered how to fix N</a:t>
              </a:r>
              <a:endPara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ttps://images-na.ssl-images-amazon.com/images/I/418iI3njGnL._SX322_BO1,204,203,2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34475"/>
            <a:ext cx="308610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90" y="406877"/>
            <a:ext cx="7351110" cy="604424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6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refinery.jpg           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4"/>
            <a:ext cx="3773488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26"/>
          <p:cNvGrpSpPr>
            <a:grpSpLocks/>
          </p:cNvGrpSpPr>
          <p:nvPr/>
        </p:nvGrpSpPr>
        <p:grpSpPr bwMode="auto">
          <a:xfrm>
            <a:off x="5959477" y="744538"/>
            <a:ext cx="803275" cy="544512"/>
            <a:chOff x="3754" y="392"/>
            <a:chExt cx="506" cy="343"/>
          </a:xfrm>
        </p:grpSpPr>
        <p:sp>
          <p:nvSpPr>
            <p:cNvPr id="22551" name="Rectangle 12"/>
            <p:cNvSpPr>
              <a:spLocks noChangeArrowheads="1"/>
            </p:cNvSpPr>
            <p:nvPr/>
          </p:nvSpPr>
          <p:spPr bwMode="auto">
            <a:xfrm>
              <a:off x="3873" y="392"/>
              <a:ext cx="293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FFCE23"/>
                  </a:solidFill>
                  <a:latin typeface="Times New Roman" charset="0"/>
                </a:rPr>
                <a:t>1860</a:t>
              </a:r>
              <a:endParaRPr lang="en-US" b="1">
                <a:solidFill>
                  <a:srgbClr val="FFCE23"/>
                </a:solidFill>
              </a:endParaRPr>
            </a:p>
          </p:txBody>
        </p:sp>
        <p:sp>
          <p:nvSpPr>
            <p:cNvPr id="22552" name="Rectangle 14"/>
            <p:cNvSpPr>
              <a:spLocks noChangeArrowheads="1"/>
            </p:cNvSpPr>
            <p:nvPr/>
          </p:nvSpPr>
          <p:spPr bwMode="auto">
            <a:xfrm>
              <a:off x="3754" y="559"/>
              <a:ext cx="50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FFCE23"/>
                  </a:solidFill>
                  <a:latin typeface="Times New Roman" charset="0"/>
                </a:rPr>
                <a:t>Tg N y</a:t>
              </a:r>
              <a:r>
                <a:rPr lang="en-US" b="1" baseline="30000">
                  <a:solidFill>
                    <a:srgbClr val="FFCE23"/>
                  </a:solidFill>
                  <a:latin typeface="Times New Roman" charset="0"/>
                </a:rPr>
                <a:t>-1</a:t>
              </a:r>
              <a:endParaRPr lang="en-US" b="1">
                <a:solidFill>
                  <a:srgbClr val="FFCE23"/>
                </a:solidFill>
              </a:endParaRPr>
            </a:p>
          </p:txBody>
        </p:sp>
      </p:grpSp>
      <p:sp>
        <p:nvSpPr>
          <p:cNvPr id="22533" name="Rectangle 16"/>
          <p:cNvSpPr>
            <a:spLocks noChangeArrowheads="1"/>
          </p:cNvSpPr>
          <p:nvPr/>
        </p:nvSpPr>
        <p:spPr bwMode="auto">
          <a:xfrm>
            <a:off x="4614863" y="1417642"/>
            <a:ext cx="1122536" cy="27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CE23"/>
                </a:solidFill>
                <a:latin typeface="Times New Roman" charset="0"/>
              </a:rPr>
              <a:t>Cultivation</a:t>
            </a:r>
            <a:endParaRPr lang="en-US" b="1">
              <a:solidFill>
                <a:srgbClr val="FFCE23"/>
              </a:solidFill>
            </a:endParaRPr>
          </a:p>
        </p:txBody>
      </p:sp>
      <p:sp>
        <p:nvSpPr>
          <p:cNvPr id="22534" name="Rectangle 17"/>
          <p:cNvSpPr>
            <a:spLocks noChangeArrowheads="1"/>
          </p:cNvSpPr>
          <p:nvPr/>
        </p:nvSpPr>
        <p:spPr bwMode="auto">
          <a:xfrm>
            <a:off x="6264275" y="1417642"/>
            <a:ext cx="232650" cy="27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CE23"/>
                </a:solidFill>
                <a:latin typeface="Times New Roman" charset="0"/>
              </a:rPr>
              <a:t>15</a:t>
            </a:r>
            <a:endParaRPr lang="en-US" b="1">
              <a:solidFill>
                <a:srgbClr val="FFCE23"/>
              </a:solidFill>
            </a:endParaRPr>
          </a:p>
        </p:txBody>
      </p:sp>
      <p:sp>
        <p:nvSpPr>
          <p:cNvPr id="22536" name="Rectangle 19"/>
          <p:cNvSpPr>
            <a:spLocks noChangeArrowheads="1"/>
          </p:cNvSpPr>
          <p:nvPr/>
        </p:nvSpPr>
        <p:spPr bwMode="auto">
          <a:xfrm>
            <a:off x="4614863" y="1947867"/>
            <a:ext cx="1154525" cy="27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CE23"/>
                </a:solidFill>
                <a:latin typeface="Times New Roman" charset="0"/>
              </a:rPr>
              <a:t>Fossil Fuels</a:t>
            </a:r>
            <a:endParaRPr lang="en-US" b="1">
              <a:solidFill>
                <a:srgbClr val="FFCE23"/>
              </a:solidFill>
            </a:endParaRPr>
          </a:p>
        </p:txBody>
      </p:sp>
      <p:sp>
        <p:nvSpPr>
          <p:cNvPr id="22537" name="Rectangle 20"/>
          <p:cNvSpPr>
            <a:spLocks noChangeArrowheads="1"/>
          </p:cNvSpPr>
          <p:nvPr/>
        </p:nvSpPr>
        <p:spPr bwMode="auto">
          <a:xfrm>
            <a:off x="6257925" y="1947867"/>
            <a:ext cx="248645" cy="27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CE23"/>
                </a:solidFill>
                <a:latin typeface="Times New Roman" charset="0"/>
              </a:rPr>
              <a:t>&lt;1</a:t>
            </a:r>
            <a:endParaRPr lang="en-US" b="1">
              <a:solidFill>
                <a:srgbClr val="FFCE23"/>
              </a:solidFill>
            </a:endParaRPr>
          </a:p>
        </p:txBody>
      </p:sp>
      <p:sp>
        <p:nvSpPr>
          <p:cNvPr id="22539" name="Rectangle 22"/>
          <p:cNvSpPr>
            <a:spLocks noChangeArrowheads="1"/>
          </p:cNvSpPr>
          <p:nvPr/>
        </p:nvSpPr>
        <p:spPr bwMode="auto">
          <a:xfrm>
            <a:off x="4614863" y="2478089"/>
            <a:ext cx="1295686" cy="27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CE23"/>
                </a:solidFill>
                <a:latin typeface="Times New Roman" charset="0"/>
              </a:rPr>
              <a:t>Haber-Bosch</a:t>
            </a:r>
            <a:endParaRPr lang="en-US" b="1">
              <a:solidFill>
                <a:srgbClr val="FFCE23"/>
              </a:solidFill>
            </a:endParaRPr>
          </a:p>
        </p:txBody>
      </p:sp>
      <p:sp>
        <p:nvSpPr>
          <p:cNvPr id="22540" name="Rectangle 23"/>
          <p:cNvSpPr>
            <a:spLocks noChangeArrowheads="1"/>
          </p:cNvSpPr>
          <p:nvPr/>
        </p:nvSpPr>
        <p:spPr bwMode="auto">
          <a:xfrm>
            <a:off x="6323013" y="2478089"/>
            <a:ext cx="116325" cy="27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CE23"/>
                </a:solidFill>
                <a:latin typeface="Times New Roman" charset="0"/>
              </a:rPr>
              <a:t>0</a:t>
            </a:r>
            <a:endParaRPr lang="en-US" b="1">
              <a:solidFill>
                <a:srgbClr val="FFCE23"/>
              </a:solidFill>
            </a:endParaRPr>
          </a:p>
        </p:txBody>
      </p:sp>
      <p:sp>
        <p:nvSpPr>
          <p:cNvPr id="22542" name="Line 25"/>
          <p:cNvSpPr>
            <a:spLocks noChangeShapeType="1"/>
          </p:cNvSpPr>
          <p:nvPr/>
        </p:nvSpPr>
        <p:spPr bwMode="auto">
          <a:xfrm>
            <a:off x="4572000" y="1295400"/>
            <a:ext cx="4191000" cy="0"/>
          </a:xfrm>
          <a:prstGeom prst="line">
            <a:avLst/>
          </a:prstGeom>
          <a:noFill/>
          <a:ln w="19050">
            <a:solidFill>
              <a:srgbClr val="FFCE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43" name="Text Box 28"/>
          <p:cNvSpPr txBox="1">
            <a:spLocks noChangeArrowheads="1"/>
          </p:cNvSpPr>
          <p:nvPr/>
        </p:nvSpPr>
        <p:spPr bwMode="auto">
          <a:xfrm>
            <a:off x="4738690" y="3359153"/>
            <a:ext cx="3959041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2800" b="1" dirty="0">
                <a:solidFill>
                  <a:srgbClr val="00FF00"/>
                </a:solidFill>
                <a:latin typeface="Times New Roman" charset="0"/>
              </a:rPr>
              <a:t>Total 1860: ~ 15 </a:t>
            </a:r>
            <a:r>
              <a:rPr lang="en-US" sz="2800" b="1" dirty="0" err="1">
                <a:solidFill>
                  <a:srgbClr val="00FF00"/>
                </a:solidFill>
                <a:latin typeface="Times New Roman" charset="0"/>
              </a:rPr>
              <a:t>Tg</a:t>
            </a:r>
            <a:r>
              <a:rPr lang="en-US" sz="2800" b="1" dirty="0">
                <a:solidFill>
                  <a:srgbClr val="00FF00"/>
                </a:solidFill>
                <a:latin typeface="Times New Roman" charset="0"/>
              </a:rPr>
              <a:t> N y</a:t>
            </a:r>
            <a:r>
              <a:rPr lang="en-US" sz="2800" b="1" baseline="30000" dirty="0">
                <a:solidFill>
                  <a:srgbClr val="00FF00"/>
                </a:solidFill>
                <a:latin typeface="Times New Roman" charset="0"/>
              </a:rPr>
              <a:t>-1</a:t>
            </a:r>
          </a:p>
          <a:p>
            <a:endParaRPr lang="en-US" sz="2800" b="1" dirty="0">
              <a:solidFill>
                <a:srgbClr val="00FF00"/>
              </a:solidFill>
              <a:latin typeface="Times New Roman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24403" y="733425"/>
            <a:ext cx="4139345" cy="4263056"/>
            <a:chOff x="4724403" y="733425"/>
            <a:chExt cx="4139345" cy="4263056"/>
          </a:xfrm>
        </p:grpSpPr>
        <p:grpSp>
          <p:nvGrpSpPr>
            <p:cNvPr id="22532" name="Group 27"/>
            <p:cNvGrpSpPr>
              <a:grpSpLocks/>
            </p:cNvGrpSpPr>
            <p:nvPr/>
          </p:nvGrpSpPr>
          <p:grpSpPr bwMode="auto">
            <a:xfrm>
              <a:off x="7867653" y="733425"/>
              <a:ext cx="803275" cy="544512"/>
              <a:chOff x="4956" y="392"/>
              <a:chExt cx="506" cy="343"/>
            </a:xfrm>
          </p:grpSpPr>
          <p:sp>
            <p:nvSpPr>
              <p:cNvPr id="22549" name="Rectangle 13"/>
              <p:cNvSpPr>
                <a:spLocks noChangeArrowheads="1"/>
              </p:cNvSpPr>
              <p:nvPr/>
            </p:nvSpPr>
            <p:spPr bwMode="auto">
              <a:xfrm>
                <a:off x="5075" y="392"/>
                <a:ext cx="293" cy="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>
                    <a:solidFill>
                      <a:srgbClr val="FFCE23"/>
                    </a:solidFill>
                    <a:latin typeface="Times New Roman" charset="0"/>
                  </a:rPr>
                  <a:t>2000</a:t>
                </a:r>
                <a:endParaRPr lang="en-US" b="1" dirty="0">
                  <a:solidFill>
                    <a:srgbClr val="FFCE23"/>
                  </a:solidFill>
                </a:endParaRPr>
              </a:p>
            </p:txBody>
          </p:sp>
          <p:sp>
            <p:nvSpPr>
              <p:cNvPr id="22550" name="Rectangle 15"/>
              <p:cNvSpPr>
                <a:spLocks noChangeArrowheads="1"/>
              </p:cNvSpPr>
              <p:nvPr/>
            </p:nvSpPr>
            <p:spPr bwMode="auto">
              <a:xfrm>
                <a:off x="4956" y="559"/>
                <a:ext cx="506" cy="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err="1">
                    <a:solidFill>
                      <a:srgbClr val="FFCE23"/>
                    </a:solidFill>
                    <a:latin typeface="Times New Roman" charset="0"/>
                  </a:rPr>
                  <a:t>Tg</a:t>
                </a:r>
                <a:r>
                  <a:rPr lang="en-US" b="1" dirty="0">
                    <a:solidFill>
                      <a:srgbClr val="FFCE23"/>
                    </a:solidFill>
                    <a:latin typeface="Times New Roman" charset="0"/>
                  </a:rPr>
                  <a:t> N y</a:t>
                </a:r>
                <a:r>
                  <a:rPr lang="en-US" b="1" baseline="30000" dirty="0">
                    <a:solidFill>
                      <a:srgbClr val="FFCE23"/>
                    </a:solidFill>
                    <a:latin typeface="Times New Roman" charset="0"/>
                  </a:rPr>
                  <a:t>-1</a:t>
                </a:r>
                <a:endParaRPr lang="en-US" b="1" dirty="0">
                  <a:solidFill>
                    <a:srgbClr val="FFCE23"/>
                  </a:solidFill>
                </a:endParaRPr>
              </a:p>
            </p:txBody>
          </p:sp>
        </p:grpSp>
        <p:sp>
          <p:nvSpPr>
            <p:cNvPr id="22535" name="Rectangle 18"/>
            <p:cNvSpPr>
              <a:spLocks noChangeArrowheads="1"/>
            </p:cNvSpPr>
            <p:nvPr/>
          </p:nvSpPr>
          <p:spPr bwMode="auto">
            <a:xfrm>
              <a:off x="8172449" y="1417642"/>
              <a:ext cx="232650" cy="27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>
                  <a:solidFill>
                    <a:srgbClr val="FFCE23"/>
                  </a:solidFill>
                  <a:latin typeface="Times New Roman" charset="0"/>
                </a:rPr>
                <a:t>33</a:t>
              </a:r>
              <a:endParaRPr lang="en-US" b="1" dirty="0">
                <a:solidFill>
                  <a:srgbClr val="FFCE23"/>
                </a:solidFill>
              </a:endParaRPr>
            </a:p>
          </p:txBody>
        </p:sp>
        <p:sp>
          <p:nvSpPr>
            <p:cNvPr id="22538" name="Rectangle 21"/>
            <p:cNvSpPr>
              <a:spLocks noChangeArrowheads="1"/>
            </p:cNvSpPr>
            <p:nvPr/>
          </p:nvSpPr>
          <p:spPr bwMode="auto">
            <a:xfrm>
              <a:off x="8172449" y="1947867"/>
              <a:ext cx="232650" cy="27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FFCE23"/>
                  </a:solidFill>
                  <a:latin typeface="Times New Roman" charset="0"/>
                </a:rPr>
                <a:t>25</a:t>
              </a:r>
              <a:endParaRPr lang="en-US" b="1">
                <a:solidFill>
                  <a:srgbClr val="FFCE23"/>
                </a:solidFill>
              </a:endParaRPr>
            </a:p>
          </p:txBody>
        </p:sp>
        <p:sp>
          <p:nvSpPr>
            <p:cNvPr id="22541" name="Rectangle 24"/>
            <p:cNvSpPr>
              <a:spLocks noChangeArrowheads="1"/>
            </p:cNvSpPr>
            <p:nvPr/>
          </p:nvSpPr>
          <p:spPr bwMode="auto">
            <a:xfrm>
              <a:off x="8023226" y="2478089"/>
              <a:ext cx="539458" cy="27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FFCE23"/>
                  </a:solidFill>
                  <a:latin typeface="Times New Roman" charset="0"/>
                </a:rPr>
                <a:t>&gt; 100</a:t>
              </a:r>
              <a:endParaRPr lang="en-US" b="1">
                <a:solidFill>
                  <a:srgbClr val="FFCE23"/>
                </a:solidFill>
              </a:endParaRPr>
            </a:p>
          </p:txBody>
        </p:sp>
        <p:sp>
          <p:nvSpPr>
            <p:cNvPr id="22544" name="Text Box 29"/>
            <p:cNvSpPr txBox="1">
              <a:spLocks noChangeArrowheads="1"/>
            </p:cNvSpPr>
            <p:nvPr/>
          </p:nvSpPr>
          <p:spPr bwMode="auto">
            <a:xfrm>
              <a:off x="4724403" y="4038600"/>
              <a:ext cx="4139345" cy="957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0" tIns="45702" rIns="91400" bIns="45702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sz="2800" b="1" dirty="0">
                  <a:solidFill>
                    <a:srgbClr val="FF0000"/>
                  </a:solidFill>
                  <a:latin typeface="Times New Roman" charset="0"/>
                </a:rPr>
                <a:t>Total 2000: ~ 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charset="0"/>
                </a:rPr>
                <a:t>165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charset="0"/>
                </a:rPr>
                <a:t>Tg</a:t>
              </a:r>
              <a:r>
                <a:rPr lang="en-US" sz="2800" b="1" dirty="0">
                  <a:solidFill>
                    <a:srgbClr val="FF0000"/>
                  </a:solidFill>
                  <a:latin typeface="Times New Roman" charset="0"/>
                </a:rPr>
                <a:t> N y</a:t>
              </a:r>
              <a:r>
                <a:rPr lang="en-US" sz="2800" b="1" baseline="30000" dirty="0">
                  <a:solidFill>
                    <a:srgbClr val="FF0000"/>
                  </a:solidFill>
                  <a:latin typeface="Times New Roman" charset="0"/>
                </a:rPr>
                <a:t>-1</a:t>
              </a:r>
            </a:p>
            <a:p>
              <a:endParaRPr lang="en-US" sz="2800" b="1" dirty="0">
                <a:solidFill>
                  <a:srgbClr val="FF0000"/>
                </a:solidFill>
                <a:latin typeface="Times New Roman" charset="0"/>
              </a:endParaRPr>
            </a:p>
          </p:txBody>
        </p:sp>
      </p:grpSp>
      <p:sp>
        <p:nvSpPr>
          <p:cNvPr id="22545" name="Text Box 30"/>
          <p:cNvSpPr txBox="1">
            <a:spLocks noChangeArrowheads="1"/>
          </p:cNvSpPr>
          <p:nvPr/>
        </p:nvSpPr>
        <p:spPr bwMode="auto">
          <a:xfrm>
            <a:off x="136528" y="6491288"/>
            <a:ext cx="3432147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1600">
                <a:solidFill>
                  <a:srgbClr val="FFCE23"/>
                </a:solidFill>
              </a:rPr>
              <a:t>Galloway et al. 2003  - The N Cascade</a:t>
            </a:r>
          </a:p>
        </p:txBody>
      </p:sp>
      <p:sp>
        <p:nvSpPr>
          <p:cNvPr id="22546" name="Text Box 31"/>
          <p:cNvSpPr txBox="1">
            <a:spLocks noChangeArrowheads="1"/>
          </p:cNvSpPr>
          <p:nvPr/>
        </p:nvSpPr>
        <p:spPr bwMode="auto">
          <a:xfrm>
            <a:off x="5791203" y="228603"/>
            <a:ext cx="2997856" cy="46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b="1" dirty="0">
                <a:solidFill>
                  <a:srgbClr val="FFCE23"/>
                </a:solidFill>
              </a:rPr>
              <a:t>Human contribution:</a:t>
            </a:r>
          </a:p>
        </p:txBody>
      </p:sp>
      <p:pic>
        <p:nvPicPr>
          <p:cNvPr id="22547" name="Picture 26" descr="http://images.nationalgeographic.com/wpf/media-live/photos/000/002/cache/lightning-over-water_270_600x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258763"/>
            <a:ext cx="4273550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4" descr="&#10;images-2.jpeg          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2971804"/>
            <a:ext cx="178117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24869" y="312738"/>
            <a:ext cx="7695231" cy="55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3000" b="1" dirty="0" smtClean="0">
                <a:solidFill>
                  <a:srgbClr val="FFCE23"/>
                </a:solidFill>
              </a:rPr>
              <a:t>Greatest Invention of the last 150 or so years?</a:t>
            </a:r>
            <a:endParaRPr lang="en-US" sz="3000" b="1" dirty="0">
              <a:solidFill>
                <a:srgbClr val="FFCE23"/>
              </a:solidFill>
            </a:endParaRPr>
          </a:p>
        </p:txBody>
      </p:sp>
      <p:pic>
        <p:nvPicPr>
          <p:cNvPr id="2050" name="Picture 2" descr="http://3.bp.blogspot.com/-k28yhLppk6E/Tf0P4mcvKEI/AAAAAAAAC2U/KypggVHt2UQ/s1600/Flight+for+Control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86193"/>
            <a:ext cx="554182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echpolicydaily.com/wp-content/uploads/2013/09/brett-blog-p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4191000"/>
            <a:ext cx="2653173" cy="182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2.gstatic.com/images?q=tbn:ANd9GcTVxMbVOHeNF5ck6V4oEP34-a9UKth2wkIN5-CLSkT0gCgjpL5EWMdJV7j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39337"/>
            <a:ext cx="2743200" cy="268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le:Alt Telef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3068"/>
            <a:ext cx="3094172" cy="265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4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2178051" y="1830185"/>
            <a:ext cx="4794249" cy="3179761"/>
            <a:chOff x="2035066" y="152400"/>
            <a:chExt cx="5127734" cy="331864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22221" r="34583" b="45926"/>
            <a:stretch>
              <a:fillRect/>
            </a:stretch>
          </p:blipFill>
          <p:spPr bwMode="auto">
            <a:xfrm>
              <a:off x="2035066" y="152400"/>
              <a:ext cx="5105400" cy="32766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5356225" y="3194816"/>
              <a:ext cx="1806575" cy="27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Joye</a:t>
              </a:r>
              <a:r>
                <a:rPr lang="en-US" sz="1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and </a:t>
              </a:r>
              <a:r>
                <a:rPr lang="en-US" sz="1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Hollibaugh</a:t>
              </a:r>
              <a:r>
                <a:rPr lang="en-US" sz="1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1995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5527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57200" y="381004"/>
            <a:ext cx="8229600" cy="353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/>
          <a:p>
            <a:pPr algn="ctr"/>
            <a:r>
              <a:rPr lang="en-US" sz="3200" b="1" i="1" dirty="0">
                <a:solidFill>
                  <a:srgbClr val="FFCE23"/>
                </a:solidFill>
                <a:latin typeface="Times New Roman" charset="0"/>
              </a:rPr>
              <a:t>The Haber-Bosch process is often considered the most influential invention Of the 20th century because it </a:t>
            </a:r>
            <a:endParaRPr lang="en-US" sz="3200" b="1" i="1" dirty="0" smtClean="0">
              <a:solidFill>
                <a:srgbClr val="FFCE23"/>
              </a:solidFill>
              <a:latin typeface="Times New Roman" charset="0"/>
            </a:endParaRPr>
          </a:p>
          <a:p>
            <a:pPr algn="ctr"/>
            <a:r>
              <a:rPr lang="en-US" sz="3200" b="1" i="1" dirty="0" smtClean="0">
                <a:solidFill>
                  <a:srgbClr val="FFCE23"/>
                </a:solidFill>
                <a:latin typeface="Times New Roman" charset="0"/>
              </a:rPr>
              <a:t>"</a:t>
            </a:r>
            <a:r>
              <a:rPr lang="en-US" sz="3200" b="1" i="1" dirty="0">
                <a:solidFill>
                  <a:srgbClr val="FFCE23"/>
                </a:solidFill>
                <a:latin typeface="Times New Roman" charset="0"/>
              </a:rPr>
              <a:t>detonated the population </a:t>
            </a:r>
            <a:r>
              <a:rPr lang="en-US" sz="3200" b="1" i="1" dirty="0" smtClean="0">
                <a:solidFill>
                  <a:srgbClr val="FFCE23"/>
                </a:solidFill>
                <a:latin typeface="Times New Roman" charset="0"/>
              </a:rPr>
              <a:t>explosion...”</a:t>
            </a:r>
            <a:endParaRPr lang="en-US" sz="3200" b="1" dirty="0">
              <a:solidFill>
                <a:srgbClr val="FFCE23"/>
              </a:solidFill>
              <a:latin typeface="Times New Roman" charset="0"/>
            </a:endParaRPr>
          </a:p>
          <a:p>
            <a:endParaRPr lang="en-US" sz="3200" b="1" dirty="0">
              <a:solidFill>
                <a:srgbClr val="FFCE23"/>
              </a:solidFill>
              <a:latin typeface="Times New Roman" charset="0"/>
            </a:endParaRPr>
          </a:p>
          <a:p>
            <a:endParaRPr lang="en-US" sz="3200" b="1" dirty="0">
              <a:solidFill>
                <a:srgbClr val="FFCE23"/>
              </a:solidFill>
              <a:latin typeface="Times New Roman" charset="0"/>
            </a:endParaRPr>
          </a:p>
          <a:p>
            <a:pPr algn="ctr"/>
            <a:r>
              <a:rPr lang="en-US" sz="3200" b="1" dirty="0">
                <a:solidFill>
                  <a:srgbClr val="FFCE23"/>
                </a:solidFill>
                <a:latin typeface="Times New Roman" charset="0"/>
              </a:rPr>
              <a:t>V. </a:t>
            </a:r>
            <a:r>
              <a:rPr lang="en-US" sz="3200" b="1" dirty="0" err="1">
                <a:solidFill>
                  <a:srgbClr val="FFCE23"/>
                </a:solidFill>
                <a:latin typeface="Times New Roman" charset="0"/>
              </a:rPr>
              <a:t>Smil</a:t>
            </a:r>
            <a:r>
              <a:rPr lang="en-US" sz="3200" b="1" dirty="0">
                <a:solidFill>
                  <a:srgbClr val="FFCE23"/>
                </a:solidFill>
                <a:latin typeface="Times New Roman" charset="0"/>
              </a:rPr>
              <a:t>, Nature, July 29 1999, p 415. </a:t>
            </a:r>
          </a:p>
        </p:txBody>
      </p:sp>
    </p:spTree>
    <p:extLst>
      <p:ext uri="{BB962C8B-B14F-4D97-AF65-F5344CB8AC3E}">
        <p14:creationId xmlns:p14="http://schemas.microsoft.com/office/powerpoint/2010/main" val="69617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06363"/>
            <a:ext cx="9150350" cy="664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096000" y="685800"/>
            <a:ext cx="762000" cy="762000"/>
          </a:xfrm>
          <a:prstGeom prst="ellipse">
            <a:avLst/>
          </a:prstGeom>
          <a:solidFill>
            <a:srgbClr val="FF0066">
              <a:alpha val="26000"/>
            </a:srgbClr>
          </a:solidFill>
          <a:ln w="127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4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-25400" y="1368429"/>
            <a:ext cx="9196388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charset="0"/>
              </a:rPr>
              <a:t>However….too much N - causes many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charset="0"/>
              </a:rPr>
              <a:t>negative consequences…and, N gets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charset="0"/>
              </a:rPr>
              <a:t>around…… that is - it doesn’t “stay put.”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667004" y="3200403"/>
            <a:ext cx="5845175" cy="3377863"/>
            <a:chOff x="2667000" y="3200400"/>
            <a:chExt cx="5845175" cy="3377863"/>
          </a:xfrm>
        </p:grpSpPr>
        <p:sp>
          <p:nvSpPr>
            <p:cNvPr id="6148" name="AutoShape 3"/>
            <p:cNvSpPr>
              <a:spLocks noChangeArrowheads="1"/>
            </p:cNvSpPr>
            <p:nvPr/>
          </p:nvSpPr>
          <p:spPr bwMode="auto">
            <a:xfrm rot="3014585">
              <a:off x="1714500" y="4152900"/>
              <a:ext cx="3276600" cy="1371600"/>
            </a:xfrm>
            <a:prstGeom prst="notchedRightArrow">
              <a:avLst>
                <a:gd name="adj1" fmla="val 50000"/>
                <a:gd name="adj2" fmla="val 59722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Text Box 4"/>
            <p:cNvSpPr txBox="1">
              <a:spLocks noChangeArrowheads="1"/>
            </p:cNvSpPr>
            <p:nvPr/>
          </p:nvSpPr>
          <p:spPr bwMode="auto">
            <a:xfrm>
              <a:off x="4800600" y="5562600"/>
              <a:ext cx="371157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FFFF"/>
                  </a:solidFill>
                </a:rPr>
                <a:t>“Cascades” through the </a:t>
              </a:r>
            </a:p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FFFF"/>
                  </a:solidFill>
                </a:rPr>
                <a:t>Environment</a:t>
              </a:r>
              <a:r>
                <a:rPr lang="en-US" sz="1200" b="1" dirty="0" smtClean="0">
                  <a:solidFill>
                    <a:srgbClr val="00FFFF"/>
                  </a:solidFill>
                </a:rPr>
                <a:t>….(from Galloway 2003)</a:t>
              </a:r>
              <a:endParaRPr lang="en-US" sz="1200" b="1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0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initrogen.net/fileadmin/user_upload/N_Cascade_FI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3" y="756979"/>
            <a:ext cx="7092102" cy="5744837"/>
          </a:xfrm>
          <a:prstGeom prst="rect">
            <a:avLst/>
          </a:pr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550223"/>
            <a:ext cx="26849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http://www.initrogen.net/94.0.html</a:t>
            </a:r>
            <a:endParaRPr lang="en-US" sz="1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5982" y="23035"/>
            <a:ext cx="481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Nitrogen as a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Shapeshifter</a:t>
            </a:r>
            <a:endParaRPr lang="en-US" sz="32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95590"/>
            <a:ext cx="4434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 much of a good thing…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864632"/>
            <a:ext cx="1931716" cy="196228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10068" y="1680194"/>
            <a:ext cx="3547832" cy="2358406"/>
            <a:chOff x="2510068" y="1680194"/>
            <a:chExt cx="3547832" cy="2358406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050" y="2286000"/>
              <a:ext cx="2609850" cy="17526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Down Arrow 6"/>
            <p:cNvSpPr/>
            <p:nvPr/>
          </p:nvSpPr>
          <p:spPr>
            <a:xfrm rot="18617573">
              <a:off x="2700568" y="1489694"/>
              <a:ext cx="533400" cy="9144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55470" y="3966194"/>
            <a:ext cx="2718792" cy="1559009"/>
            <a:chOff x="6155470" y="3966194"/>
            <a:chExt cx="2718792" cy="1559009"/>
          </a:xfrm>
        </p:grpSpPr>
        <p:sp>
          <p:nvSpPr>
            <p:cNvPr id="9" name="Down Arrow 8"/>
            <p:cNvSpPr/>
            <p:nvPr/>
          </p:nvSpPr>
          <p:spPr>
            <a:xfrm rot="18617573">
              <a:off x="6345970" y="3775694"/>
              <a:ext cx="533400" cy="9144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3" descr="C:\Users\Wally\Desktop\Presentations\2014\NEAq\humpback-whale-h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297" y="4419600"/>
              <a:ext cx="1768965" cy="110560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utoShape 4" descr="data:image/jpeg;base64,/9j/4AAQSkZJRgABAQAAAQABAAD/2wCEAAkGBxQSEhUUEBQWFBUXFxcaGBcXGB0YFxcYGBwcFxcYFxgcHCggGBwlHhYXIjEhJSkrLi4uHB8zODMtNygtLisBCgoKDg0OGxAQGywkICQ1LCw0LiwsLCwsNCwsLywsLCwsNC4sLCwsLC8sNCwsNDcvLCwsLDQsLDQsLCwsLCwsLP/AABEIANIAyAMBIgACEQEDEQH/xAAcAAEAAgMBAQEAAAAAAAAAAAAABAYDBQcCAQj/xABDEAABAwIDBQUECAMHBAMAAAABAAIDBBESITEFBkFRYRMiMnGBQlKRoQcUM2JygrHBI7LRNENTc4OSohXC0vAk4vH/xAAaAQACAwEBAAAAAAAAAAAAAAAAAwIEBQEG/8QALREAAgIBAwMCBQQDAQAAAAAAAAECAxEEEiExQVEFIjJxgZGhE0LR8GGxwTP/2gAMAwEAAhEDEQA/AO4oiIAIiIAIiIAIiIAIi1e1tvw05wvdd+uBubrcz7o87LjaXLOpN9CTtWvbBE+V2jR5XOgC57R/SJUtA7WGGTK92l0RyGImxD+Fj+YLzvZt2SsDWMYGRg3Ic/vuOnAENyuOOqrBicD3mF19bWI94jn3jYaZAKpZqOfax8KePcjoVN9IsJv20MsZHIB4yFz4TfIEcFt6XfCik0na08n3Yf8AlZckEw0cQ06G9xk67pDY8/CPJZn594tB9sg+8e7G0oWokuqO/orszt0E7XjFG5r2ni0gj4hZFwltKGEmMlj7tZiYSw4jm53dIuBy6Fbel3grI/s6h5GLA0SASZDU3PeNrHU8FNamPcg6Zdjr6LnFN9IU7ftYI5Biw3jcWknTJrgb+V+a3lHv9SuNpRJCcvtG93yxNuAU1Wwfcg4SXYtaKHQ7UhmH8GVj+FgRcHqNQpiYQCIiACIiACIiACIiACIiACIiACItBvftgwRBsZtJJcNPugWxO8xcAdSFGUlFZZ1Jt4RA3n3pLSYaY94XD5NcJ91g0LuZOnXhTCMyTckm5JzJPMniV8AX1ZdtrsZoV1qCBREShh8cL5HMdVgdRM4DCb37uWY005XUhF1No40mQxSubbC4G2K2McXcbjU5LGcTLHAe6whtu/mdScgeA4c1sEXd3k5tIEUrQ4DFlG0k3yLib52OZyufVe2sya06uON4tw1sfWw9CpUsQcLOAcORF/1WB9GM8LnMJFrg3+R/ay7lHMMiSU7Tdwa0OecLMhk0ceumL4LZU216iHF2dS8MjA8ffF9Tr0t8VG7N7SDYODQQAO7YZc7g6ALCHgYWPu3MucXZAnUAG9szc66BTjJroyDiu5a6Pf2oZhE8LZLgnuOwvGmoORt5aqwbP36pZMnl0Lr2tI22d7ZEXBXOBITd48T8mX5DQ2+LvgvvZA2Z7DAC6/E6gE6Zan0TY6ia6i3TF9DtFPUMkGKNzXt5tII+IWVcDraxtLGagOfE4eDC4ggcBzzyJHku1butlFNF9YJMhYC7FbECc7OIyJGl1brs3roV5w2s2SIiaQCIiACIiACIiAC5XtvaH1id8gzb4WW9xt8J9SS71Cum+u0Oypyxps+W7BbUD2z0y48yFz5UtXP9qLWnh+4IiKiWwiibQ2jHAAZHWJ8LRm53RrRmVpJ6mafxEwM9xhu8/iePD5N+KkoN8lbUauqhZm/obeu2vFEcLjif7jBif0yGg6nJayr2xUOa4xRtjsCRjON1wLgYW5D4rFTUrIxaNoaOg18zxWZTW1djCu9Ytk/YsL8m6opxJGx40c1rviLrOVqN1zaAM/w3PZbkGnu/8SFtyoTWJNHo4SUoqS7hERRJhfCvqIAwGkbe7RhPNuXL04DgsE0RY3MtLAcTsZDctSC7S17clH3g27HSsu7vSHwRjVx04aDqtJHu9PWlsle8sbq2FmVr876cOvknQjxmTwv70FSaziK5M2wh/wBV2vBDrBE7tHC9w4R58rWJsOoJX6MXDPoU2f2O1ahrfD9Wa4X1Ac5pC7mtKCSisFGTbfIREUyIREQAREQARFX989qdjDgaSJJbtFjYtb7bvS4HmQuSkorLOpZeEU/eLaX1idzwbsb3GG+RaDm4fiPHiA1a5fAOWX7KNtDaDIWgvOZNmtGbnHk0cVkSbnLPk0UlCPyJLiBcnK2pPDmtDU7bdIbUtsPGZwu3yjb7X4tPPhFnMlRnUWDOEI0/1D7Z0y0Geq+1FS1lgb3OTWNGJzujWjM+inGGP8sxdV6q2/06OX5/g+U9GGkuze86vdm8+v7BZKFklSS2lALR4pnZxt6N/wAQ9AbDic1sdnbtvl71Z3WcIAb3/wA1w8X4Rl1KtUUYa0NaAABYACwA6AaK3XRnmZWq0Tb33PL8fyUCka5vaMe4vdHI9pcRa4Bu3Lh3SFIXvarMNZOLZObG8cswWn+ULwq1scTaM/VQULpIybvutLOzngkHqCw/yhb1VqldhqojlZ7JGevdc39HKypVnXJ6j02e/TR/xx9giBFAvBa7bu1m00eMjE4mzGDV7jo0cVPe4AEkgAC5J0AGpK0OzqQ1E31qYdwZU7CDk3/EcPePDopwS6voiEm+iGwNhua81FUcdQ/4RD3W8j/7zW5rCcBsbE5A9XZcPNZ1gmzcxvXEfTT5n5IcnJ5YKKisI2v0WUoO0a6QaMip47cO9jcfhgHxXU1Svot2eGQTzWINRO92fustE23TuEjzV1WrWsRRnz+JhERTIhERABERAHxzgBc5AcVy3be0vrEzpPZ8LPwC9j66+oVu352kGQ9iD3prg8xH7Z9bhvqubU1U2eobTRvwDvOmmFsMLGC7s3AtxaCxyF/RVNQ3NquJYpSit7MO1NrCM9nGMcpFw3g0e88jQdNTwWpgpzixyu7SUjN9rWHutHst6LY7U3fNJJAyCZtb9ac4scwjtXkW7zjiLXDMC4Nh5BRZg6N+CZkkL/ckaWn8pOTx1aSkSrlDjBjepXX2NrGI/wB6kPaNQ9mEMaTc2Lw0vDBzwDvO8grNutBSC7qeUTSnxvcR2nlgyLB0A+K0qw1FIyTxtBPA6OHk4ZhSqtUOxU02qjVw4/XudBRUanramL7KbG3KzJhjA6B4IcPM3W1g3tA/tMT47avZ/Ej+XeHqPVW43Ql3NSvU1WcRZH3vZaop38HMlYfMYXi/xcoK2O9FZFNTtlgeyURzRkljgbYj2ZvbNuT758lrlW1K92TO9RjixPyiLXyYMEliezkY7LlfC7/i4lWtVetp+0jew+00j4/+hbvYtX20EUnFzGk+drH53VeXMTT9FszCUPH/AEmoiFKNsi1tJ2uFrj3Abub79tGn7t8zz05qUiIycwFggDnOcWDE4kMYOt7a9XHPyXuokwtJGvDz0HzIW73JoA6oYCCRE0vJPveFt+pJcfRMrjuaXkhOW1ZOgbKoG08McLPDG0NHWwtc24nVSkRa5nBERABERABeZZA0FziAACSToAMySvSq+/m0MEQhac5fFzwN8XxNh8VGUlFZZ2K3PBzzfba0kzZJmFzS9zGtt4mRl2EW5Os4noSV43b2ZSimmFTUspBU/wAGAuIzjicDMTiys55DSSRe2uawbzNvSzW1DCQeRGYPoou1a6J5xMuKeGFscZe0tcWNGOR7muzu95JPkFSqnw5vqR17VTUuuFhIk7k7MleamppImvlhjcI3MbgEksl2sfhcRYtj79if7wLNNXVVfLDSV0lo45C6XHF2UgZG28hlubWwHIgC+K/BTNp7LraSmpnRNmjY2N8074DdzZpLHvtGbmsYAPCRrfQLDu3Vxtc6atD6g1831ZmVnFrrdtLcW7t3xMNtMHDRWUuiERWGoLKx9jDtuShkonVlBFNC9kscZp+DzLbC0MzAJaQRhItoRwUut3JroWgljJ8hi7J1nNOV+47Ua6O4LT7xVMZxwQQmOCCWZoiLi9884d2Re5xuSe6GtF7949LT94dp1MLfqcM0hEcLYXtBDjPPJm9oJBIze1jcJyz5KElCWcoTONE29y8LK8mjpqxkgBY4G4uOBseNj5hSFtKikhFQ2GQCSm2dA7tBYYZC2zpBpa75ixv+mQtRsujkkdFC0tEsjrXNyxpN3vNr3wtF+PIJE6cNY7lK/SbGlF5y8Ear2bFJm9gv7w7rueozUxKCnmmZJJDBJNHG8tL4hiBGZa5rPEbtwmwB8QXhsgJIGoyIIIcDyLTYj1ChKMl1EW12xSU84/B7Ujdp9hLGfYkJHlJ3x88Sjr5s1+CqHKWO35oziHyeVHqmi56TZs1GPJYkREk9WEREAYJc3tbyu4/o39T8F0DcKjwwulN7yOy4d1lwPmXKgUrHPzb4pCAz17sd+md/UrsFDStijZGzwsaGjnYC1z1V3Sx5b8FXUS4x5M6IivFQIiIAIiIA+ErlW1to/WJnS+ybBmVj2Y8N/O5d+ZXffWu7OnLQe9KcAsbHDq8/DL1XPVS1c+kUWtND9xhrYscb2j2muA45kED9VV9nWkp47gFro2gg5giwBBVvBzVP2M3DEG+457P9ji39lWh8L+hn+tR9kZeGbX/qNQInwtqJezeCHMee0FjqAXXc2/Q6ZJs/aBZPRPnaBFS4WWYHSHCMTnyWtfE54jJte1uKg09UyS+B7XW1AOY8xqPVZ01Wzj1MeOrug8P8mfYdSDM6okbcR9tVuY4gEvc8ugZbI3Mjx/tX3YLiyR9RJ/ENOx077+3UyEiIHQHFI57rdByUN8LXEFzQSDcEjMHoeCx1ETyyRkchYHkOIsCO0a0sY6+uQJyva+alGxZWfn9Rtepg5LdxjL+r6fYlMZ2dNE0uxSVbzPI7i6GEnsif8yV75Ovos1HIWRTzaF3/AMWE3zxSDFUvGXsRhoB5krY7xb0QTULonUOCaOMNhcz+KI7DDdjhZ4IF7AgLxsTZbK+eGlikxwUtPjlfEbGWWY4pWtJybic0NxWuAHWsTcP25e6LLqrU5/qQknhYXz8jdOsdS4qjtZIqVrrFjbEVUtsPZQsdqRh7zm2tY8jb5s6sp3vmrdqQiZ1VIY4o47OMbIRaV7CSDYEsYSM7t0zUDeI1XasbUQGGUjsqSAN/gtFw1kcLm3a4+AuOvQAWW42rtemZE6i+qCpFM0xRTh9nGUACRxsQ5o7S97EnIrqeFh9vJ2EticW8JcZl3f8ABAotkNq6uSPZr3MgZGH3qA42JNg3Oz2hxNhiv4HaqBt+hmo5oxUMDXscx4wuxMdG49m4h1gcr5gjgFudnbsPm2cMEsIdK9s0omfhJp2NLIC7kwuxPztcm11q94ZW1BLI3mWKOBlPHI4k9qGA4pdcw5xy/CoTjFLc0QsUK8WtYawbxFB2HVGWniedXMbi54hk6/W4U5Z7WHg9EnlZCwVeYDPeNvyjN3lll6rOVHhF3ud+VvkNT6n9ELyD8Fi3Oou0qWm3djGP/tYPiT8F0dVvcag7OAyHxSm/k0ZNH6n1VkWpRDbBGfbLdIIiJwsIiIAIix1EwYxz3GzWgknoMygDn2+dZ2tTYE2ibg6YnWc8/Jg9CtGheXEud4nEud5uOI/Moseye+TZpQjtikFVqcYZJ28pnEeTgHfqSrSq1O0CqnHMRO88nC/XRdh0Znerxzp8+Gifu3siCopy2WNpdHLK3ELteLuxgBzbEd1zdDoss+68jPsJsQ92YX+D2gEeoK97luAdVM5SRv699mE+n8P5qzrTUVOKyIjGNsE5LPBQKkSw/bwyNHvtHaM9S3No8wEgqGPF2Oa4fdINvO2nqr+q7vFSUTRinaGSOvh7LuzvtwYG5u1HAjmky00exVs9PrfMXj/Rp15DbOD2kteNHNcWu8sTSDbIZKLQsku4uJwew19jIB95zbD5eqmKo/a+GZUk65Yi/qiSNqz/AFinqJX/AFk04eI2zG1sds8bW3LhbUgrJvXtCnrHw4IPqTpJCKmcEABhyvibkcsRxObkQOahKM6pu4shaZZBq1ujfxu0Z65psbp9Opco1V8nsxuNvNVsqBtWfwRfVo4or5NEbpCyIWI7owxYs9MRWohkkm/szcTc7yu+zH4eMnHTLLVTaXYGI4qlxcSBeNpLYsswHgfaWJOuXRbxoA0y+VlG25PBtLQfq7ZXdu3zIeyaDsI8GIv7znEmwuXHEbAaC50U1EVdvLyzTSSWEYql5AytiOQvzOizUVEXlkTL3cQ2/EA5F3oLlRm955PBmQ6uPiPoMvirduHQ45XykZRjC0/fdrl0bb/cmVQ3SURdktsWy8QxBjQ1os1oAA5AZAL2iLWM8IiIAIiIAKvb81OGmw69o4N9PEf5VYVSfpCmOOFnAB7j5nC1vyxpV0tsGydazJIqiIiyTSBVe2sLVQ5Ph/kd/wDdWErRbwNtNA7n2jD5EBw+bf1U6+pS9Qju00jPuu7DWSD34G2/I8/+fzVtkeGglxAAzJJsAOZJ0VCZWOgnikZG6TKRhDSBk4Ai5PhFxqvtU6SoIdVODgDdsTcomHhlq89XegCvQtjGtZMenVQrojufPg2m0N53SXbRAW07d4OH/TbfvnqcvNamOnAcXuJfI7xPcbuPQcGjM5CwWVfbqvZbKZQv1c7eOi8BYKmraywJu53ha0Ynu/C0ZleYXPnNqe2HQzEXYOjPfOfDLrwW82ZspkNy27nnxSOzc4+fAa90ZKDxHr9i3o/S52+6fC/JqqfZUs2cxMLP8Np/iO6PePDl7ueua3tLSsjbhjaGjkBb1PM9VmRLlNs9FTp66ViCAREUR4WOeTCLixOgByuToFkUdpxPPJmX5jr8B+q6jjPbQGNzOQGZPzJWx2FvTNBGGtbGWkl1i04u8b5kO1tYKs7Sm7WZsDfCwB8v/Yw/Ak+inK9pYYW59ynfPL2ouDN/ZOMLT5OI/YqUzf5vtQu9HBUVFbK50aLfinOokb6X/dS497aQ/wB7bza7+i5ctru1ssVM4Y6+EC7ra2HC/C6AOo0dbHKLxPa8c2m4ReqanbG0NY0NaNAMgi6BlXPN+H3q7coox83nL4hdDXPd+I7VV/eij+Tnj9kjU/8Amx1Hxo0CIiyy+CtNvMzKF3uzNz5Yg5p/ULclanen+zPcb2YWPNtbMcHH9FOv4kKvjurlHymRF8X1Re2dI4x07cbxk5393Hfi88T90Z+Sklk8VVVO2W2CyzJU1LWC7uOgGbnHk0ak+SzU2x3zZ1IwR8IQc3f5rhw+6PW6nbN2MyI43EySnV7uHRg0YPLPndbMIc8fCek0fpkKvdZzL8I8sYAAAAANALADyXpESjWCIvBk7wbxsT0HBAHtERAGOeTCOZyAHMnRR6mobTwufIbhoJJ4uPTqSskfecSdG5N8/aP7fFV2sl+t1YjabwU5BfyfL7LeuGxTq698sfcVOe1ZJmwqZzWF8v2spxv6E6NHQCwWyX1fFqJYM9vIRF7iiLiGtBcTkANSg4fGMLiA0FxOgAuSegC6ZunsL6swl/2j7YuIAGgC8br7ttpxjk70pA/JzA/qrEunQiIgAqR9INKQ+KUaFrmHPQjvMy8jJ8ld1S/pH2qxsbYW4XSYg+182gGwGWeJ17DpdKuScHkZU8SRUiiw09S197HMajiDpY/1WZZLWDQyFB27B2lPM3W8b8vS/BTkXU8PINZRWKKhlqQDJihiI0vaV9/5G/M9FYqWnbG0MjaGtGgAsAsqLsptiaNPXTHEEERFEeEREAfCeaibNk7Rva28ebfwDwZHS4z9Vrt6awgR07CQ+odguNWsy7R3wJC3bGAAAZAAADoMgp4xHPkhnMvkelgqXGwa3Jzsr8hxd6f0WV7wASTYDUqFU1bYY3zzHCLDLkB4WjqSfiuRR1sgb0bV+rRCOEfxZO5E0ajhi9P1K9bC2YKaFrB4tXnm46n9vQLT7s0755HVlRq64iadGtz0/Qep4q0LSpr2IoWz3MIik7PoJJ3hkTbk/ADmTwCcKMUEDnuDWNLnHIAaldJ3X3cFM3E+zpTqeDR7rf6qRu/sBlK3LvPPicf0HILcLp0IiIAIiIAqm9x2iSRSNaYsI8Dw2YuzuCXWAaMvCQTzXNNoQva69SyRjrnORpZc5Xwu9nzzJysV3ZYaosDT2uHDxxWt80qdSlzknGbicFbc+BwOlsyLWvaxGYF3Xsc3LLFtNzTZ2Y4YhY6nVzcshhvfmrxvVBs0tPZtHbatMWQB5u9g/AlUWTZ7tA/LLI8srjO/If8A5kkSofzGq02FPtJjgL92/O1r8sQuL9LqUx4IuCCOhy+KrUkMjDfA7xXDmWJHkAbnnmCOYOVon/Ugwd57WEg63jcDYNbqADbkeuvBLo8DVf5Lki0FPtp1r+IeWI8SDiZlbK17LYQbVY69/iDiGpA0zGnEJLrkhisiyei8RStd4SD5G/x5L2oDAiL469jbXh58L+tkAUvZ8/1nar3atha5reQLe6T8SVdVz76LzeScnMljDfzc4lXWurGsBu4NAHfedGD/AMjwCsXx9+1dsCan7cvuepphcl5DY48y45C466WH625KlSzu2pUYRibSx5kaFx0z6n5C6h7c2y+te2npARFpY3GL7z+IarlsjZjKeIRs83Hi53ElWaadvL6le23PCJjGAABoAAFgBoANAF9WalpXyOwxtLzyA/XkrtsTclos6qOI+4PDfqePlorJXKzsTYEtSe6MLOLzp+X3iuk7I2VHTMwxC3M8XHmSpjGACzQAOQyC9Lp0IiIAIiIAIiIAIiIAjVFBFJlJGx3m0Fa2fdOkd/dYfwuc35A2W7RAFSqNxIj4JHt87O/otTWbgyW7r45OjgRl810NEAcR2j9FhvcUxaeDoHgDzDb/ALBVut3HqYTeKWVh5SA+Wvx4L9JL4RfVccQyflSpi2lESTd33mNjfl/txfJRhvdVMydhGuRDmn0GK3yX6oqdkQSeOJjuuEX+K0u0dwqKYEPi1N9bj4OuB6KLri+qJKb8nMNibZZOwODr8L9bXII9kjjw5LZSS4S2+hNr8jwB81tqv6GqcOL6WaSndzabj1GhHSyxSbh1sYIEkVQ22mbHE+RNr9Wlo6KnZpXnMSzDUdmcjNY7Z1TUMa2+O1je1mXLhbrnbpZSaLZ1RtE9pUO7KnBJFrAH8N/Ecs3uVq2jupPJNC+roprtJa7u9o1wOhe6Mm5BA6G5XQtj7k4wHVfdbwhabZcMbgf+LcvNNxJ4wufIv2rq+PBQ939gtHdpInEcLXLj95ziLi/XIAcFfdkbjk2dUutp3Gn5Od/T4q50tKyMYY2ho5AWWZWIxwsCW8vJHoqGOFuGJgYOn7nUqQiKRwIiIAIiIAIiIAIiIAIiIAIiIAIiIAIiIAIiIAIiIAIiIAIiIAIiIAIiIAIiIAIiIAIiI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34089" y="962966"/>
            <a:ext cx="1692238" cy="1780234"/>
            <a:chOff x="634089" y="962966"/>
            <a:chExt cx="1692238" cy="1780234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89" y="962966"/>
              <a:ext cx="1692238" cy="1780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103785" y="107846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71254" y="123086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</a:t>
              </a:r>
              <a:endParaRPr lang="en-US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79096" y="1413690"/>
            <a:ext cx="6735623" cy="4829948"/>
            <a:chOff x="1979096" y="1413690"/>
            <a:chExt cx="6735623" cy="4829948"/>
          </a:xfrm>
        </p:grpSpPr>
        <p:sp>
          <p:nvSpPr>
            <p:cNvPr id="19" name="Down Arrow 18"/>
            <p:cNvSpPr/>
            <p:nvPr/>
          </p:nvSpPr>
          <p:spPr>
            <a:xfrm rot="18617573">
              <a:off x="2208664" y="1184122"/>
              <a:ext cx="1744619" cy="2203755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3048000"/>
              <a:ext cx="4828519" cy="3195638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1272" name="Picture 8" descr="http://blog.mlive.com/chronicle/2008/04/large_07deadfis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1" y="4232894"/>
            <a:ext cx="3385611" cy="22570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09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744539" y="76203"/>
            <a:ext cx="7720940" cy="206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3200" b="1">
                <a:solidFill>
                  <a:srgbClr val="FFFF00"/>
                </a:solidFill>
                <a:latin typeface="Times New Roman" charset="0"/>
              </a:rPr>
              <a:t>Eutrophication - an increase in the supply</a:t>
            </a:r>
          </a:p>
          <a:p>
            <a:r>
              <a:rPr lang="en-US" sz="3200" b="1">
                <a:solidFill>
                  <a:srgbClr val="FFFF00"/>
                </a:solidFill>
                <a:latin typeface="Times New Roman" charset="0"/>
              </a:rPr>
              <a:t>of organic matter to a system. (Nixon 1995)</a:t>
            </a:r>
          </a:p>
          <a:p>
            <a:endParaRPr lang="en-US" sz="3200" b="1">
              <a:solidFill>
                <a:srgbClr val="FFFF00"/>
              </a:solidFill>
              <a:latin typeface="Times New Roman" charset="0"/>
            </a:endParaRPr>
          </a:p>
          <a:p>
            <a:endParaRPr lang="en-US" sz="3200" b="1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35843" name="Picture 8" descr="&#10;bloom1.jpg             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219200"/>
            <a:ext cx="7316787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8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 121"/>
          <p:cNvSpPr>
            <a:spLocks/>
          </p:cNvSpPr>
          <p:nvPr/>
        </p:nvSpPr>
        <p:spPr bwMode="auto">
          <a:xfrm>
            <a:off x="1562100" y="2930768"/>
            <a:ext cx="7543800" cy="1818724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2" y="35"/>
              </a:cxn>
              <a:cxn ang="0">
                <a:pos x="216" y="51"/>
              </a:cxn>
              <a:cxn ang="0">
                <a:pos x="280" y="67"/>
              </a:cxn>
              <a:cxn ang="0">
                <a:pos x="472" y="139"/>
              </a:cxn>
              <a:cxn ang="0">
                <a:pos x="592" y="227"/>
              </a:cxn>
              <a:cxn ang="0">
                <a:pos x="640" y="363"/>
              </a:cxn>
              <a:cxn ang="0">
                <a:pos x="688" y="387"/>
              </a:cxn>
              <a:cxn ang="0">
                <a:pos x="808" y="451"/>
              </a:cxn>
              <a:cxn ang="0">
                <a:pos x="936" y="563"/>
              </a:cxn>
              <a:cxn ang="0">
                <a:pos x="960" y="571"/>
              </a:cxn>
              <a:cxn ang="0">
                <a:pos x="1008" y="603"/>
              </a:cxn>
              <a:cxn ang="0">
                <a:pos x="1096" y="707"/>
              </a:cxn>
              <a:cxn ang="0">
                <a:pos x="1184" y="779"/>
              </a:cxn>
              <a:cxn ang="0">
                <a:pos x="1344" y="931"/>
              </a:cxn>
              <a:cxn ang="0">
                <a:pos x="1608" y="1051"/>
              </a:cxn>
              <a:cxn ang="0">
                <a:pos x="1840" y="1107"/>
              </a:cxn>
              <a:cxn ang="0">
                <a:pos x="2136" y="1147"/>
              </a:cxn>
              <a:cxn ang="0">
                <a:pos x="2520" y="1195"/>
              </a:cxn>
              <a:cxn ang="0">
                <a:pos x="2696" y="1275"/>
              </a:cxn>
              <a:cxn ang="0">
                <a:pos x="3496" y="1235"/>
              </a:cxn>
              <a:cxn ang="0">
                <a:pos x="3736" y="1171"/>
              </a:cxn>
              <a:cxn ang="0">
                <a:pos x="3848" y="1115"/>
              </a:cxn>
              <a:cxn ang="0">
                <a:pos x="4000" y="1059"/>
              </a:cxn>
              <a:cxn ang="0">
                <a:pos x="4120" y="1027"/>
              </a:cxn>
              <a:cxn ang="0">
                <a:pos x="4304" y="907"/>
              </a:cxn>
              <a:cxn ang="0">
                <a:pos x="4384" y="843"/>
              </a:cxn>
              <a:cxn ang="0">
                <a:pos x="4472" y="795"/>
              </a:cxn>
              <a:cxn ang="0">
                <a:pos x="4632" y="675"/>
              </a:cxn>
              <a:cxn ang="0">
                <a:pos x="4864" y="387"/>
              </a:cxn>
              <a:cxn ang="0">
                <a:pos x="4944" y="331"/>
              </a:cxn>
              <a:cxn ang="0">
                <a:pos x="5008" y="283"/>
              </a:cxn>
              <a:cxn ang="0">
                <a:pos x="5136" y="219"/>
              </a:cxn>
              <a:cxn ang="0">
                <a:pos x="5336" y="115"/>
              </a:cxn>
              <a:cxn ang="0">
                <a:pos x="5392" y="75"/>
              </a:cxn>
              <a:cxn ang="0">
                <a:pos x="5488" y="51"/>
              </a:cxn>
              <a:cxn ang="0">
                <a:pos x="5512" y="35"/>
              </a:cxn>
              <a:cxn ang="0">
                <a:pos x="5608" y="35"/>
              </a:cxn>
            </a:cxnLst>
            <a:rect l="0" t="0" r="r" b="b"/>
            <a:pathLst>
              <a:path w="5608" h="1275">
                <a:moveTo>
                  <a:pt x="0" y="19"/>
                </a:moveTo>
                <a:cubicBezTo>
                  <a:pt x="57" y="0"/>
                  <a:pt x="133" y="27"/>
                  <a:pt x="192" y="35"/>
                </a:cubicBezTo>
                <a:cubicBezTo>
                  <a:pt x="200" y="40"/>
                  <a:pt x="207" y="48"/>
                  <a:pt x="216" y="51"/>
                </a:cubicBezTo>
                <a:cubicBezTo>
                  <a:pt x="237" y="59"/>
                  <a:pt x="280" y="67"/>
                  <a:pt x="280" y="67"/>
                </a:cubicBezTo>
                <a:cubicBezTo>
                  <a:pt x="350" y="114"/>
                  <a:pt x="386" y="129"/>
                  <a:pt x="472" y="139"/>
                </a:cubicBezTo>
                <a:cubicBezTo>
                  <a:pt x="514" y="167"/>
                  <a:pt x="551" y="199"/>
                  <a:pt x="592" y="227"/>
                </a:cubicBezTo>
                <a:cubicBezTo>
                  <a:pt x="617" y="265"/>
                  <a:pt x="619" y="337"/>
                  <a:pt x="640" y="363"/>
                </a:cubicBezTo>
                <a:cubicBezTo>
                  <a:pt x="651" y="377"/>
                  <a:pt x="672" y="382"/>
                  <a:pt x="688" y="387"/>
                </a:cubicBezTo>
                <a:cubicBezTo>
                  <a:pt x="720" y="419"/>
                  <a:pt x="764" y="440"/>
                  <a:pt x="808" y="451"/>
                </a:cubicBezTo>
                <a:cubicBezTo>
                  <a:pt x="854" y="486"/>
                  <a:pt x="895" y="522"/>
                  <a:pt x="936" y="563"/>
                </a:cubicBezTo>
                <a:cubicBezTo>
                  <a:pt x="942" y="569"/>
                  <a:pt x="953" y="567"/>
                  <a:pt x="960" y="571"/>
                </a:cubicBezTo>
                <a:cubicBezTo>
                  <a:pt x="977" y="580"/>
                  <a:pt x="992" y="592"/>
                  <a:pt x="1008" y="603"/>
                </a:cubicBezTo>
                <a:cubicBezTo>
                  <a:pt x="1046" y="629"/>
                  <a:pt x="1061" y="678"/>
                  <a:pt x="1096" y="707"/>
                </a:cubicBezTo>
                <a:cubicBezTo>
                  <a:pt x="1129" y="734"/>
                  <a:pt x="1158" y="748"/>
                  <a:pt x="1184" y="779"/>
                </a:cubicBezTo>
                <a:cubicBezTo>
                  <a:pt x="1242" y="848"/>
                  <a:pt x="1239" y="910"/>
                  <a:pt x="1344" y="931"/>
                </a:cubicBezTo>
                <a:cubicBezTo>
                  <a:pt x="1410" y="1030"/>
                  <a:pt x="1496" y="1029"/>
                  <a:pt x="1608" y="1051"/>
                </a:cubicBezTo>
                <a:cubicBezTo>
                  <a:pt x="1687" y="1067"/>
                  <a:pt x="1760" y="1096"/>
                  <a:pt x="1840" y="1107"/>
                </a:cubicBezTo>
                <a:cubicBezTo>
                  <a:pt x="1942" y="1141"/>
                  <a:pt x="2020" y="1142"/>
                  <a:pt x="2136" y="1147"/>
                </a:cubicBezTo>
                <a:cubicBezTo>
                  <a:pt x="2263" y="1168"/>
                  <a:pt x="2392" y="1185"/>
                  <a:pt x="2520" y="1195"/>
                </a:cubicBezTo>
                <a:cubicBezTo>
                  <a:pt x="2582" y="1210"/>
                  <a:pt x="2634" y="1254"/>
                  <a:pt x="2696" y="1275"/>
                </a:cubicBezTo>
                <a:cubicBezTo>
                  <a:pt x="2972" y="1236"/>
                  <a:pt x="3193" y="1239"/>
                  <a:pt x="3496" y="1235"/>
                </a:cubicBezTo>
                <a:cubicBezTo>
                  <a:pt x="3577" y="1215"/>
                  <a:pt x="3656" y="1195"/>
                  <a:pt x="3736" y="1171"/>
                </a:cubicBezTo>
                <a:cubicBezTo>
                  <a:pt x="3778" y="1158"/>
                  <a:pt x="3809" y="1131"/>
                  <a:pt x="3848" y="1115"/>
                </a:cubicBezTo>
                <a:cubicBezTo>
                  <a:pt x="3897" y="1094"/>
                  <a:pt x="3950" y="1080"/>
                  <a:pt x="4000" y="1059"/>
                </a:cubicBezTo>
                <a:cubicBezTo>
                  <a:pt x="4038" y="1043"/>
                  <a:pt x="4081" y="1040"/>
                  <a:pt x="4120" y="1027"/>
                </a:cubicBezTo>
                <a:cubicBezTo>
                  <a:pt x="4173" y="974"/>
                  <a:pt x="4242" y="949"/>
                  <a:pt x="4304" y="907"/>
                </a:cubicBezTo>
                <a:cubicBezTo>
                  <a:pt x="4332" y="889"/>
                  <a:pt x="4356" y="861"/>
                  <a:pt x="4384" y="843"/>
                </a:cubicBezTo>
                <a:cubicBezTo>
                  <a:pt x="4415" y="823"/>
                  <a:pt x="4445" y="818"/>
                  <a:pt x="4472" y="795"/>
                </a:cubicBezTo>
                <a:cubicBezTo>
                  <a:pt x="4526" y="750"/>
                  <a:pt x="4570" y="714"/>
                  <a:pt x="4632" y="675"/>
                </a:cubicBezTo>
                <a:cubicBezTo>
                  <a:pt x="4717" y="621"/>
                  <a:pt x="4805" y="469"/>
                  <a:pt x="4864" y="387"/>
                </a:cubicBezTo>
                <a:cubicBezTo>
                  <a:pt x="4884" y="359"/>
                  <a:pt x="4917" y="349"/>
                  <a:pt x="4944" y="331"/>
                </a:cubicBezTo>
                <a:cubicBezTo>
                  <a:pt x="4963" y="302"/>
                  <a:pt x="4980" y="302"/>
                  <a:pt x="5008" y="283"/>
                </a:cubicBezTo>
                <a:cubicBezTo>
                  <a:pt x="5049" y="222"/>
                  <a:pt x="5068" y="236"/>
                  <a:pt x="5136" y="219"/>
                </a:cubicBezTo>
                <a:cubicBezTo>
                  <a:pt x="5201" y="175"/>
                  <a:pt x="5267" y="149"/>
                  <a:pt x="5336" y="115"/>
                </a:cubicBezTo>
                <a:cubicBezTo>
                  <a:pt x="5357" y="105"/>
                  <a:pt x="5371" y="84"/>
                  <a:pt x="5392" y="75"/>
                </a:cubicBezTo>
                <a:cubicBezTo>
                  <a:pt x="5422" y="62"/>
                  <a:pt x="5458" y="66"/>
                  <a:pt x="5488" y="51"/>
                </a:cubicBezTo>
                <a:cubicBezTo>
                  <a:pt x="5497" y="47"/>
                  <a:pt x="5502" y="36"/>
                  <a:pt x="5512" y="35"/>
                </a:cubicBezTo>
                <a:cubicBezTo>
                  <a:pt x="5544" y="31"/>
                  <a:pt x="5576" y="35"/>
                  <a:pt x="5608" y="35"/>
                </a:cubicBezTo>
              </a:path>
            </a:pathLst>
          </a:custGeom>
          <a:solidFill>
            <a:srgbClr val="00B0F0">
              <a:alpha val="58000"/>
            </a:srgbClr>
          </a:solidFill>
          <a:ln w="9525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0" y="-47625"/>
            <a:ext cx="9144000" cy="3019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0" y="2895600"/>
            <a:ext cx="1377886" cy="213815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1327150" y="3552825"/>
            <a:ext cx="1657350" cy="698500"/>
            <a:chOff x="576" y="2112"/>
            <a:chExt cx="1044" cy="440"/>
          </a:xfrm>
        </p:grpSpPr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804" y="2456"/>
              <a:ext cx="816" cy="96"/>
            </a:xfrm>
            <a:prstGeom prst="line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C0504D">
                    <a:lumMod val="75000"/>
                  </a:srgbClr>
                </a:solidFill>
              </a:endParaRPr>
            </a:p>
          </p:txBody>
        </p:sp>
        <p:grpSp>
          <p:nvGrpSpPr>
            <p:cNvPr id="28" name="Group 28"/>
            <p:cNvGrpSpPr>
              <a:grpSpLocks/>
            </p:cNvGrpSpPr>
            <p:nvPr/>
          </p:nvGrpSpPr>
          <p:grpSpPr bwMode="auto">
            <a:xfrm>
              <a:off x="576" y="2112"/>
              <a:ext cx="816" cy="289"/>
              <a:chOff x="672" y="3024"/>
              <a:chExt cx="816" cy="289"/>
            </a:xfrm>
          </p:grpSpPr>
          <p:sp>
            <p:nvSpPr>
              <p:cNvPr id="29" name="Line 29"/>
              <p:cNvSpPr>
                <a:spLocks noChangeShapeType="1"/>
              </p:cNvSpPr>
              <p:nvPr/>
            </p:nvSpPr>
            <p:spPr bwMode="auto">
              <a:xfrm>
                <a:off x="672" y="3024"/>
                <a:ext cx="816" cy="48"/>
              </a:xfrm>
              <a:prstGeom prst="line">
                <a:avLst/>
              </a:prstGeom>
              <a:noFill/>
              <a:ln w="9525">
                <a:solidFill>
                  <a:schemeClr val="accent2">
                    <a:lumMod val="75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C0504D">
                      <a:lumMod val="75000"/>
                    </a:srgbClr>
                  </a:solidFill>
                </a:endParaRPr>
              </a:p>
            </p:txBody>
          </p:sp>
          <p:sp>
            <p:nvSpPr>
              <p:cNvPr id="30" name="Text Box 30"/>
              <p:cNvSpPr txBox="1">
                <a:spLocks noChangeArrowheads="1"/>
              </p:cNvSpPr>
              <p:nvPr/>
            </p:nvSpPr>
            <p:spPr bwMode="auto">
              <a:xfrm>
                <a:off x="756" y="3080"/>
                <a:ext cx="37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800" dirty="0" err="1">
                    <a:solidFill>
                      <a:srgbClr val="953735"/>
                    </a:solidFill>
                    <a:latin typeface="Calibri" pitchFamily="34" charset="0"/>
                  </a:rPr>
                  <a:t>DIN</a:t>
                </a:r>
                <a:r>
                  <a:rPr lang="en-US" sz="1800" baseline="-25000" dirty="0" err="1">
                    <a:solidFill>
                      <a:srgbClr val="953735"/>
                    </a:solidFill>
                    <a:latin typeface="Calibri" pitchFamily="34" charset="0"/>
                  </a:rPr>
                  <a:t>r</a:t>
                </a:r>
                <a:endParaRPr lang="en-US" sz="1800" dirty="0">
                  <a:solidFill>
                    <a:srgbClr val="953735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31" name="Group 32"/>
          <p:cNvGrpSpPr>
            <a:grpSpLocks/>
          </p:cNvGrpSpPr>
          <p:nvPr/>
        </p:nvGrpSpPr>
        <p:grpSpPr bwMode="auto">
          <a:xfrm>
            <a:off x="2819400" y="3324225"/>
            <a:ext cx="228600" cy="381000"/>
            <a:chOff x="2352" y="1824"/>
            <a:chExt cx="432" cy="624"/>
          </a:xfrm>
        </p:grpSpPr>
        <p:sp>
          <p:nvSpPr>
            <p:cNvPr id="32" name="Line 33"/>
            <p:cNvSpPr>
              <a:spLocks noChangeShapeType="1"/>
            </p:cNvSpPr>
            <p:nvPr/>
          </p:nvSpPr>
          <p:spPr bwMode="auto">
            <a:xfrm flipV="1">
              <a:off x="2544" y="1824"/>
              <a:ext cx="0" cy="624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2544" y="2016"/>
              <a:ext cx="240" cy="432"/>
            </a:xfrm>
            <a:custGeom>
              <a:avLst/>
              <a:gdLst>
                <a:gd name="T0" fmla="*/ 0 w 384"/>
                <a:gd name="T1" fmla="*/ 432 h 264"/>
                <a:gd name="T2" fmla="*/ 180 w 384"/>
                <a:gd name="T3" fmla="*/ 39 h 264"/>
                <a:gd name="T4" fmla="*/ 240 w 384"/>
                <a:gd name="T5" fmla="*/ 196 h 264"/>
                <a:gd name="T6" fmla="*/ 0 60000 65536"/>
                <a:gd name="T7" fmla="*/ 0 60000 65536"/>
                <a:gd name="T8" fmla="*/ 0 60000 65536"/>
                <a:gd name="T9" fmla="*/ 0 w 384"/>
                <a:gd name="T10" fmla="*/ 0 h 264"/>
                <a:gd name="T11" fmla="*/ 384 w 384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64">
                  <a:moveTo>
                    <a:pt x="0" y="264"/>
                  </a:moveTo>
                  <a:cubicBezTo>
                    <a:pt x="112" y="156"/>
                    <a:pt x="224" y="48"/>
                    <a:pt x="288" y="24"/>
                  </a:cubicBezTo>
                  <a:cubicBezTo>
                    <a:pt x="352" y="0"/>
                    <a:pt x="368" y="104"/>
                    <a:pt x="384" y="120"/>
                  </a:cubicBezTo>
                </a:path>
              </a:pathLst>
            </a:cu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 rot="10800000" flipV="1">
              <a:off x="2352" y="1920"/>
              <a:ext cx="192" cy="528"/>
            </a:xfrm>
            <a:custGeom>
              <a:avLst/>
              <a:gdLst>
                <a:gd name="T0" fmla="*/ 0 w 384"/>
                <a:gd name="T1" fmla="*/ 528 h 264"/>
                <a:gd name="T2" fmla="*/ 144 w 384"/>
                <a:gd name="T3" fmla="*/ 48 h 264"/>
                <a:gd name="T4" fmla="*/ 192 w 384"/>
                <a:gd name="T5" fmla="*/ 240 h 264"/>
                <a:gd name="T6" fmla="*/ 0 60000 65536"/>
                <a:gd name="T7" fmla="*/ 0 60000 65536"/>
                <a:gd name="T8" fmla="*/ 0 60000 65536"/>
                <a:gd name="T9" fmla="*/ 0 w 384"/>
                <a:gd name="T10" fmla="*/ 0 h 264"/>
                <a:gd name="T11" fmla="*/ 384 w 384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64">
                  <a:moveTo>
                    <a:pt x="0" y="264"/>
                  </a:moveTo>
                  <a:cubicBezTo>
                    <a:pt x="112" y="156"/>
                    <a:pt x="224" y="48"/>
                    <a:pt x="288" y="24"/>
                  </a:cubicBezTo>
                  <a:cubicBezTo>
                    <a:pt x="352" y="0"/>
                    <a:pt x="368" y="104"/>
                    <a:pt x="384" y="120"/>
                  </a:cubicBezTo>
                </a:path>
              </a:pathLst>
            </a:cu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Group 36"/>
          <p:cNvGrpSpPr>
            <a:grpSpLocks/>
          </p:cNvGrpSpPr>
          <p:nvPr/>
        </p:nvGrpSpPr>
        <p:grpSpPr bwMode="auto">
          <a:xfrm>
            <a:off x="8001000" y="3095625"/>
            <a:ext cx="228600" cy="381000"/>
            <a:chOff x="2352" y="1824"/>
            <a:chExt cx="432" cy="624"/>
          </a:xfrm>
        </p:grpSpPr>
        <p:sp>
          <p:nvSpPr>
            <p:cNvPr id="36" name="Line 37"/>
            <p:cNvSpPr>
              <a:spLocks noChangeShapeType="1"/>
            </p:cNvSpPr>
            <p:nvPr/>
          </p:nvSpPr>
          <p:spPr bwMode="auto">
            <a:xfrm flipV="1">
              <a:off x="2544" y="1824"/>
              <a:ext cx="0" cy="624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2544" y="2016"/>
              <a:ext cx="240" cy="432"/>
            </a:xfrm>
            <a:custGeom>
              <a:avLst/>
              <a:gdLst>
                <a:gd name="T0" fmla="*/ 0 w 384"/>
                <a:gd name="T1" fmla="*/ 432 h 264"/>
                <a:gd name="T2" fmla="*/ 180 w 384"/>
                <a:gd name="T3" fmla="*/ 39 h 264"/>
                <a:gd name="T4" fmla="*/ 240 w 384"/>
                <a:gd name="T5" fmla="*/ 196 h 264"/>
                <a:gd name="T6" fmla="*/ 0 60000 65536"/>
                <a:gd name="T7" fmla="*/ 0 60000 65536"/>
                <a:gd name="T8" fmla="*/ 0 60000 65536"/>
                <a:gd name="T9" fmla="*/ 0 w 384"/>
                <a:gd name="T10" fmla="*/ 0 h 264"/>
                <a:gd name="T11" fmla="*/ 384 w 384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64">
                  <a:moveTo>
                    <a:pt x="0" y="264"/>
                  </a:moveTo>
                  <a:cubicBezTo>
                    <a:pt x="112" y="156"/>
                    <a:pt x="224" y="48"/>
                    <a:pt x="288" y="24"/>
                  </a:cubicBezTo>
                  <a:cubicBezTo>
                    <a:pt x="352" y="0"/>
                    <a:pt x="368" y="104"/>
                    <a:pt x="384" y="120"/>
                  </a:cubicBezTo>
                </a:path>
              </a:pathLst>
            </a:cu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 rot="10800000" flipV="1">
              <a:off x="2352" y="1920"/>
              <a:ext cx="192" cy="528"/>
            </a:xfrm>
            <a:custGeom>
              <a:avLst/>
              <a:gdLst>
                <a:gd name="T0" fmla="*/ 0 w 384"/>
                <a:gd name="T1" fmla="*/ 528 h 264"/>
                <a:gd name="T2" fmla="*/ 144 w 384"/>
                <a:gd name="T3" fmla="*/ 48 h 264"/>
                <a:gd name="T4" fmla="*/ 192 w 384"/>
                <a:gd name="T5" fmla="*/ 240 h 264"/>
                <a:gd name="T6" fmla="*/ 0 60000 65536"/>
                <a:gd name="T7" fmla="*/ 0 60000 65536"/>
                <a:gd name="T8" fmla="*/ 0 60000 65536"/>
                <a:gd name="T9" fmla="*/ 0 w 384"/>
                <a:gd name="T10" fmla="*/ 0 h 264"/>
                <a:gd name="T11" fmla="*/ 384 w 384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64">
                  <a:moveTo>
                    <a:pt x="0" y="264"/>
                  </a:moveTo>
                  <a:cubicBezTo>
                    <a:pt x="112" y="156"/>
                    <a:pt x="224" y="48"/>
                    <a:pt x="288" y="24"/>
                  </a:cubicBezTo>
                  <a:cubicBezTo>
                    <a:pt x="352" y="0"/>
                    <a:pt x="368" y="104"/>
                    <a:pt x="384" y="120"/>
                  </a:cubicBezTo>
                </a:path>
              </a:pathLst>
            </a:cu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Group 40"/>
          <p:cNvGrpSpPr>
            <a:grpSpLocks/>
          </p:cNvGrpSpPr>
          <p:nvPr/>
        </p:nvGrpSpPr>
        <p:grpSpPr bwMode="auto">
          <a:xfrm>
            <a:off x="3048000" y="3324225"/>
            <a:ext cx="5029200" cy="1295400"/>
            <a:chOff x="1920" y="2880"/>
            <a:chExt cx="3168" cy="816"/>
          </a:xfrm>
        </p:grpSpPr>
        <p:grpSp>
          <p:nvGrpSpPr>
            <p:cNvPr id="40" name="Group 41"/>
            <p:cNvGrpSpPr>
              <a:grpSpLocks/>
            </p:cNvGrpSpPr>
            <p:nvPr/>
          </p:nvGrpSpPr>
          <p:grpSpPr bwMode="auto">
            <a:xfrm>
              <a:off x="1920" y="3024"/>
              <a:ext cx="144" cy="240"/>
              <a:chOff x="2352" y="1824"/>
              <a:chExt cx="432" cy="624"/>
            </a:xfrm>
          </p:grpSpPr>
          <p:sp>
            <p:nvSpPr>
              <p:cNvPr id="73" name="Line 42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43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44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45"/>
            <p:cNvGrpSpPr>
              <a:grpSpLocks/>
            </p:cNvGrpSpPr>
            <p:nvPr/>
          </p:nvGrpSpPr>
          <p:grpSpPr bwMode="auto">
            <a:xfrm>
              <a:off x="2256" y="3264"/>
              <a:ext cx="144" cy="240"/>
              <a:chOff x="2352" y="1824"/>
              <a:chExt cx="432" cy="624"/>
            </a:xfrm>
          </p:grpSpPr>
          <p:sp>
            <p:nvSpPr>
              <p:cNvPr id="70" name="Line 46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47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48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49"/>
            <p:cNvGrpSpPr>
              <a:grpSpLocks/>
            </p:cNvGrpSpPr>
            <p:nvPr/>
          </p:nvGrpSpPr>
          <p:grpSpPr bwMode="auto">
            <a:xfrm>
              <a:off x="3888" y="3456"/>
              <a:ext cx="144" cy="240"/>
              <a:chOff x="2352" y="1824"/>
              <a:chExt cx="432" cy="624"/>
            </a:xfrm>
          </p:grpSpPr>
          <p:sp>
            <p:nvSpPr>
              <p:cNvPr id="67" name="Line 50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51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53"/>
            <p:cNvGrpSpPr>
              <a:grpSpLocks/>
            </p:cNvGrpSpPr>
            <p:nvPr/>
          </p:nvGrpSpPr>
          <p:grpSpPr bwMode="auto">
            <a:xfrm>
              <a:off x="3024" y="3408"/>
              <a:ext cx="144" cy="240"/>
              <a:chOff x="2352" y="1824"/>
              <a:chExt cx="432" cy="624"/>
            </a:xfrm>
          </p:grpSpPr>
          <p:sp>
            <p:nvSpPr>
              <p:cNvPr id="64" name="Line 54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55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56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57"/>
            <p:cNvGrpSpPr>
              <a:grpSpLocks/>
            </p:cNvGrpSpPr>
            <p:nvPr/>
          </p:nvGrpSpPr>
          <p:grpSpPr bwMode="auto">
            <a:xfrm>
              <a:off x="3216" y="3456"/>
              <a:ext cx="144" cy="240"/>
              <a:chOff x="2352" y="1824"/>
              <a:chExt cx="432" cy="624"/>
            </a:xfrm>
          </p:grpSpPr>
          <p:sp>
            <p:nvSpPr>
              <p:cNvPr id="61" name="Line 58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59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60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61"/>
            <p:cNvGrpSpPr>
              <a:grpSpLocks/>
            </p:cNvGrpSpPr>
            <p:nvPr/>
          </p:nvGrpSpPr>
          <p:grpSpPr bwMode="auto">
            <a:xfrm>
              <a:off x="4944" y="2880"/>
              <a:ext cx="144" cy="240"/>
              <a:chOff x="2352" y="1824"/>
              <a:chExt cx="432" cy="624"/>
            </a:xfrm>
          </p:grpSpPr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63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64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65"/>
            <p:cNvGrpSpPr>
              <a:grpSpLocks/>
            </p:cNvGrpSpPr>
            <p:nvPr/>
          </p:nvGrpSpPr>
          <p:grpSpPr bwMode="auto">
            <a:xfrm>
              <a:off x="2448" y="3360"/>
              <a:ext cx="144" cy="240"/>
              <a:chOff x="2352" y="1824"/>
              <a:chExt cx="432" cy="624"/>
            </a:xfrm>
          </p:grpSpPr>
          <p:sp>
            <p:nvSpPr>
              <p:cNvPr id="55" name="Line 66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67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68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69"/>
            <p:cNvGrpSpPr>
              <a:grpSpLocks/>
            </p:cNvGrpSpPr>
            <p:nvPr/>
          </p:nvGrpSpPr>
          <p:grpSpPr bwMode="auto">
            <a:xfrm>
              <a:off x="4704" y="3072"/>
              <a:ext cx="144" cy="240"/>
              <a:chOff x="2352" y="1824"/>
              <a:chExt cx="432" cy="624"/>
            </a:xfrm>
          </p:grpSpPr>
          <p:sp>
            <p:nvSpPr>
              <p:cNvPr id="52" name="Line 70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71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72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3"/>
            <p:cNvGrpSpPr>
              <a:grpSpLocks/>
            </p:cNvGrpSpPr>
            <p:nvPr/>
          </p:nvGrpSpPr>
          <p:grpSpPr bwMode="auto">
            <a:xfrm>
              <a:off x="4800" y="2976"/>
              <a:ext cx="144" cy="240"/>
              <a:chOff x="2352" y="1824"/>
              <a:chExt cx="432" cy="624"/>
            </a:xfrm>
          </p:grpSpPr>
          <p:sp>
            <p:nvSpPr>
              <p:cNvPr id="49" name="Line 74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75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76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76" name="Text Box 77"/>
          <p:cNvSpPr txBox="1">
            <a:spLocks noChangeArrowheads="1"/>
          </p:cNvSpPr>
          <p:nvPr/>
        </p:nvSpPr>
        <p:spPr bwMode="auto">
          <a:xfrm>
            <a:off x="4440238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77" name="Text Box 78"/>
          <p:cNvSpPr txBox="1">
            <a:spLocks noChangeArrowheads="1"/>
          </p:cNvSpPr>
          <p:nvPr/>
        </p:nvSpPr>
        <p:spPr bwMode="auto">
          <a:xfrm>
            <a:off x="4308475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78" name="Text Box 79"/>
          <p:cNvSpPr txBox="1">
            <a:spLocks noChangeArrowheads="1"/>
          </p:cNvSpPr>
          <p:nvPr/>
        </p:nvSpPr>
        <p:spPr bwMode="auto">
          <a:xfrm>
            <a:off x="3276600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79" name="Text Box 80"/>
          <p:cNvSpPr txBox="1">
            <a:spLocks noChangeArrowheads="1"/>
          </p:cNvSpPr>
          <p:nvPr/>
        </p:nvSpPr>
        <p:spPr bwMode="auto">
          <a:xfrm>
            <a:off x="3733800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80" name="Text Box 81"/>
          <p:cNvSpPr txBox="1">
            <a:spLocks noChangeArrowheads="1"/>
          </p:cNvSpPr>
          <p:nvPr/>
        </p:nvSpPr>
        <p:spPr bwMode="auto">
          <a:xfrm>
            <a:off x="3810000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81" name="Text Box 82"/>
          <p:cNvSpPr txBox="1">
            <a:spLocks noChangeArrowheads="1"/>
          </p:cNvSpPr>
          <p:nvPr/>
        </p:nvSpPr>
        <p:spPr bwMode="auto">
          <a:xfrm>
            <a:off x="4038600" y="34004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83" name="Text Box 84"/>
          <p:cNvSpPr txBox="1">
            <a:spLocks noChangeArrowheads="1"/>
          </p:cNvSpPr>
          <p:nvPr/>
        </p:nvSpPr>
        <p:spPr bwMode="auto">
          <a:xfrm>
            <a:off x="6858000" y="324802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800" b="1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 Box 85"/>
          <p:cNvSpPr txBox="1">
            <a:spLocks noChangeArrowheads="1"/>
          </p:cNvSpPr>
          <p:nvPr/>
        </p:nvSpPr>
        <p:spPr bwMode="auto">
          <a:xfrm>
            <a:off x="4572000" y="317182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800" b="1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5" name="Group 86"/>
          <p:cNvGrpSpPr>
            <a:grpSpLocks/>
          </p:cNvGrpSpPr>
          <p:nvPr/>
        </p:nvGrpSpPr>
        <p:grpSpPr bwMode="auto">
          <a:xfrm>
            <a:off x="3352800" y="3400425"/>
            <a:ext cx="3565525" cy="750888"/>
            <a:chOff x="2016" y="2928"/>
            <a:chExt cx="2246" cy="473"/>
          </a:xfrm>
        </p:grpSpPr>
        <p:sp>
          <p:nvSpPr>
            <p:cNvPr id="86" name="Text Box 87"/>
            <p:cNvSpPr txBox="1">
              <a:spLocks noChangeArrowheads="1"/>
            </p:cNvSpPr>
            <p:nvPr/>
          </p:nvSpPr>
          <p:spPr bwMode="auto">
            <a:xfrm>
              <a:off x="2016" y="2928"/>
              <a:ext cx="2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1800" b="1" baseline="-25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Text Box 88"/>
            <p:cNvSpPr txBox="1">
              <a:spLocks noChangeArrowheads="1"/>
            </p:cNvSpPr>
            <p:nvPr/>
          </p:nvSpPr>
          <p:spPr bwMode="auto">
            <a:xfrm>
              <a:off x="3984" y="3168"/>
              <a:ext cx="2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1800" b="1" baseline="-25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 Box 89"/>
            <p:cNvSpPr txBox="1">
              <a:spLocks noChangeArrowheads="1"/>
            </p:cNvSpPr>
            <p:nvPr/>
          </p:nvSpPr>
          <p:spPr bwMode="auto">
            <a:xfrm>
              <a:off x="2599" y="3168"/>
              <a:ext cx="2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1800" b="1" baseline="-25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ext Box 90"/>
            <p:cNvSpPr txBox="1">
              <a:spLocks noChangeArrowheads="1"/>
            </p:cNvSpPr>
            <p:nvPr/>
          </p:nvSpPr>
          <p:spPr bwMode="auto">
            <a:xfrm>
              <a:off x="3264" y="3120"/>
              <a:ext cx="2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1800" b="1" baseline="-25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0" name="Text Box 91"/>
          <p:cNvSpPr txBox="1">
            <a:spLocks noChangeArrowheads="1"/>
          </p:cNvSpPr>
          <p:nvPr/>
        </p:nvSpPr>
        <p:spPr bwMode="auto">
          <a:xfrm>
            <a:off x="3886200" y="34004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grpSp>
        <p:nvGrpSpPr>
          <p:cNvPr id="91" name="Group 92"/>
          <p:cNvGrpSpPr>
            <a:grpSpLocks/>
          </p:cNvGrpSpPr>
          <p:nvPr/>
        </p:nvGrpSpPr>
        <p:grpSpPr bwMode="auto">
          <a:xfrm>
            <a:off x="2590800" y="2943225"/>
            <a:ext cx="5257800" cy="717550"/>
            <a:chOff x="1632" y="2688"/>
            <a:chExt cx="3312" cy="452"/>
          </a:xfrm>
        </p:grpSpPr>
        <p:sp>
          <p:nvSpPr>
            <p:cNvPr id="92" name="AutoShape 93"/>
            <p:cNvSpPr>
              <a:spLocks noChangeArrowheads="1"/>
            </p:cNvSpPr>
            <p:nvPr/>
          </p:nvSpPr>
          <p:spPr bwMode="auto">
            <a:xfrm>
              <a:off x="4608" y="2736"/>
              <a:ext cx="336" cy="96"/>
            </a:xfrm>
            <a:prstGeom prst="flowChartTerminator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AutoShape 94"/>
            <p:cNvSpPr>
              <a:spLocks noChangeArrowheads="1"/>
            </p:cNvSpPr>
            <p:nvPr/>
          </p:nvSpPr>
          <p:spPr bwMode="auto">
            <a:xfrm>
              <a:off x="1632" y="2736"/>
              <a:ext cx="528" cy="96"/>
            </a:xfrm>
            <a:prstGeom prst="flowChartTerminator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AutoShape 95"/>
            <p:cNvSpPr>
              <a:spLocks noChangeArrowheads="1"/>
            </p:cNvSpPr>
            <p:nvPr/>
          </p:nvSpPr>
          <p:spPr bwMode="auto">
            <a:xfrm>
              <a:off x="2736" y="2784"/>
              <a:ext cx="528" cy="96"/>
            </a:xfrm>
            <a:prstGeom prst="flowChartTerminator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AutoShape 96"/>
            <p:cNvSpPr>
              <a:spLocks noChangeArrowheads="1"/>
            </p:cNvSpPr>
            <p:nvPr/>
          </p:nvSpPr>
          <p:spPr bwMode="auto">
            <a:xfrm>
              <a:off x="3936" y="2832"/>
              <a:ext cx="336" cy="96"/>
            </a:xfrm>
            <a:prstGeom prst="flowChartTerminator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96" name="Group 97"/>
            <p:cNvGrpSpPr>
              <a:grpSpLocks/>
            </p:cNvGrpSpPr>
            <p:nvPr/>
          </p:nvGrpSpPr>
          <p:grpSpPr bwMode="auto">
            <a:xfrm>
              <a:off x="2016" y="2688"/>
              <a:ext cx="722" cy="356"/>
              <a:chOff x="2016" y="2688"/>
              <a:chExt cx="722" cy="356"/>
            </a:xfrm>
          </p:grpSpPr>
          <p:sp>
            <p:nvSpPr>
              <p:cNvPr id="108" name="Text Box 98"/>
              <p:cNvSpPr txBox="1">
                <a:spLocks noChangeArrowheads="1"/>
              </p:cNvSpPr>
              <p:nvPr/>
            </p:nvSpPr>
            <p:spPr bwMode="auto">
              <a:xfrm>
                <a:off x="2208" y="278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9" name="Text Box 99"/>
              <p:cNvSpPr txBox="1">
                <a:spLocks noChangeArrowheads="1"/>
              </p:cNvSpPr>
              <p:nvPr/>
            </p:nvSpPr>
            <p:spPr bwMode="auto">
              <a:xfrm>
                <a:off x="2208" y="2832"/>
                <a:ext cx="15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0" name="Text Box 100"/>
              <p:cNvSpPr txBox="1">
                <a:spLocks noChangeArrowheads="1"/>
              </p:cNvSpPr>
              <p:nvPr/>
            </p:nvSpPr>
            <p:spPr bwMode="auto">
              <a:xfrm>
                <a:off x="2304" y="278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1" name="Text Box 101"/>
              <p:cNvSpPr txBox="1">
                <a:spLocks noChangeArrowheads="1"/>
              </p:cNvSpPr>
              <p:nvPr/>
            </p:nvSpPr>
            <p:spPr bwMode="auto">
              <a:xfrm>
                <a:off x="2256" y="27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2" name="Text Box 102"/>
              <p:cNvSpPr txBox="1">
                <a:spLocks noChangeArrowheads="1"/>
              </p:cNvSpPr>
              <p:nvPr/>
            </p:nvSpPr>
            <p:spPr bwMode="auto">
              <a:xfrm>
                <a:off x="2016" y="2736"/>
                <a:ext cx="184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2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3" name="Text Box 103"/>
              <p:cNvSpPr txBox="1">
                <a:spLocks noChangeArrowheads="1"/>
              </p:cNvSpPr>
              <p:nvPr/>
            </p:nvSpPr>
            <p:spPr bwMode="auto">
              <a:xfrm>
                <a:off x="2448" y="2832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4" name="Text Box 104"/>
              <p:cNvSpPr txBox="1">
                <a:spLocks noChangeArrowheads="1"/>
              </p:cNvSpPr>
              <p:nvPr/>
            </p:nvSpPr>
            <p:spPr bwMode="auto">
              <a:xfrm>
                <a:off x="2544" y="2714"/>
                <a:ext cx="19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5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5" name="Text Box 105"/>
              <p:cNvSpPr txBox="1">
                <a:spLocks noChangeArrowheads="1"/>
              </p:cNvSpPr>
              <p:nvPr/>
            </p:nvSpPr>
            <p:spPr bwMode="auto">
              <a:xfrm>
                <a:off x="2352" y="2688"/>
                <a:ext cx="19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5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6" name="Text Box 106"/>
              <p:cNvSpPr txBox="1">
                <a:spLocks noChangeArrowheads="1"/>
              </p:cNvSpPr>
              <p:nvPr/>
            </p:nvSpPr>
            <p:spPr bwMode="auto">
              <a:xfrm>
                <a:off x="2352" y="2832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7" name="Text Box 107"/>
              <p:cNvSpPr txBox="1">
                <a:spLocks noChangeArrowheads="1"/>
              </p:cNvSpPr>
              <p:nvPr/>
            </p:nvSpPr>
            <p:spPr bwMode="auto">
              <a:xfrm>
                <a:off x="2112" y="27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</p:grpSp>
        <p:grpSp>
          <p:nvGrpSpPr>
            <p:cNvPr id="97" name="Group 108"/>
            <p:cNvGrpSpPr>
              <a:grpSpLocks/>
            </p:cNvGrpSpPr>
            <p:nvPr/>
          </p:nvGrpSpPr>
          <p:grpSpPr bwMode="auto">
            <a:xfrm>
              <a:off x="3120" y="2784"/>
              <a:ext cx="722" cy="356"/>
              <a:chOff x="2016" y="2688"/>
              <a:chExt cx="722" cy="356"/>
            </a:xfrm>
          </p:grpSpPr>
          <p:sp>
            <p:nvSpPr>
              <p:cNvPr id="98" name="Text Box 109"/>
              <p:cNvSpPr txBox="1">
                <a:spLocks noChangeArrowheads="1"/>
              </p:cNvSpPr>
              <p:nvPr/>
            </p:nvSpPr>
            <p:spPr bwMode="auto">
              <a:xfrm>
                <a:off x="2208" y="278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99" name="Text Box 110"/>
              <p:cNvSpPr txBox="1">
                <a:spLocks noChangeArrowheads="1"/>
              </p:cNvSpPr>
              <p:nvPr/>
            </p:nvSpPr>
            <p:spPr bwMode="auto">
              <a:xfrm>
                <a:off x="2208" y="2832"/>
                <a:ext cx="15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0" name="Text Box 111"/>
              <p:cNvSpPr txBox="1">
                <a:spLocks noChangeArrowheads="1"/>
              </p:cNvSpPr>
              <p:nvPr/>
            </p:nvSpPr>
            <p:spPr bwMode="auto">
              <a:xfrm>
                <a:off x="2304" y="278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1" name="Text Box 112"/>
              <p:cNvSpPr txBox="1">
                <a:spLocks noChangeArrowheads="1"/>
              </p:cNvSpPr>
              <p:nvPr/>
            </p:nvSpPr>
            <p:spPr bwMode="auto">
              <a:xfrm>
                <a:off x="2256" y="27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2" name="Text Box 113"/>
              <p:cNvSpPr txBox="1">
                <a:spLocks noChangeArrowheads="1"/>
              </p:cNvSpPr>
              <p:nvPr/>
            </p:nvSpPr>
            <p:spPr bwMode="auto">
              <a:xfrm>
                <a:off x="2016" y="2736"/>
                <a:ext cx="184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2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3" name="Text Box 114"/>
              <p:cNvSpPr txBox="1">
                <a:spLocks noChangeArrowheads="1"/>
              </p:cNvSpPr>
              <p:nvPr/>
            </p:nvSpPr>
            <p:spPr bwMode="auto">
              <a:xfrm>
                <a:off x="2448" y="2832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4" name="Text Box 115"/>
              <p:cNvSpPr txBox="1">
                <a:spLocks noChangeArrowheads="1"/>
              </p:cNvSpPr>
              <p:nvPr/>
            </p:nvSpPr>
            <p:spPr bwMode="auto">
              <a:xfrm>
                <a:off x="2544" y="2714"/>
                <a:ext cx="19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5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5" name="Text Box 116"/>
              <p:cNvSpPr txBox="1">
                <a:spLocks noChangeArrowheads="1"/>
              </p:cNvSpPr>
              <p:nvPr/>
            </p:nvSpPr>
            <p:spPr bwMode="auto">
              <a:xfrm>
                <a:off x="2352" y="2688"/>
                <a:ext cx="19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5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6" name="Text Box 117"/>
              <p:cNvSpPr txBox="1">
                <a:spLocks noChangeArrowheads="1"/>
              </p:cNvSpPr>
              <p:nvPr/>
            </p:nvSpPr>
            <p:spPr bwMode="auto">
              <a:xfrm>
                <a:off x="2352" y="2832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7" name="Text Box 118"/>
              <p:cNvSpPr txBox="1">
                <a:spLocks noChangeArrowheads="1"/>
              </p:cNvSpPr>
              <p:nvPr/>
            </p:nvSpPr>
            <p:spPr bwMode="auto">
              <a:xfrm>
                <a:off x="2112" y="27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</p:grpSp>
      </p:grpSp>
      <p:sp>
        <p:nvSpPr>
          <p:cNvPr id="120" name="Freeform 122"/>
          <p:cNvSpPr>
            <a:spLocks/>
          </p:cNvSpPr>
          <p:nvPr/>
        </p:nvSpPr>
        <p:spPr bwMode="auto">
          <a:xfrm>
            <a:off x="0" y="2866417"/>
            <a:ext cx="1612900" cy="92075"/>
          </a:xfrm>
          <a:custGeom>
            <a:avLst/>
            <a:gdLst>
              <a:gd name="T0" fmla="*/ 0 w 1016"/>
              <a:gd name="T1" fmla="*/ 8 h 58"/>
              <a:gd name="T2" fmla="*/ 472 w 1016"/>
              <a:gd name="T3" fmla="*/ 0 h 58"/>
              <a:gd name="T4" fmla="*/ 888 w 1016"/>
              <a:gd name="T5" fmla="*/ 8 h 58"/>
              <a:gd name="T6" fmla="*/ 960 w 1016"/>
              <a:gd name="T7" fmla="*/ 48 h 58"/>
              <a:gd name="T8" fmla="*/ 1016 w 1016"/>
              <a:gd name="T9" fmla="*/ 48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16"/>
              <a:gd name="T16" fmla="*/ 0 h 58"/>
              <a:gd name="T17" fmla="*/ 1016 w 101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16" h="58">
                <a:moveTo>
                  <a:pt x="0" y="8"/>
                </a:moveTo>
                <a:cubicBezTo>
                  <a:pt x="159" y="13"/>
                  <a:pt x="314" y="23"/>
                  <a:pt x="472" y="0"/>
                </a:cubicBezTo>
                <a:cubicBezTo>
                  <a:pt x="611" y="3"/>
                  <a:pt x="749" y="3"/>
                  <a:pt x="888" y="8"/>
                </a:cubicBezTo>
                <a:cubicBezTo>
                  <a:pt x="910" y="9"/>
                  <a:pt x="950" y="42"/>
                  <a:pt x="960" y="48"/>
                </a:cubicBezTo>
                <a:cubicBezTo>
                  <a:pt x="976" y="58"/>
                  <a:pt x="997" y="48"/>
                  <a:pt x="1016" y="48"/>
                </a:cubicBezTo>
              </a:path>
            </a:pathLst>
          </a:custGeom>
          <a:solidFill>
            <a:schemeClr val="bg2">
              <a:alpha val="58038"/>
            </a:schemeClr>
          </a:solidFill>
          <a:ln w="952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" name="Line 125"/>
          <p:cNvSpPr>
            <a:spLocks noChangeShapeType="1"/>
          </p:cNvSpPr>
          <p:nvPr/>
        </p:nvSpPr>
        <p:spPr bwMode="auto">
          <a:xfrm flipV="1">
            <a:off x="9144000" y="2943225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24" name="Group 126"/>
          <p:cNvGrpSpPr>
            <a:grpSpLocks/>
          </p:cNvGrpSpPr>
          <p:nvPr/>
        </p:nvGrpSpPr>
        <p:grpSpPr bwMode="auto">
          <a:xfrm>
            <a:off x="3200400" y="3857625"/>
            <a:ext cx="4114800" cy="747713"/>
            <a:chOff x="2112" y="3120"/>
            <a:chExt cx="2592" cy="471"/>
          </a:xfrm>
        </p:grpSpPr>
        <p:sp>
          <p:nvSpPr>
            <p:cNvPr id="125" name="Oval 127"/>
            <p:cNvSpPr>
              <a:spLocks noChangeArrowheads="1"/>
            </p:cNvSpPr>
            <p:nvPr/>
          </p:nvSpPr>
          <p:spPr bwMode="auto">
            <a:xfrm>
              <a:off x="2112" y="3264"/>
              <a:ext cx="336" cy="48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6" name="Group 128"/>
            <p:cNvGrpSpPr>
              <a:grpSpLocks/>
            </p:cNvGrpSpPr>
            <p:nvPr/>
          </p:nvGrpSpPr>
          <p:grpSpPr bwMode="auto">
            <a:xfrm>
              <a:off x="2160" y="3120"/>
              <a:ext cx="2544" cy="471"/>
              <a:chOff x="1848" y="3129"/>
              <a:chExt cx="2544" cy="471"/>
            </a:xfrm>
          </p:grpSpPr>
          <p:sp>
            <p:nvSpPr>
              <p:cNvPr id="127" name="Oval 129"/>
              <p:cNvSpPr>
                <a:spLocks noChangeArrowheads="1"/>
              </p:cNvSpPr>
              <p:nvPr/>
            </p:nvSpPr>
            <p:spPr bwMode="auto">
              <a:xfrm>
                <a:off x="3120" y="3552"/>
                <a:ext cx="336" cy="48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Oval 130"/>
              <p:cNvSpPr>
                <a:spLocks noChangeArrowheads="1"/>
              </p:cNvSpPr>
              <p:nvPr/>
            </p:nvSpPr>
            <p:spPr bwMode="auto">
              <a:xfrm>
                <a:off x="3552" y="3552"/>
                <a:ext cx="336" cy="48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Oval 131"/>
              <p:cNvSpPr>
                <a:spLocks noChangeArrowheads="1"/>
              </p:cNvSpPr>
              <p:nvPr/>
            </p:nvSpPr>
            <p:spPr bwMode="auto">
              <a:xfrm>
                <a:off x="4056" y="3321"/>
                <a:ext cx="336" cy="48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Oval 132"/>
              <p:cNvSpPr>
                <a:spLocks noChangeArrowheads="1"/>
              </p:cNvSpPr>
              <p:nvPr/>
            </p:nvSpPr>
            <p:spPr bwMode="auto">
              <a:xfrm>
                <a:off x="2304" y="3408"/>
                <a:ext cx="336" cy="48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Oval 133"/>
              <p:cNvSpPr>
                <a:spLocks noChangeArrowheads="1"/>
              </p:cNvSpPr>
              <p:nvPr/>
            </p:nvSpPr>
            <p:spPr bwMode="auto">
              <a:xfrm>
                <a:off x="1848" y="3129"/>
                <a:ext cx="336" cy="87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33" name="TextBox 133"/>
          <p:cNvSpPr txBox="1">
            <a:spLocks noChangeArrowheads="1"/>
          </p:cNvSpPr>
          <p:nvPr/>
        </p:nvSpPr>
        <p:spPr bwMode="auto">
          <a:xfrm>
            <a:off x="169863" y="6540500"/>
            <a:ext cx="21707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Slide 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modified from S.Q</a:t>
            </a:r>
            <a:r>
              <a:rPr 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Foster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69864" y="1447800"/>
            <a:ext cx="1795462" cy="2640013"/>
            <a:chOff x="144" y="1632"/>
            <a:chExt cx="624" cy="1663"/>
          </a:xfrm>
        </p:grpSpPr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144" y="1632"/>
              <a:ext cx="624" cy="995"/>
              <a:chOff x="528" y="1632"/>
              <a:chExt cx="768" cy="1144"/>
            </a:xfrm>
          </p:grpSpPr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 rot="-5400000">
                <a:off x="504" y="1800"/>
                <a:ext cx="432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953735"/>
                  </a:solidFill>
                </a:endParaRPr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624" y="2160"/>
                <a:ext cx="576" cy="61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953735"/>
                  </a:solidFill>
                </a:endParaRPr>
              </a:p>
            </p:txBody>
          </p:sp>
          <p:sp>
            <p:nvSpPr>
              <p:cNvPr id="16" name="AutoShape 13"/>
              <p:cNvSpPr>
                <a:spLocks noChangeArrowheads="1"/>
              </p:cNvSpPr>
              <p:nvPr/>
            </p:nvSpPr>
            <p:spPr bwMode="auto">
              <a:xfrm>
                <a:off x="528" y="1728"/>
                <a:ext cx="768" cy="43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953735"/>
                  </a:solidFill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864" y="254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864" y="254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960" y="254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720" y="225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953735"/>
                  </a:solidFill>
                </a:endParaRPr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960" y="225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953735"/>
                  </a:solidFill>
                </a:endParaRPr>
              </a:p>
            </p:txBody>
          </p:sp>
          <p:sp>
            <p:nvSpPr>
              <p:cNvPr id="22" name="Line 19"/>
              <p:cNvSpPr>
                <a:spLocks noChangeShapeType="1"/>
              </p:cNvSpPr>
              <p:nvPr/>
            </p:nvSpPr>
            <p:spPr bwMode="auto">
              <a:xfrm>
                <a:off x="792" y="225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Line 20"/>
              <p:cNvSpPr>
                <a:spLocks noChangeShapeType="1"/>
              </p:cNvSpPr>
              <p:nvPr/>
            </p:nvSpPr>
            <p:spPr bwMode="auto">
              <a:xfrm rot="-5400000">
                <a:off x="792" y="225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Line 21"/>
              <p:cNvSpPr>
                <a:spLocks noChangeShapeType="1"/>
              </p:cNvSpPr>
              <p:nvPr/>
            </p:nvSpPr>
            <p:spPr bwMode="auto">
              <a:xfrm rot="-5400000">
                <a:off x="1032" y="224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 rot="10800000">
                <a:off x="1032" y="224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23"/>
            <p:cNvGrpSpPr>
              <a:grpSpLocks/>
            </p:cNvGrpSpPr>
            <p:nvPr/>
          </p:nvGrpSpPr>
          <p:grpSpPr bwMode="auto">
            <a:xfrm>
              <a:off x="222" y="2626"/>
              <a:ext cx="354" cy="669"/>
              <a:chOff x="222" y="2626"/>
              <a:chExt cx="354" cy="669"/>
            </a:xfrm>
          </p:grpSpPr>
          <p:sp>
            <p:nvSpPr>
              <p:cNvPr id="12" name="Rectangle 24"/>
              <p:cNvSpPr>
                <a:spLocks noChangeArrowheads="1"/>
              </p:cNvSpPr>
              <p:nvPr/>
            </p:nvSpPr>
            <p:spPr bwMode="auto">
              <a:xfrm>
                <a:off x="222" y="2880"/>
                <a:ext cx="354" cy="41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Septic tank</a:t>
                </a:r>
              </a:p>
            </p:txBody>
          </p:sp>
          <p:cxnSp>
            <p:nvCxnSpPr>
              <p:cNvPr id="13" name="AutoShape 25"/>
              <p:cNvCxnSpPr>
                <a:cxnSpLocks noChangeShapeType="1"/>
                <a:endCxn id="12" idx="1"/>
              </p:cNvCxnSpPr>
              <p:nvPr/>
            </p:nvCxnSpPr>
            <p:spPr bwMode="auto">
              <a:xfrm rot="5400000">
                <a:off x="-5" y="2854"/>
                <a:ext cx="461" cy="6"/>
              </a:xfrm>
              <a:prstGeom prst="curvedConnector4">
                <a:avLst>
                  <a:gd name="adj1" fmla="val 27470"/>
                  <a:gd name="adj2" fmla="val 1424143"/>
                </a:avLst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  <a:effectLst/>
            </p:spPr>
          </p:cxn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854" y="22860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AutoShape 83"/>
          <p:cNvSpPr>
            <a:spLocks noChangeArrowheads="1"/>
          </p:cNvSpPr>
          <p:nvPr/>
        </p:nvSpPr>
        <p:spPr bwMode="auto">
          <a:xfrm>
            <a:off x="4114800" y="4038600"/>
            <a:ext cx="2590800" cy="457200"/>
          </a:xfrm>
          <a:prstGeom prst="flowChartTerminator">
            <a:avLst/>
          </a:prstGeom>
          <a:solidFill>
            <a:srgbClr val="FF0000">
              <a:alpha val="56862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ANOXIA</a:t>
            </a:r>
          </a:p>
        </p:txBody>
      </p:sp>
      <p:cxnSp>
        <p:nvCxnSpPr>
          <p:cNvPr id="132" name="Straight Arrow Connector 131"/>
          <p:cNvCxnSpPr/>
          <p:nvPr/>
        </p:nvCxnSpPr>
        <p:spPr>
          <a:xfrm rot="16200000" flipV="1">
            <a:off x="5257800" y="4772025"/>
            <a:ext cx="1219200" cy="457200"/>
          </a:xfrm>
          <a:prstGeom prst="straightConnector1">
            <a:avLst/>
          </a:prstGeom>
          <a:ln w="47625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533404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 anchor="ctr"/>
          <a:lstStyle/>
          <a:p>
            <a:pPr algn="ctr"/>
            <a:r>
              <a:rPr lang="en-US" sz="2800" b="1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N Loading and Aquatic ecosystem response</a:t>
            </a:r>
          </a:p>
        </p:txBody>
      </p:sp>
      <p:pic>
        <p:nvPicPr>
          <p:cNvPr id="36867" name="Picture 4" descr="phytobloom- bram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4" y="4038600"/>
            <a:ext cx="3238500" cy="2286000"/>
          </a:xfrm>
          <a:prstGeom prst="rect">
            <a:avLst/>
          </a:prstGeom>
          <a:noFill/>
          <a:ln w="57150">
            <a:solidFill>
              <a:srgbClr val="2302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581400" y="1206500"/>
            <a:ext cx="5530850" cy="874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 marL="2286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• Increased algal productivity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• Harmful algal blooms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• Formation of nuisance algal mats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Low Oxygen Conditions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Fish kills - fin and shell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Loss of biodiversity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Loss of submerged aquatic vegetation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endParaRPr lang="en-US" sz="2800" b="1" dirty="0">
              <a:solidFill>
                <a:srgbClr val="FFCE2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FFCE2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FFCE2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FFCE2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FFCE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7593017" y="6564313"/>
            <a:ext cx="1553887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Sybil Seitzinger, 2003</a:t>
            </a:r>
          </a:p>
        </p:txBody>
      </p:sp>
      <p:pic>
        <p:nvPicPr>
          <p:cNvPr id="36870" name="Picture 7" descr="algae_o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87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79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524000"/>
            <a:ext cx="9144000" cy="37910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3864" y="457200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Global Distribution of Low Oxygen </a:t>
            </a: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Zones</a:t>
            </a:r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TextBox 133"/>
          <p:cNvSpPr txBox="1">
            <a:spLocks noChangeArrowheads="1"/>
          </p:cNvSpPr>
          <p:nvPr/>
        </p:nvSpPr>
        <p:spPr bwMode="auto">
          <a:xfrm>
            <a:off x="169863" y="6540500"/>
            <a:ext cx="24004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A3"/>
                </a:solidFill>
                <a:latin typeface="Times New Roman" pitchFamily="18" charset="0"/>
                <a:cs typeface="Times New Roman" pitchFamily="18" charset="0"/>
              </a:rPr>
              <a:t>Diaz and Rosenberg (2008) </a:t>
            </a:r>
            <a:r>
              <a:rPr lang="en-US" sz="1200" i="1" dirty="0" smtClean="0">
                <a:solidFill>
                  <a:srgbClr val="FFFFA3"/>
                </a:solidFill>
                <a:latin typeface="Times New Roman" pitchFamily="18" charset="0"/>
                <a:cs typeface="Times New Roman" pitchFamily="18" charset="0"/>
              </a:rPr>
              <a:t>Science</a:t>
            </a:r>
            <a:endParaRPr lang="en-US" sz="1200" i="1" dirty="0">
              <a:solidFill>
                <a:srgbClr val="FFFFA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997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olli239.fts.educ.msu.edu/wp-content/uploads/2009/05/changes2001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990600"/>
            <a:ext cx="70326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"/>
            <a:ext cx="1913261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upload.wikimedia.org/wikipedia/commons/7/7c/160658main2_OZONE_large_35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895600" cy="2895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11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390205" y="685800"/>
            <a:ext cx="6350794" cy="5476875"/>
            <a:chOff x="1345322" y="623888"/>
            <a:chExt cx="6858000" cy="5641757"/>
          </a:xfrm>
        </p:grpSpPr>
        <p:grpSp>
          <p:nvGrpSpPr>
            <p:cNvPr id="4100" name="Group 6"/>
            <p:cNvGrpSpPr>
              <a:grpSpLocks/>
            </p:cNvGrpSpPr>
            <p:nvPr/>
          </p:nvGrpSpPr>
          <p:grpSpPr bwMode="auto">
            <a:xfrm>
              <a:off x="1371600" y="623888"/>
              <a:ext cx="6400800" cy="5610225"/>
              <a:chOff x="1371600" y="623888"/>
              <a:chExt cx="6400800" cy="5610225"/>
            </a:xfrm>
          </p:grpSpPr>
          <p:pic>
            <p:nvPicPr>
              <p:cNvPr id="4102" name="Picture 2" descr="http://journalofcosmology.com/images/Hanke2a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623888"/>
                <a:ext cx="6400800" cy="5610225"/>
              </a:xfrm>
              <a:prstGeom prst="rect">
                <a:avLst/>
              </a:prstGeom>
              <a:noFill/>
              <a:ln w="9525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03" name="TextBox 3"/>
              <p:cNvSpPr txBox="1">
                <a:spLocks noChangeArrowheads="1"/>
              </p:cNvSpPr>
              <p:nvPr/>
            </p:nvSpPr>
            <p:spPr bwMode="auto">
              <a:xfrm>
                <a:off x="1371600" y="631771"/>
                <a:ext cx="192881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Nitrogen Network </a:t>
                </a:r>
              </a:p>
            </p:txBody>
          </p:sp>
        </p:grpSp>
        <p:sp>
          <p:nvSpPr>
            <p:cNvPr id="4101" name="Rectangle 2"/>
            <p:cNvSpPr>
              <a:spLocks noChangeArrowheads="1"/>
            </p:cNvSpPr>
            <p:nvPr/>
          </p:nvSpPr>
          <p:spPr bwMode="auto">
            <a:xfrm>
              <a:off x="1345322" y="6019582"/>
              <a:ext cx="68580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http://journalofcosmology.com/ClimateChange113.html, Hanke and Strous (2010)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420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1675" y="609601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The Million Dollar Question: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How do we feed an ever growing population and protect our environment from excess N?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8600" y="3124200"/>
            <a:ext cx="3989234" cy="3160931"/>
            <a:chOff x="2577383" y="3124200"/>
            <a:chExt cx="3989234" cy="3160931"/>
          </a:xfrm>
        </p:grpSpPr>
        <p:pic>
          <p:nvPicPr>
            <p:cNvPr id="13314" name="Picture 2" descr="http://www.parchem.com/images/news/Parchem-2012-Corn-Fiel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3124200"/>
              <a:ext cx="3657600" cy="242407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577383" y="5638800"/>
              <a:ext cx="39892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Increase fertilizer use efficiency</a:t>
              </a:r>
            </a:p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Increase plant nitrogen use efficiency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52950" y="3124200"/>
            <a:ext cx="4572000" cy="3338563"/>
            <a:chOff x="4733925" y="3124200"/>
            <a:chExt cx="4572000" cy="3338563"/>
          </a:xfrm>
        </p:grpSpPr>
        <p:pic>
          <p:nvPicPr>
            <p:cNvPr id="9" name="Picture 7" descr="waste-treatment-pla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1272" y="3124200"/>
              <a:ext cx="3757306" cy="229552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733925" y="5539433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Augment the natural process of denitrification</a:t>
              </a:r>
            </a:p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Increase WWTP N removal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88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1475" y="219075"/>
            <a:ext cx="3428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But What about us?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14700" y="1143000"/>
            <a:ext cx="2493824" cy="3204865"/>
            <a:chOff x="304800" y="990600"/>
            <a:chExt cx="2493824" cy="3204865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37" y="990600"/>
              <a:ext cx="2266950" cy="254317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04800" y="3733800"/>
              <a:ext cx="24938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Don’t be a Bigfoot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73374" y="5160317"/>
            <a:ext cx="420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#1 Way to lower you N footprint</a:t>
            </a:r>
          </a:p>
        </p:txBody>
      </p:sp>
    </p:spTree>
    <p:extLst>
      <p:ext uri="{BB962C8B-B14F-4D97-AF65-F5344CB8AC3E}">
        <p14:creationId xmlns:p14="http://schemas.microsoft.com/office/powerpoint/2010/main" val="267383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geocurrents.info/wp-content/uploads/2013/03/meat-consumption-per-capit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81000"/>
            <a:ext cx="895350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1676400"/>
            <a:ext cx="8601075" cy="473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6400800"/>
            <a:ext cx="409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We only require ~ 2 kg per year</a:t>
            </a:r>
          </a:p>
        </p:txBody>
      </p:sp>
    </p:spTree>
    <p:extLst>
      <p:ext uri="{BB962C8B-B14F-4D97-AF65-F5344CB8AC3E}">
        <p14:creationId xmlns:p14="http://schemas.microsoft.com/office/powerpoint/2010/main" val="481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5175" y="228600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Eat Less Meat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512" y="1524000"/>
            <a:ext cx="779873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Humans apply about 170 million metric tons of N to cropland</a:t>
            </a: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each year…. </a:t>
            </a:r>
            <a:r>
              <a:rPr lang="en-US" sz="1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That’s roughly equivalent to more than 1.5 million blue </a:t>
            </a:r>
            <a:r>
              <a:rPr lang="en-US" sz="12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hales worth of N…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12% of it enters our mouths (Galloway et al. 2003)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Think of it this way: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It takes 220 </a:t>
            </a:r>
            <a:r>
              <a:rPr lang="en-US" sz="24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lbs</a:t>
            </a: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of N in corn to produce 11 </a:t>
            </a:r>
            <a:r>
              <a:rPr lang="en-US" sz="24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lbs</a:t>
            </a: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of N in beef.</a:t>
            </a:r>
          </a:p>
          <a:p>
            <a:pPr marL="342900" indent="-342900" algn="ctr">
              <a:buFontTx/>
              <a:buChar char="-"/>
            </a:pPr>
            <a:endParaRPr lang="en-US" sz="24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1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33500" y="133351"/>
            <a:ext cx="6477000" cy="6600996"/>
            <a:chOff x="1333500" y="133351"/>
            <a:chExt cx="6477000" cy="6600996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8" t="8612" r="27292" b="7593"/>
            <a:stretch/>
          </p:blipFill>
          <p:spPr bwMode="auto">
            <a:xfrm>
              <a:off x="1333500" y="133351"/>
              <a:ext cx="6477000" cy="6600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333500" y="133351"/>
              <a:ext cx="6477000" cy="66009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47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3375"/>
            <a:ext cx="5154030" cy="436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86200"/>
            <a:ext cx="4238625" cy="28384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3650" y="228600"/>
            <a:ext cx="4075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Reduce Fossil Fuel Use</a:t>
            </a:r>
          </a:p>
        </p:txBody>
      </p:sp>
    </p:spTree>
    <p:extLst>
      <p:ext uri="{BB962C8B-B14F-4D97-AF65-F5344CB8AC3E}">
        <p14:creationId xmlns:p14="http://schemas.microsoft.com/office/powerpoint/2010/main" val="8059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8302" y="304800"/>
            <a:ext cx="5840060" cy="83099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How do you stack up?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9781" y="1524000"/>
            <a:ext cx="5398273" cy="95410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Want to find out? 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http://www.n-print.org/N-Calculator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6" t="36257" r="43684" b="31871"/>
          <a:stretch/>
        </p:blipFill>
        <p:spPr bwMode="auto">
          <a:xfrm>
            <a:off x="1787592" y="3048000"/>
            <a:ext cx="5486400" cy="327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9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76200" y="-44450"/>
            <a:ext cx="9123363" cy="6778625"/>
            <a:chOff x="48" y="-28"/>
            <a:chExt cx="5747" cy="4270"/>
          </a:xfrm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48" y="66"/>
              <a:ext cx="4560" cy="8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48" y="402"/>
              <a:ext cx="4560" cy="10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" name="Rectangle 5"/>
            <p:cNvSpPr>
              <a:spLocks noChangeArrowheads="1"/>
            </p:cNvSpPr>
            <p:nvPr/>
          </p:nvSpPr>
          <p:spPr bwMode="auto">
            <a:xfrm>
              <a:off x="48" y="1458"/>
              <a:ext cx="4560" cy="1440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48" y="2802"/>
              <a:ext cx="4560" cy="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" name="Oval 7"/>
            <p:cNvSpPr>
              <a:spLocks noChangeArrowheads="1"/>
            </p:cNvSpPr>
            <p:nvPr/>
          </p:nvSpPr>
          <p:spPr bwMode="auto">
            <a:xfrm>
              <a:off x="78" y="2310"/>
              <a:ext cx="1008" cy="1008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1">
                  <a:latin typeface="Times New Roman" pitchFamily="-1" charset="0"/>
                </a:rPr>
                <a:t>Detrital </a:t>
              </a:r>
            </a:p>
            <a:p>
              <a:pPr algn="ctr"/>
              <a:r>
                <a:rPr lang="en-US" altLang="en-US" sz="2400" b="1">
                  <a:latin typeface="Times New Roman" pitchFamily="-1" charset="0"/>
                </a:rPr>
                <a:t>Organic </a:t>
              </a:r>
            </a:p>
            <a:p>
              <a:pPr algn="ctr"/>
              <a:r>
                <a:rPr lang="en-US" altLang="en-US" sz="2400" b="1">
                  <a:latin typeface="Times New Roman" pitchFamily="-1" charset="0"/>
                </a:rPr>
                <a:t>matter</a:t>
              </a:r>
            </a:p>
          </p:txBody>
        </p:sp>
        <p:sp>
          <p:nvSpPr>
            <p:cNvPr id="4104" name="Oval 8"/>
            <p:cNvSpPr>
              <a:spLocks noChangeArrowheads="1"/>
            </p:cNvSpPr>
            <p:nvPr/>
          </p:nvSpPr>
          <p:spPr bwMode="auto">
            <a:xfrm>
              <a:off x="240" y="768"/>
              <a:ext cx="672" cy="672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 b="1">
                  <a:latin typeface="Times New Roman" pitchFamily="-1" charset="0"/>
                </a:rPr>
                <a:t>Organic </a:t>
              </a:r>
            </a:p>
            <a:p>
              <a:pPr algn="ctr"/>
              <a:r>
                <a:rPr lang="en-US" altLang="en-US" sz="2000" b="1">
                  <a:latin typeface="Times New Roman" pitchFamily="-1" charset="0"/>
                </a:rPr>
                <a:t>matter</a:t>
              </a:r>
            </a:p>
          </p:txBody>
        </p:sp>
        <p:sp>
          <p:nvSpPr>
            <p:cNvPr id="4105" name="Oval 9"/>
            <p:cNvSpPr>
              <a:spLocks noChangeArrowheads="1"/>
            </p:cNvSpPr>
            <p:nvPr/>
          </p:nvSpPr>
          <p:spPr bwMode="auto">
            <a:xfrm>
              <a:off x="1486" y="766"/>
              <a:ext cx="674" cy="674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1">
                  <a:latin typeface="Times New Roman" pitchFamily="-1" charset="0"/>
                </a:rPr>
                <a:t>NH</a:t>
              </a:r>
              <a:r>
                <a:rPr lang="en-US" altLang="en-US" sz="2400" b="1" baseline="-25000">
                  <a:latin typeface="Times New Roman" pitchFamily="-1" charset="0"/>
                </a:rPr>
                <a:t>4</a:t>
              </a:r>
              <a:r>
                <a:rPr lang="en-US" altLang="en-US" sz="2400" b="1" baseline="30000">
                  <a:latin typeface="Times New Roman" pitchFamily="-1" charset="0"/>
                </a:rPr>
                <a:t>+</a:t>
              </a:r>
            </a:p>
          </p:txBody>
        </p:sp>
        <p:sp>
          <p:nvSpPr>
            <p:cNvPr id="4106" name="Oval 10"/>
            <p:cNvSpPr>
              <a:spLocks noChangeArrowheads="1"/>
            </p:cNvSpPr>
            <p:nvPr/>
          </p:nvSpPr>
          <p:spPr bwMode="auto">
            <a:xfrm>
              <a:off x="1314" y="2298"/>
              <a:ext cx="1008" cy="100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1">
                  <a:latin typeface="Times New Roman" pitchFamily="-1" charset="0"/>
                </a:rPr>
                <a:t>NH</a:t>
              </a:r>
              <a:r>
                <a:rPr lang="en-US" altLang="en-US" sz="2400" b="1" baseline="-25000">
                  <a:latin typeface="Times New Roman" pitchFamily="-1" charset="0"/>
                </a:rPr>
                <a:t>4</a:t>
              </a:r>
              <a:r>
                <a:rPr lang="en-US" altLang="en-US" sz="2400" b="1" baseline="30000">
                  <a:latin typeface="Times New Roman" pitchFamily="-1" charset="0"/>
                </a:rPr>
                <a:t>+</a:t>
              </a:r>
            </a:p>
          </p:txBody>
        </p:sp>
        <p:sp>
          <p:nvSpPr>
            <p:cNvPr id="4107" name="Oval 11"/>
            <p:cNvSpPr>
              <a:spLocks noChangeArrowheads="1"/>
            </p:cNvSpPr>
            <p:nvPr/>
          </p:nvSpPr>
          <p:spPr bwMode="auto">
            <a:xfrm>
              <a:off x="2790" y="948"/>
              <a:ext cx="1008" cy="100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1">
                  <a:latin typeface="Times New Roman" pitchFamily="-1" charset="0"/>
                </a:rPr>
                <a:t>NO</a:t>
              </a:r>
              <a:r>
                <a:rPr lang="en-US" altLang="en-US" sz="2400" b="1" baseline="-25000">
                  <a:latin typeface="Times New Roman" pitchFamily="-1" charset="0"/>
                </a:rPr>
                <a:t>2</a:t>
              </a:r>
              <a:r>
                <a:rPr lang="en-US" altLang="en-US" sz="2400" b="1" baseline="30000">
                  <a:latin typeface="Times New Roman" pitchFamily="-1" charset="0"/>
                </a:rPr>
                <a:t>-</a:t>
              </a:r>
            </a:p>
            <a:p>
              <a:pPr algn="ctr"/>
              <a:r>
                <a:rPr lang="en-US" altLang="en-US" sz="2400" b="1">
                  <a:latin typeface="Times New Roman" pitchFamily="-1" charset="0"/>
                </a:rPr>
                <a:t>NO</a:t>
              </a:r>
              <a:r>
                <a:rPr lang="en-US" altLang="en-US" sz="2400" b="1" baseline="-25000">
                  <a:latin typeface="Times New Roman" pitchFamily="-1" charset="0"/>
                </a:rPr>
                <a:t>3</a:t>
              </a:r>
              <a:r>
                <a:rPr lang="en-US" altLang="en-US" sz="2400" b="1" baseline="30000">
                  <a:latin typeface="Times New Roman" pitchFamily="-1" charset="0"/>
                </a:rPr>
                <a:t>-</a:t>
              </a:r>
            </a:p>
          </p:txBody>
        </p:sp>
        <p:sp>
          <p:nvSpPr>
            <p:cNvPr id="4108" name="Oval 12"/>
            <p:cNvSpPr>
              <a:spLocks noChangeArrowheads="1"/>
            </p:cNvSpPr>
            <p:nvPr/>
          </p:nvSpPr>
          <p:spPr bwMode="auto">
            <a:xfrm>
              <a:off x="2784" y="3186"/>
              <a:ext cx="1008" cy="100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1">
                  <a:latin typeface="Times New Roman" pitchFamily="-1" charset="0"/>
                </a:rPr>
                <a:t>N</a:t>
              </a:r>
              <a:r>
                <a:rPr lang="en-US" altLang="en-US" sz="2400" b="1" baseline="-25000">
                  <a:latin typeface="Times New Roman" pitchFamily="-1" charset="0"/>
                </a:rPr>
                <a:t>2</a:t>
              </a:r>
            </a:p>
          </p:txBody>
        </p:sp>
        <p:sp>
          <p:nvSpPr>
            <p:cNvPr id="4109" name="Line 13"/>
            <p:cNvSpPr>
              <a:spLocks noChangeShapeType="1"/>
            </p:cNvSpPr>
            <p:nvPr/>
          </p:nvSpPr>
          <p:spPr bwMode="auto">
            <a:xfrm>
              <a:off x="1056" y="2658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Line 14"/>
            <p:cNvSpPr>
              <a:spLocks noChangeShapeType="1"/>
            </p:cNvSpPr>
            <p:nvPr/>
          </p:nvSpPr>
          <p:spPr bwMode="auto">
            <a:xfrm flipV="1">
              <a:off x="1818" y="1506"/>
              <a:ext cx="0" cy="7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Line 15"/>
            <p:cNvSpPr>
              <a:spLocks noChangeShapeType="1"/>
            </p:cNvSpPr>
            <p:nvPr/>
          </p:nvSpPr>
          <p:spPr bwMode="auto">
            <a:xfrm>
              <a:off x="3287" y="1986"/>
              <a:ext cx="0" cy="1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Line 16"/>
            <p:cNvSpPr>
              <a:spLocks noChangeShapeType="1"/>
            </p:cNvSpPr>
            <p:nvPr/>
          </p:nvSpPr>
          <p:spPr bwMode="auto">
            <a:xfrm>
              <a:off x="455" y="306"/>
              <a:ext cx="0" cy="4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13" name="Group 17"/>
            <p:cNvGrpSpPr>
              <a:grpSpLocks/>
            </p:cNvGrpSpPr>
            <p:nvPr/>
          </p:nvGrpSpPr>
          <p:grpSpPr bwMode="auto">
            <a:xfrm>
              <a:off x="3624" y="1794"/>
              <a:ext cx="432" cy="432"/>
              <a:chOff x="4500" y="2130"/>
              <a:chExt cx="432" cy="432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auto">
              <a:xfrm>
                <a:off x="4500" y="2130"/>
                <a:ext cx="432" cy="432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5" name="Text Box 19"/>
              <p:cNvSpPr txBox="1">
                <a:spLocks noChangeArrowheads="1"/>
              </p:cNvSpPr>
              <p:nvPr/>
            </p:nvSpPr>
            <p:spPr bwMode="auto">
              <a:xfrm>
                <a:off x="4512" y="2214"/>
                <a:ext cx="40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000" b="1">
                    <a:latin typeface="Times New Roman" pitchFamily="-1" charset="0"/>
                  </a:rPr>
                  <a:t>N</a:t>
                </a:r>
                <a:r>
                  <a:rPr lang="en-US" altLang="en-US" sz="2000" b="1" baseline="-25000">
                    <a:latin typeface="Times New Roman" pitchFamily="-1" charset="0"/>
                  </a:rPr>
                  <a:t>2</a:t>
                </a:r>
                <a:r>
                  <a:rPr lang="en-US" altLang="en-US" sz="2000" b="1">
                    <a:latin typeface="Times New Roman" pitchFamily="-1" charset="0"/>
                  </a:rPr>
                  <a:t>O</a:t>
                </a:r>
              </a:p>
            </p:txBody>
          </p:sp>
        </p:grpSp>
        <p:grpSp>
          <p:nvGrpSpPr>
            <p:cNvPr id="4116" name="Group 20"/>
            <p:cNvGrpSpPr>
              <a:grpSpLocks/>
            </p:cNvGrpSpPr>
            <p:nvPr/>
          </p:nvGrpSpPr>
          <p:grpSpPr bwMode="auto">
            <a:xfrm>
              <a:off x="3630" y="2850"/>
              <a:ext cx="432" cy="432"/>
              <a:chOff x="4512" y="2592"/>
              <a:chExt cx="432" cy="432"/>
            </a:xfrm>
          </p:grpSpPr>
          <p:sp>
            <p:nvSpPr>
              <p:cNvPr id="4117" name="Oval 21"/>
              <p:cNvSpPr>
                <a:spLocks noChangeArrowheads="1"/>
              </p:cNvSpPr>
              <p:nvPr/>
            </p:nvSpPr>
            <p:spPr bwMode="auto">
              <a:xfrm>
                <a:off x="4512" y="2592"/>
                <a:ext cx="432" cy="432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8" name="Text Box 22"/>
              <p:cNvSpPr txBox="1">
                <a:spLocks noChangeArrowheads="1"/>
              </p:cNvSpPr>
              <p:nvPr/>
            </p:nvSpPr>
            <p:spPr bwMode="auto">
              <a:xfrm>
                <a:off x="4512" y="2678"/>
                <a:ext cx="40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000" b="1">
                    <a:latin typeface="Times New Roman" pitchFamily="-1" charset="0"/>
                  </a:rPr>
                  <a:t>N</a:t>
                </a:r>
                <a:r>
                  <a:rPr lang="en-US" altLang="en-US" sz="2000" b="1" baseline="-25000">
                    <a:latin typeface="Times New Roman" pitchFamily="-1" charset="0"/>
                  </a:rPr>
                  <a:t>2</a:t>
                </a:r>
                <a:r>
                  <a:rPr lang="en-US" altLang="en-US" sz="2000" b="1">
                    <a:latin typeface="Times New Roman" pitchFamily="-1" charset="0"/>
                  </a:rPr>
                  <a:t>O</a:t>
                </a:r>
              </a:p>
            </p:txBody>
          </p:sp>
        </p:grpSp>
        <p:sp>
          <p:nvSpPr>
            <p:cNvPr id="4119" name="Line 23"/>
            <p:cNvSpPr>
              <a:spLocks noChangeShapeType="1"/>
            </p:cNvSpPr>
            <p:nvPr/>
          </p:nvSpPr>
          <p:spPr bwMode="auto">
            <a:xfrm flipV="1">
              <a:off x="3840" y="2226"/>
              <a:ext cx="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Line 24"/>
            <p:cNvSpPr>
              <a:spLocks noChangeShapeType="1"/>
            </p:cNvSpPr>
            <p:nvPr/>
          </p:nvSpPr>
          <p:spPr bwMode="auto">
            <a:xfrm flipV="1">
              <a:off x="3287" y="534"/>
              <a:ext cx="0" cy="3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Line 25"/>
            <p:cNvSpPr>
              <a:spLocks noChangeShapeType="1"/>
            </p:cNvSpPr>
            <p:nvPr/>
          </p:nvSpPr>
          <p:spPr bwMode="auto">
            <a:xfrm flipH="1">
              <a:off x="599" y="534"/>
              <a:ext cx="26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Line 26"/>
            <p:cNvSpPr>
              <a:spLocks noChangeShapeType="1"/>
            </p:cNvSpPr>
            <p:nvPr/>
          </p:nvSpPr>
          <p:spPr bwMode="auto">
            <a:xfrm>
              <a:off x="599" y="564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Line 27"/>
            <p:cNvSpPr>
              <a:spLocks noChangeShapeType="1"/>
            </p:cNvSpPr>
            <p:nvPr/>
          </p:nvSpPr>
          <p:spPr bwMode="auto">
            <a:xfrm flipV="1">
              <a:off x="3840" y="402"/>
              <a:ext cx="0" cy="13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auto">
            <a:xfrm flipV="1">
              <a:off x="4314" y="366"/>
              <a:ext cx="0" cy="33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auto">
            <a:xfrm>
              <a:off x="576" y="1458"/>
              <a:ext cx="0" cy="8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4157" y="66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>
                  <a:latin typeface="Times New Roman" pitchFamily="-1" charset="0"/>
                </a:rPr>
                <a:t>N</a:t>
              </a:r>
              <a:r>
                <a:rPr lang="en-US" altLang="en-US" sz="2400" b="1" baseline="-25000">
                  <a:latin typeface="Times New Roman" pitchFamily="-1" charset="0"/>
                </a:rPr>
                <a:t>2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3635" y="104"/>
              <a:ext cx="4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latin typeface="Times New Roman" pitchFamily="-1" charset="0"/>
                </a:rPr>
                <a:t>N</a:t>
              </a:r>
              <a:r>
                <a:rPr lang="en-US" altLang="en-US" sz="2000" b="1" baseline="-25000">
                  <a:latin typeface="Times New Roman" pitchFamily="-1" charset="0"/>
                </a:rPr>
                <a:t>2</a:t>
              </a:r>
              <a:r>
                <a:rPr lang="en-US" altLang="en-US" sz="2000" b="1">
                  <a:latin typeface="Times New Roman" pitchFamily="-1" charset="0"/>
                </a:rPr>
                <a:t>O</a:t>
              </a:r>
            </a:p>
          </p:txBody>
        </p:sp>
        <p:sp>
          <p:nvSpPr>
            <p:cNvPr id="4128" name="Line 32"/>
            <p:cNvSpPr>
              <a:spLocks noChangeShapeType="1"/>
            </p:cNvSpPr>
            <p:nvPr/>
          </p:nvSpPr>
          <p:spPr bwMode="auto">
            <a:xfrm>
              <a:off x="3312" y="2946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Line 33"/>
            <p:cNvSpPr>
              <a:spLocks noChangeShapeType="1"/>
            </p:cNvSpPr>
            <p:nvPr/>
          </p:nvSpPr>
          <p:spPr bwMode="auto">
            <a:xfrm flipH="1">
              <a:off x="2543" y="1296"/>
              <a:ext cx="1" cy="7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Line 34"/>
            <p:cNvSpPr>
              <a:spLocks noChangeShapeType="1"/>
            </p:cNvSpPr>
            <p:nvPr/>
          </p:nvSpPr>
          <p:spPr bwMode="auto">
            <a:xfrm>
              <a:off x="2591" y="1998"/>
              <a:ext cx="10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1" name="Text Box 35"/>
            <p:cNvSpPr txBox="1">
              <a:spLocks noChangeArrowheads="1"/>
            </p:cNvSpPr>
            <p:nvPr/>
          </p:nvSpPr>
          <p:spPr bwMode="auto">
            <a:xfrm>
              <a:off x="1478" y="378"/>
              <a:ext cx="82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>
                  <a:latin typeface="Times New Roman" pitchFamily="-1" charset="0"/>
                </a:rPr>
                <a:t>Photosynthesis</a:t>
              </a:r>
            </a:p>
          </p:txBody>
        </p:sp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842" y="682"/>
              <a:ext cx="69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>
                  <a:latin typeface="Times New Roman" pitchFamily="-1" charset="0"/>
                </a:rPr>
                <a:t>Bacterial </a:t>
              </a:r>
            </a:p>
            <a:p>
              <a:r>
                <a:rPr lang="en-US" altLang="en-US" sz="1400" b="1">
                  <a:latin typeface="Times New Roman" pitchFamily="-1" charset="0"/>
                </a:rPr>
                <a:t>degradation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842" y="2148"/>
              <a:ext cx="69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>
                  <a:latin typeface="Times New Roman" pitchFamily="-1" charset="0"/>
                </a:rPr>
                <a:t>Bacterial </a:t>
              </a:r>
            </a:p>
            <a:p>
              <a:r>
                <a:rPr lang="en-US" altLang="en-US" sz="1400" b="1">
                  <a:latin typeface="Times New Roman" pitchFamily="-1" charset="0"/>
                </a:rPr>
                <a:t>degradation</a:t>
              </a:r>
            </a:p>
          </p:txBody>
        </p:sp>
        <p:sp>
          <p:nvSpPr>
            <p:cNvPr id="4134" name="Text Box 38"/>
            <p:cNvSpPr txBox="1">
              <a:spLocks noChangeArrowheads="1"/>
            </p:cNvSpPr>
            <p:nvPr/>
          </p:nvSpPr>
          <p:spPr bwMode="auto">
            <a:xfrm>
              <a:off x="2112" y="864"/>
              <a:ext cx="7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>
                  <a:latin typeface="Times New Roman" pitchFamily="-1" charset="0"/>
                </a:rPr>
                <a:t>Nitrification</a:t>
              </a:r>
            </a:p>
          </p:txBody>
        </p:sp>
        <p:sp>
          <p:nvSpPr>
            <p:cNvPr id="4135" name="Line 39"/>
            <p:cNvSpPr>
              <a:spLocks noChangeShapeType="1"/>
            </p:cNvSpPr>
            <p:nvPr/>
          </p:nvSpPr>
          <p:spPr bwMode="auto">
            <a:xfrm rot="23638572">
              <a:off x="2160" y="1248"/>
              <a:ext cx="6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Line 40"/>
            <p:cNvSpPr>
              <a:spLocks noChangeShapeType="1"/>
            </p:cNvSpPr>
            <p:nvPr/>
          </p:nvSpPr>
          <p:spPr bwMode="auto">
            <a:xfrm>
              <a:off x="3792" y="3666"/>
              <a:ext cx="52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Line 41"/>
            <p:cNvSpPr>
              <a:spLocks noChangeShapeType="1"/>
            </p:cNvSpPr>
            <p:nvPr/>
          </p:nvSpPr>
          <p:spPr bwMode="auto">
            <a:xfrm>
              <a:off x="912" y="1008"/>
              <a:ext cx="52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Text Box 42"/>
            <p:cNvSpPr txBox="1">
              <a:spLocks noChangeArrowheads="1"/>
            </p:cNvSpPr>
            <p:nvPr/>
          </p:nvSpPr>
          <p:spPr bwMode="auto">
            <a:xfrm>
              <a:off x="288" y="66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>
                  <a:latin typeface="Times New Roman" pitchFamily="-1" charset="0"/>
                </a:rPr>
                <a:t>N</a:t>
              </a:r>
              <a:r>
                <a:rPr lang="en-US" altLang="en-US" sz="2400" b="1" baseline="-25000">
                  <a:latin typeface="Times New Roman" pitchFamily="-1" charset="0"/>
                </a:rPr>
                <a:t>2</a:t>
              </a:r>
            </a:p>
          </p:txBody>
        </p:sp>
        <p:sp>
          <p:nvSpPr>
            <p:cNvPr id="4139" name="Text Box 43"/>
            <p:cNvSpPr txBox="1">
              <a:spLocks noChangeArrowheads="1"/>
            </p:cNvSpPr>
            <p:nvPr/>
          </p:nvSpPr>
          <p:spPr bwMode="auto">
            <a:xfrm>
              <a:off x="4676" y="-28"/>
              <a:ext cx="1119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400" b="1">
                  <a:solidFill>
                    <a:srgbClr val="FFF123"/>
                  </a:solidFill>
                  <a:latin typeface="Times New Roman" pitchFamily="-1" charset="0"/>
                </a:rPr>
                <a:t>Atmosphere</a:t>
              </a:r>
            </a:p>
            <a:p>
              <a:pPr algn="ctr"/>
              <a:r>
                <a:rPr lang="en-US" altLang="en-US" sz="2400" b="1">
                  <a:solidFill>
                    <a:srgbClr val="FFF123"/>
                  </a:solidFill>
                  <a:latin typeface="Times New Roman" pitchFamily="-1" charset="0"/>
                </a:rPr>
                <a:t>(km)</a:t>
              </a:r>
            </a:p>
          </p:txBody>
        </p:sp>
        <p:sp>
          <p:nvSpPr>
            <p:cNvPr id="4140" name="Text Box 44"/>
            <p:cNvSpPr txBox="1">
              <a:spLocks noChangeArrowheads="1"/>
            </p:cNvSpPr>
            <p:nvPr/>
          </p:nvSpPr>
          <p:spPr bwMode="auto">
            <a:xfrm>
              <a:off x="4826" y="558"/>
              <a:ext cx="82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400" b="1">
                  <a:solidFill>
                    <a:srgbClr val="FFF123"/>
                  </a:solidFill>
                  <a:latin typeface="Times New Roman" pitchFamily="-1" charset="0"/>
                </a:rPr>
                <a:t>Water </a:t>
              </a:r>
            </a:p>
            <a:p>
              <a:pPr algn="ctr"/>
              <a:r>
                <a:rPr lang="en-US" altLang="en-US" sz="2400" b="1">
                  <a:solidFill>
                    <a:srgbClr val="FFF123"/>
                  </a:solidFill>
                  <a:latin typeface="Times New Roman" pitchFamily="-1" charset="0"/>
                </a:rPr>
                <a:t>Column </a:t>
              </a:r>
            </a:p>
            <a:p>
              <a:pPr algn="ctr"/>
              <a:r>
                <a:rPr lang="en-US" altLang="en-US" sz="2400" b="1">
                  <a:solidFill>
                    <a:srgbClr val="FFF123"/>
                  </a:solidFill>
                  <a:latin typeface="Times New Roman" pitchFamily="-1" charset="0"/>
                </a:rPr>
                <a:t>(m)</a:t>
              </a:r>
            </a:p>
          </p:txBody>
        </p:sp>
        <p:sp>
          <p:nvSpPr>
            <p:cNvPr id="4141" name="AutoShape 45"/>
            <p:cNvSpPr>
              <a:spLocks/>
            </p:cNvSpPr>
            <p:nvPr/>
          </p:nvSpPr>
          <p:spPr bwMode="auto">
            <a:xfrm>
              <a:off x="4608" y="1458"/>
              <a:ext cx="240" cy="2784"/>
            </a:xfrm>
            <a:prstGeom prst="rightBrace">
              <a:avLst>
                <a:gd name="adj1" fmla="val 96667"/>
                <a:gd name="adj2" fmla="val 50000"/>
              </a:avLst>
            </a:prstGeom>
            <a:noFill/>
            <a:ln w="38100">
              <a:solidFill>
                <a:srgbClr val="FFF12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12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2" name="AutoShape 46"/>
            <p:cNvSpPr>
              <a:spLocks/>
            </p:cNvSpPr>
            <p:nvPr/>
          </p:nvSpPr>
          <p:spPr bwMode="auto">
            <a:xfrm>
              <a:off x="4608" y="66"/>
              <a:ext cx="96" cy="336"/>
            </a:xfrm>
            <a:prstGeom prst="rightBrace">
              <a:avLst>
                <a:gd name="adj1" fmla="val 29167"/>
                <a:gd name="adj2" fmla="val 50000"/>
              </a:avLst>
            </a:prstGeom>
            <a:noFill/>
            <a:ln w="25400">
              <a:solidFill>
                <a:srgbClr val="FFF12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AutoShape 47"/>
            <p:cNvSpPr>
              <a:spLocks/>
            </p:cNvSpPr>
            <p:nvPr/>
          </p:nvSpPr>
          <p:spPr bwMode="auto">
            <a:xfrm>
              <a:off x="4608" y="420"/>
              <a:ext cx="192" cy="1026"/>
            </a:xfrm>
            <a:prstGeom prst="rightBrace">
              <a:avLst>
                <a:gd name="adj1" fmla="val 44531"/>
                <a:gd name="adj2" fmla="val 50000"/>
              </a:avLst>
            </a:prstGeom>
            <a:noFill/>
            <a:ln w="25400">
              <a:solidFill>
                <a:srgbClr val="FFF12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4" name="Text Box 48"/>
            <p:cNvSpPr txBox="1">
              <a:spLocks noChangeArrowheads="1"/>
            </p:cNvSpPr>
            <p:nvPr/>
          </p:nvSpPr>
          <p:spPr bwMode="auto">
            <a:xfrm>
              <a:off x="4876" y="2694"/>
              <a:ext cx="88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400" b="1">
                  <a:solidFill>
                    <a:srgbClr val="FFF123"/>
                  </a:solidFill>
                  <a:latin typeface="Times New Roman" pitchFamily="-1" charset="0"/>
                </a:rPr>
                <a:t>Sediment</a:t>
              </a:r>
            </a:p>
            <a:p>
              <a:pPr algn="ctr"/>
              <a:r>
                <a:rPr lang="en-US" altLang="en-US" sz="2400" b="1">
                  <a:solidFill>
                    <a:srgbClr val="FFF123"/>
                  </a:solidFill>
                  <a:latin typeface="Times New Roman" pitchFamily="-1" charset="0"/>
                </a:rPr>
                <a:t>(cm)</a:t>
              </a:r>
            </a:p>
          </p:txBody>
        </p:sp>
        <p:sp>
          <p:nvSpPr>
            <p:cNvPr id="4145" name="Text Box 49"/>
            <p:cNvSpPr txBox="1">
              <a:spLocks noChangeArrowheads="1"/>
            </p:cNvSpPr>
            <p:nvPr/>
          </p:nvSpPr>
          <p:spPr bwMode="auto">
            <a:xfrm>
              <a:off x="2208" y="2976"/>
              <a:ext cx="9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i="1" u="sng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-1" charset="0"/>
                </a:rPr>
                <a:t>Denitrification</a:t>
              </a:r>
            </a:p>
          </p:txBody>
        </p:sp>
        <p:sp>
          <p:nvSpPr>
            <p:cNvPr id="4146" name="Text Box 50"/>
            <p:cNvSpPr txBox="1">
              <a:spLocks noChangeArrowheads="1"/>
            </p:cNvSpPr>
            <p:nvPr/>
          </p:nvSpPr>
          <p:spPr bwMode="auto">
            <a:xfrm>
              <a:off x="599" y="1632"/>
              <a:ext cx="16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>
                  <a:solidFill>
                    <a:srgbClr val="00FFFF"/>
                  </a:solidFill>
                  <a:latin typeface="Times New Roman" pitchFamily="-1" charset="0"/>
                </a:rPr>
                <a:t>Aerobic conditions</a:t>
              </a:r>
            </a:p>
          </p:txBody>
        </p:sp>
        <p:sp>
          <p:nvSpPr>
            <p:cNvPr id="4147" name="Text Box 51"/>
            <p:cNvSpPr txBox="1">
              <a:spLocks noChangeArrowheads="1"/>
            </p:cNvSpPr>
            <p:nvPr/>
          </p:nvSpPr>
          <p:spPr bwMode="auto">
            <a:xfrm>
              <a:off x="480" y="3648"/>
              <a:ext cx="18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>
                  <a:latin typeface="Times New Roman" pitchFamily="-1" charset="0"/>
                </a:rPr>
                <a:t>Anaerobic conditions</a:t>
              </a:r>
            </a:p>
          </p:txBody>
        </p:sp>
      </p:grpSp>
      <p:grpSp>
        <p:nvGrpSpPr>
          <p:cNvPr id="52" name="Group 47"/>
          <p:cNvGrpSpPr>
            <a:grpSpLocks/>
          </p:cNvGrpSpPr>
          <p:nvPr/>
        </p:nvGrpSpPr>
        <p:grpSpPr bwMode="auto">
          <a:xfrm>
            <a:off x="3505200" y="666750"/>
            <a:ext cx="3124200" cy="3124200"/>
            <a:chOff x="2688" y="672"/>
            <a:chExt cx="1968" cy="1968"/>
          </a:xfrm>
        </p:grpSpPr>
        <p:sp>
          <p:nvSpPr>
            <p:cNvPr id="53" name="Line 48"/>
            <p:cNvSpPr>
              <a:spLocks noChangeShapeType="1"/>
            </p:cNvSpPr>
            <p:nvPr/>
          </p:nvSpPr>
          <p:spPr bwMode="auto">
            <a:xfrm flipV="1">
              <a:off x="2688" y="1680"/>
              <a:ext cx="864" cy="960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Oval 49"/>
            <p:cNvSpPr>
              <a:spLocks noChangeArrowheads="1"/>
            </p:cNvSpPr>
            <p:nvPr/>
          </p:nvSpPr>
          <p:spPr bwMode="auto">
            <a:xfrm>
              <a:off x="3552" y="1392"/>
              <a:ext cx="432" cy="384"/>
            </a:xfrm>
            <a:prstGeom prst="ellipse">
              <a:avLst/>
            </a:prstGeom>
            <a:noFill/>
            <a:ln w="444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50"/>
            <p:cNvSpPr>
              <a:spLocks noChangeShapeType="1"/>
            </p:cNvSpPr>
            <p:nvPr/>
          </p:nvSpPr>
          <p:spPr bwMode="auto">
            <a:xfrm flipV="1">
              <a:off x="3936" y="672"/>
              <a:ext cx="720" cy="768"/>
            </a:xfrm>
            <a:prstGeom prst="line">
              <a:avLst/>
            </a:prstGeom>
            <a:noFill/>
            <a:ln w="44450">
              <a:solidFill>
                <a:srgbClr val="00FF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548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1/The_nitrogen_cycle_Arri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0" y="1262061"/>
            <a:ext cx="5334000" cy="43338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91" y="6396335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from: </a:t>
            </a:r>
            <a:r>
              <a:rPr lang="en-US" sz="1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-Qing </a:t>
            </a:r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and Jian Zhang 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</a:t>
            </a:r>
            <a:endParaRPr lang="en-US" sz="1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 rot="2214006">
            <a:off x="4421703" y="1577646"/>
            <a:ext cx="1905000" cy="609600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8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54"/>
            </a:gs>
            <a:gs pos="50000">
              <a:srgbClr val="00007A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1026"/>
          <p:cNvGrpSpPr>
            <a:grpSpLocks/>
          </p:cNvGrpSpPr>
          <p:nvPr/>
        </p:nvGrpSpPr>
        <p:grpSpPr bwMode="auto">
          <a:xfrm>
            <a:off x="20638" y="1644650"/>
            <a:ext cx="9090025" cy="273050"/>
            <a:chOff x="13" y="1036"/>
            <a:chExt cx="5726" cy="172"/>
          </a:xfrm>
        </p:grpSpPr>
        <p:sp>
          <p:nvSpPr>
            <p:cNvPr id="66575" name="Arc 1027"/>
            <p:cNvSpPr>
              <a:spLocks/>
            </p:cNvSpPr>
            <p:nvPr/>
          </p:nvSpPr>
          <p:spPr bwMode="auto">
            <a:xfrm>
              <a:off x="5266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76" name="Arc 1028"/>
            <p:cNvSpPr>
              <a:spLocks/>
            </p:cNvSpPr>
            <p:nvPr/>
          </p:nvSpPr>
          <p:spPr bwMode="auto">
            <a:xfrm>
              <a:off x="13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77" name="Arc 1029"/>
            <p:cNvSpPr>
              <a:spLocks/>
            </p:cNvSpPr>
            <p:nvPr/>
          </p:nvSpPr>
          <p:spPr bwMode="auto">
            <a:xfrm>
              <a:off x="493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78" name="Arc 1030"/>
            <p:cNvSpPr>
              <a:spLocks/>
            </p:cNvSpPr>
            <p:nvPr/>
          </p:nvSpPr>
          <p:spPr bwMode="auto">
            <a:xfrm>
              <a:off x="965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79" name="Arc 1031"/>
            <p:cNvSpPr>
              <a:spLocks/>
            </p:cNvSpPr>
            <p:nvPr/>
          </p:nvSpPr>
          <p:spPr bwMode="auto">
            <a:xfrm>
              <a:off x="1452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0" name="Arc 1032"/>
            <p:cNvSpPr>
              <a:spLocks/>
            </p:cNvSpPr>
            <p:nvPr/>
          </p:nvSpPr>
          <p:spPr bwMode="auto">
            <a:xfrm>
              <a:off x="1924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1" name="Arc 1033"/>
            <p:cNvSpPr>
              <a:spLocks/>
            </p:cNvSpPr>
            <p:nvPr/>
          </p:nvSpPr>
          <p:spPr bwMode="auto">
            <a:xfrm>
              <a:off x="2411" y="1036"/>
              <a:ext cx="47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2" name="Arc 1034"/>
            <p:cNvSpPr>
              <a:spLocks/>
            </p:cNvSpPr>
            <p:nvPr/>
          </p:nvSpPr>
          <p:spPr bwMode="auto">
            <a:xfrm>
              <a:off x="2883" y="1036"/>
              <a:ext cx="47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3" name="Arc 1035"/>
            <p:cNvSpPr>
              <a:spLocks/>
            </p:cNvSpPr>
            <p:nvPr/>
          </p:nvSpPr>
          <p:spPr bwMode="auto">
            <a:xfrm>
              <a:off x="3362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4" name="Arc 1036"/>
            <p:cNvSpPr>
              <a:spLocks/>
            </p:cNvSpPr>
            <p:nvPr/>
          </p:nvSpPr>
          <p:spPr bwMode="auto">
            <a:xfrm>
              <a:off x="3834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5" name="Arc 1037"/>
            <p:cNvSpPr>
              <a:spLocks/>
            </p:cNvSpPr>
            <p:nvPr/>
          </p:nvSpPr>
          <p:spPr bwMode="auto">
            <a:xfrm>
              <a:off x="4314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586" name="Arc 1038"/>
            <p:cNvSpPr>
              <a:spLocks/>
            </p:cNvSpPr>
            <p:nvPr/>
          </p:nvSpPr>
          <p:spPr bwMode="auto">
            <a:xfrm>
              <a:off x="4786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05583" name="Rectangle 1039"/>
          <p:cNvSpPr>
            <a:spLocks noChangeArrowheads="1"/>
          </p:cNvSpPr>
          <p:nvPr/>
        </p:nvSpPr>
        <p:spPr bwMode="auto">
          <a:xfrm>
            <a:off x="2830513" y="836613"/>
            <a:ext cx="6080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4" name="Arc 1040"/>
          <p:cNvSpPr>
            <a:spLocks/>
          </p:cNvSpPr>
          <p:nvPr/>
        </p:nvSpPr>
        <p:spPr bwMode="auto">
          <a:xfrm rot="10800000" flipH="1">
            <a:off x="3505200" y="1201738"/>
            <a:ext cx="838200" cy="1905000"/>
          </a:xfrm>
          <a:custGeom>
            <a:avLst/>
            <a:gdLst>
              <a:gd name="T0" fmla="*/ 0 w 14288"/>
              <a:gd name="T1" fmla="*/ 2147483647 h 21367"/>
              <a:gd name="T2" fmla="*/ 2147483647 w 14288"/>
              <a:gd name="T3" fmla="*/ 0 h 21367"/>
              <a:gd name="T4" fmla="*/ 2147483647 w 14288"/>
              <a:gd name="T5" fmla="*/ 2147483647 h 21367"/>
              <a:gd name="T6" fmla="*/ 0 60000 65536"/>
              <a:gd name="T7" fmla="*/ 0 60000 65536"/>
              <a:gd name="T8" fmla="*/ 0 60000 65536"/>
              <a:gd name="T9" fmla="*/ 0 w 14288"/>
              <a:gd name="T10" fmla="*/ 0 h 21367"/>
              <a:gd name="T11" fmla="*/ 14288 w 14288"/>
              <a:gd name="T12" fmla="*/ 21367 h 213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288" h="21367" fill="none" extrusionOk="0">
                <a:moveTo>
                  <a:pt x="-1" y="5167"/>
                </a:moveTo>
                <a:cubicBezTo>
                  <a:pt x="3132" y="2404"/>
                  <a:pt x="6998" y="609"/>
                  <a:pt x="11130" y="-2"/>
                </a:cubicBezTo>
              </a:path>
              <a:path w="14288" h="21367" stroke="0" extrusionOk="0">
                <a:moveTo>
                  <a:pt x="-1" y="5167"/>
                </a:moveTo>
                <a:cubicBezTo>
                  <a:pt x="3132" y="2404"/>
                  <a:pt x="6998" y="609"/>
                  <a:pt x="11130" y="-2"/>
                </a:cubicBezTo>
                <a:lnTo>
                  <a:pt x="14288" y="21367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05585" name="Rectangle 1041"/>
          <p:cNvSpPr>
            <a:spLocks noChangeArrowheads="1"/>
          </p:cNvSpPr>
          <p:nvPr/>
        </p:nvSpPr>
        <p:spPr bwMode="auto">
          <a:xfrm>
            <a:off x="5326063" y="261938"/>
            <a:ext cx="2974975" cy="820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4800" baseline="-25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altLang="en-US" sz="4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fixation</a:t>
            </a:r>
            <a:endParaRPr lang="en-US" altLang="en-US" sz="4800" baseline="30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05587" name="Rectangle 1043"/>
          <p:cNvSpPr>
            <a:spLocks noChangeArrowheads="1"/>
          </p:cNvSpPr>
          <p:nvPr/>
        </p:nvSpPr>
        <p:spPr bwMode="auto">
          <a:xfrm>
            <a:off x="2830513" y="2236788"/>
            <a:ext cx="6080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7" name="Line 1044"/>
          <p:cNvSpPr>
            <a:spLocks noChangeShapeType="1"/>
          </p:cNvSpPr>
          <p:nvPr/>
        </p:nvSpPr>
        <p:spPr bwMode="auto">
          <a:xfrm rot="10800000" flipH="1" flipV="1">
            <a:off x="3060700" y="1403350"/>
            <a:ext cx="0" cy="881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solidFill>
                <a:srgbClr val="FFFFFF"/>
              </a:solidFill>
              <a:latin typeface="Times New Roman" pitchFamily="-1" charset="0"/>
              <a:ea typeface="ＭＳ Ｐゴシック" pitchFamily="-1" charset="-128"/>
            </a:endParaRPr>
          </a:p>
        </p:txBody>
      </p:sp>
      <p:pic>
        <p:nvPicPr>
          <p:cNvPr id="66568" name="Picture 1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2732088"/>
            <a:ext cx="2395538" cy="1397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9" name="Text Box 1046"/>
          <p:cNvSpPr txBox="1">
            <a:spLocks noChangeArrowheads="1"/>
          </p:cNvSpPr>
          <p:nvPr/>
        </p:nvSpPr>
        <p:spPr bwMode="auto">
          <a:xfrm>
            <a:off x="3616325" y="557688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645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427038" y="1593850"/>
            <a:ext cx="368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2800">
                <a:solidFill>
                  <a:srgbClr val="FFC000"/>
                </a:solidFill>
              </a:rPr>
              <a:t>Nitrogen fixation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44575" y="2395538"/>
            <a:ext cx="7437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2400" dirty="0">
                <a:solidFill>
                  <a:srgbClr val="FFC000"/>
                </a:solidFill>
              </a:rPr>
              <a:t>N</a:t>
            </a:r>
            <a:r>
              <a:rPr lang="en-US" altLang="en-US" sz="2400" baseline="-25000" dirty="0">
                <a:solidFill>
                  <a:srgbClr val="FFC000"/>
                </a:solidFill>
              </a:rPr>
              <a:t>2</a:t>
            </a:r>
            <a:r>
              <a:rPr lang="en-US" altLang="en-US" sz="2400" dirty="0">
                <a:solidFill>
                  <a:srgbClr val="FFC000"/>
                </a:solidFill>
              </a:rPr>
              <a:t> + 8H</a:t>
            </a:r>
            <a:r>
              <a:rPr lang="en-US" altLang="en-US" sz="2400" baseline="30000" dirty="0">
                <a:solidFill>
                  <a:srgbClr val="FFC000"/>
                </a:solidFill>
              </a:rPr>
              <a:t>+</a:t>
            </a:r>
            <a:r>
              <a:rPr lang="en-US" altLang="en-US" sz="2400" dirty="0">
                <a:solidFill>
                  <a:srgbClr val="FFC000"/>
                </a:solidFill>
              </a:rPr>
              <a:t> + 8e- + 16 ATP </a:t>
            </a:r>
            <a:r>
              <a:rPr lang="en-US" altLang="en-US" sz="2400" dirty="0">
                <a:solidFill>
                  <a:srgbClr val="FFC000"/>
                </a:solidFill>
                <a:sym typeface="Symbol" pitchFamily="-1" charset="2"/>
              </a:rPr>
              <a:t></a:t>
            </a:r>
            <a:r>
              <a:rPr lang="en-US" altLang="en-US" sz="2400" dirty="0">
                <a:solidFill>
                  <a:srgbClr val="FFC000"/>
                </a:solidFill>
              </a:rPr>
              <a:t> 2 NH</a:t>
            </a:r>
            <a:r>
              <a:rPr lang="en-US" altLang="en-US" sz="2400" baseline="-25000" dirty="0">
                <a:solidFill>
                  <a:srgbClr val="FFC000"/>
                </a:solidFill>
              </a:rPr>
              <a:t>3 </a:t>
            </a:r>
            <a:r>
              <a:rPr lang="en-US" altLang="en-US" sz="2400" dirty="0">
                <a:solidFill>
                  <a:srgbClr val="FFC000"/>
                </a:solidFill>
              </a:rPr>
              <a:t>+ H</a:t>
            </a:r>
            <a:r>
              <a:rPr lang="en-US" altLang="en-US" sz="2400" baseline="-25000" dirty="0">
                <a:solidFill>
                  <a:srgbClr val="FFC000"/>
                </a:solidFill>
              </a:rPr>
              <a:t>2</a:t>
            </a:r>
            <a:r>
              <a:rPr lang="en-US" altLang="en-US" sz="2400" dirty="0">
                <a:solidFill>
                  <a:srgbClr val="FFC000"/>
                </a:solidFill>
              </a:rPr>
              <a:t> + 16 ADP + 16P</a:t>
            </a:r>
            <a:r>
              <a:rPr lang="en-US" altLang="en-US" sz="2400" baseline="-25000" dirty="0">
                <a:solidFill>
                  <a:srgbClr val="FFC000"/>
                </a:solidFill>
              </a:rPr>
              <a:t>i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938213" y="3860800"/>
            <a:ext cx="691093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400" dirty="0" smtClean="0">
                <a:solidFill>
                  <a:srgbClr val="FFC000"/>
                </a:solidFill>
              </a:rPr>
              <a:t>  Energetically </a:t>
            </a:r>
            <a:r>
              <a:rPr lang="en-US" altLang="en-US" sz="2400" dirty="0">
                <a:solidFill>
                  <a:srgbClr val="FFC000"/>
                </a:solidFill>
              </a:rPr>
              <a:t>very expensive – N</a:t>
            </a:r>
            <a:r>
              <a:rPr lang="en-US" altLang="en-US" sz="2400" baseline="-25000" dirty="0">
                <a:solidFill>
                  <a:srgbClr val="FFC000"/>
                </a:solidFill>
              </a:rPr>
              <a:t>2</a:t>
            </a:r>
            <a:r>
              <a:rPr lang="en-US" altLang="en-US" sz="2400" dirty="0">
                <a:solidFill>
                  <a:srgbClr val="FFC000"/>
                </a:solidFill>
              </a:rPr>
              <a:t> has triple bond</a:t>
            </a:r>
          </a:p>
          <a:p>
            <a:pPr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 Nitrogenase is irreversibly inactivated by oxygen </a:t>
            </a:r>
          </a:p>
          <a:p>
            <a:pPr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 Most </a:t>
            </a:r>
            <a:r>
              <a:rPr lang="en-US" altLang="en-US" sz="2400" dirty="0" smtClean="0">
                <a:solidFill>
                  <a:srgbClr val="FFC000"/>
                </a:solidFill>
              </a:rPr>
              <a:t>autotrophic N</a:t>
            </a:r>
            <a:r>
              <a:rPr lang="en-US" altLang="en-US" sz="2400" baseline="-25000" dirty="0" smtClean="0">
                <a:solidFill>
                  <a:srgbClr val="FFC000"/>
                </a:solidFill>
              </a:rPr>
              <a:t>2</a:t>
            </a:r>
            <a:r>
              <a:rPr lang="en-US" altLang="en-US" sz="2400" dirty="0" smtClean="0">
                <a:solidFill>
                  <a:srgbClr val="FFC000"/>
                </a:solidFill>
              </a:rPr>
              <a:t> </a:t>
            </a:r>
            <a:r>
              <a:rPr lang="en-US" altLang="en-US" sz="2400" dirty="0">
                <a:solidFill>
                  <a:srgbClr val="FFC000"/>
                </a:solidFill>
              </a:rPr>
              <a:t>fixers form </a:t>
            </a:r>
            <a:r>
              <a:rPr lang="en-US" altLang="en-US" sz="2400" dirty="0" err="1">
                <a:solidFill>
                  <a:srgbClr val="FFC000"/>
                </a:solidFill>
              </a:rPr>
              <a:t>heterocysts</a:t>
            </a:r>
            <a:endParaRPr lang="en-US" altLang="en-US" sz="2400" dirty="0">
              <a:solidFill>
                <a:srgbClr val="FFC000"/>
              </a:solidFill>
            </a:endParaRPr>
          </a:p>
          <a:p>
            <a:pPr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 Requires P, Fe, and trace metals (Mo, Co, V)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670300" y="2840038"/>
            <a:ext cx="174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Nitrogenase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  <a:endParaRPr lang="en-US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1.5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Factory">
  <a:themeElements>
    <a:clrScheme name="">
      <a:dk1>
        <a:srgbClr val="000054"/>
      </a:dk1>
      <a:lt1>
        <a:srgbClr val="FFFFFF"/>
      </a:lt1>
      <a:dk2>
        <a:srgbClr val="00007A"/>
      </a:dk2>
      <a:lt2>
        <a:srgbClr val="F9E52C"/>
      </a:lt2>
      <a:accent1>
        <a:srgbClr val="FAE239"/>
      </a:accent1>
      <a:accent2>
        <a:srgbClr val="555BAD"/>
      </a:accent2>
      <a:accent3>
        <a:srgbClr val="AAAABE"/>
      </a:accent3>
      <a:accent4>
        <a:srgbClr val="DADADA"/>
      </a:accent4>
      <a:accent5>
        <a:srgbClr val="FCEEAE"/>
      </a:accent5>
      <a:accent6>
        <a:srgbClr val="4C529C"/>
      </a:accent6>
      <a:hlink>
        <a:srgbClr val="83B944"/>
      </a:hlink>
      <a:folHlink>
        <a:srgbClr val="FF8235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Factory">
  <a:themeElements>
    <a:clrScheme name="">
      <a:dk1>
        <a:srgbClr val="000054"/>
      </a:dk1>
      <a:lt1>
        <a:srgbClr val="FFFFFF"/>
      </a:lt1>
      <a:dk2>
        <a:srgbClr val="00007A"/>
      </a:dk2>
      <a:lt2>
        <a:srgbClr val="F9E52C"/>
      </a:lt2>
      <a:accent1>
        <a:srgbClr val="FAE239"/>
      </a:accent1>
      <a:accent2>
        <a:srgbClr val="555BAD"/>
      </a:accent2>
      <a:accent3>
        <a:srgbClr val="AAAABE"/>
      </a:accent3>
      <a:accent4>
        <a:srgbClr val="DADADA"/>
      </a:accent4>
      <a:accent5>
        <a:srgbClr val="FCEEAE"/>
      </a:accent5>
      <a:accent6>
        <a:srgbClr val="4C529C"/>
      </a:accent6>
      <a:hlink>
        <a:srgbClr val="83B944"/>
      </a:hlink>
      <a:folHlink>
        <a:srgbClr val="FF8235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CC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CC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CC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CC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CC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CC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Factory">
  <a:themeElements>
    <a:clrScheme name="">
      <a:dk1>
        <a:srgbClr val="000054"/>
      </a:dk1>
      <a:lt1>
        <a:srgbClr val="FFFFFF"/>
      </a:lt1>
      <a:dk2>
        <a:srgbClr val="00007A"/>
      </a:dk2>
      <a:lt2>
        <a:srgbClr val="F9E52C"/>
      </a:lt2>
      <a:accent1>
        <a:srgbClr val="FAE239"/>
      </a:accent1>
      <a:accent2>
        <a:srgbClr val="555BAD"/>
      </a:accent2>
      <a:accent3>
        <a:srgbClr val="AAAABE"/>
      </a:accent3>
      <a:accent4>
        <a:srgbClr val="DADADA"/>
      </a:accent4>
      <a:accent5>
        <a:srgbClr val="FCEEAE"/>
      </a:accent5>
      <a:accent6>
        <a:srgbClr val="4C529C"/>
      </a:accent6>
      <a:hlink>
        <a:srgbClr val="83B944"/>
      </a:hlink>
      <a:folHlink>
        <a:srgbClr val="FF8235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2373</Words>
  <Application>Microsoft Office PowerPoint</Application>
  <PresentationFormat>On-screen Show (4:3)</PresentationFormat>
  <Paragraphs>511</Paragraphs>
  <Slides>67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Factory</vt:lpstr>
      <vt:lpstr>1_Factory</vt:lpstr>
      <vt:lpstr>2_Factory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Wally Fulweiler</dc:creator>
  <cp:lastModifiedBy>Fulweiler, Robinson W</cp:lastModifiedBy>
  <cp:revision>16</cp:revision>
  <dcterms:created xsi:type="dcterms:W3CDTF">2014-06-03T17:37:56Z</dcterms:created>
  <dcterms:modified xsi:type="dcterms:W3CDTF">2018-04-12T16:12:55Z</dcterms:modified>
</cp:coreProperties>
</file>