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16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17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68" r:id="rId3"/>
    <p:sldId id="273" r:id="rId4"/>
    <p:sldId id="290" r:id="rId5"/>
    <p:sldId id="289" r:id="rId6"/>
    <p:sldId id="287" r:id="rId7"/>
    <p:sldId id="288" r:id="rId8"/>
    <p:sldId id="292" r:id="rId9"/>
    <p:sldId id="291" r:id="rId10"/>
    <p:sldId id="293" r:id="rId11"/>
    <p:sldId id="270" r:id="rId12"/>
    <p:sldId id="271" r:id="rId13"/>
    <p:sldId id="294" r:id="rId14"/>
    <p:sldId id="295" r:id="rId15"/>
    <p:sldId id="258" r:id="rId16"/>
    <p:sldId id="277" r:id="rId17"/>
    <p:sldId id="257" r:id="rId18"/>
    <p:sldId id="296" r:id="rId19"/>
    <p:sldId id="275" r:id="rId20"/>
    <p:sldId id="297" r:id="rId21"/>
    <p:sldId id="298" r:id="rId22"/>
    <p:sldId id="301" r:id="rId23"/>
    <p:sldId id="302" r:id="rId24"/>
    <p:sldId id="304" r:id="rId25"/>
    <p:sldId id="279" r:id="rId26"/>
    <p:sldId id="306" r:id="rId27"/>
    <p:sldId id="305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0007"/>
    <a:srgbClr val="1F497D"/>
    <a:srgbClr val="788962"/>
    <a:srgbClr val="CBD7B2"/>
    <a:srgbClr val="85A6CA"/>
    <a:srgbClr val="CCD7B2"/>
    <a:srgbClr val="6D8057"/>
    <a:srgbClr val="FC0007"/>
    <a:srgbClr val="C80105"/>
    <a:srgbClr val="E200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2" d="100"/>
          <a:sy n="72" d="100"/>
        </p:scale>
        <p:origin x="-3928" y="-13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claudiamazur:Desktop:LIS_Data:LIS%20Analysi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Macintosh%20HD:Users:claudiamazur:Desktop:Fulweiler%20Lab:Long%20Island%20Sound:OSM%20Poster:Summer%20N2%20summary%202017%20copy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Macintosh%20HD:Users:claudiamazur:Desktop:LIS_Data:LIS%20Analysi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oleObject" Target="Macintosh%20HD:Users:claudiamazur:Desktop:LIS_Data:LIS%20Analysi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oleObject" Target="Macintosh%20HD:Users:claudiamazur:Desktop:LIS_Data:LIS%20Analysi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9214882128425"/>
          <c:y val="0.0466360862747823"/>
          <c:w val="0.839881596546046"/>
          <c:h val="0.781384377108828"/>
        </c:manualLayout>
      </c:layout>
      <c:scatterChart>
        <c:scatterStyle val="lineMarker"/>
        <c:varyColors val="0"/>
        <c:ser>
          <c:idx val="0"/>
          <c:order val="0"/>
          <c:spPr>
            <a:ln w="47625">
              <a:noFill/>
            </a:ln>
            <a:effectLst/>
          </c:spPr>
          <c:marker>
            <c:symbol val="circle"/>
            <c:size val="9"/>
            <c:spPr>
              <a:solidFill>
                <a:schemeClr val="accent3">
                  <a:lumMod val="50000"/>
                </a:schemeClr>
              </a:solidFill>
              <a:ln>
                <a:solidFill>
                  <a:sysClr val="windowText" lastClr="000000"/>
                </a:solidFill>
              </a:ln>
              <a:effectLst/>
            </c:spPr>
          </c:marker>
          <c:xVal>
            <c:numRef>
              <c:f>chla!$C$2:$C$24</c:f>
              <c:numCache>
                <c:formatCode>General</c:formatCode>
                <c:ptCount val="23"/>
                <c:pt idx="0">
                  <c:v>43.221</c:v>
                </c:pt>
                <c:pt idx="1">
                  <c:v>49.949</c:v>
                </c:pt>
                <c:pt idx="2">
                  <c:v>49.509</c:v>
                </c:pt>
                <c:pt idx="3">
                  <c:v>45.979</c:v>
                </c:pt>
                <c:pt idx="4">
                  <c:v>44.832</c:v>
                </c:pt>
                <c:pt idx="5">
                  <c:v>43.922</c:v>
                </c:pt>
                <c:pt idx="6">
                  <c:v>41.446</c:v>
                </c:pt>
                <c:pt idx="7">
                  <c:v>39.181</c:v>
                </c:pt>
                <c:pt idx="8">
                  <c:v>42.581</c:v>
                </c:pt>
                <c:pt idx="9">
                  <c:v>39.966</c:v>
                </c:pt>
                <c:pt idx="10">
                  <c:v>41.704</c:v>
                </c:pt>
                <c:pt idx="11">
                  <c:v>41.036</c:v>
                </c:pt>
                <c:pt idx="12">
                  <c:v>39.231</c:v>
                </c:pt>
                <c:pt idx="13">
                  <c:v>40.439</c:v>
                </c:pt>
                <c:pt idx="14">
                  <c:v>39.071</c:v>
                </c:pt>
                <c:pt idx="15">
                  <c:v>33.703</c:v>
                </c:pt>
                <c:pt idx="16">
                  <c:v>33.378</c:v>
                </c:pt>
                <c:pt idx="17">
                  <c:v>28.838</c:v>
                </c:pt>
                <c:pt idx="18">
                  <c:v>27.148</c:v>
                </c:pt>
                <c:pt idx="19">
                  <c:v>24.861</c:v>
                </c:pt>
                <c:pt idx="20">
                  <c:v>22.891</c:v>
                </c:pt>
                <c:pt idx="21">
                  <c:v>20.4</c:v>
                </c:pt>
              </c:numCache>
            </c:numRef>
          </c:xVal>
          <c:yVal>
            <c:numRef>
              <c:f>chla!$B$2:$B$24</c:f>
              <c:numCache>
                <c:formatCode>General</c:formatCode>
                <c:ptCount val="23"/>
                <c:pt idx="0">
                  <c:v>16.955555</c:v>
                </c:pt>
                <c:pt idx="1">
                  <c:v>12.111111</c:v>
                </c:pt>
                <c:pt idx="2">
                  <c:v>6.733333</c:v>
                </c:pt>
                <c:pt idx="3">
                  <c:v>7.67</c:v>
                </c:pt>
                <c:pt idx="4">
                  <c:v>3.763636</c:v>
                </c:pt>
                <c:pt idx="5">
                  <c:v>6.222222</c:v>
                </c:pt>
                <c:pt idx="6">
                  <c:v>11.277778</c:v>
                </c:pt>
                <c:pt idx="7">
                  <c:v>13.444445</c:v>
                </c:pt>
                <c:pt idx="8">
                  <c:v>15.611111</c:v>
                </c:pt>
                <c:pt idx="9">
                  <c:v>13.666472</c:v>
                </c:pt>
                <c:pt idx="10">
                  <c:v>14.766667</c:v>
                </c:pt>
                <c:pt idx="11">
                  <c:v>19.062438</c:v>
                </c:pt>
                <c:pt idx="12">
                  <c:v>17.197763</c:v>
                </c:pt>
                <c:pt idx="13">
                  <c:v>15.633333</c:v>
                </c:pt>
                <c:pt idx="14">
                  <c:v>11.3</c:v>
                </c:pt>
                <c:pt idx="15">
                  <c:v>8.711110999999998</c:v>
                </c:pt>
                <c:pt idx="16">
                  <c:v>10.122222</c:v>
                </c:pt>
                <c:pt idx="19">
                  <c:v>8.755556</c:v>
                </c:pt>
                <c:pt idx="20">
                  <c:v>9.822222</c:v>
                </c:pt>
                <c:pt idx="21">
                  <c:v>5.711111</c:v>
                </c:pt>
                <c:pt idx="22">
                  <c:v>10.577778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41463272"/>
        <c:axId val="2141472440"/>
      </c:scatterChart>
      <c:valAx>
        <c:axId val="21414632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600" dirty="0" smtClean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Nitrogen Loading</a:t>
                </a:r>
                <a:r>
                  <a:rPr lang="en-US" sz="1600" baseline="0" dirty="0" smtClean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 (Thousands </a:t>
                </a:r>
                <a:r>
                  <a:rPr lang="en-US" sz="1600" baseline="0" dirty="0" err="1" smtClean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lbs</a:t>
                </a:r>
                <a:r>
                  <a:rPr lang="en-US" sz="1600" baseline="0" dirty="0" smtClean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/day)</a:t>
                </a:r>
                <a:endParaRPr lang="en-US" sz="1600" dirty="0">
                  <a:solidFill>
                    <a:srgbClr val="000000"/>
                  </a:solidFill>
                  <a:latin typeface="Times New Roman"/>
                  <a:cs typeface="Times New Roman"/>
                </a:endParaRPr>
              </a:p>
            </c:rich>
          </c:tx>
          <c:layout>
            <c:manualLayout>
              <c:xMode val="edge"/>
              <c:yMode val="edge"/>
              <c:x val="0.282630231769555"/>
              <c:y val="0.90177108889293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rgbClr val="000000"/>
            </a:solidFill>
          </a:ln>
        </c:spPr>
        <c:txPr>
          <a:bodyPr/>
          <a:lstStyle/>
          <a:p>
            <a:pPr>
              <a:defRPr>
                <a:solidFill>
                  <a:srgbClr val="000000"/>
                </a:solidFill>
                <a:latin typeface="Times New Roman"/>
                <a:cs typeface="Times New Roman"/>
              </a:defRPr>
            </a:pPr>
            <a:endParaRPr lang="en-US"/>
          </a:p>
        </c:txPr>
        <c:crossAx val="2141472440"/>
        <c:crosses val="autoZero"/>
        <c:crossBetween val="midCat"/>
      </c:valAx>
      <c:valAx>
        <c:axId val="214147244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600" u="none" dirty="0" smtClean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Chlorophyll-a (µg/L)</a:t>
                </a:r>
                <a:endParaRPr lang="en-US" sz="1600" u="none" dirty="0">
                  <a:solidFill>
                    <a:srgbClr val="000000"/>
                  </a:solidFill>
                  <a:latin typeface="Times New Roman"/>
                  <a:cs typeface="Times New Roman"/>
                </a:endParaRPr>
              </a:p>
            </c:rich>
          </c:tx>
          <c:layout>
            <c:manualLayout>
              <c:xMode val="edge"/>
              <c:yMode val="edge"/>
              <c:x val="0.028291102593888"/>
              <c:y val="0.30585663111883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rgbClr val="000000"/>
            </a:solidFill>
          </a:ln>
        </c:spPr>
        <c:txPr>
          <a:bodyPr/>
          <a:lstStyle/>
          <a:p>
            <a:pPr>
              <a:defRPr>
                <a:solidFill>
                  <a:srgbClr val="000000"/>
                </a:solidFill>
                <a:latin typeface="Times New Roman"/>
                <a:cs typeface="Times New Roman"/>
              </a:defRPr>
            </a:pPr>
            <a:endParaRPr lang="en-US"/>
          </a:p>
        </c:txPr>
        <c:crossAx val="2141463272"/>
        <c:crosses val="autoZero"/>
        <c:crossBetween val="midCat"/>
      </c:valAx>
    </c:plotArea>
    <c:plotVisOnly val="1"/>
    <c:dispBlanksAs val="gap"/>
    <c:showDLblsOverMax val="0"/>
  </c:chart>
  <c:spPr>
    <a:solidFill>
      <a:srgbClr val="FFFFFF"/>
    </a:solidFill>
    <a:ln>
      <a:solidFill>
        <a:schemeClr val="bg1"/>
      </a:solidFill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vert="horz"/>
          <a:lstStyle/>
          <a:p>
            <a:pPr>
              <a:defRPr/>
            </a:pPr>
            <a:r>
              <a:rPr lang="en-US" sz="2400" dirty="0" smtClean="0"/>
              <a:t>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-</a:t>
            </a:r>
            <a:r>
              <a:rPr lang="en-US" sz="2400" dirty="0"/>
              <a:t>N Flux</a:t>
            </a:r>
          </a:p>
        </c:rich>
      </c:tx>
      <c:layout>
        <c:manualLayout>
          <c:xMode val="edge"/>
          <c:yMode val="edge"/>
          <c:x val="0.407210116035396"/>
          <c:y val="0.0514167547724539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62730720027186"/>
          <c:y val="0.105009299674409"/>
          <c:w val="0.783766918510737"/>
          <c:h val="0.795451984450613"/>
        </c:manualLayout>
      </c:layout>
      <c:barChart>
        <c:barDir val="col"/>
        <c:grouping val="clustered"/>
        <c:varyColors val="0"/>
        <c:ser>
          <c:idx val="0"/>
          <c:order val="0"/>
          <c:tx>
            <c:v>Before Hypoxia</c:v>
          </c:tx>
          <c:spPr>
            <a:solidFill>
              <a:srgbClr val="B2001C"/>
            </a:solidFill>
            <a:ln w="12700" cmpd="sng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wdUpDiag">
                <a:fgClr>
                  <a:srgbClr val="CA2920"/>
                </a:fgClr>
                <a:bgClr>
                  <a:prstClr val="white"/>
                </a:bgClr>
              </a:pattFill>
              <a:ln w="12700" cmpd="sng">
                <a:solidFill>
                  <a:schemeClr val="tx1"/>
                </a:solidFill>
              </a:ln>
            </c:spPr>
          </c:dPt>
          <c:dPt>
            <c:idx val="1"/>
            <c:invertIfNegative val="0"/>
            <c:bubble3D val="0"/>
            <c:spPr>
              <a:pattFill prst="wdUpDiag">
                <a:fgClr>
                  <a:srgbClr val="F19D26"/>
                </a:fgClr>
                <a:bgClr>
                  <a:prstClr val="white"/>
                </a:bgClr>
              </a:pattFill>
              <a:ln w="12700" cmpd="sng"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pattFill prst="wdUpDiag">
                <a:fgClr>
                  <a:srgbClr val="7DF414"/>
                </a:fgClr>
                <a:bgClr>
                  <a:prstClr val="white"/>
                </a:bgClr>
              </a:pattFill>
              <a:ln w="12700" cmpd="sng">
                <a:solidFill>
                  <a:schemeClr val="tx1"/>
                </a:solidFill>
              </a:ln>
            </c:spPr>
          </c:dPt>
          <c:dLbls>
            <c:delete val="1"/>
          </c:dLbls>
          <c:errBars>
            <c:errBarType val="both"/>
            <c:errValType val="cust"/>
            <c:noEndCap val="0"/>
            <c:plus>
              <c:numRef>
                <c:f>'Hypoxia summary'!$D$22:$D$24</c:f>
                <c:numCache>
                  <c:formatCode>General</c:formatCode>
                  <c:ptCount val="3"/>
                  <c:pt idx="0">
                    <c:v>44.2748862804867</c:v>
                  </c:pt>
                  <c:pt idx="1">
                    <c:v>36.84042574125939</c:v>
                  </c:pt>
                  <c:pt idx="2">
                    <c:v>1.617918784262753</c:v>
                  </c:pt>
                </c:numCache>
              </c:numRef>
            </c:plus>
            <c:minus>
              <c:numRef>
                <c:f>'Hypoxia summary'!$D$22:$D$24</c:f>
                <c:numCache>
                  <c:formatCode>General</c:formatCode>
                  <c:ptCount val="3"/>
                  <c:pt idx="0">
                    <c:v>44.2748862804867</c:v>
                  </c:pt>
                  <c:pt idx="1">
                    <c:v>36.84042574125939</c:v>
                  </c:pt>
                  <c:pt idx="2">
                    <c:v>1.617918784262753</c:v>
                  </c:pt>
                </c:numCache>
              </c:numRef>
            </c:minus>
            <c:spPr>
              <a:ln w="12700">
                <a:solidFill>
                  <a:schemeClr val="tx1"/>
                </a:solidFill>
              </a:ln>
            </c:spPr>
          </c:errBars>
          <c:cat>
            <c:strRef>
              <c:f>'Hypoxia summary'!$B$29:$B$31</c:f>
              <c:strCache>
                <c:ptCount val="3"/>
                <c:pt idx="0">
                  <c:v>EXR</c:v>
                </c:pt>
                <c:pt idx="1">
                  <c:v>WLIS</c:v>
                </c:pt>
                <c:pt idx="2">
                  <c:v>ARTG</c:v>
                </c:pt>
              </c:strCache>
            </c:strRef>
          </c:cat>
          <c:val>
            <c:numRef>
              <c:f>'Hypoxia summary'!$C$22:$C$24</c:f>
              <c:numCache>
                <c:formatCode>General</c:formatCode>
                <c:ptCount val="3"/>
                <c:pt idx="0">
                  <c:v>76.62407666143315</c:v>
                </c:pt>
                <c:pt idx="1">
                  <c:v>59.01190836022035</c:v>
                </c:pt>
                <c:pt idx="2">
                  <c:v>29.13331666507113</c:v>
                </c:pt>
              </c:numCache>
            </c:numRef>
          </c:val>
        </c:ser>
        <c:ser>
          <c:idx val="1"/>
          <c:order val="1"/>
          <c:tx>
            <c:v>After Hypoxia</c:v>
          </c:tx>
          <c:spPr>
            <a:solidFill>
              <a:srgbClr val="CB2920"/>
            </a:solidFill>
            <a:ln w="12700" cmpd="sng">
              <a:solidFill>
                <a:srgbClr val="000000"/>
              </a:solidFill>
            </a:ln>
          </c:spPr>
          <c:invertIfNegative val="0"/>
          <c:dLbls>
            <c:delete val="1"/>
          </c:dLbls>
          <c:errBars>
            <c:errBarType val="both"/>
            <c:errValType val="cust"/>
            <c:noEndCap val="0"/>
            <c:plus>
              <c:numRef>
                <c:f>'Hypoxia summary'!$D$29:$D$31</c:f>
                <c:numCache>
                  <c:formatCode>General</c:formatCode>
                  <c:ptCount val="3"/>
                  <c:pt idx="0">
                    <c:v>5.809690256932875</c:v>
                  </c:pt>
                  <c:pt idx="1">
                    <c:v>0.0</c:v>
                  </c:pt>
                  <c:pt idx="2">
                    <c:v>0.0</c:v>
                  </c:pt>
                </c:numCache>
              </c:numRef>
            </c:plus>
            <c:minus>
              <c:numRef>
                <c:f>'Hypoxia summary'!$D$29:$D$31</c:f>
                <c:numCache>
                  <c:formatCode>General</c:formatCode>
                  <c:ptCount val="3"/>
                  <c:pt idx="0">
                    <c:v>5.809690256932875</c:v>
                  </c:pt>
                  <c:pt idx="1">
                    <c:v>0.0</c:v>
                  </c:pt>
                  <c:pt idx="2">
                    <c:v>0.0</c:v>
                  </c:pt>
                </c:numCache>
              </c:numRef>
            </c:minus>
            <c:spPr>
              <a:ln w="12700"/>
            </c:spPr>
          </c:errBars>
          <c:cat>
            <c:strRef>
              <c:f>'Hypoxia summary'!$B$29:$B$31</c:f>
              <c:strCache>
                <c:ptCount val="3"/>
                <c:pt idx="0">
                  <c:v>EXR</c:v>
                </c:pt>
                <c:pt idx="1">
                  <c:v>WLIS</c:v>
                </c:pt>
                <c:pt idx="2">
                  <c:v>ARTG</c:v>
                </c:pt>
              </c:strCache>
            </c:strRef>
          </c:cat>
          <c:val>
            <c:numRef>
              <c:f>'Hypoxia summary'!$C$29:$C$31</c:f>
              <c:numCache>
                <c:formatCode>General</c:formatCode>
                <c:ptCount val="3"/>
                <c:pt idx="0">
                  <c:v>-13.13067331041749</c:v>
                </c:pt>
                <c:pt idx="1">
                  <c:v>0.0</c:v>
                </c:pt>
                <c:pt idx="2">
                  <c:v>0.0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-25"/>
        <c:axId val="2140373240"/>
        <c:axId val="2140376680"/>
      </c:barChart>
      <c:catAx>
        <c:axId val="2140373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 sz="1800"/>
            </a:pPr>
            <a:endParaRPr lang="en-US"/>
          </a:p>
        </c:txPr>
        <c:crossAx val="2140376680"/>
        <c:crosses val="autoZero"/>
        <c:auto val="1"/>
        <c:lblAlgn val="ctr"/>
        <c:lblOffset val="100"/>
        <c:noMultiLvlLbl val="0"/>
      </c:catAx>
      <c:valAx>
        <c:axId val="214037668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is-IS" sz="1800" dirty="0"/>
                  <a:t>N</a:t>
                </a:r>
                <a:r>
                  <a:rPr lang="is-IS" sz="1800" baseline="-25000" dirty="0"/>
                  <a:t>2</a:t>
                </a:r>
                <a:r>
                  <a:rPr lang="is-IS" sz="1800" dirty="0"/>
                  <a:t> </a:t>
                </a:r>
                <a:r>
                  <a:rPr lang="en-US" sz="1800" dirty="0"/>
                  <a:t>-N (µ</a:t>
                </a:r>
                <a:r>
                  <a:rPr lang="en-US" sz="1800" dirty="0" err="1"/>
                  <a:t>mol</a:t>
                </a:r>
                <a:r>
                  <a:rPr lang="en-US" sz="1800" dirty="0"/>
                  <a:t> m</a:t>
                </a:r>
                <a:r>
                  <a:rPr lang="en-US" sz="1800" baseline="30000" dirty="0"/>
                  <a:t>-2 </a:t>
                </a:r>
                <a:r>
                  <a:rPr lang="en-US" sz="1800" dirty="0"/>
                  <a:t>h</a:t>
                </a:r>
                <a:r>
                  <a:rPr lang="en-US" sz="1800" baseline="30000" dirty="0"/>
                  <a:t>-1</a:t>
                </a:r>
                <a:r>
                  <a:rPr lang="en-US" sz="1800" dirty="0"/>
                  <a:t>)</a:t>
                </a:r>
              </a:p>
            </c:rich>
          </c:tx>
          <c:layout>
            <c:manualLayout>
              <c:xMode val="edge"/>
              <c:yMode val="edge"/>
              <c:x val="0.0170924534289642"/>
              <c:y val="0.29415311254548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in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140373240"/>
        <c:crosses val="autoZero"/>
        <c:crossBetween val="between"/>
      </c:valAx>
    </c:plotArea>
    <c:plotVisOnly val="1"/>
    <c:dispBlanksAs val="gap"/>
    <c:showDLblsOverMax val="0"/>
  </c:chart>
  <c:spPr>
    <a:solidFill>
      <a:srgbClr val="FFFFFF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>
          <a:solidFill>
            <a:schemeClr val="tx1"/>
          </a:solidFill>
          <a:latin typeface="Times New Roman"/>
          <a:cs typeface="Times New Roman"/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9214882128425"/>
          <c:y val="0.0466360862747823"/>
          <c:w val="0.839881596546046"/>
          <c:h val="0.781384377108828"/>
        </c:manualLayout>
      </c:layout>
      <c:scatterChart>
        <c:scatterStyle val="lineMarker"/>
        <c:varyColors val="0"/>
        <c:ser>
          <c:idx val="0"/>
          <c:order val="0"/>
          <c:spPr>
            <a:ln w="47625">
              <a:noFill/>
            </a:ln>
            <a:effectLst/>
          </c:spPr>
          <c:marker>
            <c:symbol val="circle"/>
            <c:size val="9"/>
            <c:spPr>
              <a:solidFill>
                <a:schemeClr val="accent3">
                  <a:lumMod val="50000"/>
                </a:schemeClr>
              </a:solidFill>
              <a:ln>
                <a:solidFill>
                  <a:sysClr val="windowText" lastClr="000000"/>
                </a:solidFill>
              </a:ln>
              <a:effectLst/>
            </c:spPr>
          </c:marker>
          <c:xVal>
            <c:numRef>
              <c:f>chla!$C$2:$C$24</c:f>
              <c:numCache>
                <c:formatCode>General</c:formatCode>
                <c:ptCount val="23"/>
                <c:pt idx="0">
                  <c:v>43.221</c:v>
                </c:pt>
                <c:pt idx="1">
                  <c:v>49.949</c:v>
                </c:pt>
                <c:pt idx="2">
                  <c:v>49.509</c:v>
                </c:pt>
                <c:pt idx="3">
                  <c:v>45.979</c:v>
                </c:pt>
                <c:pt idx="4">
                  <c:v>44.832</c:v>
                </c:pt>
                <c:pt idx="5">
                  <c:v>43.922</c:v>
                </c:pt>
                <c:pt idx="6">
                  <c:v>41.446</c:v>
                </c:pt>
                <c:pt idx="7">
                  <c:v>39.181</c:v>
                </c:pt>
                <c:pt idx="8">
                  <c:v>42.581</c:v>
                </c:pt>
                <c:pt idx="9">
                  <c:v>39.966</c:v>
                </c:pt>
                <c:pt idx="10">
                  <c:v>41.704</c:v>
                </c:pt>
                <c:pt idx="11">
                  <c:v>41.036</c:v>
                </c:pt>
                <c:pt idx="12">
                  <c:v>39.231</c:v>
                </c:pt>
                <c:pt idx="13">
                  <c:v>40.439</c:v>
                </c:pt>
                <c:pt idx="14">
                  <c:v>39.071</c:v>
                </c:pt>
                <c:pt idx="15">
                  <c:v>33.703</c:v>
                </c:pt>
                <c:pt idx="16">
                  <c:v>33.378</c:v>
                </c:pt>
                <c:pt idx="17">
                  <c:v>28.838</c:v>
                </c:pt>
                <c:pt idx="18">
                  <c:v>27.148</c:v>
                </c:pt>
                <c:pt idx="19">
                  <c:v>24.861</c:v>
                </c:pt>
                <c:pt idx="20">
                  <c:v>22.891</c:v>
                </c:pt>
                <c:pt idx="21">
                  <c:v>20.4</c:v>
                </c:pt>
              </c:numCache>
            </c:numRef>
          </c:xVal>
          <c:yVal>
            <c:numRef>
              <c:f>chla!$B$2:$B$24</c:f>
              <c:numCache>
                <c:formatCode>General</c:formatCode>
                <c:ptCount val="23"/>
                <c:pt idx="0">
                  <c:v>16.955555</c:v>
                </c:pt>
                <c:pt idx="1">
                  <c:v>12.111111</c:v>
                </c:pt>
                <c:pt idx="2">
                  <c:v>6.733333</c:v>
                </c:pt>
                <c:pt idx="3">
                  <c:v>7.67</c:v>
                </c:pt>
                <c:pt idx="4">
                  <c:v>3.763636</c:v>
                </c:pt>
                <c:pt idx="5">
                  <c:v>6.222222</c:v>
                </c:pt>
                <c:pt idx="6">
                  <c:v>11.277778</c:v>
                </c:pt>
                <c:pt idx="7">
                  <c:v>13.444445</c:v>
                </c:pt>
                <c:pt idx="8">
                  <c:v>15.611111</c:v>
                </c:pt>
                <c:pt idx="9">
                  <c:v>13.666472</c:v>
                </c:pt>
                <c:pt idx="10">
                  <c:v>14.766667</c:v>
                </c:pt>
                <c:pt idx="11">
                  <c:v>19.062438</c:v>
                </c:pt>
                <c:pt idx="12">
                  <c:v>17.197763</c:v>
                </c:pt>
                <c:pt idx="13">
                  <c:v>15.633333</c:v>
                </c:pt>
                <c:pt idx="14">
                  <c:v>11.3</c:v>
                </c:pt>
                <c:pt idx="15">
                  <c:v>8.711110999999998</c:v>
                </c:pt>
                <c:pt idx="16">
                  <c:v>10.122222</c:v>
                </c:pt>
                <c:pt idx="19">
                  <c:v>8.755556</c:v>
                </c:pt>
                <c:pt idx="20">
                  <c:v>9.822222</c:v>
                </c:pt>
                <c:pt idx="21">
                  <c:v>5.711111</c:v>
                </c:pt>
                <c:pt idx="22">
                  <c:v>10.577778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9803192"/>
        <c:axId val="2134607928"/>
      </c:scatterChart>
      <c:valAx>
        <c:axId val="21398031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600" dirty="0" smtClean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Nitrogen Loading</a:t>
                </a:r>
                <a:r>
                  <a:rPr lang="en-US" sz="1600" baseline="0" dirty="0" smtClean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 (Thousands </a:t>
                </a:r>
                <a:r>
                  <a:rPr lang="en-US" sz="1600" baseline="0" dirty="0" err="1" smtClean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lbs</a:t>
                </a:r>
                <a:r>
                  <a:rPr lang="en-US" sz="1600" baseline="0" dirty="0" smtClean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/day)</a:t>
                </a:r>
                <a:endParaRPr lang="en-US" sz="1600" dirty="0">
                  <a:solidFill>
                    <a:srgbClr val="000000"/>
                  </a:solidFill>
                  <a:latin typeface="Times New Roman"/>
                  <a:cs typeface="Times New Roman"/>
                </a:endParaRPr>
              </a:p>
            </c:rich>
          </c:tx>
          <c:layout>
            <c:manualLayout>
              <c:xMode val="edge"/>
              <c:yMode val="edge"/>
              <c:x val="0.282630231769555"/>
              <c:y val="0.90177108889293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rgbClr val="000000"/>
            </a:solidFill>
          </a:ln>
        </c:spPr>
        <c:txPr>
          <a:bodyPr/>
          <a:lstStyle/>
          <a:p>
            <a:pPr>
              <a:defRPr>
                <a:solidFill>
                  <a:srgbClr val="000000"/>
                </a:solidFill>
                <a:latin typeface="Times New Roman"/>
                <a:cs typeface="Times New Roman"/>
              </a:defRPr>
            </a:pPr>
            <a:endParaRPr lang="en-US"/>
          </a:p>
        </c:txPr>
        <c:crossAx val="2134607928"/>
        <c:crosses val="autoZero"/>
        <c:crossBetween val="midCat"/>
      </c:valAx>
      <c:valAx>
        <c:axId val="213460792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600" u="none" dirty="0" smtClean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Chlorophyll-a (µg/L)</a:t>
                </a:r>
                <a:endParaRPr lang="en-US" sz="1600" u="none" dirty="0">
                  <a:solidFill>
                    <a:srgbClr val="000000"/>
                  </a:solidFill>
                  <a:latin typeface="Times New Roman"/>
                  <a:cs typeface="Times New Roman"/>
                </a:endParaRPr>
              </a:p>
            </c:rich>
          </c:tx>
          <c:layout>
            <c:manualLayout>
              <c:xMode val="edge"/>
              <c:yMode val="edge"/>
              <c:x val="0.028291102593888"/>
              <c:y val="0.30585663111883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rgbClr val="000000"/>
            </a:solidFill>
          </a:ln>
        </c:spPr>
        <c:txPr>
          <a:bodyPr/>
          <a:lstStyle/>
          <a:p>
            <a:pPr>
              <a:defRPr>
                <a:solidFill>
                  <a:srgbClr val="000000"/>
                </a:solidFill>
                <a:latin typeface="Times New Roman"/>
                <a:cs typeface="Times New Roman"/>
              </a:defRPr>
            </a:pPr>
            <a:endParaRPr lang="en-US"/>
          </a:p>
        </c:txPr>
        <c:crossAx val="2139803192"/>
        <c:crosses val="autoZero"/>
        <c:crossBetween val="midCat"/>
      </c:valAx>
    </c:plotArea>
    <c:plotVisOnly val="1"/>
    <c:dispBlanksAs val="gap"/>
    <c:showDLblsOverMax val="0"/>
  </c:chart>
  <c:spPr>
    <a:solidFill>
      <a:srgbClr val="FFFFFF"/>
    </a:solidFill>
    <a:ln>
      <a:solidFill>
        <a:schemeClr val="bg1"/>
      </a:solidFill>
    </a:ln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1120061263215"/>
          <c:y val="0.0508642202794896"/>
          <c:w val="0.836936787111632"/>
          <c:h val="0.827525441496289"/>
        </c:manualLayout>
      </c:layout>
      <c:lineChart>
        <c:grouping val="standard"/>
        <c:varyColors val="0"/>
        <c:ser>
          <c:idx val="0"/>
          <c:order val="0"/>
          <c:tx>
            <c:v>Air</c:v>
          </c:tx>
          <c:spPr>
            <a:ln w="28575" cmpd="sng">
              <a:solidFill>
                <a:srgbClr val="FC0007"/>
              </a:solidFill>
            </a:ln>
          </c:spPr>
          <c:marker>
            <c:symbol val="none"/>
          </c:marker>
          <c:trendline>
            <c:spPr>
              <a:ln>
                <a:solidFill>
                  <a:schemeClr val="tx1">
                    <a:lumMod val="50000"/>
                  </a:schemeClr>
                </a:solidFill>
              </a:ln>
            </c:spPr>
            <c:trendlineType val="linear"/>
            <c:dispRSqr val="1"/>
            <c:dispEq val="1"/>
            <c:trendlineLbl>
              <c:layout>
                <c:manualLayout>
                  <c:x val="-0.00424629913083186"/>
                  <c:y val="0.210473704168551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>
                      <a:solidFill>
                        <a:srgbClr val="000000"/>
                      </a:solidFill>
                      <a:latin typeface="Times New Roman"/>
                      <a:cs typeface="Times New Roman"/>
                    </a:defRPr>
                  </a:pPr>
                  <a:endParaRPr lang="en-US"/>
                </a:p>
              </c:txPr>
            </c:trendlineLbl>
          </c:trendline>
          <c:cat>
            <c:numRef>
              <c:f>Temp!$A$2:$A$119</c:f>
              <c:numCache>
                <c:formatCode>General</c:formatCode>
                <c:ptCount val="118"/>
                <c:pt idx="0">
                  <c:v>1893.0</c:v>
                </c:pt>
                <c:pt idx="1">
                  <c:v>1894.0</c:v>
                </c:pt>
                <c:pt idx="2">
                  <c:v>1895.0</c:v>
                </c:pt>
                <c:pt idx="3">
                  <c:v>1896.0</c:v>
                </c:pt>
                <c:pt idx="4">
                  <c:v>1897.0</c:v>
                </c:pt>
                <c:pt idx="5">
                  <c:v>1899.0</c:v>
                </c:pt>
                <c:pt idx="6">
                  <c:v>1900.0</c:v>
                </c:pt>
                <c:pt idx="7">
                  <c:v>1901.0</c:v>
                </c:pt>
                <c:pt idx="8">
                  <c:v>1902.0</c:v>
                </c:pt>
                <c:pt idx="9">
                  <c:v>1903.0</c:v>
                </c:pt>
                <c:pt idx="10">
                  <c:v>1904.0</c:v>
                </c:pt>
                <c:pt idx="11">
                  <c:v>1905.0</c:v>
                </c:pt>
                <c:pt idx="12">
                  <c:v>1906.0</c:v>
                </c:pt>
                <c:pt idx="13">
                  <c:v>1907.0</c:v>
                </c:pt>
                <c:pt idx="14">
                  <c:v>1908.0</c:v>
                </c:pt>
                <c:pt idx="15">
                  <c:v>1909.0</c:v>
                </c:pt>
                <c:pt idx="16">
                  <c:v>1910.0</c:v>
                </c:pt>
                <c:pt idx="17">
                  <c:v>1911.0</c:v>
                </c:pt>
                <c:pt idx="18">
                  <c:v>1912.0</c:v>
                </c:pt>
                <c:pt idx="19">
                  <c:v>1913.0</c:v>
                </c:pt>
                <c:pt idx="20">
                  <c:v>1914.0</c:v>
                </c:pt>
                <c:pt idx="21">
                  <c:v>1915.0</c:v>
                </c:pt>
                <c:pt idx="22">
                  <c:v>1916.0</c:v>
                </c:pt>
                <c:pt idx="23">
                  <c:v>1917.0</c:v>
                </c:pt>
                <c:pt idx="24">
                  <c:v>1918.0</c:v>
                </c:pt>
                <c:pt idx="25">
                  <c:v>1919.0</c:v>
                </c:pt>
                <c:pt idx="26">
                  <c:v>1920.0</c:v>
                </c:pt>
                <c:pt idx="27">
                  <c:v>1921.0</c:v>
                </c:pt>
                <c:pt idx="28">
                  <c:v>1922.0</c:v>
                </c:pt>
                <c:pt idx="29">
                  <c:v>1923.0</c:v>
                </c:pt>
                <c:pt idx="30">
                  <c:v>1924.0</c:v>
                </c:pt>
                <c:pt idx="31">
                  <c:v>1925.0</c:v>
                </c:pt>
                <c:pt idx="32">
                  <c:v>1926.0</c:v>
                </c:pt>
                <c:pt idx="33">
                  <c:v>1927.0</c:v>
                </c:pt>
                <c:pt idx="34">
                  <c:v>1928.0</c:v>
                </c:pt>
                <c:pt idx="35">
                  <c:v>1929.0</c:v>
                </c:pt>
                <c:pt idx="36">
                  <c:v>1930.0</c:v>
                </c:pt>
                <c:pt idx="37">
                  <c:v>1931.0</c:v>
                </c:pt>
                <c:pt idx="38">
                  <c:v>1932.0</c:v>
                </c:pt>
                <c:pt idx="39">
                  <c:v>1933.0</c:v>
                </c:pt>
                <c:pt idx="40">
                  <c:v>1934.0</c:v>
                </c:pt>
                <c:pt idx="41">
                  <c:v>1935.0</c:v>
                </c:pt>
                <c:pt idx="42">
                  <c:v>1936.0</c:v>
                </c:pt>
                <c:pt idx="43">
                  <c:v>1937.0</c:v>
                </c:pt>
                <c:pt idx="44">
                  <c:v>1938.0</c:v>
                </c:pt>
                <c:pt idx="45">
                  <c:v>1939.0</c:v>
                </c:pt>
                <c:pt idx="46">
                  <c:v>1940.0</c:v>
                </c:pt>
                <c:pt idx="47">
                  <c:v>1941.0</c:v>
                </c:pt>
                <c:pt idx="48">
                  <c:v>1942.0</c:v>
                </c:pt>
                <c:pt idx="49">
                  <c:v>1943.0</c:v>
                </c:pt>
                <c:pt idx="50">
                  <c:v>1944.0</c:v>
                </c:pt>
                <c:pt idx="51">
                  <c:v>1945.0</c:v>
                </c:pt>
                <c:pt idx="52">
                  <c:v>1946.0</c:v>
                </c:pt>
                <c:pt idx="53">
                  <c:v>1947.0</c:v>
                </c:pt>
                <c:pt idx="54">
                  <c:v>1948.0</c:v>
                </c:pt>
                <c:pt idx="55">
                  <c:v>1949.0</c:v>
                </c:pt>
                <c:pt idx="56">
                  <c:v>1950.0</c:v>
                </c:pt>
                <c:pt idx="57">
                  <c:v>1951.0</c:v>
                </c:pt>
                <c:pt idx="58">
                  <c:v>1952.0</c:v>
                </c:pt>
                <c:pt idx="59">
                  <c:v>1953.0</c:v>
                </c:pt>
                <c:pt idx="60">
                  <c:v>1954.0</c:v>
                </c:pt>
                <c:pt idx="61">
                  <c:v>1956.0</c:v>
                </c:pt>
                <c:pt idx="62">
                  <c:v>1957.0</c:v>
                </c:pt>
                <c:pt idx="63">
                  <c:v>1958.0</c:v>
                </c:pt>
                <c:pt idx="64">
                  <c:v>1959.0</c:v>
                </c:pt>
                <c:pt idx="65">
                  <c:v>1960.0</c:v>
                </c:pt>
                <c:pt idx="66">
                  <c:v>1961.0</c:v>
                </c:pt>
                <c:pt idx="67">
                  <c:v>1962.0</c:v>
                </c:pt>
                <c:pt idx="68">
                  <c:v>1963.0</c:v>
                </c:pt>
                <c:pt idx="69">
                  <c:v>1964.0</c:v>
                </c:pt>
                <c:pt idx="70">
                  <c:v>1965.0</c:v>
                </c:pt>
                <c:pt idx="71">
                  <c:v>1967.0</c:v>
                </c:pt>
                <c:pt idx="72">
                  <c:v>1968.0</c:v>
                </c:pt>
                <c:pt idx="73">
                  <c:v>1969.0</c:v>
                </c:pt>
                <c:pt idx="74">
                  <c:v>1971.0</c:v>
                </c:pt>
                <c:pt idx="75">
                  <c:v>1972.0</c:v>
                </c:pt>
                <c:pt idx="76">
                  <c:v>1973.0</c:v>
                </c:pt>
                <c:pt idx="77">
                  <c:v>1974.0</c:v>
                </c:pt>
                <c:pt idx="78">
                  <c:v>1975.0</c:v>
                </c:pt>
                <c:pt idx="79">
                  <c:v>1976.0</c:v>
                </c:pt>
                <c:pt idx="80">
                  <c:v>1977.0</c:v>
                </c:pt>
                <c:pt idx="81">
                  <c:v>1978.0</c:v>
                </c:pt>
                <c:pt idx="82">
                  <c:v>1979.0</c:v>
                </c:pt>
                <c:pt idx="83">
                  <c:v>1980.0</c:v>
                </c:pt>
                <c:pt idx="84">
                  <c:v>1981.0</c:v>
                </c:pt>
                <c:pt idx="85">
                  <c:v>1982.0</c:v>
                </c:pt>
                <c:pt idx="86">
                  <c:v>1983.0</c:v>
                </c:pt>
                <c:pt idx="87">
                  <c:v>1984.0</c:v>
                </c:pt>
                <c:pt idx="88">
                  <c:v>1985.0</c:v>
                </c:pt>
                <c:pt idx="89">
                  <c:v>1986.0</c:v>
                </c:pt>
                <c:pt idx="90">
                  <c:v>1987.0</c:v>
                </c:pt>
                <c:pt idx="91">
                  <c:v>1988.0</c:v>
                </c:pt>
                <c:pt idx="92">
                  <c:v>1990.0</c:v>
                </c:pt>
                <c:pt idx="93">
                  <c:v>1993.0</c:v>
                </c:pt>
                <c:pt idx="94">
                  <c:v>1994.0</c:v>
                </c:pt>
                <c:pt idx="95">
                  <c:v>1995.0</c:v>
                </c:pt>
                <c:pt idx="96">
                  <c:v>1996.0</c:v>
                </c:pt>
                <c:pt idx="97">
                  <c:v>1997.0</c:v>
                </c:pt>
                <c:pt idx="98">
                  <c:v>1998.0</c:v>
                </c:pt>
                <c:pt idx="99">
                  <c:v>1999.0</c:v>
                </c:pt>
                <c:pt idx="100">
                  <c:v>2000.0</c:v>
                </c:pt>
                <c:pt idx="101">
                  <c:v>2001.0</c:v>
                </c:pt>
                <c:pt idx="102">
                  <c:v>2002.0</c:v>
                </c:pt>
                <c:pt idx="103">
                  <c:v>2003.0</c:v>
                </c:pt>
                <c:pt idx="104">
                  <c:v>2004.0</c:v>
                </c:pt>
                <c:pt idx="105">
                  <c:v>2005.0</c:v>
                </c:pt>
                <c:pt idx="106">
                  <c:v>2006.0</c:v>
                </c:pt>
                <c:pt idx="107">
                  <c:v>2007.0</c:v>
                </c:pt>
                <c:pt idx="108">
                  <c:v>2008.0</c:v>
                </c:pt>
                <c:pt idx="109">
                  <c:v>2009.0</c:v>
                </c:pt>
                <c:pt idx="110">
                  <c:v>2010.0</c:v>
                </c:pt>
                <c:pt idx="111">
                  <c:v>2011.0</c:v>
                </c:pt>
                <c:pt idx="112">
                  <c:v>2012.0</c:v>
                </c:pt>
                <c:pt idx="113">
                  <c:v>2013.0</c:v>
                </c:pt>
                <c:pt idx="114">
                  <c:v>2014.0</c:v>
                </c:pt>
                <c:pt idx="115">
                  <c:v>2015.0</c:v>
                </c:pt>
                <c:pt idx="116">
                  <c:v>2016.0</c:v>
                </c:pt>
                <c:pt idx="117">
                  <c:v>2017.0</c:v>
                </c:pt>
              </c:numCache>
            </c:numRef>
          </c:cat>
          <c:val>
            <c:numRef>
              <c:f>Temp!$B$2:$B$119</c:f>
              <c:numCache>
                <c:formatCode>General</c:formatCode>
                <c:ptCount val="118"/>
                <c:pt idx="0">
                  <c:v>8.3</c:v>
                </c:pt>
                <c:pt idx="1">
                  <c:v>9.5</c:v>
                </c:pt>
                <c:pt idx="2">
                  <c:v>8.9</c:v>
                </c:pt>
                <c:pt idx="3">
                  <c:v>9.2</c:v>
                </c:pt>
                <c:pt idx="4">
                  <c:v>9.5</c:v>
                </c:pt>
                <c:pt idx="5">
                  <c:v>9.1</c:v>
                </c:pt>
                <c:pt idx="6">
                  <c:v>10.7</c:v>
                </c:pt>
                <c:pt idx="7">
                  <c:v>9.65</c:v>
                </c:pt>
                <c:pt idx="8">
                  <c:v>9.9</c:v>
                </c:pt>
                <c:pt idx="9">
                  <c:v>9.8</c:v>
                </c:pt>
                <c:pt idx="10">
                  <c:v>8.35</c:v>
                </c:pt>
                <c:pt idx="11">
                  <c:v>9.45</c:v>
                </c:pt>
                <c:pt idx="12">
                  <c:v>10.35</c:v>
                </c:pt>
                <c:pt idx="13">
                  <c:v>8.95</c:v>
                </c:pt>
                <c:pt idx="14">
                  <c:v>10.35</c:v>
                </c:pt>
                <c:pt idx="15">
                  <c:v>9.9</c:v>
                </c:pt>
                <c:pt idx="16">
                  <c:v>10.15</c:v>
                </c:pt>
                <c:pt idx="17">
                  <c:v>10.25</c:v>
                </c:pt>
                <c:pt idx="18">
                  <c:v>9.85</c:v>
                </c:pt>
                <c:pt idx="19">
                  <c:v>11.2</c:v>
                </c:pt>
                <c:pt idx="20">
                  <c:v>9.6</c:v>
                </c:pt>
                <c:pt idx="21">
                  <c:v>10.4</c:v>
                </c:pt>
                <c:pt idx="22">
                  <c:v>9.55</c:v>
                </c:pt>
                <c:pt idx="23">
                  <c:v>8.8</c:v>
                </c:pt>
                <c:pt idx="24">
                  <c:v>10.6</c:v>
                </c:pt>
                <c:pt idx="25">
                  <c:v>10.65</c:v>
                </c:pt>
                <c:pt idx="26">
                  <c:v>9.8</c:v>
                </c:pt>
                <c:pt idx="27">
                  <c:v>11.3</c:v>
                </c:pt>
                <c:pt idx="28">
                  <c:v>10.1</c:v>
                </c:pt>
                <c:pt idx="29">
                  <c:v>9.75</c:v>
                </c:pt>
                <c:pt idx="30">
                  <c:v>9.4</c:v>
                </c:pt>
                <c:pt idx="31">
                  <c:v>10.1</c:v>
                </c:pt>
                <c:pt idx="32">
                  <c:v>9.1</c:v>
                </c:pt>
                <c:pt idx="33">
                  <c:v>10.0</c:v>
                </c:pt>
                <c:pt idx="34">
                  <c:v>10.1</c:v>
                </c:pt>
                <c:pt idx="35">
                  <c:v>10.2</c:v>
                </c:pt>
                <c:pt idx="36">
                  <c:v>10.65</c:v>
                </c:pt>
                <c:pt idx="37">
                  <c:v>11.35</c:v>
                </c:pt>
                <c:pt idx="38">
                  <c:v>10.8</c:v>
                </c:pt>
                <c:pt idx="39">
                  <c:v>10.5</c:v>
                </c:pt>
                <c:pt idx="40">
                  <c:v>9.65</c:v>
                </c:pt>
                <c:pt idx="41">
                  <c:v>9.8</c:v>
                </c:pt>
                <c:pt idx="42">
                  <c:v>9.95</c:v>
                </c:pt>
                <c:pt idx="43">
                  <c:v>10.6</c:v>
                </c:pt>
                <c:pt idx="44">
                  <c:v>10.8</c:v>
                </c:pt>
                <c:pt idx="45">
                  <c:v>10.15</c:v>
                </c:pt>
                <c:pt idx="46">
                  <c:v>8.9</c:v>
                </c:pt>
                <c:pt idx="47">
                  <c:v>10.4</c:v>
                </c:pt>
                <c:pt idx="48">
                  <c:v>10.25</c:v>
                </c:pt>
                <c:pt idx="49">
                  <c:v>9.95</c:v>
                </c:pt>
                <c:pt idx="50">
                  <c:v>10.4</c:v>
                </c:pt>
                <c:pt idx="51">
                  <c:v>10.35</c:v>
                </c:pt>
                <c:pt idx="52">
                  <c:v>10.8</c:v>
                </c:pt>
                <c:pt idx="53">
                  <c:v>10.25</c:v>
                </c:pt>
                <c:pt idx="54">
                  <c:v>9.6</c:v>
                </c:pt>
                <c:pt idx="55">
                  <c:v>11.65</c:v>
                </c:pt>
                <c:pt idx="56">
                  <c:v>9.933333</c:v>
                </c:pt>
                <c:pt idx="57">
                  <c:v>10.6</c:v>
                </c:pt>
                <c:pt idx="58">
                  <c:v>10.75</c:v>
                </c:pt>
                <c:pt idx="59">
                  <c:v>11.4</c:v>
                </c:pt>
                <c:pt idx="60">
                  <c:v>10.4</c:v>
                </c:pt>
                <c:pt idx="61">
                  <c:v>9.6</c:v>
                </c:pt>
                <c:pt idx="62">
                  <c:v>10.6</c:v>
                </c:pt>
                <c:pt idx="63">
                  <c:v>9.3</c:v>
                </c:pt>
                <c:pt idx="64">
                  <c:v>10.8</c:v>
                </c:pt>
                <c:pt idx="65">
                  <c:v>10.0</c:v>
                </c:pt>
                <c:pt idx="66">
                  <c:v>10.1</c:v>
                </c:pt>
                <c:pt idx="67">
                  <c:v>9.5</c:v>
                </c:pt>
                <c:pt idx="68">
                  <c:v>9.6</c:v>
                </c:pt>
                <c:pt idx="69">
                  <c:v>10.1</c:v>
                </c:pt>
                <c:pt idx="70">
                  <c:v>9.6</c:v>
                </c:pt>
                <c:pt idx="71">
                  <c:v>9.8</c:v>
                </c:pt>
                <c:pt idx="73">
                  <c:v>10.2</c:v>
                </c:pt>
                <c:pt idx="74">
                  <c:v>10.3</c:v>
                </c:pt>
                <c:pt idx="75">
                  <c:v>9.8</c:v>
                </c:pt>
                <c:pt idx="76">
                  <c:v>11.2</c:v>
                </c:pt>
                <c:pt idx="77">
                  <c:v>10.4</c:v>
                </c:pt>
                <c:pt idx="78">
                  <c:v>10.8</c:v>
                </c:pt>
                <c:pt idx="79">
                  <c:v>9.9</c:v>
                </c:pt>
                <c:pt idx="80">
                  <c:v>10.3</c:v>
                </c:pt>
                <c:pt idx="81">
                  <c:v>10.1</c:v>
                </c:pt>
                <c:pt idx="82">
                  <c:v>10.9</c:v>
                </c:pt>
                <c:pt idx="83">
                  <c:v>10.7</c:v>
                </c:pt>
                <c:pt idx="84">
                  <c:v>10.6</c:v>
                </c:pt>
                <c:pt idx="85">
                  <c:v>10.4</c:v>
                </c:pt>
                <c:pt idx="86">
                  <c:v>11.1</c:v>
                </c:pt>
                <c:pt idx="87">
                  <c:v>10.9</c:v>
                </c:pt>
                <c:pt idx="88">
                  <c:v>10.8</c:v>
                </c:pt>
                <c:pt idx="89">
                  <c:v>10.9</c:v>
                </c:pt>
                <c:pt idx="90">
                  <c:v>11.0</c:v>
                </c:pt>
                <c:pt idx="91">
                  <c:v>10.7</c:v>
                </c:pt>
                <c:pt idx="93">
                  <c:v>10.9</c:v>
                </c:pt>
                <c:pt idx="94">
                  <c:v>10.9</c:v>
                </c:pt>
                <c:pt idx="95">
                  <c:v>11.0</c:v>
                </c:pt>
                <c:pt idx="96">
                  <c:v>10.7</c:v>
                </c:pt>
                <c:pt idx="98">
                  <c:v>12.3</c:v>
                </c:pt>
                <c:pt idx="99">
                  <c:v>11.9</c:v>
                </c:pt>
                <c:pt idx="100">
                  <c:v>10.9</c:v>
                </c:pt>
                <c:pt idx="101">
                  <c:v>11.6</c:v>
                </c:pt>
                <c:pt idx="102">
                  <c:v>11.9</c:v>
                </c:pt>
                <c:pt idx="104">
                  <c:v>11.4</c:v>
                </c:pt>
                <c:pt idx="109">
                  <c:v>10.5</c:v>
                </c:pt>
                <c:pt idx="110">
                  <c:v>12.0</c:v>
                </c:pt>
                <c:pt idx="111">
                  <c:v>11.55</c:v>
                </c:pt>
                <c:pt idx="112">
                  <c:v>12.35</c:v>
                </c:pt>
                <c:pt idx="113">
                  <c:v>11.05</c:v>
                </c:pt>
                <c:pt idx="114">
                  <c:v>10.6</c:v>
                </c:pt>
                <c:pt idx="115">
                  <c:v>11.15</c:v>
                </c:pt>
                <c:pt idx="116">
                  <c:v>12.1</c:v>
                </c:pt>
                <c:pt idx="117">
                  <c:v>11.6</c:v>
                </c:pt>
              </c:numCache>
            </c:numRef>
          </c:val>
          <c:smooth val="0"/>
        </c:ser>
        <c:ser>
          <c:idx val="1"/>
          <c:order val="1"/>
          <c:tx>
            <c:v>Water</c:v>
          </c:tx>
          <c:spPr>
            <a:ln w="28575" cmpd="sng">
              <a:solidFill>
                <a:srgbClr val="3366FF"/>
              </a:solidFill>
            </a:ln>
          </c:spPr>
          <c:marker>
            <c:symbol val="none"/>
          </c:marker>
          <c:dPt>
            <c:idx val="105"/>
            <c:bubble3D val="0"/>
          </c:dPt>
          <c:val>
            <c:numRef>
              <c:f>Temp!$C$2:$C$119</c:f>
              <c:numCache>
                <c:formatCode>General</c:formatCode>
                <c:ptCount val="118"/>
                <c:pt idx="96">
                  <c:v>15.20855</c:v>
                </c:pt>
                <c:pt idx="97">
                  <c:v>14.63775</c:v>
                </c:pt>
                <c:pt idx="98">
                  <c:v>14.17079</c:v>
                </c:pt>
                <c:pt idx="99">
                  <c:v>13.61037</c:v>
                </c:pt>
                <c:pt idx="100">
                  <c:v>12.54359</c:v>
                </c:pt>
                <c:pt idx="101">
                  <c:v>14.62167</c:v>
                </c:pt>
                <c:pt idx="102">
                  <c:v>13.52516</c:v>
                </c:pt>
                <c:pt idx="103">
                  <c:v>13.35852</c:v>
                </c:pt>
                <c:pt idx="104">
                  <c:v>14.79617</c:v>
                </c:pt>
                <c:pt idx="105">
                  <c:v>15.37009</c:v>
                </c:pt>
                <c:pt idx="106">
                  <c:v>16.04613</c:v>
                </c:pt>
                <c:pt idx="107">
                  <c:v>13.86963</c:v>
                </c:pt>
                <c:pt idx="108">
                  <c:v>13.8188</c:v>
                </c:pt>
                <c:pt idx="109">
                  <c:v>14.30217</c:v>
                </c:pt>
                <c:pt idx="110">
                  <c:v>14.1125</c:v>
                </c:pt>
                <c:pt idx="111">
                  <c:v>13.68885</c:v>
                </c:pt>
                <c:pt idx="112">
                  <c:v>14.43866</c:v>
                </c:pt>
                <c:pt idx="113">
                  <c:v>14.23739</c:v>
                </c:pt>
                <c:pt idx="114">
                  <c:v>13.12239</c:v>
                </c:pt>
                <c:pt idx="115">
                  <c:v>13.10054</c:v>
                </c:pt>
                <c:pt idx="116">
                  <c:v>14.1222</c:v>
                </c:pt>
                <c:pt idx="117">
                  <c:v>14.61829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24294120"/>
        <c:axId val="-2104229832"/>
      </c:lineChart>
      <c:catAx>
        <c:axId val="-21242941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>
                <a:solidFill>
                  <a:srgbClr val="000000"/>
                </a:solidFill>
                <a:latin typeface="Times New Roman"/>
                <a:cs typeface="Times New Roman"/>
              </a:defRPr>
            </a:pPr>
            <a:endParaRPr lang="en-US"/>
          </a:p>
        </c:txPr>
        <c:crossAx val="-2104229832"/>
        <c:crosses val="autoZero"/>
        <c:auto val="1"/>
        <c:lblAlgn val="ctr"/>
        <c:lblOffset val="100"/>
        <c:tickLblSkip val="10"/>
        <c:tickMarkSkip val="10"/>
        <c:noMultiLvlLbl val="0"/>
      </c:catAx>
      <c:valAx>
        <c:axId val="-2104229832"/>
        <c:scaling>
          <c:orientation val="minMax"/>
          <c:min val="7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>
                    <a:solidFill>
                      <a:schemeClr val="bg1"/>
                    </a:solidFill>
                    <a:latin typeface="Times New Roman"/>
                    <a:cs typeface="Times New Roman"/>
                  </a:defRPr>
                </a:pPr>
                <a:r>
                  <a:rPr lang="en-US" sz="1600" dirty="0">
                    <a:solidFill>
                      <a:schemeClr val="bg1"/>
                    </a:solidFill>
                    <a:latin typeface="Times New Roman"/>
                    <a:cs typeface="Times New Roman"/>
                  </a:rPr>
                  <a:t>Temperature</a:t>
                </a:r>
                <a:r>
                  <a:rPr lang="en-US" sz="1600" baseline="0" dirty="0">
                    <a:solidFill>
                      <a:schemeClr val="bg1"/>
                    </a:solidFill>
                    <a:latin typeface="Times New Roman"/>
                    <a:cs typeface="Times New Roman"/>
                  </a:rPr>
                  <a:t> (°C)</a:t>
                </a:r>
                <a:endParaRPr lang="en-US" sz="1600" dirty="0">
                  <a:solidFill>
                    <a:schemeClr val="bg1"/>
                  </a:solidFill>
                  <a:latin typeface="Times New Roman"/>
                  <a:cs typeface="Times New Roman"/>
                </a:endParaRPr>
              </a:p>
            </c:rich>
          </c:tx>
          <c:layout>
            <c:manualLayout>
              <c:xMode val="edge"/>
              <c:yMode val="edge"/>
              <c:x val="0.00790317074755983"/>
              <c:y val="0.30108849528916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rgbClr val="000000"/>
            </a:solidFill>
          </a:ln>
        </c:spPr>
        <c:txPr>
          <a:bodyPr/>
          <a:lstStyle/>
          <a:p>
            <a:pPr>
              <a:defRPr>
                <a:solidFill>
                  <a:srgbClr val="000000"/>
                </a:solidFill>
                <a:latin typeface="Times New Roman"/>
                <a:cs typeface="Times New Roman"/>
              </a:defRPr>
            </a:pPr>
            <a:endParaRPr lang="en-US"/>
          </a:p>
        </c:txPr>
        <c:crossAx val="-2124294120"/>
        <c:crosses val="autoZero"/>
        <c:crossBetween val="between"/>
      </c:valAx>
    </c:plotArea>
    <c:legend>
      <c:legendPos val="l"/>
      <c:legendEntry>
        <c:idx val="2"/>
        <c:delete val="1"/>
      </c:legendEntry>
      <c:layout>
        <c:manualLayout>
          <c:xMode val="edge"/>
          <c:yMode val="edge"/>
          <c:x val="0.12515737690411"/>
          <c:y val="0.0831578721331448"/>
          <c:w val="0.192737131295579"/>
          <c:h val="0.272129302189959"/>
        </c:manualLayout>
      </c:layout>
      <c:overlay val="1"/>
      <c:txPr>
        <a:bodyPr/>
        <a:lstStyle/>
        <a:p>
          <a:pPr>
            <a:defRPr sz="1200">
              <a:solidFill>
                <a:srgbClr val="000000"/>
              </a:solidFill>
              <a:latin typeface="Times New Roman"/>
              <a:cs typeface="Times New Roman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tx1"/>
    </a:solidFill>
    <a:ln>
      <a:solidFill>
        <a:srgbClr val="000000"/>
      </a:solidFill>
    </a:ln>
  </c:sp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mpd="sng">
              <a:solidFill>
                <a:schemeClr val="bg1"/>
              </a:solidFill>
            </a:ln>
          </c:spPr>
          <c:marker>
            <c:symbol val="none"/>
          </c:marker>
          <c:trendline>
            <c:spPr>
              <a:ln>
                <a:solidFill>
                  <a:schemeClr val="bg1">
                    <a:lumMod val="50000"/>
                    <a:lumOff val="50000"/>
                  </a:schemeClr>
                </a:solidFill>
              </a:ln>
            </c:spPr>
            <c:trendlineType val="linear"/>
            <c:dispRSqr val="1"/>
            <c:dispEq val="1"/>
            <c:trendlineLbl>
              <c:layout>
                <c:manualLayout>
                  <c:x val="-0.0118493107145558"/>
                  <c:y val="-0.474143457810341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600">
                      <a:solidFill>
                        <a:srgbClr val="000000"/>
                      </a:solidFill>
                      <a:latin typeface="Times New Roman"/>
                      <a:cs typeface="Times New Roman"/>
                    </a:defRPr>
                  </a:pPr>
                  <a:endParaRPr lang="en-US"/>
                </a:p>
              </c:txPr>
            </c:trendlineLbl>
          </c:trendline>
          <c:cat>
            <c:numRef>
              <c:f>Wind!$C$2:$C$35</c:f>
              <c:numCache>
                <c:formatCode>General</c:formatCode>
                <c:ptCount val="34"/>
                <c:pt idx="0">
                  <c:v>1984.0</c:v>
                </c:pt>
                <c:pt idx="1">
                  <c:v>1985.0</c:v>
                </c:pt>
                <c:pt idx="2">
                  <c:v>1986.0</c:v>
                </c:pt>
                <c:pt idx="3">
                  <c:v>1987.0</c:v>
                </c:pt>
                <c:pt idx="4">
                  <c:v>1988.0</c:v>
                </c:pt>
                <c:pt idx="5">
                  <c:v>1989.0</c:v>
                </c:pt>
                <c:pt idx="6">
                  <c:v>1990.0</c:v>
                </c:pt>
                <c:pt idx="7">
                  <c:v>1991.0</c:v>
                </c:pt>
                <c:pt idx="8">
                  <c:v>1992.0</c:v>
                </c:pt>
                <c:pt idx="9">
                  <c:v>1993.0</c:v>
                </c:pt>
                <c:pt idx="10">
                  <c:v>1994.0</c:v>
                </c:pt>
                <c:pt idx="11">
                  <c:v>1995.0</c:v>
                </c:pt>
                <c:pt idx="12">
                  <c:v>1996.0</c:v>
                </c:pt>
                <c:pt idx="13">
                  <c:v>1997.0</c:v>
                </c:pt>
                <c:pt idx="14">
                  <c:v>1998.0</c:v>
                </c:pt>
                <c:pt idx="15">
                  <c:v>1999.0</c:v>
                </c:pt>
                <c:pt idx="16">
                  <c:v>2000.0</c:v>
                </c:pt>
                <c:pt idx="17">
                  <c:v>2001.0</c:v>
                </c:pt>
                <c:pt idx="18">
                  <c:v>2002.0</c:v>
                </c:pt>
                <c:pt idx="19">
                  <c:v>2003.0</c:v>
                </c:pt>
                <c:pt idx="20">
                  <c:v>2004.0</c:v>
                </c:pt>
                <c:pt idx="21">
                  <c:v>2005.0</c:v>
                </c:pt>
                <c:pt idx="22">
                  <c:v>2006.0</c:v>
                </c:pt>
                <c:pt idx="23">
                  <c:v>2007.0</c:v>
                </c:pt>
                <c:pt idx="24">
                  <c:v>2008.0</c:v>
                </c:pt>
                <c:pt idx="25">
                  <c:v>2009.0</c:v>
                </c:pt>
                <c:pt idx="26">
                  <c:v>2010.0</c:v>
                </c:pt>
                <c:pt idx="27">
                  <c:v>2011.0</c:v>
                </c:pt>
                <c:pt idx="28">
                  <c:v>2012.0</c:v>
                </c:pt>
                <c:pt idx="29">
                  <c:v>2013.0</c:v>
                </c:pt>
                <c:pt idx="30">
                  <c:v>2014.0</c:v>
                </c:pt>
                <c:pt idx="31">
                  <c:v>2015.0</c:v>
                </c:pt>
                <c:pt idx="32">
                  <c:v>2016.0</c:v>
                </c:pt>
                <c:pt idx="33">
                  <c:v>2017.0</c:v>
                </c:pt>
              </c:numCache>
            </c:numRef>
          </c:cat>
          <c:val>
            <c:numRef>
              <c:f>Wind!$D$2:$D$35</c:f>
              <c:numCache>
                <c:formatCode>General</c:formatCode>
                <c:ptCount val="34"/>
                <c:pt idx="0">
                  <c:v>5.4</c:v>
                </c:pt>
                <c:pt idx="1">
                  <c:v>5.8</c:v>
                </c:pt>
                <c:pt idx="2">
                  <c:v>5.5</c:v>
                </c:pt>
                <c:pt idx="3">
                  <c:v>5.5</c:v>
                </c:pt>
                <c:pt idx="4">
                  <c:v>5.3</c:v>
                </c:pt>
                <c:pt idx="5">
                  <c:v>5.2</c:v>
                </c:pt>
                <c:pt idx="6">
                  <c:v>5.3</c:v>
                </c:pt>
                <c:pt idx="7">
                  <c:v>5.4</c:v>
                </c:pt>
                <c:pt idx="8">
                  <c:v>5.5</c:v>
                </c:pt>
                <c:pt idx="9">
                  <c:v>5.5</c:v>
                </c:pt>
                <c:pt idx="10">
                  <c:v>5.8</c:v>
                </c:pt>
                <c:pt idx="11">
                  <c:v>5.4</c:v>
                </c:pt>
                <c:pt idx="12">
                  <c:v>4.8</c:v>
                </c:pt>
                <c:pt idx="13">
                  <c:v>5.1</c:v>
                </c:pt>
                <c:pt idx="14">
                  <c:v>4.8</c:v>
                </c:pt>
                <c:pt idx="15">
                  <c:v>5.0</c:v>
                </c:pt>
                <c:pt idx="16">
                  <c:v>5.0</c:v>
                </c:pt>
                <c:pt idx="17">
                  <c:v>4.7</c:v>
                </c:pt>
                <c:pt idx="18">
                  <c:v>5.0</c:v>
                </c:pt>
                <c:pt idx="19">
                  <c:v>4.9</c:v>
                </c:pt>
                <c:pt idx="20">
                  <c:v>4.9</c:v>
                </c:pt>
                <c:pt idx="21">
                  <c:v>4.8</c:v>
                </c:pt>
                <c:pt idx="22">
                  <c:v>4.9</c:v>
                </c:pt>
                <c:pt idx="23">
                  <c:v>4.8</c:v>
                </c:pt>
                <c:pt idx="24">
                  <c:v>4.8</c:v>
                </c:pt>
                <c:pt idx="25">
                  <c:v>4.8</c:v>
                </c:pt>
                <c:pt idx="26">
                  <c:v>4.9</c:v>
                </c:pt>
                <c:pt idx="27">
                  <c:v>4.5</c:v>
                </c:pt>
                <c:pt idx="28">
                  <c:v>4.6</c:v>
                </c:pt>
                <c:pt idx="29">
                  <c:v>4.7</c:v>
                </c:pt>
                <c:pt idx="30">
                  <c:v>4.7</c:v>
                </c:pt>
                <c:pt idx="31">
                  <c:v>4.6</c:v>
                </c:pt>
                <c:pt idx="32">
                  <c:v>4.8</c:v>
                </c:pt>
                <c:pt idx="33">
                  <c:v>4.9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22804936"/>
        <c:axId val="-2105198040"/>
      </c:lineChart>
      <c:catAx>
        <c:axId val="-21228049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>
                <a:solidFill>
                  <a:srgbClr val="000000"/>
                </a:solidFill>
                <a:latin typeface="Times New Roman"/>
                <a:cs typeface="Times New Roman"/>
              </a:defRPr>
            </a:pPr>
            <a:endParaRPr lang="en-US"/>
          </a:p>
        </c:txPr>
        <c:crossAx val="-2105198040"/>
        <c:crosses val="autoZero"/>
        <c:auto val="1"/>
        <c:lblAlgn val="ctr"/>
        <c:lblOffset val="100"/>
        <c:tickLblSkip val="5"/>
        <c:noMultiLvlLbl val="0"/>
      </c:catAx>
      <c:valAx>
        <c:axId val="-2105198040"/>
        <c:scaling>
          <c:orientation val="minMax"/>
          <c:min val="4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>
                    <a:solidFill>
                      <a:srgbClr val="000000"/>
                    </a:solidFill>
                    <a:latin typeface="Times New Roman"/>
                    <a:cs typeface="Times New Roman"/>
                  </a:defRPr>
                </a:pPr>
                <a:r>
                  <a:rPr lang="en-US" sz="1600" dirty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Wind</a:t>
                </a:r>
                <a:r>
                  <a:rPr lang="en-US" sz="1600" baseline="0" dirty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 Speed (m/s)</a:t>
                </a:r>
                <a:endParaRPr lang="en-US" sz="1600" dirty="0">
                  <a:solidFill>
                    <a:srgbClr val="000000"/>
                  </a:solidFill>
                  <a:latin typeface="Times New Roman"/>
                  <a:cs typeface="Times New Roman"/>
                </a:endParaRPr>
              </a:p>
            </c:rich>
          </c:tx>
          <c:layout>
            <c:manualLayout>
              <c:xMode val="edge"/>
              <c:yMode val="edge"/>
              <c:x val="0.0187439727629894"/>
              <c:y val="0.1601122573183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>
                <a:solidFill>
                  <a:srgbClr val="000000"/>
                </a:solidFill>
                <a:latin typeface="Times New Roman"/>
                <a:cs typeface="Times New Roman"/>
              </a:defRPr>
            </a:pPr>
            <a:endParaRPr lang="en-US"/>
          </a:p>
        </c:txPr>
        <c:crossAx val="-2122804936"/>
        <c:crosses val="autoZero"/>
        <c:crossBetween val="between"/>
      </c:valAx>
    </c:plotArea>
    <c:plotVisOnly val="1"/>
    <c:dispBlanksAs val="gap"/>
    <c:showDLblsOverMax val="0"/>
  </c:chart>
  <c:spPr>
    <a:solidFill>
      <a:srgbClr val="FFFFFF"/>
    </a:solidFill>
    <a:ln>
      <a:solidFill>
        <a:schemeClr val="bg1"/>
      </a:solidFill>
    </a:ln>
  </c:sp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78640A-3AE7-914E-8D83-003EC54A1E17}" type="datetimeFigureOut">
              <a:rPr lang="en-US" smtClean="0"/>
              <a:t>4/25/18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BDE99D-F654-AE44-8DFB-ED0772B92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870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242 miles south of </a:t>
            </a:r>
            <a:r>
              <a:rPr lang="en-US" baseline="0" dirty="0" err="1" smtClean="0"/>
              <a:t>boston</a:t>
            </a:r>
            <a:endParaRPr lang="en-US" baseline="0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longislandsoundstudy.net</a:t>
            </a:r>
            <a:r>
              <a:rPr lang="en-US" dirty="0" smtClean="0"/>
              <a:t>/about-the-sound/history/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DE99D-F654-AE44-8DFB-ED0772B92BE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3002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Link</a:t>
            </a:r>
            <a:r>
              <a:rPr lang="en-US" baseline="0" dirty="0" smtClean="0"/>
              <a:t> between warming in the bay, decrease in sediment oxygen consumption the fluxes of ammonium and phosphate from sediments, and in sediment </a:t>
            </a:r>
            <a:r>
              <a:rPr lang="en-US" baseline="0" dirty="0" err="1" smtClean="0"/>
              <a:t>denitrification</a:t>
            </a:r>
            <a:r>
              <a:rPr lang="en-US" baseline="0" dirty="0" smtClean="0"/>
              <a:t>. Winter spring </a:t>
            </a:r>
            <a:r>
              <a:rPr lang="en-US" baseline="0" dirty="0" err="1" smtClean="0"/>
              <a:t>blook</a:t>
            </a:r>
            <a:r>
              <a:rPr lang="en-US" baseline="0" dirty="0" smtClean="0"/>
              <a:t> shifted to less intense summer-autumn blooms. Climate induced </a:t>
            </a:r>
            <a:r>
              <a:rPr lang="en-US" baseline="0" dirty="0" err="1" smtClean="0"/>
              <a:t>oligotrophication</a:t>
            </a:r>
            <a:r>
              <a:rPr lang="en-US" baseline="0" dirty="0" smtClean="0"/>
              <a:t> will be further intensified by  nitrogen reductions. </a:t>
            </a:r>
          </a:p>
          <a:p>
            <a:r>
              <a:rPr lang="en-US" baseline="0" dirty="0" smtClean="0"/>
              <a:t>Climate change alters phenology.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DE99D-F654-AE44-8DFB-ED0772B92B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796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Daytime Primary production is positive, </a:t>
            </a:r>
            <a:r>
              <a:rPr lang="en-US" dirty="0" err="1" smtClean="0"/>
              <a:t>nightime</a:t>
            </a:r>
            <a:r>
              <a:rPr lang="en-US" dirty="0" smtClean="0"/>
              <a:t> is</a:t>
            </a:r>
            <a:r>
              <a:rPr lang="en-US" baseline="0" dirty="0" smtClean="0"/>
              <a:t> negative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DE99D-F654-AE44-8DFB-ED0772B92B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231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Pier shows significant warming from 1970 to 2002 at a rate of 0.04◦C per year and an overall mean annual increase of 1.2◦C (Nixon et al., 2004).</a:t>
            </a:r>
          </a:p>
          <a:p>
            <a:r>
              <a:rPr lang="en-US" dirty="0" smtClean="0"/>
              <a:t>1992-1994 to current rates 2011-2012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DE99D-F654-AE44-8DFB-ED0772B92BE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231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Pier shows significant warming from 1970 to 2002 at a rate of 0.04◦C per year and an overall mean annual increase of 1.2◦C (Nixon et al., 2004).</a:t>
            </a:r>
          </a:p>
          <a:p>
            <a:endParaRPr lang="en-US" dirty="0" smtClean="0"/>
          </a:p>
          <a:p>
            <a:r>
              <a:rPr lang="en-US" dirty="0" smtClean="0"/>
              <a:t>Put bigger</a:t>
            </a:r>
            <a:r>
              <a:rPr lang="en-US" baseline="0" dirty="0" smtClean="0"/>
              <a:t> text over the axes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DE99D-F654-AE44-8DFB-ED0772B92B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23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Pier shows significant warming from 1970 to 2002 at a rate of 0.04◦C per year and an overall mean annual increase of 1.2◦C (Nixon et al., 2004).</a:t>
            </a:r>
          </a:p>
          <a:p>
            <a:endParaRPr lang="en-US" dirty="0" smtClean="0"/>
          </a:p>
          <a:p>
            <a:r>
              <a:rPr lang="en-US" dirty="0" smtClean="0"/>
              <a:t>Put bigger</a:t>
            </a:r>
            <a:r>
              <a:rPr lang="en-US" baseline="0" dirty="0" smtClean="0"/>
              <a:t> text over the axes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DE99D-F654-AE44-8DFB-ED0772B92BE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231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what does</a:t>
            </a:r>
            <a:r>
              <a:rPr lang="en-US" baseline="0" dirty="0" smtClean="0"/>
              <a:t> this mean for LIS?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DE99D-F654-AE44-8DFB-ED0772B92BE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019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 at</a:t>
            </a:r>
            <a:r>
              <a:rPr lang="en-US" baseline="0" dirty="0" smtClean="0"/>
              <a:t> </a:t>
            </a:r>
            <a:r>
              <a:rPr lang="en-US" baseline="0" smtClean="0"/>
              <a:t>relationship after 1959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DE99D-F654-AE44-8DFB-ED0772B92BE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555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 at</a:t>
            </a:r>
            <a:r>
              <a:rPr lang="en-US" baseline="0" dirty="0" smtClean="0"/>
              <a:t> </a:t>
            </a:r>
            <a:r>
              <a:rPr lang="en-US" baseline="0" smtClean="0"/>
              <a:t>relationship after 1959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DE99D-F654-AE44-8DFB-ED0772B92BE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555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</a:t>
            </a:r>
            <a:r>
              <a:rPr lang="en-US" baseline="0" dirty="0" smtClean="0"/>
              <a:t> exportation known and unknowns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DE99D-F654-AE44-8DFB-ED0772B92BE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692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59,000 </a:t>
            </a:r>
            <a:r>
              <a:rPr lang="en-US" dirty="0" err="1" smtClean="0"/>
              <a:t>poinds</a:t>
            </a:r>
            <a:r>
              <a:rPr lang="en-US" dirty="0" smtClean="0"/>
              <a:t> per day of N reduced by</a:t>
            </a:r>
            <a:r>
              <a:rPr lang="en-US" baseline="0" dirty="0" smtClean="0"/>
              <a:t> 45 million pounds per year</a:t>
            </a:r>
          </a:p>
          <a:p>
            <a:r>
              <a:rPr lang="en-US" baseline="0" dirty="0" smtClean="0"/>
              <a:t>Tertiary sewage treatment . </a:t>
            </a:r>
          </a:p>
          <a:p>
            <a:r>
              <a:rPr lang="en-US" baseline="0" dirty="0" smtClean="0"/>
              <a:t>The hypoxia/anoxia is likely due to a combination of legacy effects from cultural eutrophication an subsequent storage of carbon in the sediments as wee as climate change. </a:t>
            </a:r>
          </a:p>
          <a:p>
            <a:r>
              <a:rPr lang="en-US" baseline="0" dirty="0" smtClean="0"/>
              <a:t>Occurs between </a:t>
            </a:r>
            <a:r>
              <a:rPr lang="en-US" baseline="0" dirty="0" err="1" smtClean="0"/>
              <a:t>june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september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DE99D-F654-AE44-8DFB-ED0772B92B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030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59,000 </a:t>
            </a:r>
            <a:r>
              <a:rPr lang="en-US" dirty="0" err="1" smtClean="0"/>
              <a:t>poinds</a:t>
            </a:r>
            <a:r>
              <a:rPr lang="en-US" dirty="0" smtClean="0"/>
              <a:t> per day of N reduced by</a:t>
            </a:r>
            <a:r>
              <a:rPr lang="en-US" baseline="0" dirty="0" smtClean="0"/>
              <a:t> 45 million pounds per year</a:t>
            </a:r>
          </a:p>
          <a:p>
            <a:r>
              <a:rPr lang="en-US" baseline="0" dirty="0" smtClean="0"/>
              <a:t>Tertiary sewage treatment . </a:t>
            </a:r>
          </a:p>
          <a:p>
            <a:r>
              <a:rPr lang="en-US" baseline="0" dirty="0" smtClean="0"/>
              <a:t>The hypoxia/anoxia is likely due to a combination of legacy effects from cultural eutrophication an subsequent storage of carbon in the sediments as wee as climate change. </a:t>
            </a:r>
          </a:p>
          <a:p>
            <a:r>
              <a:rPr lang="en-US" baseline="0" dirty="0" smtClean="0"/>
              <a:t>Occurs between </a:t>
            </a:r>
            <a:r>
              <a:rPr lang="en-US" baseline="0" dirty="0" err="1" smtClean="0"/>
              <a:t>june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september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DE99D-F654-AE44-8DFB-ED0772B92B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030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</a:t>
            </a:r>
            <a:r>
              <a:rPr lang="en-US" baseline="0" dirty="0" smtClean="0"/>
              <a:t> exportation known and unknowns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DE99D-F654-AE44-8DFB-ED0772B92B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692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</a:t>
            </a:r>
            <a:r>
              <a:rPr lang="en-US" baseline="0" dirty="0" smtClean="0"/>
              <a:t> it too soon to see a difference? What other factors play a role?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DE99D-F654-AE44-8DFB-ED0772B92BE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96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FFFFFF"/>
                </a:solidFill>
                <a:latin typeface="Arial"/>
                <a:cs typeface="Arial"/>
              </a:rPr>
              <a:t>Benthic pelagic coupling can be altered by nutrient loading and climate change (Fulweiler &amp; Nixon, 2012). </a:t>
            </a:r>
          </a:p>
          <a:p>
            <a:endParaRPr lang="en-US" dirty="0" smtClean="0"/>
          </a:p>
          <a:p>
            <a:r>
              <a:rPr lang="en-US" dirty="0" smtClean="0"/>
              <a:t>Lower dissolved oxygen,</a:t>
            </a:r>
            <a:r>
              <a:rPr lang="en-US" baseline="0" dirty="0" smtClean="0"/>
              <a:t> decreased phytoplankton production, increase in storms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DE99D-F654-AE44-8DFB-ED0772B92BE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53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Link</a:t>
            </a:r>
            <a:r>
              <a:rPr lang="en-US" baseline="0" dirty="0" smtClean="0"/>
              <a:t> between warming in the bay, decrease in sediment oxygen consumption the fluxes of ammonium and phosphate from sediments, and in sediment </a:t>
            </a:r>
            <a:r>
              <a:rPr lang="en-US" baseline="0" dirty="0" err="1" smtClean="0"/>
              <a:t>denitrification</a:t>
            </a:r>
            <a:r>
              <a:rPr lang="en-US" baseline="0" dirty="0" smtClean="0"/>
              <a:t>. Winter spring </a:t>
            </a:r>
            <a:r>
              <a:rPr lang="en-US" baseline="0" dirty="0" err="1" smtClean="0"/>
              <a:t>blook</a:t>
            </a:r>
            <a:r>
              <a:rPr lang="en-US" baseline="0" dirty="0" smtClean="0"/>
              <a:t> shifted to less intense summer-autumn blooms. Climate induced </a:t>
            </a:r>
            <a:r>
              <a:rPr lang="en-US" baseline="0" dirty="0" err="1" smtClean="0"/>
              <a:t>oligotrophication</a:t>
            </a:r>
            <a:r>
              <a:rPr lang="en-US" baseline="0" dirty="0" smtClean="0"/>
              <a:t> will be further intensified by  nitrogen reductions. </a:t>
            </a:r>
          </a:p>
          <a:p>
            <a:r>
              <a:rPr lang="en-US" baseline="0" dirty="0" smtClean="0"/>
              <a:t>Climate change alters phenology.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DE99D-F654-AE44-8DFB-ED0772B92BE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79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Link</a:t>
            </a:r>
            <a:r>
              <a:rPr lang="en-US" baseline="0" dirty="0" smtClean="0"/>
              <a:t> between warming in the bay, decrease in sediment oxygen consumption the fluxes of ammonium and phosphate from sediments, and in sediment </a:t>
            </a:r>
            <a:r>
              <a:rPr lang="en-US" baseline="0" dirty="0" err="1" smtClean="0"/>
              <a:t>denitrification</a:t>
            </a:r>
            <a:r>
              <a:rPr lang="en-US" baseline="0" dirty="0" smtClean="0"/>
              <a:t>. Winter spring </a:t>
            </a:r>
            <a:r>
              <a:rPr lang="en-US" baseline="0" dirty="0" err="1" smtClean="0"/>
              <a:t>blook</a:t>
            </a:r>
            <a:r>
              <a:rPr lang="en-US" baseline="0" dirty="0" smtClean="0"/>
              <a:t> shifted to less intense summer-autumn blooms. Climate induced </a:t>
            </a:r>
            <a:r>
              <a:rPr lang="en-US" baseline="0" dirty="0" err="1" smtClean="0"/>
              <a:t>oligotrophication</a:t>
            </a:r>
            <a:r>
              <a:rPr lang="en-US" baseline="0" dirty="0" smtClean="0"/>
              <a:t> will be further intensified by  nitrogen reductions. </a:t>
            </a:r>
          </a:p>
          <a:p>
            <a:r>
              <a:rPr lang="en-US" baseline="0" dirty="0" smtClean="0"/>
              <a:t>Climate change alters phenology.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DE99D-F654-AE44-8DFB-ED0772B92BE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796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Link</a:t>
            </a:r>
            <a:r>
              <a:rPr lang="en-US" baseline="0" dirty="0" smtClean="0"/>
              <a:t> between warming in the bay, decrease in sediment oxygen consumption the fluxes of ammonium and phosphate from sediments, and in sediment </a:t>
            </a:r>
            <a:r>
              <a:rPr lang="en-US" baseline="0" dirty="0" err="1" smtClean="0"/>
              <a:t>denitrification</a:t>
            </a:r>
            <a:r>
              <a:rPr lang="en-US" baseline="0" dirty="0" smtClean="0"/>
              <a:t>. Winter spring </a:t>
            </a:r>
            <a:r>
              <a:rPr lang="en-US" baseline="0" dirty="0" err="1" smtClean="0"/>
              <a:t>blook</a:t>
            </a:r>
            <a:r>
              <a:rPr lang="en-US" baseline="0" dirty="0" smtClean="0"/>
              <a:t> shifted to less intense summer-autumn blooms. Climate induced </a:t>
            </a:r>
            <a:r>
              <a:rPr lang="en-US" baseline="0" dirty="0" err="1" smtClean="0"/>
              <a:t>oligotrophication</a:t>
            </a:r>
            <a:r>
              <a:rPr lang="en-US" baseline="0" dirty="0" smtClean="0"/>
              <a:t> will be further intensified by  nitrogen reductions. </a:t>
            </a:r>
          </a:p>
          <a:p>
            <a:r>
              <a:rPr lang="en-US" baseline="0" dirty="0" smtClean="0"/>
              <a:t>Climate change alters phenology.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DE99D-F654-AE44-8DFB-ED0772B92B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79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CF886-D95D-3546-8864-3872D2663109}" type="datetimeFigureOut">
              <a:rPr lang="en-US" smtClean="0"/>
              <a:t>4/25/18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B6D64-62FF-EA40-AAC9-35523900B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298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CF886-D95D-3546-8864-3872D2663109}" type="datetimeFigureOut">
              <a:rPr lang="en-US" smtClean="0"/>
              <a:t>4/25/18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B6D64-62FF-EA40-AAC9-35523900B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185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CF886-D95D-3546-8864-3872D2663109}" type="datetimeFigureOut">
              <a:rPr lang="en-US" smtClean="0"/>
              <a:t>4/25/18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B6D64-62FF-EA40-AAC9-35523900B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933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CF886-D95D-3546-8864-3872D2663109}" type="datetimeFigureOut">
              <a:rPr lang="en-US" smtClean="0"/>
              <a:t>4/25/18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B6D64-62FF-EA40-AAC9-35523900B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225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CF886-D95D-3546-8864-3872D2663109}" type="datetimeFigureOut">
              <a:rPr lang="en-US" smtClean="0"/>
              <a:t>4/25/18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B6D64-62FF-EA40-AAC9-35523900B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488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CF886-D95D-3546-8864-3872D2663109}" type="datetimeFigureOut">
              <a:rPr lang="en-US" smtClean="0"/>
              <a:t>4/25/18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B6D64-62FF-EA40-AAC9-35523900B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08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CF886-D95D-3546-8864-3872D2663109}" type="datetimeFigureOut">
              <a:rPr lang="en-US" smtClean="0"/>
              <a:t>4/25/18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B6D64-62FF-EA40-AAC9-35523900B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479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CF886-D95D-3546-8864-3872D2663109}" type="datetimeFigureOut">
              <a:rPr lang="en-US" smtClean="0"/>
              <a:t>4/25/18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B6D64-62FF-EA40-AAC9-35523900B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85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CF886-D95D-3546-8864-3872D2663109}" type="datetimeFigureOut">
              <a:rPr lang="en-US" smtClean="0"/>
              <a:t>4/25/18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B6D64-62FF-EA40-AAC9-35523900B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043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CF886-D95D-3546-8864-3872D2663109}" type="datetimeFigureOut">
              <a:rPr lang="en-US" smtClean="0"/>
              <a:t>4/25/18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B6D64-62FF-EA40-AAC9-35523900B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921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CF886-D95D-3546-8864-3872D2663109}" type="datetimeFigureOut">
              <a:rPr lang="en-US" smtClean="0"/>
              <a:t>4/25/18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B6D64-62FF-EA40-AAC9-35523900B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511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9CF886-D95D-3546-8864-3872D2663109}" type="datetimeFigureOut">
              <a:rPr lang="en-US" smtClean="0"/>
              <a:t>4/25/18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B6D64-62FF-EA40-AAC9-35523900B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914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5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chart" Target="../charts/char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png"/><Relationship Id="rId5" Type="http://schemas.openxmlformats.org/officeDocument/2006/relationships/image" Target="../media/image25.tiff"/><Relationship Id="rId6" Type="http://schemas.openxmlformats.org/officeDocument/2006/relationships/image" Target="../media/image26.tiff"/><Relationship Id="rId7" Type="http://schemas.openxmlformats.org/officeDocument/2006/relationships/image" Target="../media/image27.tiff"/><Relationship Id="rId8" Type="http://schemas.openxmlformats.org/officeDocument/2006/relationships/image" Target="../media/image28.png"/><Relationship Id="rId9" Type="http://schemas.openxmlformats.org/officeDocument/2006/relationships/hyperlink" Target="mailto:cmazur@bu.edu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500" r="28700"/>
          <a:stretch/>
        </p:blipFill>
        <p:spPr>
          <a:xfrm>
            <a:off x="-20782" y="0"/>
            <a:ext cx="916478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97838" y="294167"/>
            <a:ext cx="6692462" cy="2049724"/>
          </a:xfrm>
          <a:solidFill>
            <a:srgbClr val="CCBBBF">
              <a:alpha val="80000"/>
            </a:srgbClr>
          </a:solidFill>
          <a:ln w="28575" cmpd="sng">
            <a:solidFill>
              <a:schemeClr val="accent3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/>
                <a:cs typeface="Arial"/>
              </a:rPr>
              <a:t>Uncertainties of Benthic-Pelagic Coupling in Response to Anthropogenic Stressors</a:t>
            </a:r>
            <a:endParaRPr lang="en-US" sz="3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87312" y="2606554"/>
            <a:ext cx="5029094" cy="1089339"/>
          </a:xfrm>
          <a:solidFill>
            <a:schemeClr val="tx1">
              <a:alpha val="73000"/>
            </a:schemeClr>
          </a:solidFill>
          <a:ln w="28575" cmpd="sng">
            <a:solidFill>
              <a:schemeClr val="tx2">
                <a:lumMod val="25000"/>
              </a:schemeClr>
            </a:solidFill>
          </a:ln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Claudia I. Mazur </a:t>
            </a:r>
            <a:endParaRPr lang="en-US" sz="2000" dirty="0">
              <a:solidFill>
                <a:schemeClr val="bg1"/>
              </a:solidFill>
              <a:latin typeface="Wingdings"/>
              <a:ea typeface="Wingdings"/>
              <a:cs typeface="Wingdings"/>
              <a:sym typeface="Wingdings"/>
            </a:endParaRPr>
          </a:p>
          <a:p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ES 623: Marine Biogeochemistry </a:t>
            </a:r>
            <a:r>
              <a:rPr lang="en-US" sz="1800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  <a:sym typeface="Wingdings"/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Spring 2018 Graduate Student Presentation</a:t>
            </a:r>
            <a:endParaRPr lang="en-US" sz="18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3416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88461" y="368516"/>
            <a:ext cx="5244342" cy="985791"/>
          </a:xfrm>
          <a:prstGeom prst="rect">
            <a:avLst/>
          </a:prstGeom>
          <a:solidFill>
            <a:srgbClr val="B4B4BD"/>
          </a:solidFill>
          <a:ln w="28575" cmpd="sng">
            <a:solidFill>
              <a:srgbClr val="63764B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 smtClean="0">
                <a:solidFill>
                  <a:schemeClr val="bg1"/>
                </a:solidFill>
                <a:latin typeface="Arial"/>
                <a:cs typeface="Arial"/>
              </a:rPr>
              <a:t>Long Island Sound, NY</a:t>
            </a:r>
            <a:endParaRPr lang="en-US" sz="3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0" name="Content Placeholder 3" descr="Screen Shot 2018-01-31 at 2.45.09 P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6" r="11056"/>
          <a:stretch>
            <a:fillRect/>
          </a:stretch>
        </p:blipFill>
        <p:spPr>
          <a:xfrm>
            <a:off x="5745386" y="364106"/>
            <a:ext cx="3197218" cy="1758348"/>
          </a:xfrm>
          <a:ln>
            <a:solidFill>
              <a:srgbClr val="000000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5408470" y="2401243"/>
            <a:ext cx="3485602" cy="163121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"/>
                <a:cs typeface="Arial"/>
              </a:rPr>
              <a:t>Changes in surface water productivity impact the nitrogen removal capacity of the system (Fulweiler &amp; </a:t>
            </a:r>
            <a:r>
              <a:rPr lang="en-US" sz="2000" dirty="0" err="1">
                <a:latin typeface="Arial"/>
                <a:cs typeface="Arial"/>
              </a:rPr>
              <a:t>Heiss</a:t>
            </a:r>
            <a:r>
              <a:rPr lang="en-US" sz="2000" dirty="0">
                <a:latin typeface="Arial"/>
                <a:cs typeface="Arial"/>
              </a:rPr>
              <a:t>, 2014).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09407" y="950220"/>
            <a:ext cx="1012422" cy="568355"/>
          </a:xfrm>
          <a:prstGeom prst="rect">
            <a:avLst/>
          </a:prstGeom>
          <a:noFill/>
          <a:ln w="190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889936" y="3565026"/>
            <a:ext cx="678342" cy="329604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rgbClr val="7DF414"/>
                </a:solidFill>
                <a:latin typeface="Arial"/>
                <a:cs typeface="Arial"/>
              </a:rPr>
              <a:t>0.0</a:t>
            </a:r>
            <a:endParaRPr lang="en-US" sz="2000" b="1" dirty="0">
              <a:solidFill>
                <a:srgbClr val="7DF414"/>
              </a:solidFill>
              <a:latin typeface="Arial"/>
              <a:cs typeface="Arial"/>
            </a:endParaRPr>
          </a:p>
        </p:txBody>
      </p:sp>
      <p:graphicFrame>
        <p:nvGraphicFramePr>
          <p:cNvPr id="16" name="Chart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1750710"/>
              </p:ext>
            </p:extLst>
          </p:nvPr>
        </p:nvGraphicFramePr>
        <p:xfrm>
          <a:off x="595021" y="1844748"/>
          <a:ext cx="4449332" cy="4375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3161750" y="451527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16701" y="451738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0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608139" y="4258138"/>
            <a:ext cx="3134927" cy="1675843"/>
            <a:chOff x="9567076" y="3577736"/>
            <a:chExt cx="3665949" cy="2358840"/>
          </a:xfrm>
        </p:grpSpPr>
        <p:sp>
          <p:nvSpPr>
            <p:cNvPr id="20" name="Rectangle 19"/>
            <p:cNvSpPr/>
            <p:nvPr/>
          </p:nvSpPr>
          <p:spPr>
            <a:xfrm>
              <a:off x="9567076" y="3577736"/>
              <a:ext cx="3665949" cy="235884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b="1" kern="1200" dirty="0" smtClean="0">
                  <a:solidFill>
                    <a:srgbClr val="000000"/>
                  </a:solidFill>
                  <a:latin typeface="Arial"/>
                  <a:cs typeface="Arial"/>
                </a:rPr>
                <a:t>Key:</a:t>
              </a:r>
              <a:endParaRPr lang="en-US" b="1" kern="1200" dirty="0">
                <a:solidFill>
                  <a:srgbClr val="000000"/>
                </a:solidFill>
                <a:latin typeface="Arial"/>
                <a:cs typeface="Arial"/>
              </a:endParaRPr>
            </a:p>
            <a:p>
              <a:pPr>
                <a:lnSpc>
                  <a:spcPct val="150000"/>
                </a:lnSpc>
              </a:pPr>
              <a:r>
                <a:rPr lang="en-US" kern="1200" dirty="0" smtClean="0">
                  <a:solidFill>
                    <a:srgbClr val="000000"/>
                  </a:solidFill>
                  <a:latin typeface="Arial"/>
                  <a:cs typeface="Arial"/>
                </a:rPr>
                <a:t>          Before Hypoxia</a:t>
              </a:r>
            </a:p>
            <a:p>
              <a:pPr>
                <a:lnSpc>
                  <a:spcPct val="150000"/>
                </a:lnSpc>
              </a:pPr>
              <a:r>
                <a:rPr lang="en-US" kern="1200" dirty="0" smtClean="0">
                  <a:solidFill>
                    <a:srgbClr val="000000"/>
                  </a:solidFill>
                  <a:latin typeface="Arial"/>
                  <a:cs typeface="Arial"/>
                </a:rPr>
                <a:t>          During Hypoxia</a:t>
              </a:r>
            </a:p>
            <a:p>
              <a:pPr>
                <a:lnSpc>
                  <a:spcPct val="150000"/>
                </a:lnSpc>
              </a:pPr>
              <a:endParaRPr lang="en-US" kern="1200" dirty="0" smtClean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9794050" y="4219164"/>
              <a:ext cx="472706" cy="437492"/>
            </a:xfrm>
            <a:prstGeom prst="rect">
              <a:avLst/>
            </a:prstGeom>
            <a:pattFill prst="wdUpDiag">
              <a:fgClr>
                <a:srgbClr val="000000"/>
              </a:fgClr>
              <a:bgClr>
                <a:prstClr val="white"/>
              </a:bgClr>
            </a:patt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kern="120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9798168" y="4961967"/>
              <a:ext cx="469240" cy="475697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kern="1200"/>
            </a:p>
          </p:txBody>
        </p:sp>
      </p:grpSp>
      <p:sp>
        <p:nvSpPr>
          <p:cNvPr id="3" name="Oval 2"/>
          <p:cNvSpPr/>
          <p:nvPr/>
        </p:nvSpPr>
        <p:spPr>
          <a:xfrm>
            <a:off x="1768998" y="4753634"/>
            <a:ext cx="765454" cy="792420"/>
          </a:xfrm>
          <a:prstGeom prst="ellipse">
            <a:avLst/>
          </a:prstGeom>
          <a:solidFill>
            <a:schemeClr val="accent5">
              <a:lumMod val="75000"/>
              <a:alpha val="23000"/>
            </a:schemeClr>
          </a:solidFill>
          <a:ln w="28575" cmpd="sng">
            <a:solidFill>
              <a:srgbClr val="1F49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31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8753" r="26672" b="8753"/>
          <a:stretch/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1129751" y="780872"/>
            <a:ext cx="6989588" cy="2241608"/>
          </a:xfrm>
          <a:prstGeom prst="rect">
            <a:avLst/>
          </a:prstGeom>
          <a:solidFill>
            <a:schemeClr val="accent3">
              <a:lumMod val="50000"/>
              <a:alpha val="48000"/>
            </a:schemeClr>
          </a:solidFill>
          <a:ln>
            <a:solidFill>
              <a:srgbClr val="22559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rial"/>
                <a:cs typeface="Arial"/>
              </a:rPr>
              <a:t>How will benthic-pelagic coupling in LIS change in response to reduced nitrogen inputs and </a:t>
            </a:r>
            <a:r>
              <a:rPr lang="en-US" sz="3200" dirty="0">
                <a:solidFill>
                  <a:schemeClr val="tx1"/>
                </a:solidFill>
                <a:latin typeface="Arial"/>
                <a:cs typeface="Arial"/>
              </a:rPr>
              <a:t>climate </a:t>
            </a:r>
            <a:r>
              <a:rPr lang="en-US" sz="3200" dirty="0" smtClean="0">
                <a:solidFill>
                  <a:schemeClr val="tx1"/>
                </a:solidFill>
                <a:latin typeface="Arial"/>
                <a:cs typeface="Arial"/>
              </a:rPr>
              <a:t>change?</a:t>
            </a:r>
            <a:endParaRPr lang="en-US" sz="320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4576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081"/>
            <a:ext cx="8229600" cy="1269959"/>
          </a:xfrm>
          <a:solidFill>
            <a:srgbClr val="B4B4BD"/>
          </a:solidFill>
          <a:ln w="28575" cmpd="sng">
            <a:solidFill>
              <a:srgbClr val="63764B"/>
            </a:solidFill>
          </a:ln>
        </p:spPr>
        <p:txBody>
          <a:bodyPr>
            <a:noAutofit/>
          </a:bodyPr>
          <a:lstStyle/>
          <a:p>
            <a:r>
              <a:rPr lang="en-US" sz="3800" dirty="0" smtClean="0">
                <a:solidFill>
                  <a:schemeClr val="bg1"/>
                </a:solidFill>
                <a:latin typeface="Arial"/>
                <a:cs typeface="Arial"/>
              </a:rPr>
              <a:t>How does LIS compare to other coastal systems?</a:t>
            </a:r>
            <a:endParaRPr lang="en-US" sz="3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4" name="Picture 13" descr="Screen Shot 2018-04-23 at 5.43.46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6"/>
          <a:stretch/>
        </p:blipFill>
        <p:spPr>
          <a:xfrm>
            <a:off x="457200" y="1768250"/>
            <a:ext cx="8229600" cy="484820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814083" y="4517119"/>
            <a:ext cx="3536888" cy="1269961"/>
          </a:xfrm>
          <a:prstGeom prst="rect">
            <a:avLst/>
          </a:prstGeom>
          <a:solidFill>
            <a:srgbClr val="FFFF00">
              <a:alpha val="22000"/>
            </a:srgbClr>
          </a:solidFill>
          <a:ln w="190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429195" y="3231322"/>
            <a:ext cx="782071" cy="1269961"/>
          </a:xfrm>
          <a:prstGeom prst="rect">
            <a:avLst/>
          </a:prstGeom>
          <a:solidFill>
            <a:schemeClr val="accent6">
              <a:lumMod val="75000"/>
              <a:alpha val="27000"/>
            </a:schemeClr>
          </a:solidFill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460953" y="3413225"/>
            <a:ext cx="556566" cy="521956"/>
          </a:xfrm>
          <a:prstGeom prst="rect">
            <a:avLst/>
          </a:prstGeom>
          <a:solidFill>
            <a:srgbClr val="FF0000">
              <a:alpha val="40000"/>
            </a:srgbClr>
          </a:solidFill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888499" y="2472761"/>
            <a:ext cx="2020880" cy="646331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6600"/>
                </a:solidFill>
                <a:latin typeface="Arial"/>
                <a:cs typeface="Arial"/>
              </a:rPr>
              <a:t>Narragansett Bay, RI</a:t>
            </a:r>
            <a:endParaRPr lang="en-US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27773" y="4005919"/>
            <a:ext cx="3018398" cy="369332"/>
          </a:xfrm>
          <a:prstGeom prst="rect">
            <a:avLst/>
          </a:prstGeom>
          <a:solidFill>
            <a:srgbClr val="FFFFFF">
              <a:alpha val="55000"/>
            </a:srgbClr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Long Island Sound, NY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09377" y="4178117"/>
            <a:ext cx="1597884" cy="646331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Waquoit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Bay,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MA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301899" y="5053029"/>
            <a:ext cx="3205362" cy="1314321"/>
          </a:xfrm>
          <a:prstGeom prst="rect">
            <a:avLst/>
          </a:prstGeom>
          <a:ln>
            <a:solidFill>
              <a:srgbClr val="6D8057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/>
                <a:cs typeface="Arial"/>
              </a:rPr>
              <a:t>Many environmental changes in Narragansett Bay and in </a:t>
            </a:r>
            <a:r>
              <a:rPr lang="en-US" dirty="0" err="1" smtClean="0">
                <a:latin typeface="Arial"/>
                <a:cs typeface="Arial"/>
              </a:rPr>
              <a:t>Waquoit</a:t>
            </a:r>
            <a:r>
              <a:rPr lang="en-US" dirty="0" smtClean="0">
                <a:latin typeface="Arial"/>
                <a:cs typeface="Arial"/>
              </a:rPr>
              <a:t> Bay can be seen in LIS.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5276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1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985729" y="213082"/>
            <a:ext cx="2862562" cy="1678474"/>
            <a:chOff x="411227" y="1934772"/>
            <a:chExt cx="7814324" cy="4848207"/>
          </a:xfrm>
        </p:grpSpPr>
        <p:pic>
          <p:nvPicPr>
            <p:cNvPr id="9" name="Picture 8" descr="Screen Shot 2018-04-23 at 5.43.46 P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26"/>
            <a:stretch/>
          </p:blipFill>
          <p:spPr>
            <a:xfrm>
              <a:off x="411227" y="1934772"/>
              <a:ext cx="7814324" cy="4848207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</p:pic>
        <p:sp>
          <p:nvSpPr>
            <p:cNvPr id="11" name="Rectangle 10"/>
            <p:cNvSpPr/>
            <p:nvPr/>
          </p:nvSpPr>
          <p:spPr>
            <a:xfrm>
              <a:off x="5227899" y="3495535"/>
              <a:ext cx="742607" cy="1269961"/>
            </a:xfrm>
            <a:prstGeom prst="rect">
              <a:avLst/>
            </a:prstGeom>
            <a:solidFill>
              <a:schemeClr val="accent6">
                <a:lumMod val="75000"/>
                <a:alpha val="27000"/>
              </a:schemeClr>
            </a:solidFill>
            <a:ln w="19050" cmpd="sng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457200" y="408089"/>
            <a:ext cx="5022317" cy="985791"/>
          </a:xfrm>
          <a:prstGeom prst="rect">
            <a:avLst/>
          </a:prstGeom>
          <a:solidFill>
            <a:srgbClr val="B4B4BD"/>
          </a:solidFill>
          <a:ln w="28575" cmpd="sng">
            <a:solidFill>
              <a:srgbClr val="63764B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 smtClean="0">
                <a:solidFill>
                  <a:schemeClr val="bg1"/>
                </a:solidFill>
                <a:latin typeface="Arial"/>
                <a:cs typeface="Arial"/>
              </a:rPr>
              <a:t>Narragansett Bay, RI</a:t>
            </a:r>
            <a:endParaRPr lang="en-US" sz="3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61447" y="2157278"/>
            <a:ext cx="6980390" cy="4289297"/>
            <a:chOff x="4935120" y="2200229"/>
            <a:chExt cx="6521246" cy="4091465"/>
          </a:xfrm>
        </p:grpSpPr>
        <p:pic>
          <p:nvPicPr>
            <p:cNvPr id="16" name="Picture 15" descr="Screen Shot 2018-04-24 at 11.34.30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120" y="2200229"/>
              <a:ext cx="6521246" cy="3811258"/>
            </a:xfrm>
            <a:prstGeom prst="rect">
              <a:avLst/>
            </a:prstGeom>
            <a:ln>
              <a:solidFill>
                <a:srgbClr val="10253F"/>
              </a:solidFill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4935120" y="6014695"/>
              <a:ext cx="16979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Fulweiler &amp; </a:t>
              </a:r>
              <a:r>
                <a:rPr lang="en-US" sz="1200" dirty="0" err="1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Heiss</a:t>
              </a:r>
              <a:r>
                <a:rPr lang="en-US" sz="12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, 2014</a:t>
              </a:r>
              <a:endParaRPr lang="en-US" sz="1200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5985729" y="2237896"/>
            <a:ext cx="1420944" cy="3365727"/>
          </a:xfrm>
          <a:prstGeom prst="rect">
            <a:avLst/>
          </a:prstGeom>
          <a:solidFill>
            <a:schemeClr val="accent5">
              <a:lumMod val="40000"/>
              <a:lumOff val="60000"/>
              <a:alpha val="40000"/>
            </a:schemeClr>
          </a:solidFill>
          <a:ln w="285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57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985729" y="213082"/>
            <a:ext cx="2862562" cy="1678474"/>
            <a:chOff x="411227" y="1934772"/>
            <a:chExt cx="7814324" cy="4848207"/>
          </a:xfrm>
        </p:grpSpPr>
        <p:pic>
          <p:nvPicPr>
            <p:cNvPr id="9" name="Picture 8" descr="Screen Shot 2018-04-23 at 5.43.46 P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26"/>
            <a:stretch/>
          </p:blipFill>
          <p:spPr>
            <a:xfrm>
              <a:off x="411227" y="1934772"/>
              <a:ext cx="7814324" cy="4848207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</p:pic>
        <p:sp>
          <p:nvSpPr>
            <p:cNvPr id="11" name="Rectangle 10"/>
            <p:cNvSpPr/>
            <p:nvPr/>
          </p:nvSpPr>
          <p:spPr>
            <a:xfrm>
              <a:off x="5227899" y="3495535"/>
              <a:ext cx="742607" cy="1269961"/>
            </a:xfrm>
            <a:prstGeom prst="rect">
              <a:avLst/>
            </a:prstGeom>
            <a:solidFill>
              <a:schemeClr val="accent6">
                <a:lumMod val="75000"/>
                <a:alpha val="27000"/>
              </a:schemeClr>
            </a:solidFill>
            <a:ln w="19050" cmpd="sng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457200" y="495945"/>
            <a:ext cx="5022317" cy="985791"/>
          </a:xfrm>
          <a:prstGeom prst="rect">
            <a:avLst/>
          </a:prstGeom>
          <a:solidFill>
            <a:srgbClr val="B4B4BD"/>
          </a:solidFill>
          <a:ln w="28575" cmpd="sng">
            <a:solidFill>
              <a:srgbClr val="63764B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 smtClean="0">
                <a:solidFill>
                  <a:schemeClr val="bg1"/>
                </a:solidFill>
                <a:latin typeface="Arial"/>
                <a:cs typeface="Arial"/>
              </a:rPr>
              <a:t>Narragansett Bay, RI</a:t>
            </a:r>
            <a:endParaRPr lang="en-US" sz="3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70329" y="2226637"/>
            <a:ext cx="7353387" cy="4139573"/>
            <a:chOff x="216154" y="2480683"/>
            <a:chExt cx="5698528" cy="3388639"/>
          </a:xfrm>
        </p:grpSpPr>
        <p:sp>
          <p:nvSpPr>
            <p:cNvPr id="24" name="TextBox 23"/>
            <p:cNvSpPr txBox="1"/>
            <p:nvPr/>
          </p:nvSpPr>
          <p:spPr>
            <a:xfrm>
              <a:off x="216154" y="5340238"/>
              <a:ext cx="5698528" cy="529084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3366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Nine year mean </a:t>
              </a:r>
              <a:r>
                <a:rPr lang="en-US" dirty="0">
                  <a:latin typeface="Arial"/>
                  <a:cs typeface="Arial"/>
                </a:rPr>
                <a:t>net </a:t>
              </a:r>
              <a:r>
                <a:rPr lang="en-US" dirty="0" err="1">
                  <a:latin typeface="Arial"/>
                  <a:cs typeface="Arial"/>
                </a:rPr>
                <a:t>denitrification</a:t>
              </a:r>
              <a:r>
                <a:rPr lang="en-US" dirty="0">
                  <a:latin typeface="Arial"/>
                  <a:cs typeface="Arial"/>
                </a:rPr>
                <a:t> rate was 80% lower than historic </a:t>
              </a:r>
              <a:r>
                <a:rPr lang="en-US" dirty="0" smtClean="0">
                  <a:latin typeface="Arial"/>
                  <a:cs typeface="Arial"/>
                </a:rPr>
                <a:t>rates.</a:t>
              </a:r>
              <a:endParaRPr lang="en-US" dirty="0">
                <a:latin typeface="Arial"/>
                <a:cs typeface="Arial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216154" y="2480683"/>
              <a:ext cx="5698528" cy="2758838"/>
              <a:chOff x="598032" y="2178891"/>
              <a:chExt cx="5387697" cy="2458138"/>
            </a:xfrm>
          </p:grpSpPr>
          <p:pic>
            <p:nvPicPr>
              <p:cNvPr id="21" name="Picture 20" descr="Screen Shot 2018-04-24 at 4.47.47 P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8032" y="2178891"/>
                <a:ext cx="5387697" cy="2181139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1778140" y="2257485"/>
                <a:ext cx="6592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PRE</a:t>
                </a:r>
                <a:endParaRPr lang="en-US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111858" y="2257485"/>
                <a:ext cx="7105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MNB</a:t>
                </a:r>
                <a:endParaRPr lang="en-US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98032" y="4360030"/>
                <a:ext cx="19093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  <a:latin typeface="Times New Roman"/>
                    <a:cs typeface="Times New Roman"/>
                  </a:rPr>
                  <a:t>Fulweiler &amp; </a:t>
                </a:r>
                <a:r>
                  <a:rPr lang="en-US" sz="1200" dirty="0" err="1" smtClean="0">
                    <a:solidFill>
                      <a:schemeClr val="bg1"/>
                    </a:solidFill>
                    <a:latin typeface="Times New Roman"/>
                    <a:cs typeface="Times New Roman"/>
                  </a:rPr>
                  <a:t>Heiss</a:t>
                </a:r>
                <a:r>
                  <a:rPr lang="en-US" sz="1200" dirty="0" smtClean="0">
                    <a:solidFill>
                      <a:schemeClr val="bg1"/>
                    </a:solidFill>
                    <a:latin typeface="Times New Roman"/>
                    <a:cs typeface="Times New Roman"/>
                  </a:rPr>
                  <a:t>, 2014</a:t>
                </a:r>
                <a:endParaRPr lang="en-US" sz="1200" dirty="0">
                  <a:solidFill>
                    <a:schemeClr val="bg1"/>
                  </a:solidFill>
                  <a:latin typeface="Times New Roman"/>
                  <a:cs typeface="Times New Roman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53995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985729" y="213082"/>
            <a:ext cx="2862562" cy="1678474"/>
            <a:chOff x="411227" y="1934772"/>
            <a:chExt cx="7814324" cy="4848207"/>
          </a:xfrm>
        </p:grpSpPr>
        <p:pic>
          <p:nvPicPr>
            <p:cNvPr id="9" name="Picture 8" descr="Screen Shot 2018-04-23 at 5.43.46 P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26"/>
            <a:stretch/>
          </p:blipFill>
          <p:spPr>
            <a:xfrm>
              <a:off x="411227" y="1934772"/>
              <a:ext cx="7814324" cy="4848207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</p:pic>
        <p:sp>
          <p:nvSpPr>
            <p:cNvPr id="11" name="Rectangle 10"/>
            <p:cNvSpPr/>
            <p:nvPr/>
          </p:nvSpPr>
          <p:spPr>
            <a:xfrm>
              <a:off x="5227899" y="3495535"/>
              <a:ext cx="742607" cy="1269961"/>
            </a:xfrm>
            <a:prstGeom prst="rect">
              <a:avLst/>
            </a:prstGeom>
            <a:solidFill>
              <a:schemeClr val="accent6">
                <a:lumMod val="75000"/>
                <a:alpha val="27000"/>
              </a:schemeClr>
            </a:solidFill>
            <a:ln w="19050" cmpd="sng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457200" y="495945"/>
            <a:ext cx="5022317" cy="985791"/>
          </a:xfrm>
          <a:prstGeom prst="rect">
            <a:avLst/>
          </a:prstGeom>
          <a:solidFill>
            <a:srgbClr val="B4B4BD"/>
          </a:solidFill>
          <a:ln w="28575" cmpd="sng">
            <a:solidFill>
              <a:srgbClr val="63764B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 smtClean="0">
                <a:solidFill>
                  <a:schemeClr val="bg1"/>
                </a:solidFill>
                <a:latin typeface="Arial"/>
                <a:cs typeface="Arial"/>
              </a:rPr>
              <a:t>Narragansett Bay, RI</a:t>
            </a:r>
            <a:endParaRPr lang="en-US" sz="3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5" name="Picture 24" descr="Screen Shot 2018-04-24 at 4.57.28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"/>
          <a:stretch/>
        </p:blipFill>
        <p:spPr>
          <a:xfrm>
            <a:off x="510485" y="2206499"/>
            <a:ext cx="5120008" cy="339271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6" name="TextBox 25"/>
          <p:cNvSpPr txBox="1"/>
          <p:nvPr/>
        </p:nvSpPr>
        <p:spPr>
          <a:xfrm>
            <a:off x="6047895" y="3178242"/>
            <a:ext cx="2726436" cy="1200329"/>
          </a:xfrm>
          <a:prstGeom prst="rect">
            <a:avLst/>
          </a:prstGeom>
          <a:solidFill>
            <a:srgbClr val="1F497D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Mean net summer </a:t>
            </a:r>
            <a:r>
              <a:rPr lang="en-US" dirty="0" err="1" smtClean="0">
                <a:latin typeface="Arial"/>
                <a:cs typeface="Arial"/>
              </a:rPr>
              <a:t>denitrification</a:t>
            </a:r>
            <a:r>
              <a:rPr lang="en-US" dirty="0" smtClean="0">
                <a:latin typeface="Arial"/>
                <a:cs typeface="Arial"/>
              </a:rPr>
              <a:t> rates are lower than historic means.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8248" y="6331438"/>
            <a:ext cx="2347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Fulweiler et al. 2007</a:t>
            </a:r>
            <a:endParaRPr lang="en-US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33021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985729" y="213082"/>
            <a:ext cx="2862562" cy="1678474"/>
            <a:chOff x="411227" y="1934772"/>
            <a:chExt cx="7814324" cy="4848207"/>
          </a:xfrm>
        </p:grpSpPr>
        <p:pic>
          <p:nvPicPr>
            <p:cNvPr id="9" name="Picture 8" descr="Screen Shot 2018-04-23 at 5.43.46 P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26"/>
            <a:stretch/>
          </p:blipFill>
          <p:spPr>
            <a:xfrm>
              <a:off x="411227" y="1934772"/>
              <a:ext cx="7814324" cy="4848207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</p:pic>
        <p:sp>
          <p:nvSpPr>
            <p:cNvPr id="11" name="Rectangle 10"/>
            <p:cNvSpPr/>
            <p:nvPr/>
          </p:nvSpPr>
          <p:spPr>
            <a:xfrm>
              <a:off x="5227899" y="3495535"/>
              <a:ext cx="742607" cy="1269961"/>
            </a:xfrm>
            <a:prstGeom prst="rect">
              <a:avLst/>
            </a:prstGeom>
            <a:solidFill>
              <a:schemeClr val="accent6">
                <a:lumMod val="75000"/>
                <a:alpha val="27000"/>
              </a:schemeClr>
            </a:solidFill>
            <a:ln w="19050" cmpd="sng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457200" y="355166"/>
            <a:ext cx="5022317" cy="985791"/>
          </a:xfrm>
          <a:prstGeom prst="rect">
            <a:avLst/>
          </a:prstGeom>
          <a:solidFill>
            <a:srgbClr val="B4B4BD"/>
          </a:solidFill>
          <a:ln w="28575" cmpd="sng">
            <a:solidFill>
              <a:srgbClr val="63764B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 smtClean="0">
                <a:solidFill>
                  <a:schemeClr val="bg1"/>
                </a:solidFill>
                <a:latin typeface="Arial"/>
                <a:cs typeface="Arial"/>
              </a:rPr>
              <a:t>Narragansett Bay, RI</a:t>
            </a:r>
            <a:endParaRPr lang="en-US" sz="3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57200" y="1651781"/>
            <a:ext cx="5270983" cy="4663400"/>
            <a:chOff x="315105" y="2308941"/>
            <a:chExt cx="3921085" cy="3590944"/>
          </a:xfrm>
        </p:grpSpPr>
        <p:pic>
          <p:nvPicPr>
            <p:cNvPr id="19" name="Picture 18" descr="Screen Shot 2018-04-24 at 1.56.37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05" y="2308941"/>
              <a:ext cx="3921085" cy="2597246"/>
            </a:xfrm>
            <a:prstGeom prst="rect">
              <a:avLst/>
            </a:prstGeom>
            <a:ln>
              <a:solidFill>
                <a:srgbClr val="10253F"/>
              </a:solidFill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457200" y="5307395"/>
              <a:ext cx="3548087" cy="592490"/>
            </a:xfrm>
            <a:prstGeom prst="rect">
              <a:avLst/>
            </a:prstGeom>
            <a:solidFill>
              <a:srgbClr val="1F497D"/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smtClean="0">
                  <a:latin typeface="Arial"/>
                  <a:cs typeface="Arial"/>
                </a:rPr>
                <a:t>Overall 1.5 to 1.6 °C increase in water temperature.</a:t>
              </a:r>
              <a:endParaRPr lang="en-US" sz="2200" dirty="0">
                <a:latin typeface="Arial"/>
                <a:cs typeface="Arial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15105" y="4945822"/>
              <a:ext cx="14582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Fulweiler et al. 2015</a:t>
              </a:r>
              <a:endParaRPr lang="en-US" sz="1200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154466" y="2620402"/>
            <a:ext cx="2593223" cy="3139321"/>
          </a:xfrm>
          <a:prstGeom prst="rect">
            <a:avLst/>
          </a:prstGeom>
          <a:solidFill>
            <a:srgbClr val="C80105"/>
          </a:solidFill>
          <a:ln>
            <a:solidFill>
              <a:srgbClr val="FC000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Arial"/>
                <a:cs typeface="Arial"/>
              </a:rPr>
              <a:t>Increased water column temperature can </a:t>
            </a:r>
            <a:r>
              <a:rPr lang="en-US" sz="2200" dirty="0" smtClean="0">
                <a:latin typeface="Arial"/>
                <a:cs typeface="Arial"/>
              </a:rPr>
              <a:t>stimulate grazing and impact N-cycling processes (</a:t>
            </a:r>
            <a:r>
              <a:rPr lang="en-US" sz="2200" dirty="0" err="1" smtClean="0">
                <a:latin typeface="Arial"/>
                <a:cs typeface="Arial"/>
              </a:rPr>
              <a:t>Deason</a:t>
            </a:r>
            <a:r>
              <a:rPr lang="en-US" sz="2200" dirty="0" smtClean="0">
                <a:latin typeface="Arial"/>
                <a:cs typeface="Arial"/>
              </a:rPr>
              <a:t> 1980; Gruber &amp; Galloway, 2008) . </a:t>
            </a:r>
            <a:endParaRPr lang="en-US" sz="2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2548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85158" y="170877"/>
            <a:ext cx="2651116" cy="1465342"/>
            <a:chOff x="411227" y="1934772"/>
            <a:chExt cx="7814324" cy="4848207"/>
          </a:xfrm>
        </p:grpSpPr>
        <p:pic>
          <p:nvPicPr>
            <p:cNvPr id="15" name="Picture 14" descr="Screen Shot 2018-04-23 at 5.43.46 P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26"/>
            <a:stretch/>
          </p:blipFill>
          <p:spPr>
            <a:xfrm>
              <a:off x="411227" y="1934772"/>
              <a:ext cx="7814324" cy="4848207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</p:pic>
        <p:sp>
          <p:nvSpPr>
            <p:cNvPr id="18" name="Rectangle 17"/>
            <p:cNvSpPr/>
            <p:nvPr/>
          </p:nvSpPr>
          <p:spPr>
            <a:xfrm>
              <a:off x="7061562" y="3579752"/>
              <a:ext cx="528481" cy="521956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itle 1"/>
          <p:cNvSpPr txBox="1">
            <a:spLocks/>
          </p:cNvSpPr>
          <p:nvPr/>
        </p:nvSpPr>
        <p:spPr>
          <a:xfrm>
            <a:off x="3461225" y="213082"/>
            <a:ext cx="5277399" cy="985791"/>
          </a:xfrm>
          <a:prstGeom prst="rect">
            <a:avLst/>
          </a:prstGeom>
          <a:solidFill>
            <a:srgbClr val="B4B4BD"/>
          </a:solidFill>
          <a:ln w="28575" cmpd="sng">
            <a:solidFill>
              <a:srgbClr val="63764B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 err="1" smtClean="0">
                <a:solidFill>
                  <a:schemeClr val="bg1"/>
                </a:solidFill>
                <a:latin typeface="Arial"/>
                <a:cs typeface="Arial"/>
              </a:rPr>
              <a:t>Waquoit</a:t>
            </a:r>
            <a:r>
              <a:rPr lang="en-US" sz="3800" dirty="0" smtClean="0">
                <a:solidFill>
                  <a:schemeClr val="bg1"/>
                </a:solidFill>
                <a:latin typeface="Arial"/>
                <a:cs typeface="Arial"/>
              </a:rPr>
              <a:t> Bay, MA</a:t>
            </a:r>
            <a:endParaRPr lang="en-US" sz="3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04966" y="5638989"/>
            <a:ext cx="6379865" cy="646331"/>
          </a:xfrm>
          <a:prstGeom prst="rect">
            <a:avLst/>
          </a:prstGeom>
          <a:solidFill>
            <a:srgbClr val="254061"/>
          </a:solidFill>
          <a:ln>
            <a:solidFill>
              <a:srgbClr val="558ED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Variation in net daytime primary production and nighttime respiration.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24" name="Picture 23" descr="Screen Shot 2018-04-24 at 12.06.5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848" y="1813848"/>
            <a:ext cx="6322833" cy="364723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26100" y="6395476"/>
            <a:ext cx="19093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Times New Roman"/>
                <a:cs typeface="Times New Roman"/>
              </a:rPr>
              <a:t>Foster &amp; Fulweiler, 2014</a:t>
            </a:r>
            <a:endParaRPr lang="en-US" sz="12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58780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85158" y="170877"/>
            <a:ext cx="2651116" cy="1465342"/>
            <a:chOff x="411227" y="1934772"/>
            <a:chExt cx="7814324" cy="4848207"/>
          </a:xfrm>
        </p:grpSpPr>
        <p:pic>
          <p:nvPicPr>
            <p:cNvPr id="15" name="Picture 14" descr="Screen Shot 2018-04-23 at 5.43.46 P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26"/>
            <a:stretch/>
          </p:blipFill>
          <p:spPr>
            <a:xfrm>
              <a:off x="411227" y="1934772"/>
              <a:ext cx="7814324" cy="4848207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</p:pic>
        <p:sp>
          <p:nvSpPr>
            <p:cNvPr id="18" name="Rectangle 17"/>
            <p:cNvSpPr/>
            <p:nvPr/>
          </p:nvSpPr>
          <p:spPr>
            <a:xfrm>
              <a:off x="7061562" y="3579752"/>
              <a:ext cx="528481" cy="521956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itle 1"/>
          <p:cNvSpPr txBox="1">
            <a:spLocks/>
          </p:cNvSpPr>
          <p:nvPr/>
        </p:nvSpPr>
        <p:spPr>
          <a:xfrm>
            <a:off x="3461225" y="213082"/>
            <a:ext cx="5277399" cy="985791"/>
          </a:xfrm>
          <a:prstGeom prst="rect">
            <a:avLst/>
          </a:prstGeom>
          <a:solidFill>
            <a:srgbClr val="B4B4BD"/>
          </a:solidFill>
          <a:ln w="28575" cmpd="sng">
            <a:solidFill>
              <a:srgbClr val="63764B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 err="1" smtClean="0">
                <a:solidFill>
                  <a:schemeClr val="bg1"/>
                </a:solidFill>
                <a:latin typeface="Arial"/>
                <a:cs typeface="Arial"/>
              </a:rPr>
              <a:t>Waquoit</a:t>
            </a:r>
            <a:r>
              <a:rPr lang="en-US" sz="3800" dirty="0" smtClean="0">
                <a:solidFill>
                  <a:schemeClr val="bg1"/>
                </a:solidFill>
                <a:latin typeface="Arial"/>
                <a:cs typeface="Arial"/>
              </a:rPr>
              <a:t> Bay, MA</a:t>
            </a:r>
            <a:endParaRPr lang="en-US" sz="3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9814" y="4652651"/>
            <a:ext cx="1971561" cy="1477328"/>
          </a:xfrm>
          <a:prstGeom prst="rect">
            <a:avLst/>
          </a:prstGeom>
          <a:solidFill>
            <a:srgbClr val="254061"/>
          </a:solidFill>
          <a:ln w="28575" cmpd="sng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Current </a:t>
            </a:r>
            <a:r>
              <a:rPr lang="en-US" dirty="0" err="1" smtClean="0">
                <a:latin typeface="Arial"/>
                <a:cs typeface="Arial"/>
              </a:rPr>
              <a:t>denitrification</a:t>
            </a:r>
            <a:r>
              <a:rPr lang="en-US" dirty="0" smtClean="0">
                <a:latin typeface="Arial"/>
                <a:cs typeface="Arial"/>
              </a:rPr>
              <a:t> rates are higher than historic rates.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33" name="Picture 32" descr="Screen Shot 2018-04-24 at 12.02.27 PM.png"/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49" y="1520772"/>
            <a:ext cx="2865488" cy="4786818"/>
          </a:xfrm>
          <a:prstGeom prst="rect">
            <a:avLst/>
          </a:prstGeom>
          <a:ln w="12700" cmpd="sng">
            <a:solidFill>
              <a:schemeClr val="bg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10016" y="6371361"/>
            <a:ext cx="2531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Times New Roman"/>
                <a:cs typeface="Times New Roman"/>
              </a:rPr>
              <a:t>Foster &amp; Fulweiler, 2014</a:t>
            </a:r>
            <a:endParaRPr lang="en-US" sz="16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02258" y="3343326"/>
            <a:ext cx="1971561" cy="1200329"/>
          </a:xfrm>
          <a:prstGeom prst="rect">
            <a:avLst/>
          </a:prstGeom>
          <a:solidFill>
            <a:srgbClr val="254061"/>
          </a:solidFill>
          <a:ln w="28575" cmpd="sng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Current NH</a:t>
            </a:r>
            <a:r>
              <a:rPr lang="en-US" baseline="-25000" dirty="0" smtClean="0">
                <a:latin typeface="Arial"/>
                <a:cs typeface="Arial"/>
              </a:rPr>
              <a:t>4</a:t>
            </a:r>
            <a:r>
              <a:rPr lang="en-US" baseline="30000" dirty="0" smtClean="0">
                <a:latin typeface="Arial"/>
                <a:cs typeface="Arial"/>
              </a:rPr>
              <a:t>+</a:t>
            </a:r>
            <a:r>
              <a:rPr lang="en-US" dirty="0" smtClean="0">
                <a:latin typeface="Arial"/>
                <a:cs typeface="Arial"/>
              </a:rPr>
              <a:t> rates are lower than historic rates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64713" y="1742695"/>
            <a:ext cx="1971561" cy="1200329"/>
          </a:xfrm>
          <a:prstGeom prst="rect">
            <a:avLst/>
          </a:prstGeom>
          <a:solidFill>
            <a:srgbClr val="254061"/>
          </a:solidFill>
          <a:ln w="28575" cmpd="sng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Current O</a:t>
            </a:r>
            <a:r>
              <a:rPr lang="en-US" baseline="-25000" dirty="0" smtClean="0">
                <a:latin typeface="Arial"/>
                <a:cs typeface="Arial"/>
              </a:rPr>
              <a:t>2</a:t>
            </a:r>
            <a:r>
              <a:rPr lang="en-US" dirty="0" smtClean="0">
                <a:latin typeface="Arial"/>
                <a:cs typeface="Arial"/>
              </a:rPr>
              <a:t> uptake is lower than historic rates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89649" y="1520772"/>
            <a:ext cx="2865488" cy="1631821"/>
          </a:xfrm>
          <a:prstGeom prst="rect">
            <a:avLst/>
          </a:prstGeom>
          <a:solidFill>
            <a:schemeClr val="accent5">
              <a:lumMod val="40000"/>
              <a:lumOff val="60000"/>
              <a:alpha val="3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389649" y="4652651"/>
            <a:ext cx="2865488" cy="1631821"/>
          </a:xfrm>
          <a:prstGeom prst="rect">
            <a:avLst/>
          </a:prstGeom>
          <a:solidFill>
            <a:schemeClr val="accent5">
              <a:lumMod val="40000"/>
              <a:lumOff val="60000"/>
              <a:alpha val="3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389649" y="3152594"/>
            <a:ext cx="2865488" cy="1500058"/>
          </a:xfrm>
          <a:prstGeom prst="rect">
            <a:avLst/>
          </a:prstGeom>
          <a:solidFill>
            <a:schemeClr val="accent2">
              <a:lumMod val="20000"/>
              <a:lumOff val="80000"/>
              <a:alpha val="3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516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6" grpId="0" animBg="1"/>
      <p:bldP spid="17" grpId="0" animBg="1"/>
      <p:bldP spid="5" grpId="0" animBg="1"/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53794" y="213082"/>
            <a:ext cx="2764239" cy="1758400"/>
            <a:chOff x="411227" y="1934772"/>
            <a:chExt cx="7814324" cy="4848207"/>
          </a:xfrm>
        </p:grpSpPr>
        <p:pic>
          <p:nvPicPr>
            <p:cNvPr id="15" name="Picture 14" descr="Screen Shot 2018-04-23 at 5.43.46 P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26"/>
            <a:stretch/>
          </p:blipFill>
          <p:spPr>
            <a:xfrm>
              <a:off x="411227" y="1934772"/>
              <a:ext cx="7814324" cy="4848207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</p:pic>
        <p:sp>
          <p:nvSpPr>
            <p:cNvPr id="18" name="Rectangle 17"/>
            <p:cNvSpPr/>
            <p:nvPr/>
          </p:nvSpPr>
          <p:spPr>
            <a:xfrm>
              <a:off x="7061562" y="3579752"/>
              <a:ext cx="528481" cy="521956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itle 1"/>
          <p:cNvSpPr txBox="1">
            <a:spLocks/>
          </p:cNvSpPr>
          <p:nvPr/>
        </p:nvSpPr>
        <p:spPr>
          <a:xfrm>
            <a:off x="3511580" y="213081"/>
            <a:ext cx="5277399" cy="985791"/>
          </a:xfrm>
          <a:prstGeom prst="rect">
            <a:avLst/>
          </a:prstGeom>
          <a:solidFill>
            <a:srgbClr val="B4B4BD"/>
          </a:solidFill>
          <a:ln w="28575" cmpd="sng">
            <a:solidFill>
              <a:srgbClr val="63764B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 err="1" smtClean="0">
                <a:solidFill>
                  <a:schemeClr val="bg1"/>
                </a:solidFill>
                <a:latin typeface="Arial"/>
                <a:cs typeface="Arial"/>
              </a:rPr>
              <a:t>Waquoit</a:t>
            </a:r>
            <a:r>
              <a:rPr lang="en-US" sz="3800" dirty="0" smtClean="0">
                <a:solidFill>
                  <a:schemeClr val="bg1"/>
                </a:solidFill>
                <a:latin typeface="Arial"/>
                <a:cs typeface="Arial"/>
              </a:rPr>
              <a:t> Bay, MA</a:t>
            </a:r>
            <a:endParaRPr lang="en-US" sz="3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90005" y="2637100"/>
            <a:ext cx="2298974" cy="2862322"/>
          </a:xfrm>
          <a:prstGeom prst="rect">
            <a:avLst/>
          </a:prstGeom>
          <a:solidFill>
            <a:srgbClr val="FF0000">
              <a:alpha val="58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Wind speed significantly declined between May and Oct. from 2002-</a:t>
            </a: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2013 and increases stratification (Foster &amp; Fulweiler, 2014).</a:t>
            </a:r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41329" y="2382567"/>
            <a:ext cx="5960210" cy="4360021"/>
            <a:chOff x="4334654" y="3622597"/>
            <a:chExt cx="4068021" cy="3457268"/>
          </a:xfrm>
        </p:grpSpPr>
        <p:sp>
          <p:nvSpPr>
            <p:cNvPr id="5" name="Rectangle 4"/>
            <p:cNvSpPr/>
            <p:nvPr/>
          </p:nvSpPr>
          <p:spPr>
            <a:xfrm>
              <a:off x="4571052" y="6013166"/>
              <a:ext cx="3831623" cy="561316"/>
            </a:xfrm>
            <a:prstGeom prst="rect">
              <a:avLst/>
            </a:prstGeom>
            <a:solidFill>
              <a:srgbClr val="17375E"/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FFFFFF"/>
                  </a:solidFill>
                  <a:latin typeface="Arial"/>
                  <a:cs typeface="Arial"/>
                </a:rPr>
                <a:t>Yearly increase of 0.04°C and mean </a:t>
              </a:r>
              <a:r>
                <a:rPr lang="en-US" sz="2000" dirty="0">
                  <a:solidFill>
                    <a:srgbClr val="FFFFFF"/>
                  </a:solidFill>
                  <a:latin typeface="Arial"/>
                  <a:cs typeface="Arial"/>
                </a:rPr>
                <a:t>annual increase of </a:t>
              </a:r>
              <a:r>
                <a:rPr lang="en-US" sz="2000" dirty="0" smtClean="0">
                  <a:solidFill>
                    <a:srgbClr val="FFFFFF"/>
                  </a:solidFill>
                  <a:latin typeface="Arial"/>
                  <a:cs typeface="Arial"/>
                </a:rPr>
                <a:t>1.2°C.</a:t>
              </a:r>
              <a:endParaRPr lang="en-US" sz="20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4334654" y="3622597"/>
              <a:ext cx="3928363" cy="3457268"/>
              <a:chOff x="4427164" y="2883689"/>
              <a:chExt cx="3928363" cy="3457268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4663562" y="2883689"/>
                <a:ext cx="3691965" cy="1939879"/>
                <a:chOff x="4498803" y="1962549"/>
                <a:chExt cx="3385967" cy="1611981"/>
              </a:xfrm>
            </p:grpSpPr>
            <p:pic>
              <p:nvPicPr>
                <p:cNvPr id="6" name="Picture 5" descr="Screen Shot 2018-04-24 at 2.24.53 PM.png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64197"/>
                <a:stretch/>
              </p:blipFill>
              <p:spPr>
                <a:xfrm>
                  <a:off x="4498803" y="1962549"/>
                  <a:ext cx="3385967" cy="1611981"/>
                </a:xfrm>
                <a:prstGeom prst="rect">
                  <a:avLst/>
                </a:prstGeom>
              </p:spPr>
            </p:pic>
            <p:pic>
              <p:nvPicPr>
                <p:cNvPr id="19" name="Picture 18" descr="Screen Shot 2018-04-24 at 2.24.53 PM.png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96615"/>
                <a:stretch/>
              </p:blipFill>
              <p:spPr>
                <a:xfrm>
                  <a:off x="4498803" y="3422130"/>
                  <a:ext cx="3385967" cy="152400"/>
                </a:xfrm>
                <a:prstGeom prst="rect">
                  <a:avLst/>
                </a:prstGeom>
              </p:spPr>
            </p:pic>
            <p:pic>
              <p:nvPicPr>
                <p:cNvPr id="20" name="Picture 19" descr="Screen Shot 2018-04-24 at 2.24.53 PM.png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5803" r="92310" b="41418"/>
                <a:stretch/>
              </p:blipFill>
              <p:spPr>
                <a:xfrm>
                  <a:off x="4498803" y="2215806"/>
                  <a:ext cx="270242" cy="1025592"/>
                </a:xfrm>
                <a:prstGeom prst="rect">
                  <a:avLst/>
                </a:prstGeom>
              </p:spPr>
            </p:pic>
          </p:grpSp>
          <p:sp>
            <p:nvSpPr>
              <p:cNvPr id="9" name="Rectangle 8"/>
              <p:cNvSpPr/>
              <p:nvPr/>
            </p:nvSpPr>
            <p:spPr>
              <a:xfrm>
                <a:off x="6956428" y="3093687"/>
                <a:ext cx="957762" cy="796977"/>
              </a:xfrm>
              <a:prstGeom prst="rect">
                <a:avLst/>
              </a:prstGeom>
              <a:noFill/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4663562" y="2883689"/>
                <a:ext cx="3691965" cy="1939879"/>
              </a:xfrm>
              <a:prstGeom prst="rect">
                <a:avLst/>
              </a:prstGeom>
              <a:noFill/>
              <a:ln w="12700" cmpd="sng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>
                <a:off x="4427164" y="6063958"/>
                <a:ext cx="126599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  <a:latin typeface="Times New Roman"/>
                    <a:cs typeface="Times New Roman"/>
                  </a:rPr>
                  <a:t>Nixon et al</a:t>
                </a:r>
                <a:r>
                  <a:rPr lang="en-US" sz="1200" dirty="0" smtClean="0">
                    <a:solidFill>
                      <a:schemeClr val="bg1"/>
                    </a:solidFill>
                    <a:latin typeface="Times New Roman"/>
                    <a:cs typeface="Times New Roman"/>
                  </a:rPr>
                  <a:t>.</a:t>
                </a:r>
                <a:r>
                  <a:rPr lang="en-US" sz="1200" dirty="0">
                    <a:solidFill>
                      <a:schemeClr val="bg1"/>
                    </a:solidFill>
                    <a:latin typeface="Times New Roman"/>
                    <a:cs typeface="Times New Roman"/>
                  </a:rPr>
                  <a:t> </a:t>
                </a:r>
                <a:r>
                  <a:rPr lang="en-US" sz="1200" dirty="0" smtClean="0">
                    <a:solidFill>
                      <a:schemeClr val="bg1"/>
                    </a:solidFill>
                    <a:latin typeface="Times New Roman"/>
                    <a:cs typeface="Times New Roman"/>
                  </a:rPr>
                  <a:t>2004</a:t>
                </a:r>
                <a:endParaRPr lang="en-US" sz="1200" dirty="0">
                  <a:solidFill>
                    <a:schemeClr val="bg1"/>
                  </a:solidFill>
                  <a:latin typeface="Times New Roman"/>
                  <a:cs typeface="Times New Roman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27370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A6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6308516" y="2117619"/>
            <a:ext cx="2500219" cy="3416320"/>
          </a:xfrm>
          <a:prstGeom prst="rect">
            <a:avLst/>
          </a:prstGeom>
          <a:solidFill>
            <a:srgbClr val="FFFFFF">
              <a:alpha val="96000"/>
            </a:srgbClr>
          </a:solidFill>
          <a:ln w="38100" cmpd="sng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“The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Sound has been an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important navigable waterway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for several centuries, serves as receiving waters for a great amount of man’s wastes (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U.S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. EPA,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1971)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, and as a prime recreational region for much of the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[17 million people].” </a:t>
            </a:r>
            <a:r>
              <a:rPr lang="mr-IN" dirty="0" smtClean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 Bowman, 1977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48319" y="1808707"/>
            <a:ext cx="5777103" cy="4023133"/>
            <a:chOff x="411227" y="1144152"/>
            <a:chExt cx="4141075" cy="2625939"/>
          </a:xfrm>
        </p:grpSpPr>
        <p:pic>
          <p:nvPicPr>
            <p:cNvPr id="14" name="Picture 13" descr="Screen Shot 2018-04-23 at 5.43.46 P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09" b="9149"/>
            <a:stretch/>
          </p:blipFill>
          <p:spPr>
            <a:xfrm>
              <a:off x="411227" y="1144152"/>
              <a:ext cx="4141075" cy="2625939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</p:pic>
        <p:sp>
          <p:nvSpPr>
            <p:cNvPr id="19" name="Rectangle 18"/>
            <p:cNvSpPr/>
            <p:nvPr/>
          </p:nvSpPr>
          <p:spPr>
            <a:xfrm>
              <a:off x="556684" y="2850154"/>
              <a:ext cx="1948401" cy="812771"/>
            </a:xfrm>
            <a:prstGeom prst="rect">
              <a:avLst/>
            </a:prstGeom>
            <a:noFill/>
            <a:ln w="1905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213505" y="1276685"/>
              <a:ext cx="361461" cy="283716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248319" y="5849181"/>
            <a:ext cx="4647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Source: Google Maps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86152" y="328536"/>
            <a:ext cx="8457707" cy="985791"/>
          </a:xfrm>
          <a:prstGeom prst="rect">
            <a:avLst/>
          </a:prstGeom>
          <a:solidFill>
            <a:srgbClr val="B4B4BD"/>
          </a:solidFill>
          <a:ln w="28575" cmpd="sng">
            <a:solidFill>
              <a:srgbClr val="63764B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 smtClean="0">
                <a:solidFill>
                  <a:schemeClr val="bg1"/>
                </a:solidFill>
                <a:latin typeface="Arial"/>
                <a:cs typeface="Arial"/>
              </a:rPr>
              <a:t>Long Island Sound, NY</a:t>
            </a:r>
            <a:endParaRPr lang="en-US" sz="38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4591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53794" y="213082"/>
            <a:ext cx="2764239" cy="1758400"/>
            <a:chOff x="411227" y="1934772"/>
            <a:chExt cx="7814324" cy="4848207"/>
          </a:xfrm>
        </p:grpSpPr>
        <p:pic>
          <p:nvPicPr>
            <p:cNvPr id="15" name="Picture 14" descr="Screen Shot 2018-04-23 at 5.43.46 P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26"/>
            <a:stretch/>
          </p:blipFill>
          <p:spPr>
            <a:xfrm>
              <a:off x="411227" y="1934772"/>
              <a:ext cx="7814324" cy="4848207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</p:pic>
        <p:sp>
          <p:nvSpPr>
            <p:cNvPr id="18" name="Rectangle 17"/>
            <p:cNvSpPr/>
            <p:nvPr/>
          </p:nvSpPr>
          <p:spPr>
            <a:xfrm>
              <a:off x="7061562" y="3579752"/>
              <a:ext cx="528481" cy="521956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itle 1"/>
          <p:cNvSpPr txBox="1">
            <a:spLocks/>
          </p:cNvSpPr>
          <p:nvPr/>
        </p:nvSpPr>
        <p:spPr>
          <a:xfrm>
            <a:off x="3511580" y="213081"/>
            <a:ext cx="5277399" cy="985791"/>
          </a:xfrm>
          <a:prstGeom prst="rect">
            <a:avLst/>
          </a:prstGeom>
          <a:solidFill>
            <a:srgbClr val="B4B4BD"/>
          </a:solidFill>
          <a:ln w="28575" cmpd="sng">
            <a:solidFill>
              <a:srgbClr val="63764B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 err="1" smtClean="0">
                <a:solidFill>
                  <a:schemeClr val="bg1"/>
                </a:solidFill>
                <a:latin typeface="Arial"/>
                <a:cs typeface="Arial"/>
              </a:rPr>
              <a:t>Waquoit</a:t>
            </a:r>
            <a:r>
              <a:rPr lang="en-US" sz="3800" dirty="0" smtClean="0">
                <a:solidFill>
                  <a:schemeClr val="bg1"/>
                </a:solidFill>
                <a:latin typeface="Arial"/>
                <a:cs typeface="Arial"/>
              </a:rPr>
              <a:t> Bay, MA</a:t>
            </a:r>
            <a:endParaRPr lang="en-US" sz="3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5642" y="6407263"/>
            <a:ext cx="1947527" cy="300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Times New Roman"/>
                <a:cs typeface="Times New Roman"/>
              </a:rPr>
              <a:t>Foster &amp; Fulweiler, 2014</a:t>
            </a:r>
            <a:endParaRPr lang="en-US" sz="12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57187" y="3332041"/>
            <a:ext cx="2854393" cy="1754327"/>
          </a:xfrm>
          <a:prstGeom prst="rect">
            <a:avLst/>
          </a:prstGeom>
          <a:solidFill>
            <a:srgbClr val="17375E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Input of freshwater causes a decrease in light attenuation and a reduction of primary production (Anderson et al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. 2014).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174023" y="1527872"/>
            <a:ext cx="4162257" cy="4946044"/>
            <a:chOff x="4271714" y="1527872"/>
            <a:chExt cx="4162257" cy="4946044"/>
          </a:xfrm>
        </p:grpSpPr>
        <p:pic>
          <p:nvPicPr>
            <p:cNvPr id="3" name="Picture 2" descr="Screen Shot 2018-04-24 at 2.11.54 PM.png"/>
            <p:cNvPicPr>
              <a:picLocks noChangeAspect="1"/>
            </p:cNvPicPr>
            <p:nvPr/>
          </p:nvPicPr>
          <p:blipFill rotWithShape="1"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31"/>
            <a:stretch/>
          </p:blipFill>
          <p:spPr>
            <a:xfrm>
              <a:off x="4271714" y="1527872"/>
              <a:ext cx="4162257" cy="4946044"/>
            </a:xfrm>
            <a:prstGeom prst="rect">
              <a:avLst/>
            </a:prstGeom>
            <a:ln>
              <a:solidFill>
                <a:srgbClr val="10253F"/>
              </a:solidFill>
            </a:ln>
          </p:spPr>
        </p:pic>
        <p:sp>
          <p:nvSpPr>
            <p:cNvPr id="22" name="TextBox 21"/>
            <p:cNvSpPr txBox="1"/>
            <p:nvPr/>
          </p:nvSpPr>
          <p:spPr>
            <a:xfrm rot="16200000">
              <a:off x="3410524" y="2483842"/>
              <a:ext cx="2219718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Total Annual Rainfall (cm)</a:t>
              </a:r>
              <a:endParaRPr lang="en-US" sz="1400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 rot="16200000">
              <a:off x="3303242" y="4970692"/>
              <a:ext cx="241652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Annual Discharge (m</a:t>
              </a:r>
              <a:r>
                <a:rPr lang="en-US" sz="1400" baseline="30000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3</a:t>
              </a:r>
              <a:r>
                <a:rPr lang="en-US" sz="1400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/s)</a:t>
              </a:r>
              <a:endParaRPr lang="en-US" sz="1400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3895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4310134"/>
              </p:ext>
            </p:extLst>
          </p:nvPr>
        </p:nvGraphicFramePr>
        <p:xfrm>
          <a:off x="1127875" y="1625141"/>
          <a:ext cx="6989270" cy="4466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021304" y="377379"/>
            <a:ext cx="7202413" cy="954107"/>
          </a:xfrm>
          <a:prstGeom prst="rect">
            <a:avLst/>
          </a:prstGeom>
          <a:solidFill>
            <a:schemeClr val="bg2">
              <a:lumMod val="50000"/>
            </a:schemeClr>
          </a:solidFill>
          <a:ln w="28575" cmpd="sng"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Decreased nitrogen loading in LIS does not show less phytoplankton productivity 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21446" y="2388135"/>
            <a:ext cx="1746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y = 0.1003x + 7.5274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R</a:t>
            </a:r>
            <a:r>
              <a:rPr lang="en-US" sz="1400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2</a:t>
            </a:r>
            <a:r>
              <a:rPr lang="en-US" sz="1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= 0.03589</a:t>
            </a:r>
            <a:endParaRPr lang="en-US" sz="14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8665" y="6371457"/>
            <a:ext cx="19093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Times New Roman"/>
                <a:cs typeface="Times New Roman"/>
              </a:rPr>
              <a:t>Source: CTDEEP and LISS</a:t>
            </a:r>
            <a:endParaRPr lang="en-US" sz="12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282" y="3063159"/>
            <a:ext cx="8401335" cy="9541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How </a:t>
            </a: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can climatic changes play a role in these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b</a:t>
            </a: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enthic-pelagic relationships?</a:t>
            </a:r>
            <a:endParaRPr lang="en-US" sz="28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4663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97343" y="461738"/>
            <a:ext cx="5286580" cy="985791"/>
          </a:xfrm>
          <a:prstGeom prst="rect">
            <a:avLst/>
          </a:prstGeom>
          <a:solidFill>
            <a:srgbClr val="B4B4BD"/>
          </a:solidFill>
          <a:ln w="28575" cmpd="sng">
            <a:solidFill>
              <a:srgbClr val="63764B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 smtClean="0">
                <a:solidFill>
                  <a:schemeClr val="bg1"/>
                </a:solidFill>
                <a:latin typeface="Arial"/>
                <a:cs typeface="Arial"/>
              </a:rPr>
              <a:t>Long Island Sound, NY</a:t>
            </a:r>
            <a:endParaRPr lang="en-US" sz="3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1998" y="6469476"/>
            <a:ext cx="31936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Data Source: NOAA NCDC CDO and CTDEEP</a:t>
            </a:r>
            <a:endParaRPr lang="en-US" sz="12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3875778"/>
              </p:ext>
            </p:extLst>
          </p:nvPr>
        </p:nvGraphicFramePr>
        <p:xfrm>
          <a:off x="1145636" y="1989241"/>
          <a:ext cx="6793891" cy="3268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5754825" y="209589"/>
            <a:ext cx="3154477" cy="1602042"/>
            <a:chOff x="617055" y="1373960"/>
            <a:chExt cx="3641171" cy="2002504"/>
          </a:xfrm>
        </p:grpSpPr>
        <p:pic>
          <p:nvPicPr>
            <p:cNvPr id="13" name="Content Placeholder 3" descr="Screen Shot 2018-01-31 at 2.45.09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56" r="11056"/>
            <a:stretch>
              <a:fillRect/>
            </a:stretch>
          </p:blipFill>
          <p:spPr>
            <a:xfrm>
              <a:off x="617055" y="1373960"/>
              <a:ext cx="3641171" cy="200250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4" name="Oval 13"/>
            <p:cNvSpPr/>
            <p:nvPr/>
          </p:nvSpPr>
          <p:spPr>
            <a:xfrm>
              <a:off x="932495" y="2403701"/>
              <a:ext cx="239784" cy="239775"/>
            </a:xfrm>
            <a:prstGeom prst="ellipse">
              <a:avLst/>
            </a:prstGeom>
            <a:solidFill>
              <a:srgbClr val="FFFF00">
                <a:alpha val="54000"/>
              </a:srgbClr>
            </a:solidFill>
            <a:ln w="1905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145636" y="5400465"/>
            <a:ext cx="3109835" cy="92333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Mean annual air temperature has increased by 40% since 1893. 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16441" y="5406850"/>
            <a:ext cx="3223086" cy="92333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Warmer winters bring more cloudier </a:t>
            </a:r>
            <a:r>
              <a:rPr lang="en-US" dirty="0" smtClean="0">
                <a:latin typeface="Arial"/>
                <a:cs typeface="Arial"/>
              </a:rPr>
              <a:t>days reducing primary productivity.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3566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97343" y="461738"/>
            <a:ext cx="5286580" cy="985791"/>
          </a:xfrm>
          <a:prstGeom prst="rect">
            <a:avLst/>
          </a:prstGeom>
          <a:solidFill>
            <a:srgbClr val="B4B4BD"/>
          </a:solidFill>
          <a:ln w="28575" cmpd="sng">
            <a:solidFill>
              <a:srgbClr val="63764B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 smtClean="0">
                <a:solidFill>
                  <a:schemeClr val="bg1"/>
                </a:solidFill>
                <a:latin typeface="Arial"/>
                <a:cs typeface="Arial"/>
              </a:rPr>
              <a:t>Long Island Sound, NY</a:t>
            </a:r>
            <a:endParaRPr lang="en-US" sz="3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1998" y="6469476"/>
            <a:ext cx="31936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Data Source: NOAA NCDC CDO and CTDEEP</a:t>
            </a:r>
            <a:endParaRPr lang="en-US" sz="12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754825" y="209589"/>
            <a:ext cx="3154477" cy="1602042"/>
            <a:chOff x="617055" y="1373960"/>
            <a:chExt cx="3641171" cy="2002504"/>
          </a:xfrm>
        </p:grpSpPr>
        <p:pic>
          <p:nvPicPr>
            <p:cNvPr id="13" name="Content Placeholder 3" descr="Screen Shot 2018-01-31 at 2.45.09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56" r="11056"/>
            <a:stretch>
              <a:fillRect/>
            </a:stretch>
          </p:blipFill>
          <p:spPr>
            <a:xfrm>
              <a:off x="617055" y="1373960"/>
              <a:ext cx="3641171" cy="200250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4" name="Oval 13"/>
            <p:cNvSpPr/>
            <p:nvPr/>
          </p:nvSpPr>
          <p:spPr>
            <a:xfrm>
              <a:off x="932495" y="2403701"/>
              <a:ext cx="239784" cy="239775"/>
            </a:xfrm>
            <a:prstGeom prst="ellipse">
              <a:avLst/>
            </a:prstGeom>
            <a:solidFill>
              <a:srgbClr val="FFFF00">
                <a:alpha val="54000"/>
              </a:srgbClr>
            </a:solidFill>
            <a:ln w="1905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1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6773657"/>
              </p:ext>
            </p:extLst>
          </p:nvPr>
        </p:nvGraphicFramePr>
        <p:xfrm>
          <a:off x="1110113" y="2007002"/>
          <a:ext cx="6927103" cy="3294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436543" y="5608851"/>
            <a:ext cx="6280962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9% decrease in mean annual wind speed from 1984 to </a:t>
            </a:r>
            <a:r>
              <a:rPr lang="en-US" dirty="0" smtClean="0">
                <a:latin typeface="Arial"/>
                <a:cs typeface="Arial"/>
              </a:rPr>
              <a:t>2017 can increase stratification.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9584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CB1EC2B-334E-1D44-B2BC-505B96552060}"/>
              </a:ext>
            </a:extLst>
          </p:cNvPr>
          <p:cNvSpPr txBox="1"/>
          <p:nvPr/>
        </p:nvSpPr>
        <p:spPr>
          <a:xfrm>
            <a:off x="327166" y="502465"/>
            <a:ext cx="8485870" cy="954107"/>
          </a:xfrm>
          <a:prstGeom prst="rect">
            <a:avLst/>
          </a:prstGeom>
          <a:solidFill>
            <a:srgbClr val="CBD7B2"/>
          </a:solidFill>
          <a:ln w="28575" cmpd="sng">
            <a:solidFill>
              <a:srgbClr val="78896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/>
                <a:ea typeface="Times New Roman" charset="0"/>
                <a:cs typeface="Arial"/>
              </a:rPr>
              <a:t>Hypothesis: Decrease in nutrient loading will reduce phytoplankton production</a:t>
            </a:r>
            <a:endParaRPr lang="en-US" dirty="0">
              <a:solidFill>
                <a:schemeClr val="bg1"/>
              </a:solidFill>
              <a:latin typeface="Arial"/>
              <a:ea typeface="Times New Roman" charset="0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7166" y="1925579"/>
            <a:ext cx="4308663" cy="415830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4" name="Group 103"/>
          <p:cNvGrpSpPr/>
          <p:nvPr/>
        </p:nvGrpSpPr>
        <p:grpSpPr>
          <a:xfrm>
            <a:off x="564797" y="2993971"/>
            <a:ext cx="1660311" cy="1658378"/>
            <a:chOff x="621199" y="2993971"/>
            <a:chExt cx="1660311" cy="1658378"/>
          </a:xfrm>
        </p:grpSpPr>
        <p:sp>
          <p:nvSpPr>
            <p:cNvPr id="23" name="TextBox 22"/>
            <p:cNvSpPr txBox="1"/>
            <p:nvPr/>
          </p:nvSpPr>
          <p:spPr>
            <a:xfrm>
              <a:off x="621199" y="2993971"/>
              <a:ext cx="1660311" cy="830997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Arial"/>
                  <a:cs typeface="Arial"/>
                </a:rPr>
                <a:t>Less nutrients from runoff &amp; sewage</a:t>
              </a:r>
              <a:endParaRPr lang="en-US" sz="16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24" name="Down Arrow 23"/>
            <p:cNvSpPr/>
            <p:nvPr/>
          </p:nvSpPr>
          <p:spPr>
            <a:xfrm rot="16200000">
              <a:off x="1352582" y="3463468"/>
              <a:ext cx="213438" cy="1074647"/>
            </a:xfrm>
            <a:prstGeom prst="downArrow">
              <a:avLst>
                <a:gd name="adj1" fmla="val 34744"/>
                <a:gd name="adj2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1245862" y="4234034"/>
              <a:ext cx="406637" cy="418315"/>
              <a:chOff x="1095614" y="2046185"/>
              <a:chExt cx="283523" cy="303403"/>
            </a:xfrm>
            <a:solidFill>
              <a:schemeClr val="tx2">
                <a:lumMod val="50000"/>
              </a:schemeClr>
            </a:solidFill>
          </p:grpSpPr>
          <p:sp>
            <p:nvSpPr>
              <p:cNvPr id="41" name="Oval 40"/>
              <p:cNvSpPr/>
              <p:nvPr/>
            </p:nvSpPr>
            <p:spPr>
              <a:xfrm>
                <a:off x="1289333" y="2046185"/>
                <a:ext cx="89804" cy="102622"/>
              </a:xfrm>
              <a:prstGeom prst="ellipse">
                <a:avLst/>
              </a:prstGeom>
              <a:grpFill/>
              <a:ln>
                <a:solidFill>
                  <a:schemeClr val="tx2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1140516" y="2097496"/>
                <a:ext cx="89804" cy="102622"/>
              </a:xfrm>
              <a:prstGeom prst="ellipse">
                <a:avLst/>
              </a:prstGeom>
              <a:grpFill/>
              <a:ln>
                <a:solidFill>
                  <a:schemeClr val="tx2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1244431" y="2209460"/>
                <a:ext cx="89804" cy="102623"/>
              </a:xfrm>
              <a:prstGeom prst="ellipse">
                <a:avLst/>
              </a:prstGeom>
              <a:grpFill/>
              <a:ln>
                <a:solidFill>
                  <a:schemeClr val="tx2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1095614" y="2246966"/>
                <a:ext cx="89804" cy="102622"/>
              </a:xfrm>
              <a:prstGeom prst="ellipse">
                <a:avLst/>
              </a:prstGeom>
              <a:grpFill/>
              <a:ln>
                <a:solidFill>
                  <a:schemeClr val="tx2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7" name="Rectangle 16"/>
          <p:cNvSpPr/>
          <p:nvPr/>
        </p:nvSpPr>
        <p:spPr>
          <a:xfrm>
            <a:off x="327165" y="5462037"/>
            <a:ext cx="4308664" cy="871019"/>
          </a:xfrm>
          <a:prstGeom prst="rect">
            <a:avLst/>
          </a:prstGeom>
          <a:solidFill>
            <a:srgbClr val="57331B"/>
          </a:solidFill>
          <a:ln>
            <a:solidFill>
              <a:srgbClr val="7D651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64797" y="2197913"/>
            <a:ext cx="1434111" cy="338554"/>
          </a:xfrm>
          <a:prstGeom prst="rect">
            <a:avLst/>
          </a:prstGeom>
          <a:solidFill>
            <a:srgbClr val="99AAC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Water column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9066" y="5835077"/>
            <a:ext cx="1288899" cy="338554"/>
          </a:xfrm>
          <a:prstGeom prst="rect">
            <a:avLst/>
          </a:prstGeom>
          <a:solidFill>
            <a:srgbClr val="A45D2F"/>
          </a:solidFill>
          <a:ln>
            <a:solidFill>
              <a:srgbClr val="30170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Sediment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111" name="Group 110"/>
          <p:cNvGrpSpPr/>
          <p:nvPr/>
        </p:nvGrpSpPr>
        <p:grpSpPr>
          <a:xfrm>
            <a:off x="2346900" y="3209004"/>
            <a:ext cx="2151221" cy="2298417"/>
            <a:chOff x="2518731" y="3218909"/>
            <a:chExt cx="2039018" cy="2298417"/>
          </a:xfrm>
        </p:grpSpPr>
        <p:sp>
          <p:nvSpPr>
            <p:cNvPr id="20" name="TextBox 19"/>
            <p:cNvSpPr txBox="1"/>
            <p:nvPr/>
          </p:nvSpPr>
          <p:spPr>
            <a:xfrm>
              <a:off x="3045062" y="3810968"/>
              <a:ext cx="151268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Arial"/>
                  <a:cs typeface="Arial"/>
                </a:rPr>
                <a:t> Less sinking organic matter and phytoplankton</a:t>
              </a:r>
              <a:endParaRPr lang="en-US" sz="16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grpSp>
          <p:nvGrpSpPr>
            <p:cNvPr id="105" name="Group 104"/>
            <p:cNvGrpSpPr/>
            <p:nvPr/>
          </p:nvGrpSpPr>
          <p:grpSpPr>
            <a:xfrm>
              <a:off x="2518731" y="3218909"/>
              <a:ext cx="710580" cy="2298417"/>
              <a:chOff x="2518731" y="3218909"/>
              <a:chExt cx="710580" cy="2298417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2518731" y="3218909"/>
                <a:ext cx="710580" cy="461321"/>
                <a:chOff x="973498" y="2045750"/>
                <a:chExt cx="495443" cy="334595"/>
              </a:xfrm>
            </p:grpSpPr>
            <p:sp>
              <p:nvSpPr>
                <p:cNvPr id="63" name="Oval 62"/>
                <p:cNvSpPr/>
                <p:nvPr/>
              </p:nvSpPr>
              <p:spPr>
                <a:xfrm>
                  <a:off x="1088210" y="2220302"/>
                  <a:ext cx="89804" cy="102622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>
                  <a:off x="1379137" y="2078084"/>
                  <a:ext cx="89804" cy="102622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Oval 66"/>
                <p:cNvSpPr/>
                <p:nvPr/>
              </p:nvSpPr>
              <p:spPr>
                <a:xfrm>
                  <a:off x="1230320" y="2092597"/>
                  <a:ext cx="89804" cy="102622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>
                  <a:off x="973498" y="2045750"/>
                  <a:ext cx="89804" cy="102622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Oval 70"/>
                <p:cNvSpPr/>
                <p:nvPr/>
              </p:nvSpPr>
              <p:spPr>
                <a:xfrm>
                  <a:off x="1230320" y="2277723"/>
                  <a:ext cx="89804" cy="102622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" name="Down Arrow 18"/>
              <p:cNvSpPr/>
              <p:nvPr/>
            </p:nvSpPr>
            <p:spPr>
              <a:xfrm>
                <a:off x="2816818" y="3904683"/>
                <a:ext cx="213438" cy="1263683"/>
              </a:xfrm>
              <a:prstGeom prst="downArrow">
                <a:avLst>
                  <a:gd name="adj1" fmla="val 34744"/>
                  <a:gd name="adj2" fmla="val 50000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2842910" y="5271589"/>
                <a:ext cx="128800" cy="14148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2980662" y="5168826"/>
                <a:ext cx="128800" cy="14148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2647530" y="5320548"/>
                <a:ext cx="128800" cy="14148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3045062" y="5375836"/>
                <a:ext cx="128800" cy="141490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5750200"/>
              </p:ext>
            </p:extLst>
          </p:nvPr>
        </p:nvGraphicFramePr>
        <p:xfrm>
          <a:off x="4946664" y="2024161"/>
          <a:ext cx="3866372" cy="41667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6593"/>
                <a:gridCol w="969444"/>
                <a:gridCol w="963742"/>
                <a:gridCol w="966593"/>
              </a:tblGrid>
              <a:tr h="42855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Climate</a:t>
                      </a:r>
                      <a:endParaRPr lang="en-US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Chl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-a</a:t>
                      </a:r>
                      <a:endParaRPr lang="en-US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DIN</a:t>
                      </a:r>
                      <a:endParaRPr lang="en-US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lang="en-US" baseline="-250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lang="en-US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94077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9146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9768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9058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/>
          <a:srcRect l="7784" t="23315" r="7822" b="29535"/>
          <a:stretch/>
        </p:blipFill>
        <p:spPr>
          <a:xfrm>
            <a:off x="4946664" y="3463529"/>
            <a:ext cx="915071" cy="722877"/>
          </a:xfrm>
          <a:prstGeom prst="rect">
            <a:avLst/>
          </a:prstGeom>
        </p:spPr>
      </p:pic>
      <p:sp>
        <p:nvSpPr>
          <p:cNvPr id="39" name="Oval 38"/>
          <p:cNvSpPr/>
          <p:nvPr/>
        </p:nvSpPr>
        <p:spPr>
          <a:xfrm>
            <a:off x="5494888" y="2768857"/>
            <a:ext cx="128800" cy="141489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5281451" y="2839602"/>
            <a:ext cx="128800" cy="141489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430489" y="2993971"/>
            <a:ext cx="128800" cy="141491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5217051" y="3045683"/>
            <a:ext cx="128800" cy="141489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 descr="151300578059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832" y="4411880"/>
            <a:ext cx="364624" cy="729248"/>
          </a:xfrm>
          <a:prstGeom prst="rect">
            <a:avLst/>
          </a:prstGeom>
        </p:spPr>
      </p:pic>
      <p:pic>
        <p:nvPicPr>
          <p:cNvPr id="4" name="Picture 3" descr="Fan-Free-Download-PN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638" y="5356072"/>
            <a:ext cx="767701" cy="767701"/>
          </a:xfrm>
          <a:prstGeom prst="rect">
            <a:avLst/>
          </a:prstGeom>
        </p:spPr>
      </p:pic>
      <p:sp>
        <p:nvSpPr>
          <p:cNvPr id="48" name="Up Arrow 47"/>
          <p:cNvSpPr/>
          <p:nvPr/>
        </p:nvSpPr>
        <p:spPr>
          <a:xfrm rot="10800000">
            <a:off x="6189990" y="4467685"/>
            <a:ext cx="479568" cy="650705"/>
          </a:xfrm>
          <a:prstGeom prst="upArrow">
            <a:avLst/>
          </a:prstGeom>
          <a:solidFill>
            <a:srgbClr val="6D8057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Up Arrow 48"/>
          <p:cNvSpPr/>
          <p:nvPr/>
        </p:nvSpPr>
        <p:spPr>
          <a:xfrm rot="10800000">
            <a:off x="6189989" y="3499615"/>
            <a:ext cx="479568" cy="650705"/>
          </a:xfrm>
          <a:prstGeom prst="upArrow">
            <a:avLst/>
          </a:prstGeom>
          <a:solidFill>
            <a:srgbClr val="6D8057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Up Arrow 49"/>
          <p:cNvSpPr/>
          <p:nvPr/>
        </p:nvSpPr>
        <p:spPr>
          <a:xfrm rot="10800000">
            <a:off x="6189988" y="5450684"/>
            <a:ext cx="479568" cy="650705"/>
          </a:xfrm>
          <a:prstGeom prst="upArrow">
            <a:avLst/>
          </a:prstGeom>
          <a:solidFill>
            <a:srgbClr val="6D8057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Up Arrow 50"/>
          <p:cNvSpPr/>
          <p:nvPr/>
        </p:nvSpPr>
        <p:spPr>
          <a:xfrm>
            <a:off x="7150552" y="2568204"/>
            <a:ext cx="479568" cy="650705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Up Arrow 51"/>
          <p:cNvSpPr/>
          <p:nvPr/>
        </p:nvSpPr>
        <p:spPr>
          <a:xfrm>
            <a:off x="7169738" y="3499271"/>
            <a:ext cx="479568" cy="650705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Up Arrow 52"/>
          <p:cNvSpPr/>
          <p:nvPr/>
        </p:nvSpPr>
        <p:spPr>
          <a:xfrm>
            <a:off x="7150552" y="4459148"/>
            <a:ext cx="479568" cy="650705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Up Arrow 53"/>
          <p:cNvSpPr/>
          <p:nvPr/>
        </p:nvSpPr>
        <p:spPr>
          <a:xfrm>
            <a:off x="7150552" y="5413078"/>
            <a:ext cx="479568" cy="650705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inus 7"/>
          <p:cNvSpPr/>
          <p:nvPr/>
        </p:nvSpPr>
        <p:spPr>
          <a:xfrm>
            <a:off x="8010574" y="2568204"/>
            <a:ext cx="630544" cy="690716"/>
          </a:xfrm>
          <a:prstGeom prst="mathMinus">
            <a:avLst/>
          </a:prstGeom>
          <a:solidFill>
            <a:srgbClr val="3366FF"/>
          </a:solidFill>
          <a:ln>
            <a:solidFill>
              <a:srgbClr val="4A452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6" name="Minus 55"/>
          <p:cNvSpPr/>
          <p:nvPr/>
        </p:nvSpPr>
        <p:spPr>
          <a:xfrm>
            <a:off x="6120367" y="2592783"/>
            <a:ext cx="630544" cy="690716"/>
          </a:xfrm>
          <a:prstGeom prst="mathMinus">
            <a:avLst/>
          </a:prstGeom>
          <a:solidFill>
            <a:srgbClr val="6D8057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Up Arrow 56"/>
          <p:cNvSpPr/>
          <p:nvPr/>
        </p:nvSpPr>
        <p:spPr>
          <a:xfrm rot="10800000">
            <a:off x="8161550" y="3499615"/>
            <a:ext cx="479568" cy="650705"/>
          </a:xfrm>
          <a:prstGeom prst="upArrow">
            <a:avLst/>
          </a:prstGeom>
          <a:solidFill>
            <a:srgbClr val="3366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Up Arrow 58"/>
          <p:cNvSpPr/>
          <p:nvPr/>
        </p:nvSpPr>
        <p:spPr>
          <a:xfrm rot="10800000">
            <a:off x="8134907" y="4446268"/>
            <a:ext cx="479568" cy="650705"/>
          </a:xfrm>
          <a:prstGeom prst="upArrow">
            <a:avLst/>
          </a:prstGeom>
          <a:solidFill>
            <a:srgbClr val="3366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Up Arrow 59"/>
          <p:cNvSpPr/>
          <p:nvPr/>
        </p:nvSpPr>
        <p:spPr>
          <a:xfrm rot="10800000">
            <a:off x="8143788" y="5426352"/>
            <a:ext cx="479568" cy="650705"/>
          </a:xfrm>
          <a:prstGeom prst="upArrow">
            <a:avLst/>
          </a:prstGeom>
          <a:solidFill>
            <a:srgbClr val="3366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CCB1EC2B-334E-1D44-B2BC-505B96552060}"/>
              </a:ext>
            </a:extLst>
          </p:cNvPr>
          <p:cNvSpPr txBox="1"/>
          <p:nvPr/>
        </p:nvSpPr>
        <p:spPr>
          <a:xfrm>
            <a:off x="327165" y="289332"/>
            <a:ext cx="8485870" cy="1384995"/>
          </a:xfrm>
          <a:prstGeom prst="rect">
            <a:avLst/>
          </a:prstGeom>
          <a:solidFill>
            <a:srgbClr val="E60007"/>
          </a:solidFill>
          <a:ln w="28575" cmpd="sng">
            <a:solidFill>
              <a:srgbClr val="C80105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Benthic pelagic coupling can be altered by nutrient loading and climate change (Fulweiler &amp; Nixon, 2012). 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065865" y="2073459"/>
            <a:ext cx="1434111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Hypothesis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1204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8" grpId="0" animBg="1"/>
      <p:bldP spid="56" grpId="0" animBg="1"/>
      <p:bldP spid="57" grpId="0" animBg="1"/>
      <p:bldP spid="59" grpId="0" animBg="1"/>
      <p:bldP spid="60" grpId="0" animBg="1"/>
      <p:bldP spid="6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SFF-2016-project-descriptions-Anna-Final-11-10-201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2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706769"/>
            <a:ext cx="8229600" cy="4252076"/>
          </a:xfrm>
          <a:solidFill>
            <a:srgbClr val="FFFFFF">
              <a:alpha val="74000"/>
            </a:srgbClr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Local and global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climatic changes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can impact benthic-pelagic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coupling.</a:t>
            </a:r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Nitrogen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cycling is dynamic and not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linear. </a:t>
            </a:r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Encourage more sampling and continuous measurements of benthic fluxes in LIS and in similar temperate estuaries.</a:t>
            </a:r>
          </a:p>
          <a:p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2962"/>
          </a:xfrm>
          <a:solidFill>
            <a:srgbClr val="B4B3BD"/>
          </a:solidFill>
          <a:ln w="28575" cmpd="sng">
            <a:solidFill>
              <a:srgbClr val="617449"/>
            </a:solidFill>
          </a:ln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0000"/>
                </a:solidFill>
                <a:latin typeface="Arial"/>
                <a:cs typeface="Arial"/>
              </a:rPr>
              <a:t>Conclusions</a:t>
            </a:r>
            <a:endParaRPr lang="en-US" sz="40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0569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umsett Park0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2962"/>
          </a:xfrm>
          <a:solidFill>
            <a:srgbClr val="B4B3BD"/>
          </a:solidFill>
          <a:ln w="28575" cmpd="sng">
            <a:solidFill>
              <a:srgbClr val="617449"/>
            </a:solidFill>
          </a:ln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0000"/>
                </a:solidFill>
                <a:latin typeface="Arial"/>
                <a:cs typeface="Arial"/>
              </a:rPr>
              <a:t>Acknowledgements</a:t>
            </a:r>
            <a:endParaRPr lang="en-US" sz="4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1270838"/>
            <a:ext cx="4031129" cy="2063341"/>
          </a:xfrm>
          <a:prstGeom prst="rect">
            <a:avLst/>
          </a:prstGeom>
          <a:solidFill>
            <a:srgbClr val="CCD7B2">
              <a:alpha val="78000"/>
            </a:srgbClr>
          </a:solidFill>
          <a:ln>
            <a:solidFill>
              <a:srgbClr val="6D805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 Dr. Robinson Fulweiler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 Alia Al-Haj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 Isabel Sanchez-</a:t>
            </a:r>
            <a:r>
              <a:rPr lang="en-US" sz="2000" dirty="0" err="1" smtClean="0">
                <a:solidFill>
                  <a:schemeClr val="bg1"/>
                </a:solidFill>
                <a:latin typeface="Arial"/>
                <a:cs typeface="Arial"/>
              </a:rPr>
              <a:t>Viruet</a:t>
            </a:r>
            <a:endParaRPr lang="en-US" sz="20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 Nicholas Ray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 Craig 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Tobias and Team, UCONN</a:t>
            </a:r>
          </a:p>
          <a:p>
            <a:endParaRPr lang="en-US" sz="20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6212" y="1692312"/>
            <a:ext cx="3660588" cy="939831"/>
          </a:xfrm>
          <a:prstGeom prst="rect">
            <a:avLst/>
          </a:prstGeom>
        </p:spPr>
      </p:pic>
      <p:pic>
        <p:nvPicPr>
          <p:cNvPr id="9" name="Picture 8" descr="LISS logo FISH 2">
            <a:extLst>
              <a:ext uri="{FF2B5EF4-FFF2-40B4-BE49-F238E27FC236}">
                <a16:creationId xmlns:a16="http://schemas.microsoft.com/office/drawing/2014/main" xmlns="" xmlns:lc="http://schemas.openxmlformats.org/drawingml/2006/lockedCanvas" id="{A70E79E6-90E4-8F45-9614-43DC3ED9857D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6494" y="5307795"/>
            <a:ext cx="230505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F6B0E5C-F2C2-8D41-AFEB-6B48D1EE82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3718" y="5166807"/>
            <a:ext cx="1422400" cy="1422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B860321-BE27-0647-A231-1085E0E7E8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0683" y="5191939"/>
            <a:ext cx="2089150" cy="137962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D011556-5312-A043-B129-A9AF46E651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7043" y="5202089"/>
            <a:ext cx="1297898" cy="13384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2" y="3701330"/>
            <a:ext cx="2652576" cy="125520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743198" y="3107829"/>
            <a:ext cx="4198471" cy="1425324"/>
          </a:xfrm>
          <a:prstGeom prst="rect">
            <a:avLst/>
          </a:prstGeom>
          <a:solidFill>
            <a:srgbClr val="CCD7B2">
              <a:alpha val="78000"/>
            </a:srgbClr>
          </a:solidFill>
          <a:ln>
            <a:solidFill>
              <a:srgbClr val="6D805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email: </a:t>
            </a: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  <a:hlinkClick r:id="rId9"/>
              </a:rPr>
              <a:t>cmazur@bu.edu</a:t>
            </a:r>
            <a:endParaRPr lang="en-US" sz="20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Twitter: @</a:t>
            </a:r>
            <a:r>
              <a:rPr lang="en-US" sz="2000" dirty="0" err="1" smtClean="0">
                <a:solidFill>
                  <a:schemeClr val="bg1"/>
                </a:solidFill>
                <a:latin typeface="Arial"/>
                <a:cs typeface="Arial"/>
              </a:rPr>
              <a:t>cmazur_rocks</a:t>
            </a:r>
            <a:endParaRPr lang="en-US" sz="20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2000" dirty="0" err="1">
                <a:solidFill>
                  <a:schemeClr val="bg1"/>
                </a:solidFill>
                <a:latin typeface="Arial"/>
                <a:cs typeface="Arial"/>
              </a:rPr>
              <a:t>Website</a:t>
            </a:r>
            <a:r>
              <a:rPr lang="en-US" sz="2000" dirty="0" err="1" smtClean="0">
                <a:solidFill>
                  <a:schemeClr val="bg1"/>
                </a:solidFill>
                <a:latin typeface="Arial"/>
                <a:cs typeface="Arial"/>
              </a:rPr>
              <a:t>:claudiaimazur.weebly.com</a:t>
            </a:r>
            <a:endParaRPr lang="en-US" sz="20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Lab Website: </a:t>
            </a:r>
            <a:r>
              <a:rPr lang="en-US" sz="2000" dirty="0" err="1" smtClean="0">
                <a:solidFill>
                  <a:schemeClr val="bg1"/>
                </a:solidFill>
                <a:latin typeface="Arial"/>
                <a:cs typeface="Arial"/>
              </a:rPr>
              <a:t>fulweilerlab.com</a:t>
            </a:r>
            <a:endParaRPr lang="en-US" sz="20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2734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25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46" t="2960" r="-1181"/>
          <a:stretch/>
        </p:blipFill>
        <p:spPr>
          <a:xfrm>
            <a:off x="-104587" y="0"/>
            <a:ext cx="953246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68942" y="466026"/>
            <a:ext cx="3810000" cy="953387"/>
          </a:xfrm>
          <a:solidFill>
            <a:srgbClr val="B4B3BD">
              <a:alpha val="72000"/>
            </a:srgbClr>
          </a:solidFill>
          <a:ln w="28575" cmpd="sng">
            <a:solidFill>
              <a:srgbClr val="617449"/>
            </a:solidFill>
          </a:ln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Questions?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3002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2962"/>
          </a:xfrm>
          <a:solidFill>
            <a:srgbClr val="B4B3BD"/>
          </a:solidFill>
          <a:ln w="28575" cmpd="sng">
            <a:solidFill>
              <a:srgbClr val="617449"/>
            </a:solidFill>
          </a:ln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0000"/>
                </a:solidFill>
                <a:latin typeface="Arial"/>
                <a:cs typeface="Arial"/>
              </a:rPr>
              <a:t>Nitrogen loading in LIS</a:t>
            </a:r>
            <a:endParaRPr lang="en-US" sz="4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9" name="Picture 8" descr="Screen Shot 2018-04-23 at 5.38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893" y="2448939"/>
            <a:ext cx="5204209" cy="3710619"/>
          </a:xfrm>
          <a:prstGeom prst="rect">
            <a:avLst/>
          </a:prstGeom>
          <a:ln w="28575" cmpd="sng">
            <a:solidFill>
              <a:srgbClr val="4A452A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852566" y="1401966"/>
            <a:ext cx="7326745" cy="830997"/>
          </a:xfrm>
          <a:prstGeom prst="rect">
            <a:avLst/>
          </a:prstGeom>
          <a:solidFill>
            <a:srgbClr val="C3D69B"/>
          </a:solidFill>
          <a:ln>
            <a:solidFill>
              <a:srgbClr val="6D8057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Marine o</a:t>
            </a:r>
            <a:r>
              <a:rPr lang="en-US" sz="2400" dirty="0" smtClean="0">
                <a:latin typeface="Arial"/>
                <a:cs typeface="Arial"/>
              </a:rPr>
              <a:t>rganic carbon accumulation is driven </a:t>
            </a:r>
            <a:r>
              <a:rPr lang="en-US" sz="2400" dirty="0">
                <a:latin typeface="Arial"/>
                <a:cs typeface="Arial"/>
              </a:rPr>
              <a:t>by </a:t>
            </a:r>
            <a:r>
              <a:rPr lang="en-US" sz="2400" dirty="0" smtClean="0">
                <a:latin typeface="Arial"/>
                <a:cs typeface="Arial"/>
              </a:rPr>
              <a:t>non-point </a:t>
            </a:r>
            <a:r>
              <a:rPr lang="en-US" sz="2400" dirty="0">
                <a:latin typeface="Arial"/>
                <a:cs typeface="Arial"/>
              </a:rPr>
              <a:t>and point </a:t>
            </a:r>
            <a:r>
              <a:rPr lang="en-US" sz="2400" dirty="0" smtClean="0">
                <a:latin typeface="Arial"/>
                <a:cs typeface="Arial"/>
              </a:rPr>
              <a:t>sources of nitrogen over time.</a:t>
            </a:r>
          </a:p>
        </p:txBody>
      </p:sp>
      <p:sp>
        <p:nvSpPr>
          <p:cNvPr id="5" name="Rectangle 4"/>
          <p:cNvSpPr/>
          <p:nvPr/>
        </p:nvSpPr>
        <p:spPr>
          <a:xfrm>
            <a:off x="214209" y="6361405"/>
            <a:ext cx="2146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Times New Roman"/>
                <a:cs typeface="Times New Roman"/>
              </a:rPr>
              <a:t>Varekamp</a:t>
            </a: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 et al. 2014</a:t>
            </a:r>
          </a:p>
        </p:txBody>
      </p:sp>
    </p:spTree>
    <p:extLst>
      <p:ext uri="{BB962C8B-B14F-4D97-AF65-F5344CB8AC3E}">
        <p14:creationId xmlns:p14="http://schemas.microsoft.com/office/powerpoint/2010/main" val="339816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2962"/>
          </a:xfrm>
          <a:solidFill>
            <a:srgbClr val="B4B3BD"/>
          </a:solidFill>
          <a:ln w="28575" cmpd="sng">
            <a:solidFill>
              <a:srgbClr val="617449"/>
            </a:solidFill>
          </a:ln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0000"/>
                </a:solidFill>
                <a:latin typeface="Arial"/>
                <a:cs typeface="Arial"/>
              </a:rPr>
              <a:t>Nitrogen loading in LIS</a:t>
            </a:r>
            <a:endParaRPr lang="en-US" sz="4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373" y="6411691"/>
            <a:ext cx="3263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Source: CT DEEP and LISS</a:t>
            </a:r>
            <a:endParaRPr lang="en-US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44" y="1628613"/>
            <a:ext cx="7860876" cy="3620767"/>
          </a:xfrm>
          <a:prstGeom prst="rect">
            <a:avLst/>
          </a:prstGeom>
          <a:ln>
            <a:solidFill>
              <a:srgbClr val="10253F"/>
            </a:solidFill>
          </a:ln>
        </p:spPr>
      </p:pic>
      <p:sp>
        <p:nvSpPr>
          <p:cNvPr id="7" name="Right Arrow 6"/>
          <p:cNvSpPr/>
          <p:nvPr/>
        </p:nvSpPr>
        <p:spPr>
          <a:xfrm>
            <a:off x="1296612" y="5559227"/>
            <a:ext cx="6580749" cy="310819"/>
          </a:xfrm>
          <a:prstGeom prst="rightArrow">
            <a:avLst/>
          </a:prstGeom>
          <a:solidFill>
            <a:srgbClr val="FC0007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401385" y="5886733"/>
            <a:ext cx="21005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Decreasing Nutrients</a:t>
            </a: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7660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lc="http://schemas.openxmlformats.org/drawingml/2006/lockedCanvas" xmlns="" xmlns:a16="http://schemas.microsoft.com/office/drawing/2014/main" id="{74DDD0F5-9F55-0745-9CDF-633DF6ACA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591" y="1310049"/>
            <a:ext cx="7760928" cy="5017276"/>
          </a:xfrm>
          <a:prstGeom prst="rect">
            <a:avLst/>
          </a:prstGeom>
          <a:solidFill>
            <a:srgbClr val="17375E"/>
          </a:solidFill>
          <a:ln>
            <a:solidFill>
              <a:schemeClr val="bg1"/>
            </a:solidFill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842962"/>
          </a:xfrm>
          <a:prstGeom prst="rect">
            <a:avLst/>
          </a:prstGeom>
          <a:solidFill>
            <a:srgbClr val="B4B3BD"/>
          </a:solidFill>
          <a:ln w="28575" cmpd="sng">
            <a:solidFill>
              <a:srgbClr val="617449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000000"/>
                </a:solidFill>
                <a:latin typeface="Arial"/>
                <a:cs typeface="Arial"/>
              </a:rPr>
              <a:t> Reduction of </a:t>
            </a:r>
            <a:r>
              <a:rPr lang="en-US" sz="4000" dirty="0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lang="en-US" sz="4000" dirty="0" smtClean="0">
                <a:solidFill>
                  <a:srgbClr val="000000"/>
                </a:solidFill>
                <a:latin typeface="Arial"/>
                <a:cs typeface="Arial"/>
              </a:rPr>
              <a:t>itrogen Loading in LIS</a:t>
            </a:r>
            <a:endParaRPr lang="en-US" sz="4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1591" y="6362129"/>
            <a:ext cx="19093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Times New Roman"/>
                <a:cs typeface="Times New Roman"/>
              </a:rPr>
              <a:t>Source: LISS and EPA</a:t>
            </a:r>
            <a:endParaRPr lang="en-US" sz="12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60353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CB1EC2B-334E-1D44-B2BC-505B96552060}"/>
              </a:ext>
            </a:extLst>
          </p:cNvPr>
          <p:cNvSpPr txBox="1"/>
          <p:nvPr/>
        </p:nvSpPr>
        <p:spPr>
          <a:xfrm>
            <a:off x="327166" y="502465"/>
            <a:ext cx="8485870" cy="954107"/>
          </a:xfrm>
          <a:prstGeom prst="rect">
            <a:avLst/>
          </a:prstGeom>
          <a:solidFill>
            <a:srgbClr val="CBD7B2"/>
          </a:solidFill>
          <a:ln w="28575" cmpd="sng">
            <a:solidFill>
              <a:srgbClr val="78896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/>
                <a:ea typeface="Times New Roman" charset="0"/>
                <a:cs typeface="Arial"/>
              </a:rPr>
              <a:t>Hypothesis: Decrease in nutrient loading will reduce phytoplankton production</a:t>
            </a:r>
            <a:endParaRPr lang="en-US" dirty="0">
              <a:solidFill>
                <a:schemeClr val="bg1"/>
              </a:solidFill>
              <a:latin typeface="Arial"/>
              <a:ea typeface="Times New Roman" charset="0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5976" y="1925579"/>
            <a:ext cx="8397059" cy="415830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4" name="Group 103"/>
          <p:cNvGrpSpPr/>
          <p:nvPr/>
        </p:nvGrpSpPr>
        <p:grpSpPr>
          <a:xfrm>
            <a:off x="710009" y="2993971"/>
            <a:ext cx="1660311" cy="1658378"/>
            <a:chOff x="621199" y="2993971"/>
            <a:chExt cx="1660311" cy="1658378"/>
          </a:xfrm>
        </p:grpSpPr>
        <p:sp>
          <p:nvSpPr>
            <p:cNvPr id="23" name="TextBox 22"/>
            <p:cNvSpPr txBox="1"/>
            <p:nvPr/>
          </p:nvSpPr>
          <p:spPr>
            <a:xfrm>
              <a:off x="621199" y="2993971"/>
              <a:ext cx="1660311" cy="830997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Arial"/>
                  <a:cs typeface="Arial"/>
                </a:rPr>
                <a:t>Less nutrients from runoff &amp; sewage</a:t>
              </a:r>
              <a:endParaRPr lang="en-US" sz="16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24" name="Down Arrow 23"/>
            <p:cNvSpPr/>
            <p:nvPr/>
          </p:nvSpPr>
          <p:spPr>
            <a:xfrm rot="16200000">
              <a:off x="1352582" y="3463468"/>
              <a:ext cx="213438" cy="1074647"/>
            </a:xfrm>
            <a:prstGeom prst="downArrow">
              <a:avLst>
                <a:gd name="adj1" fmla="val 34744"/>
                <a:gd name="adj2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1245862" y="4234034"/>
              <a:ext cx="406637" cy="418315"/>
              <a:chOff x="1095614" y="2046185"/>
              <a:chExt cx="283523" cy="303403"/>
            </a:xfrm>
            <a:solidFill>
              <a:schemeClr val="tx2">
                <a:lumMod val="50000"/>
              </a:schemeClr>
            </a:solidFill>
          </p:grpSpPr>
          <p:sp>
            <p:nvSpPr>
              <p:cNvPr id="41" name="Oval 40"/>
              <p:cNvSpPr/>
              <p:nvPr/>
            </p:nvSpPr>
            <p:spPr>
              <a:xfrm>
                <a:off x="1289333" y="2046185"/>
                <a:ext cx="89804" cy="102622"/>
              </a:xfrm>
              <a:prstGeom prst="ellipse">
                <a:avLst/>
              </a:prstGeom>
              <a:grpFill/>
              <a:ln>
                <a:solidFill>
                  <a:schemeClr val="tx2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1140516" y="2097496"/>
                <a:ext cx="89804" cy="102622"/>
              </a:xfrm>
              <a:prstGeom prst="ellipse">
                <a:avLst/>
              </a:prstGeom>
              <a:grpFill/>
              <a:ln>
                <a:solidFill>
                  <a:schemeClr val="tx2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1244431" y="2209460"/>
                <a:ext cx="89804" cy="102623"/>
              </a:xfrm>
              <a:prstGeom prst="ellipse">
                <a:avLst/>
              </a:prstGeom>
              <a:grpFill/>
              <a:ln>
                <a:solidFill>
                  <a:schemeClr val="tx2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1095614" y="2246966"/>
                <a:ext cx="89804" cy="102622"/>
              </a:xfrm>
              <a:prstGeom prst="ellipse">
                <a:avLst/>
              </a:prstGeom>
              <a:grpFill/>
              <a:ln>
                <a:solidFill>
                  <a:schemeClr val="tx2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7" name="Rectangle 16"/>
          <p:cNvSpPr/>
          <p:nvPr/>
        </p:nvSpPr>
        <p:spPr>
          <a:xfrm>
            <a:off x="415976" y="5462037"/>
            <a:ext cx="8397059" cy="871019"/>
          </a:xfrm>
          <a:prstGeom prst="rect">
            <a:avLst/>
          </a:prstGeom>
          <a:solidFill>
            <a:srgbClr val="57331B"/>
          </a:solidFill>
          <a:ln>
            <a:solidFill>
              <a:srgbClr val="7D651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64797" y="2197913"/>
            <a:ext cx="1434111" cy="338554"/>
          </a:xfrm>
          <a:prstGeom prst="rect">
            <a:avLst/>
          </a:prstGeom>
          <a:solidFill>
            <a:srgbClr val="99AAC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Water column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9066" y="5835077"/>
            <a:ext cx="1288899" cy="338554"/>
          </a:xfrm>
          <a:prstGeom prst="rect">
            <a:avLst/>
          </a:prstGeom>
          <a:solidFill>
            <a:srgbClr val="A45D2F"/>
          </a:solidFill>
          <a:ln>
            <a:solidFill>
              <a:srgbClr val="30170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Sediment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111" name="Group 110"/>
          <p:cNvGrpSpPr/>
          <p:nvPr/>
        </p:nvGrpSpPr>
        <p:grpSpPr>
          <a:xfrm>
            <a:off x="2706633" y="3218909"/>
            <a:ext cx="2313760" cy="2298417"/>
            <a:chOff x="2518731" y="3218909"/>
            <a:chExt cx="2103418" cy="2298417"/>
          </a:xfrm>
        </p:grpSpPr>
        <p:sp>
          <p:nvSpPr>
            <p:cNvPr id="20" name="TextBox 19"/>
            <p:cNvSpPr txBox="1"/>
            <p:nvPr/>
          </p:nvSpPr>
          <p:spPr>
            <a:xfrm>
              <a:off x="3109462" y="3810968"/>
              <a:ext cx="151268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Arial"/>
                  <a:cs typeface="Arial"/>
                </a:rPr>
                <a:t> Less sinking organic matter and phytoplankton</a:t>
              </a:r>
              <a:endParaRPr lang="en-US" sz="16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grpSp>
          <p:nvGrpSpPr>
            <p:cNvPr id="105" name="Group 104"/>
            <p:cNvGrpSpPr/>
            <p:nvPr/>
          </p:nvGrpSpPr>
          <p:grpSpPr>
            <a:xfrm>
              <a:off x="2518731" y="3218909"/>
              <a:ext cx="710580" cy="2298417"/>
              <a:chOff x="2518731" y="3218909"/>
              <a:chExt cx="710580" cy="2298417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2518731" y="3218909"/>
                <a:ext cx="710580" cy="461321"/>
                <a:chOff x="973498" y="2045750"/>
                <a:chExt cx="495443" cy="334595"/>
              </a:xfrm>
            </p:grpSpPr>
            <p:sp>
              <p:nvSpPr>
                <p:cNvPr id="63" name="Oval 62"/>
                <p:cNvSpPr/>
                <p:nvPr/>
              </p:nvSpPr>
              <p:spPr>
                <a:xfrm>
                  <a:off x="1088210" y="2220302"/>
                  <a:ext cx="89804" cy="102622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>
                  <a:off x="1379137" y="2078084"/>
                  <a:ext cx="89804" cy="102622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Oval 66"/>
                <p:cNvSpPr/>
                <p:nvPr/>
              </p:nvSpPr>
              <p:spPr>
                <a:xfrm>
                  <a:off x="1230320" y="2092597"/>
                  <a:ext cx="89804" cy="102622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>
                  <a:off x="973498" y="2045750"/>
                  <a:ext cx="89804" cy="102622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Oval 70"/>
                <p:cNvSpPr/>
                <p:nvPr/>
              </p:nvSpPr>
              <p:spPr>
                <a:xfrm>
                  <a:off x="1230320" y="2277723"/>
                  <a:ext cx="89804" cy="102622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" name="Down Arrow 18"/>
              <p:cNvSpPr/>
              <p:nvPr/>
            </p:nvSpPr>
            <p:spPr>
              <a:xfrm>
                <a:off x="2816818" y="3904683"/>
                <a:ext cx="213438" cy="1263683"/>
              </a:xfrm>
              <a:prstGeom prst="downArrow">
                <a:avLst>
                  <a:gd name="adj1" fmla="val 34744"/>
                  <a:gd name="adj2" fmla="val 50000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2842910" y="5271589"/>
                <a:ext cx="128800" cy="14148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2980662" y="5168826"/>
                <a:ext cx="128800" cy="14148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2647530" y="5320548"/>
                <a:ext cx="128800" cy="14148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3045062" y="5375836"/>
                <a:ext cx="128800" cy="141490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" name="Rectangle 4"/>
          <p:cNvSpPr/>
          <p:nvPr/>
        </p:nvSpPr>
        <p:spPr>
          <a:xfrm>
            <a:off x="5763706" y="2300368"/>
            <a:ext cx="2655392" cy="1387205"/>
          </a:xfrm>
          <a:prstGeom prst="rect">
            <a:avLst/>
          </a:prstGeom>
          <a:solidFill>
            <a:srgbClr val="FC0007">
              <a:alpha val="8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/>
                <a:cs typeface="Arial"/>
              </a:rPr>
              <a:t>No more hypoxia!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484855" y="5552849"/>
            <a:ext cx="1519915" cy="584776"/>
          </a:xfrm>
          <a:prstGeom prst="rect">
            <a:avLst/>
          </a:prstGeom>
          <a:solidFill>
            <a:schemeClr val="tx2"/>
          </a:solidFill>
          <a:ln>
            <a:solidFill>
              <a:srgbClr val="6D805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 Less decomposition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Oval 5"/>
          <p:cNvSpPr/>
          <p:nvPr/>
        </p:nvSpPr>
        <p:spPr>
          <a:xfrm>
            <a:off x="6369031" y="4367757"/>
            <a:ext cx="577259" cy="512663"/>
          </a:xfrm>
          <a:prstGeom prst="ellipse">
            <a:avLst/>
          </a:prstGeom>
          <a:solidFill>
            <a:schemeClr val="bg2">
              <a:lumMod val="75000"/>
            </a:schemeClr>
          </a:solidFill>
          <a:ln w="12700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</a:t>
            </a:r>
            <a:r>
              <a:rPr lang="en-US" baseline="-25000" dirty="0" smtClean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>
            <a:off x="6820532" y="4758926"/>
            <a:ext cx="577259" cy="512663"/>
          </a:xfrm>
          <a:prstGeom prst="ellipse">
            <a:avLst/>
          </a:prstGeom>
          <a:solidFill>
            <a:schemeClr val="bg2">
              <a:lumMod val="75000"/>
            </a:schemeClr>
          </a:solidFill>
          <a:ln w="12700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</a:t>
            </a:r>
            <a:r>
              <a:rPr lang="en-US" baseline="-25000" dirty="0" smtClean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>
            <a:off x="6946290" y="4189936"/>
            <a:ext cx="577259" cy="512663"/>
          </a:xfrm>
          <a:prstGeom prst="ellipse">
            <a:avLst/>
          </a:prstGeom>
          <a:solidFill>
            <a:schemeClr val="bg2">
              <a:lumMod val="75000"/>
            </a:schemeClr>
          </a:solidFill>
          <a:ln w="12700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</a:t>
            </a:r>
            <a:r>
              <a:rPr lang="en-US" baseline="-25000" dirty="0" smtClean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439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0" grpId="0" animBg="1"/>
      <p:bldP spid="6" grpId="0" animBg="1"/>
      <p:bldP spid="83" grpId="0" animBg="1"/>
      <p:bldP spid="8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6186585"/>
              </p:ext>
            </p:extLst>
          </p:nvPr>
        </p:nvGraphicFramePr>
        <p:xfrm>
          <a:off x="1127875" y="1625141"/>
          <a:ext cx="6989270" cy="4466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021304" y="377379"/>
            <a:ext cx="7202413" cy="954107"/>
          </a:xfrm>
          <a:prstGeom prst="rect">
            <a:avLst/>
          </a:prstGeom>
          <a:solidFill>
            <a:schemeClr val="bg2">
              <a:lumMod val="50000"/>
            </a:schemeClr>
          </a:solidFill>
          <a:ln w="28575" cmpd="sng"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Decreased nitrogen loading in LIS does not show less phytoplankton productivity 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21446" y="2388135"/>
            <a:ext cx="1746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y = 0.1003x + 7.5274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R</a:t>
            </a:r>
            <a:r>
              <a:rPr lang="en-US" sz="1400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2</a:t>
            </a:r>
            <a:r>
              <a:rPr lang="en-US" sz="1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= 0.03589</a:t>
            </a:r>
            <a:endParaRPr lang="en-US" sz="14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8104" y="6336175"/>
            <a:ext cx="3244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Source: CTDEEP and LISS</a:t>
            </a:r>
            <a:endParaRPr lang="en-US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80288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0768" y="299060"/>
            <a:ext cx="8484912" cy="1956069"/>
          </a:xfrm>
          <a:solidFill>
            <a:schemeClr val="accent3">
              <a:lumMod val="60000"/>
              <a:lumOff val="40000"/>
              <a:alpha val="62000"/>
            </a:schemeClr>
          </a:solidFill>
          <a:ln w="28575" cmpd="sng">
            <a:solidFill>
              <a:srgbClr val="617449"/>
            </a:solidFill>
          </a:ln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Benthic-Pelagic coupling </a:t>
            </a:r>
            <a:r>
              <a:rPr lang="mr-IN" sz="2800" dirty="0" smtClean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 surface water primary productivity stimulates benthic communities, </a:t>
            </a:r>
            <a:r>
              <a:rPr lang="en-US" sz="2800" dirty="0" err="1" smtClean="0">
                <a:solidFill>
                  <a:srgbClr val="000000"/>
                </a:solidFill>
                <a:latin typeface="Arial"/>
                <a:cs typeface="Arial"/>
              </a:rPr>
              <a:t>remineralizes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 nutrients and supports food webs (Fulweiler &amp; Nixon, 2009). </a:t>
            </a:r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2824905" y="5329614"/>
            <a:ext cx="128800" cy="141489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2721470" y="5266517"/>
            <a:ext cx="128800" cy="141489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10768" y="2523793"/>
            <a:ext cx="8484912" cy="369816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0768" y="5471103"/>
            <a:ext cx="8484912" cy="959644"/>
          </a:xfrm>
          <a:prstGeom prst="rect">
            <a:avLst/>
          </a:prstGeom>
          <a:solidFill>
            <a:srgbClr val="57331B"/>
          </a:solidFill>
          <a:ln>
            <a:solidFill>
              <a:srgbClr val="7D651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13820" y="2634158"/>
            <a:ext cx="1434111" cy="338554"/>
          </a:xfrm>
          <a:prstGeom prst="rect">
            <a:avLst/>
          </a:prstGeom>
          <a:solidFill>
            <a:srgbClr val="99AAC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Water column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6899" y="5932768"/>
            <a:ext cx="1288899" cy="338554"/>
          </a:xfrm>
          <a:prstGeom prst="rect">
            <a:avLst/>
          </a:prstGeom>
          <a:solidFill>
            <a:srgbClr val="A45D2F"/>
          </a:solidFill>
          <a:ln>
            <a:solidFill>
              <a:srgbClr val="30170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Sediment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4274217" y="2760284"/>
            <a:ext cx="1803448" cy="3356879"/>
            <a:chOff x="4423255" y="2772169"/>
            <a:chExt cx="1803448" cy="3356879"/>
          </a:xfrm>
        </p:grpSpPr>
        <p:sp>
          <p:nvSpPr>
            <p:cNvPr id="42" name="Down Arrow 41"/>
            <p:cNvSpPr/>
            <p:nvPr/>
          </p:nvSpPr>
          <p:spPr>
            <a:xfrm flipV="1">
              <a:off x="5214787" y="3538028"/>
              <a:ext cx="149038" cy="730419"/>
            </a:xfrm>
            <a:prstGeom prst="downArrow">
              <a:avLst>
                <a:gd name="adj1" fmla="val 34744"/>
                <a:gd name="adj2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4423255" y="2772169"/>
              <a:ext cx="1803448" cy="3356879"/>
              <a:chOff x="4423255" y="2772169"/>
              <a:chExt cx="1803448" cy="3356879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4871999" y="4357392"/>
                <a:ext cx="774978" cy="605089"/>
                <a:chOff x="928596" y="1943128"/>
                <a:chExt cx="540344" cy="438870"/>
              </a:xfrm>
              <a:solidFill>
                <a:schemeClr val="tx2">
                  <a:lumMod val="50000"/>
                </a:schemeClr>
              </a:solidFill>
            </p:grpSpPr>
            <p:sp>
              <p:nvSpPr>
                <p:cNvPr id="28" name="Oval 27"/>
                <p:cNvSpPr/>
                <p:nvPr/>
              </p:nvSpPr>
              <p:spPr>
                <a:xfrm>
                  <a:off x="1289333" y="1943128"/>
                  <a:ext cx="89804" cy="10262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Oval 28"/>
                <p:cNvSpPr/>
                <p:nvPr/>
              </p:nvSpPr>
              <p:spPr>
                <a:xfrm>
                  <a:off x="1140516" y="1994439"/>
                  <a:ext cx="89804" cy="10262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Oval 29"/>
                <p:cNvSpPr/>
                <p:nvPr/>
              </p:nvSpPr>
              <p:spPr>
                <a:xfrm>
                  <a:off x="1244431" y="2106396"/>
                  <a:ext cx="89804" cy="10262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973498" y="2045750"/>
                  <a:ext cx="89804" cy="10262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1379136" y="2123790"/>
                  <a:ext cx="89804" cy="10262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1095614" y="2143908"/>
                  <a:ext cx="89804" cy="10262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1289333" y="2246530"/>
                  <a:ext cx="89804" cy="10262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1167601" y="2279376"/>
                  <a:ext cx="89804" cy="10262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928596" y="2195219"/>
                  <a:ext cx="89804" cy="102622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9" name="Curved Up Arrow 38"/>
              <p:cNvSpPr/>
              <p:nvPr/>
            </p:nvSpPr>
            <p:spPr>
              <a:xfrm>
                <a:off x="5000800" y="5037489"/>
                <a:ext cx="646178" cy="406535"/>
              </a:xfrm>
              <a:prstGeom prst="curvedUp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4423255" y="5544272"/>
                <a:ext cx="1803448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Nutrient </a:t>
                </a:r>
                <a:r>
                  <a:rPr lang="en-US" sz="1600" dirty="0" err="1">
                    <a:latin typeface="Arial"/>
                    <a:cs typeface="Arial"/>
                  </a:rPr>
                  <a:t>r</a:t>
                </a:r>
                <a:r>
                  <a:rPr lang="en-US" sz="1600" dirty="0" err="1" smtClean="0">
                    <a:latin typeface="Arial"/>
                    <a:cs typeface="Arial"/>
                  </a:rPr>
                  <a:t>emineralizatrion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grpSp>
            <p:nvGrpSpPr>
              <p:cNvPr id="43" name="Group 42"/>
              <p:cNvGrpSpPr/>
              <p:nvPr/>
            </p:nvGrpSpPr>
            <p:grpSpPr>
              <a:xfrm>
                <a:off x="4820650" y="2772169"/>
                <a:ext cx="712742" cy="602810"/>
                <a:chOff x="973498" y="1943128"/>
                <a:chExt cx="496951" cy="437217"/>
              </a:xfrm>
            </p:grpSpPr>
            <p:sp>
              <p:nvSpPr>
                <p:cNvPr id="44" name="Oval 43"/>
                <p:cNvSpPr/>
                <p:nvPr/>
              </p:nvSpPr>
              <p:spPr>
                <a:xfrm>
                  <a:off x="1088210" y="2220302"/>
                  <a:ext cx="89804" cy="102622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Oval 44"/>
                <p:cNvSpPr/>
                <p:nvPr/>
              </p:nvSpPr>
              <p:spPr>
                <a:xfrm>
                  <a:off x="1289333" y="1943128"/>
                  <a:ext cx="89804" cy="102622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Oval 45"/>
                <p:cNvSpPr/>
                <p:nvPr/>
              </p:nvSpPr>
              <p:spPr>
                <a:xfrm>
                  <a:off x="1140516" y="1994439"/>
                  <a:ext cx="89804" cy="102622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1230320" y="2092597"/>
                  <a:ext cx="89804" cy="102622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Oval 48"/>
                <p:cNvSpPr/>
                <p:nvPr/>
              </p:nvSpPr>
              <p:spPr>
                <a:xfrm>
                  <a:off x="973498" y="2045750"/>
                  <a:ext cx="89804" cy="102622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Oval 50"/>
                <p:cNvSpPr/>
                <p:nvPr/>
              </p:nvSpPr>
              <p:spPr>
                <a:xfrm>
                  <a:off x="1380645" y="2226412"/>
                  <a:ext cx="89804" cy="102622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Oval 51"/>
                <p:cNvSpPr/>
                <p:nvPr/>
              </p:nvSpPr>
              <p:spPr>
                <a:xfrm>
                  <a:off x="1230320" y="2277723"/>
                  <a:ext cx="89804" cy="102622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27" name="Group 26"/>
          <p:cNvGrpSpPr/>
          <p:nvPr/>
        </p:nvGrpSpPr>
        <p:grpSpPr>
          <a:xfrm>
            <a:off x="559032" y="3127186"/>
            <a:ext cx="1660311" cy="1480765"/>
            <a:chOff x="559032" y="3127186"/>
            <a:chExt cx="1660311" cy="1480765"/>
          </a:xfrm>
        </p:grpSpPr>
        <p:sp>
          <p:nvSpPr>
            <p:cNvPr id="24" name="TextBox 23"/>
            <p:cNvSpPr txBox="1"/>
            <p:nvPr/>
          </p:nvSpPr>
          <p:spPr>
            <a:xfrm>
              <a:off x="559032" y="3127186"/>
              <a:ext cx="1660311" cy="584776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Arial"/>
                  <a:cs typeface="Arial"/>
                </a:rPr>
                <a:t>Nutrients from runoff &amp; sewage</a:t>
              </a:r>
              <a:endParaRPr lang="en-US" sz="16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25" name="Down Arrow 24"/>
            <p:cNvSpPr/>
            <p:nvPr/>
          </p:nvSpPr>
          <p:spPr>
            <a:xfrm rot="16200000">
              <a:off x="1331069" y="3454440"/>
              <a:ext cx="213438" cy="1074647"/>
            </a:xfrm>
            <a:prstGeom prst="downArrow">
              <a:avLst>
                <a:gd name="adj1" fmla="val 34744"/>
                <a:gd name="adj2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1008554" y="4189638"/>
              <a:ext cx="710578" cy="418313"/>
              <a:chOff x="973498" y="1943128"/>
              <a:chExt cx="495442" cy="303402"/>
            </a:xfrm>
            <a:solidFill>
              <a:schemeClr val="tx2">
                <a:lumMod val="50000"/>
              </a:schemeClr>
            </a:solidFill>
          </p:grpSpPr>
          <p:sp>
            <p:nvSpPr>
              <p:cNvPr id="57" name="Oval 56"/>
              <p:cNvSpPr/>
              <p:nvPr/>
            </p:nvSpPr>
            <p:spPr>
              <a:xfrm>
                <a:off x="1289333" y="1943128"/>
                <a:ext cx="89804" cy="102622"/>
              </a:xfrm>
              <a:prstGeom prst="ellipse">
                <a:avLst/>
              </a:prstGeom>
              <a:grpFill/>
              <a:ln>
                <a:solidFill>
                  <a:schemeClr val="tx2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1140516" y="1994439"/>
                <a:ext cx="89804" cy="102622"/>
              </a:xfrm>
              <a:prstGeom prst="ellipse">
                <a:avLst/>
              </a:prstGeom>
              <a:grpFill/>
              <a:ln>
                <a:solidFill>
                  <a:schemeClr val="tx2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1244431" y="2106396"/>
                <a:ext cx="89804" cy="102622"/>
              </a:xfrm>
              <a:prstGeom prst="ellipse">
                <a:avLst/>
              </a:prstGeom>
              <a:grpFill/>
              <a:ln>
                <a:solidFill>
                  <a:schemeClr val="tx2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973498" y="2045750"/>
                <a:ext cx="89804" cy="102622"/>
              </a:xfrm>
              <a:prstGeom prst="ellipse">
                <a:avLst/>
              </a:prstGeom>
              <a:grpFill/>
              <a:ln>
                <a:solidFill>
                  <a:schemeClr val="tx2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1379136" y="2123790"/>
                <a:ext cx="89804" cy="102622"/>
              </a:xfrm>
              <a:prstGeom prst="ellipse">
                <a:avLst/>
              </a:prstGeom>
              <a:grpFill/>
              <a:ln>
                <a:solidFill>
                  <a:schemeClr val="tx2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1095614" y="2143908"/>
                <a:ext cx="89804" cy="102622"/>
              </a:xfrm>
              <a:prstGeom prst="ellipse">
                <a:avLst/>
              </a:prstGeom>
              <a:grpFill/>
              <a:ln>
                <a:solidFill>
                  <a:schemeClr val="tx2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3" name="Group 52"/>
          <p:cNvGrpSpPr/>
          <p:nvPr/>
        </p:nvGrpSpPr>
        <p:grpSpPr>
          <a:xfrm>
            <a:off x="5743995" y="2759661"/>
            <a:ext cx="1437162" cy="1151301"/>
            <a:chOff x="5743995" y="2759661"/>
            <a:chExt cx="1437162" cy="1151301"/>
          </a:xfrm>
        </p:grpSpPr>
        <p:pic>
          <p:nvPicPr>
            <p:cNvPr id="66" name="Picture 65" descr="fish-clipart-transparent-clipground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3995" y="2759661"/>
              <a:ext cx="1437162" cy="759086"/>
            </a:xfrm>
            <a:prstGeom prst="rect">
              <a:avLst/>
            </a:prstGeom>
          </p:spPr>
        </p:pic>
        <p:sp>
          <p:nvSpPr>
            <p:cNvPr id="67" name="TextBox 66"/>
            <p:cNvSpPr txBox="1"/>
            <p:nvPr/>
          </p:nvSpPr>
          <p:spPr>
            <a:xfrm>
              <a:off x="5838776" y="3572408"/>
              <a:ext cx="12034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Arial"/>
                  <a:cs typeface="Arial"/>
                </a:rPr>
                <a:t>Predation</a:t>
              </a:r>
              <a:endParaRPr lang="en-US" sz="16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392163" y="3136596"/>
            <a:ext cx="2282005" cy="2423132"/>
            <a:chOff x="2392163" y="3136596"/>
            <a:chExt cx="2282005" cy="2423132"/>
          </a:xfrm>
        </p:grpSpPr>
        <p:sp>
          <p:nvSpPr>
            <p:cNvPr id="21" name="TextBox 20"/>
            <p:cNvSpPr txBox="1"/>
            <p:nvPr/>
          </p:nvSpPr>
          <p:spPr>
            <a:xfrm>
              <a:off x="3161481" y="3960272"/>
              <a:ext cx="151268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Arial"/>
                  <a:cs typeface="Arial"/>
                </a:rPr>
                <a:t>Sinking organic matter and phytoplankton</a:t>
              </a:r>
              <a:endParaRPr lang="en-US" sz="16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2392163" y="3136596"/>
              <a:ext cx="968179" cy="2423132"/>
              <a:chOff x="2392163" y="3136596"/>
              <a:chExt cx="968179" cy="2423132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2392163" y="3136596"/>
                <a:ext cx="968179" cy="605089"/>
                <a:chOff x="928596" y="1943128"/>
                <a:chExt cx="675051" cy="438870"/>
              </a:xfrm>
            </p:grpSpPr>
            <p:sp>
              <p:nvSpPr>
                <p:cNvPr id="7" name="Oval 6"/>
                <p:cNvSpPr/>
                <p:nvPr/>
              </p:nvSpPr>
              <p:spPr>
                <a:xfrm>
                  <a:off x="1088210" y="2220302"/>
                  <a:ext cx="89804" cy="102622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>
                  <a:off x="1289333" y="1943128"/>
                  <a:ext cx="89804" cy="102622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Oval 8"/>
                <p:cNvSpPr/>
                <p:nvPr/>
              </p:nvSpPr>
              <p:spPr>
                <a:xfrm>
                  <a:off x="1140516" y="1994439"/>
                  <a:ext cx="89804" cy="102622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Oval 9"/>
                <p:cNvSpPr/>
                <p:nvPr/>
              </p:nvSpPr>
              <p:spPr>
                <a:xfrm>
                  <a:off x="1379137" y="2078084"/>
                  <a:ext cx="89804" cy="102622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Oval 10"/>
                <p:cNvSpPr/>
                <p:nvPr/>
              </p:nvSpPr>
              <p:spPr>
                <a:xfrm>
                  <a:off x="1230320" y="2092597"/>
                  <a:ext cx="89804" cy="102622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Oval 11"/>
                <p:cNvSpPr/>
                <p:nvPr/>
              </p:nvSpPr>
              <p:spPr>
                <a:xfrm>
                  <a:off x="973498" y="2045750"/>
                  <a:ext cx="89804" cy="102622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Oval 12"/>
                <p:cNvSpPr/>
                <p:nvPr/>
              </p:nvSpPr>
              <p:spPr>
                <a:xfrm>
                  <a:off x="1468941" y="1954965"/>
                  <a:ext cx="89804" cy="102622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Oval 13"/>
                <p:cNvSpPr/>
                <p:nvPr/>
              </p:nvSpPr>
              <p:spPr>
                <a:xfrm>
                  <a:off x="1380645" y="2226412"/>
                  <a:ext cx="89804" cy="102622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Oval 14"/>
                <p:cNvSpPr/>
                <p:nvPr/>
              </p:nvSpPr>
              <p:spPr>
                <a:xfrm>
                  <a:off x="1230320" y="2277723"/>
                  <a:ext cx="89804" cy="102622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Oval 15"/>
                <p:cNvSpPr/>
                <p:nvPr/>
              </p:nvSpPr>
              <p:spPr>
                <a:xfrm>
                  <a:off x="1513843" y="2117680"/>
                  <a:ext cx="89804" cy="102622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Oval 16"/>
                <p:cNvSpPr/>
                <p:nvPr/>
              </p:nvSpPr>
              <p:spPr>
                <a:xfrm>
                  <a:off x="1513843" y="2279376"/>
                  <a:ext cx="89804" cy="102622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Oval 17"/>
                <p:cNvSpPr/>
                <p:nvPr/>
              </p:nvSpPr>
              <p:spPr>
                <a:xfrm>
                  <a:off x="928596" y="2195219"/>
                  <a:ext cx="89804" cy="102622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" name="Down Arrow 19"/>
              <p:cNvSpPr/>
              <p:nvPr/>
            </p:nvSpPr>
            <p:spPr>
              <a:xfrm>
                <a:off x="2754651" y="4002374"/>
                <a:ext cx="213438" cy="1263683"/>
              </a:xfrm>
              <a:prstGeom prst="downArrow">
                <a:avLst>
                  <a:gd name="adj1" fmla="val 34744"/>
                  <a:gd name="adj2" fmla="val 50000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2685486" y="5368929"/>
                <a:ext cx="128800" cy="14148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2554656" y="5307785"/>
                <a:ext cx="128800" cy="14148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2947535" y="5373279"/>
                <a:ext cx="128800" cy="14148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2918495" y="5266517"/>
                <a:ext cx="128800" cy="14148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2585363" y="5418239"/>
                <a:ext cx="128800" cy="14148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7397620" y="3801830"/>
            <a:ext cx="1284282" cy="1685406"/>
            <a:chOff x="7397620" y="3732833"/>
            <a:chExt cx="1284282" cy="1685406"/>
          </a:xfrm>
        </p:grpSpPr>
        <p:sp>
          <p:nvSpPr>
            <p:cNvPr id="75" name="Down Arrow 74"/>
            <p:cNvSpPr/>
            <p:nvPr/>
          </p:nvSpPr>
          <p:spPr>
            <a:xfrm flipV="1">
              <a:off x="7914216" y="4530898"/>
              <a:ext cx="270710" cy="887341"/>
            </a:xfrm>
            <a:prstGeom prst="downArrow">
              <a:avLst>
                <a:gd name="adj1" fmla="val 34744"/>
                <a:gd name="adj2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 flipH="1">
              <a:off x="7397620" y="3732833"/>
              <a:ext cx="1284282" cy="738664"/>
            </a:xfrm>
            <a:prstGeom prst="rect">
              <a:avLst/>
            </a:prstGeom>
            <a:solidFill>
              <a:srgbClr val="FF0000">
                <a:alpha val="58000"/>
              </a:srgbClr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Arial"/>
                  <a:cs typeface="Arial"/>
                </a:rPr>
                <a:t>N</a:t>
              </a:r>
              <a:r>
                <a:rPr lang="en-US" sz="1400" baseline="-25000" dirty="0" smtClean="0">
                  <a:solidFill>
                    <a:schemeClr val="bg1"/>
                  </a:solidFill>
                  <a:latin typeface="Arial"/>
                  <a:cs typeface="Arial"/>
                </a:rPr>
                <a:t>2</a:t>
              </a:r>
              <a:r>
                <a:rPr lang="en-US" sz="1400" dirty="0" smtClean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</a:p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Arial"/>
                  <a:cs typeface="Arial"/>
                </a:rPr>
                <a:t>production by </a:t>
              </a:r>
              <a:r>
                <a:rPr lang="en-US" sz="1400" dirty="0" err="1" smtClean="0">
                  <a:solidFill>
                    <a:schemeClr val="bg1"/>
                  </a:solidFill>
                  <a:latin typeface="Arial"/>
                  <a:cs typeface="Arial"/>
                </a:rPr>
                <a:t>denitrification</a:t>
              </a:r>
              <a:endParaRPr lang="en-US" sz="14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113338" y="4442481"/>
            <a:ext cx="1284282" cy="1425024"/>
            <a:chOff x="6113338" y="4442481"/>
            <a:chExt cx="1284282" cy="1425024"/>
          </a:xfrm>
        </p:grpSpPr>
        <p:grpSp>
          <p:nvGrpSpPr>
            <p:cNvPr id="76" name="Group 75"/>
            <p:cNvGrpSpPr/>
            <p:nvPr/>
          </p:nvGrpSpPr>
          <p:grpSpPr>
            <a:xfrm>
              <a:off x="6113338" y="4950596"/>
              <a:ext cx="1284282" cy="916909"/>
              <a:chOff x="7643992" y="4917074"/>
              <a:chExt cx="1284282" cy="916909"/>
            </a:xfrm>
          </p:grpSpPr>
          <p:sp>
            <p:nvSpPr>
              <p:cNvPr id="77" name="Down Arrow 76"/>
              <p:cNvSpPr/>
              <p:nvPr/>
            </p:nvSpPr>
            <p:spPr>
              <a:xfrm flipV="1">
                <a:off x="8127083" y="4917074"/>
                <a:ext cx="193198" cy="501164"/>
              </a:xfrm>
              <a:prstGeom prst="downArrow">
                <a:avLst>
                  <a:gd name="adj1" fmla="val 34744"/>
                  <a:gd name="adj2" fmla="val 50000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 flipH="1">
                <a:off x="7643992" y="5526206"/>
                <a:ext cx="1284282" cy="307777"/>
              </a:xfrm>
              <a:prstGeom prst="rect">
                <a:avLst/>
              </a:prstGeom>
              <a:solidFill>
                <a:srgbClr val="FF0000">
                  <a:alpha val="58000"/>
                </a:srgbClr>
              </a:solidFill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chemeClr val="bg1"/>
                    </a:solidFill>
                    <a:latin typeface="Arial"/>
                    <a:cs typeface="Arial"/>
                  </a:rPr>
                  <a:t>N-Fixation</a:t>
                </a:r>
                <a:endParaRPr lang="en-US" sz="14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81" name="Oval 80"/>
            <p:cNvSpPr/>
            <p:nvPr/>
          </p:nvSpPr>
          <p:spPr>
            <a:xfrm>
              <a:off x="6467629" y="4442481"/>
              <a:ext cx="128800" cy="141489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6660827" y="4466462"/>
              <a:ext cx="128800" cy="141489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6532029" y="4635689"/>
              <a:ext cx="128800" cy="141489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25005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50629" y="284124"/>
            <a:ext cx="8485870" cy="985791"/>
          </a:xfrm>
          <a:prstGeom prst="rect">
            <a:avLst/>
          </a:prstGeom>
          <a:solidFill>
            <a:srgbClr val="B4B4BD"/>
          </a:solidFill>
          <a:ln w="28575" cmpd="sng">
            <a:solidFill>
              <a:srgbClr val="63764B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 smtClean="0">
                <a:solidFill>
                  <a:schemeClr val="bg1"/>
                </a:solidFill>
                <a:latin typeface="Arial"/>
                <a:cs typeface="Arial"/>
              </a:rPr>
              <a:t>Quantifying Benthic-Pelagic Coupling in LIS</a:t>
            </a:r>
            <a:endParaRPr lang="en-US" sz="33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9" name="Content Placeholder 3" descr="Screen Shot 2018-01-31 at 2.45.09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6" r="11056"/>
          <a:stretch>
            <a:fillRect/>
          </a:stretch>
        </p:blipFill>
        <p:spPr>
          <a:xfrm>
            <a:off x="874602" y="1597813"/>
            <a:ext cx="7535613" cy="4144298"/>
          </a:xfrm>
          <a:ln>
            <a:solidFill>
              <a:srgbClr val="000000"/>
            </a:solidFill>
          </a:ln>
        </p:spPr>
      </p:pic>
      <p:sp>
        <p:nvSpPr>
          <p:cNvPr id="2" name="Right Arrow 1"/>
          <p:cNvSpPr/>
          <p:nvPr/>
        </p:nvSpPr>
        <p:spPr>
          <a:xfrm>
            <a:off x="1261089" y="5914447"/>
            <a:ext cx="6580749" cy="310819"/>
          </a:xfrm>
          <a:prstGeom prst="rightArrow">
            <a:avLst/>
          </a:prstGeom>
          <a:solidFill>
            <a:srgbClr val="FC0007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48100" y="6251909"/>
            <a:ext cx="2340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Decreasing Nutrients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56469" y="3046029"/>
            <a:ext cx="2205428" cy="1261036"/>
          </a:xfrm>
          <a:prstGeom prst="rect">
            <a:avLst/>
          </a:prstGeom>
          <a:noFill/>
          <a:ln w="190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123_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5"/>
          <a:stretch/>
        </p:blipFill>
        <p:spPr>
          <a:xfrm>
            <a:off x="6001796" y="1738376"/>
            <a:ext cx="2257444" cy="322763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62245" y="6390266"/>
            <a:ext cx="19740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Source: Google Maps</a:t>
            </a:r>
            <a:endParaRPr lang="en-US" sz="16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99485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10805</TotalTime>
  <Words>1468</Words>
  <Application>Microsoft Macintosh PowerPoint</Application>
  <PresentationFormat>On-screen Show (4:3)</PresentationFormat>
  <Paragraphs>192</Paragraphs>
  <Slides>27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Uncertainties of Benthic-Pelagic Coupling in Response to Anthropogenic Stressors</vt:lpstr>
      <vt:lpstr>PowerPoint Presentation</vt:lpstr>
      <vt:lpstr>Nitrogen loading in LIS</vt:lpstr>
      <vt:lpstr>Nitrogen loading in LIS</vt:lpstr>
      <vt:lpstr>PowerPoint Presentation</vt:lpstr>
      <vt:lpstr>PowerPoint Presentation</vt:lpstr>
      <vt:lpstr>PowerPoint Presentation</vt:lpstr>
      <vt:lpstr>Benthic-Pelagic coupling – surface water primary productivity stimulates benthic communities, remineralizes nutrients and supports food webs (Fulweiler &amp; Nixon, 2009). </vt:lpstr>
      <vt:lpstr>PowerPoint Presentation</vt:lpstr>
      <vt:lpstr>PowerPoint Presentation</vt:lpstr>
      <vt:lpstr>PowerPoint Presentation</vt:lpstr>
      <vt:lpstr>How does LIS compare to other coastal systems?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Acknowledgements</vt:lpstr>
      <vt:lpstr>Questions?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Fate of nutrients and uncertainties in Long Island Sound, NY</dc:title>
  <dc:creator>Claudia Mazur</dc:creator>
  <cp:lastModifiedBy>Claudia Mazur</cp:lastModifiedBy>
  <cp:revision>126</cp:revision>
  <cp:lastPrinted>2018-04-24T14:45:08Z</cp:lastPrinted>
  <dcterms:created xsi:type="dcterms:W3CDTF">2018-04-17T13:19:40Z</dcterms:created>
  <dcterms:modified xsi:type="dcterms:W3CDTF">2018-04-26T03:27:28Z</dcterms:modified>
</cp:coreProperties>
</file>