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embeddings/oleObject1.bin" ContentType="application/vnd.openxmlformats-officedocument.oleObject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notesMasterIdLst>
    <p:notesMasterId r:id="rId34"/>
  </p:notesMasterIdLst>
  <p:sldIdLst>
    <p:sldId id="336" r:id="rId2"/>
    <p:sldId id="315" r:id="rId3"/>
    <p:sldId id="316" r:id="rId4"/>
    <p:sldId id="317" r:id="rId5"/>
    <p:sldId id="318" r:id="rId6"/>
    <p:sldId id="319" r:id="rId7"/>
    <p:sldId id="320" r:id="rId8"/>
    <p:sldId id="321" r:id="rId9"/>
    <p:sldId id="306" r:id="rId10"/>
    <p:sldId id="307" r:id="rId11"/>
    <p:sldId id="308" r:id="rId12"/>
    <p:sldId id="309" r:id="rId13"/>
    <p:sldId id="310" r:id="rId14"/>
    <p:sldId id="311" r:id="rId15"/>
    <p:sldId id="312" r:id="rId16"/>
    <p:sldId id="314" r:id="rId17"/>
    <p:sldId id="322" r:id="rId18"/>
    <p:sldId id="323" r:id="rId19"/>
    <p:sldId id="324" r:id="rId20"/>
    <p:sldId id="325" r:id="rId21"/>
    <p:sldId id="329" r:id="rId22"/>
    <p:sldId id="330" r:id="rId23"/>
    <p:sldId id="331" r:id="rId24"/>
    <p:sldId id="332" r:id="rId25"/>
    <p:sldId id="334" r:id="rId26"/>
    <p:sldId id="335" r:id="rId27"/>
    <p:sldId id="298" r:id="rId28"/>
    <p:sldId id="299" r:id="rId29"/>
    <p:sldId id="300" r:id="rId30"/>
    <p:sldId id="301" r:id="rId31"/>
    <p:sldId id="302" r:id="rId32"/>
    <p:sldId id="303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63" d="100"/>
          <a:sy n="63" d="100"/>
        </p:scale>
        <p:origin x="-792" y="-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E2BE4F-61F7-456B-8094-3EE431D42FA6}" type="datetimeFigureOut">
              <a:rPr lang="en-US" smtClean="0"/>
              <a:t>11/14/16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EE8BBC-2693-4321-98D5-5E4297D33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00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2945287-BB2B-4B49-B4DF-1389EF4E01B0}" type="slidenum">
              <a:rPr lang="en-US" altLang="en-US" smtClean="0">
                <a:latin typeface="Georgia" pitchFamily="18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en-US" smtClean="0">
              <a:latin typeface="Georgia" pitchFamily="18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120900" y="228600"/>
            <a:ext cx="2235200" cy="1676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45431F-8E3E-49A4-B601-DCA68C3DE77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014E71-364F-4498-9971-A1C4C21DA7F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8FB34C-639F-4699-A127-40C980BE65F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1B82E0-EAF5-4452-87B5-363BB278743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63EB72-5220-4EFF-AD59-D384C87885E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0B20EF-1323-41CB-9148-65CD104FAFA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DEAF11C-B42E-4B06-B46B-52232CCDF68B}" type="slidenum">
              <a:rPr lang="en-US" alt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045E901-38F6-4A63-9D87-6796704FCCC6}" type="slidenum">
              <a:rPr lang="en-US" alt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8BC1C41-5C45-4BFC-93B3-57425B4C423E}" type="slidenum">
              <a:rPr lang="en-US" alt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488878B-DB24-47E2-A6CD-EE53952A705F}" type="slidenum">
              <a:rPr lang="en-US" alt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C255C20-D049-4740-A287-C151C39EEC2E}" type="slidenum">
              <a:rPr lang="en-US" altLang="en-US" smtClean="0">
                <a:latin typeface="Georgia" pitchFamily="18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 smtClean="0">
              <a:latin typeface="Georgia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C4955F7-8808-44D4-A566-3C335B684CF5}" type="slidenum">
              <a:rPr lang="en-US" alt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4607785-9D2A-4CBA-BD88-0F45FB07D83A}" type="slidenum">
              <a:rPr lang="en-US" alt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CB5554F-2AC3-4E16-9D65-2723093793B8}" type="slidenum">
              <a:rPr lang="en-US" alt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EA92481-B9BC-466F-A6F1-0A7505737E1D}" type="slidenum">
              <a:rPr lang="en-US" alt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B45D5A5-A140-4905-A6BF-CDF22D3F9951}" type="slidenum">
              <a:rPr lang="en-US" alt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5149DC6-1277-4E4E-83D6-B5A26FF19875}" type="slidenum">
              <a:rPr lang="en-US" alt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068FD49-06D7-411D-8626-8263814D3D6F}" type="slidenum">
              <a:rPr lang="en-US">
                <a:solidFill>
                  <a:prstClr val="black"/>
                </a:solidFill>
              </a:rPr>
              <a:pPr eaLnBrk="1" hangingPunct="1"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665A56C-9966-4037-9CA8-7A552512BEF7}" type="slidenum">
              <a:rPr lang="en-US">
                <a:solidFill>
                  <a:prstClr val="black"/>
                </a:solidFill>
              </a:rPr>
              <a:pPr eaLnBrk="1" hangingPunct="1"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F952705-F8AB-4E17-95B5-A2F9D31A16CF}" type="slidenum">
              <a:rPr lang="en-US">
                <a:solidFill>
                  <a:prstClr val="black"/>
                </a:solidFill>
              </a:rPr>
              <a:pPr eaLnBrk="1" hangingPunct="1"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3FA58FF-7A7B-4FFA-AA18-CF8B72C1F39C}" type="slidenum">
              <a:rPr lang="en-US">
                <a:solidFill>
                  <a:prstClr val="black"/>
                </a:solidFill>
              </a:rPr>
              <a:pPr eaLnBrk="1" hangingPunct="1"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7EFAC80-AFE4-4E65-8969-3D552F63ABF4}" type="slidenum">
              <a:rPr lang="en-US" altLang="en-US" smtClean="0">
                <a:latin typeface="Georgia" pitchFamily="18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 smtClean="0">
              <a:latin typeface="Georgia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81330D9-C0D1-4880-8AD3-0DF0E4F2BE12}" type="slidenum">
              <a:rPr lang="en-US">
                <a:solidFill>
                  <a:prstClr val="black"/>
                </a:solidFill>
              </a:rPr>
              <a:pPr eaLnBrk="1" hangingPunct="1"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77A39F0-F9ED-4641-A416-05E93BE76A06}" type="slidenum">
              <a:rPr lang="en-US">
                <a:solidFill>
                  <a:prstClr val="black"/>
                </a:solidFill>
              </a:rPr>
              <a:pPr eaLnBrk="1" hangingPunct="1"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7A81DC5-732B-488C-8BAA-8BF7F8957443}" type="slidenum">
              <a:rPr lang="en-US" altLang="en-US" smtClean="0">
                <a:latin typeface="Georgia" pitchFamily="18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en-US" smtClean="0">
              <a:latin typeface="Georgia" pitchFamily="18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955800" y="304800"/>
            <a:ext cx="2641600" cy="19812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819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6BB02BD-9CA3-4A7D-B14C-C79314E19A88}" type="slidenum">
              <a:rPr lang="en-US" altLang="en-US" smtClean="0">
                <a:latin typeface="Georgia" pitchFamily="18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en-US" smtClean="0">
              <a:latin typeface="Georgia" pitchFamily="18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152400"/>
            <a:ext cx="2743200" cy="2057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5908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FBAD70-C5D1-42D7-86BD-2A690B39636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78096A-8282-4E54-8C89-8B166C38E48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EDC6E4-B7BB-43A8-8A72-2CB5B0737230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261C91-C0B4-4AFF-89B0-A0D044E3E5B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8D99C-5AC5-4603-A183-892BEAF39D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9B789-392E-4A85-9C0D-9B92D3838F4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693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66216-0DD8-46BE-A731-9BF9942CCBC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612CD-D1B5-44BB-B2CC-BC014DE81C0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626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0D724-4461-4C8D-9DB9-7EE20507808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BC14C-3515-4589-8E28-0BC61443096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730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C533A-197A-4654-B257-C45983FA18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0077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26B47-6D14-4278-BBF6-C01763D2CD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57242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A43C4-F999-4E0E-9158-301C1F4F8D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602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3FAAA-D4A5-4FC9-A672-66834DD161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476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1C607-0BCE-4B6C-88DC-33F44E2A277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8734B-E1FA-4935-98A2-B44F0E27D4B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842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B81C8-CD1C-415F-BD10-539AF23084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E3C26-83B0-4809-8B51-9E3DC27DA90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995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AAC6C-F5F8-4E5D-A81A-46E6F0D3EF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5956B-C618-4D38-9C34-316D9D2620D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897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62C8C-8416-4E76-93E2-7795230F8E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A1316-D88B-4EFF-9ACA-929E8D063D5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755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2DED3-5746-4B6C-AD32-575AB071075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9B1D9-6FCB-454D-9E1B-A5E99C3D693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00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06B6B-34E7-45D9-B778-348260ECCD4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670F6-50A0-444B-8243-82717EBE8AB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496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659F3-5880-43C9-99E1-86C52D10BA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F4C6B-4CE5-4FD7-8B6A-83CC51E6269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818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4AD31-374F-47FE-8A58-4CAB508258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C4A07-2CD4-45A9-8753-7C203214E5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505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2093371-0462-499B-B18A-44496AFE36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17D350C-7EC2-42E0-9CC7-8925FC5CF7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718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4" r:id="rId14"/>
    <p:sldLayoutId id="2147483725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png"/><Relationship Id="rId7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45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44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http://www.aims.gov.au/arnat/images3/microcystin-lr.gif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harmful algal bloo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" y="1975974"/>
            <a:ext cx="3871201" cy="290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0" y="196850"/>
            <a:ext cx="9144000" cy="641350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Harmful Algal </a:t>
            </a:r>
            <a:r>
              <a:rPr lang="en-US" alt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Blooms - </a:t>
            </a:r>
            <a:r>
              <a:rPr lang="en-US" alt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HABS</a:t>
            </a:r>
            <a:r>
              <a:rPr lang="en-US" alt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23601" y="6260068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11/11/16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345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32001" r="37500" b="15500"/>
          <a:stretch>
            <a:fillRect/>
          </a:stretch>
        </p:blipFill>
        <p:spPr bwMode="auto">
          <a:xfrm>
            <a:off x="228600" y="685800"/>
            <a:ext cx="41148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1"/>
          <p:cNvSpPr>
            <a:spLocks noChangeArrowheads="1"/>
          </p:cNvSpPr>
          <p:nvPr/>
        </p:nvSpPr>
        <p:spPr bwMode="auto">
          <a:xfrm>
            <a:off x="4572000" y="2690813"/>
            <a:ext cx="45720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“On 18 August 1961, a Californian newspaper reported that thousands of “crazed seabirds pelted the shores of North Monterey Bay, California” regurgitating anchovies.” – Bargu et al. 2011</a:t>
            </a:r>
          </a:p>
        </p:txBody>
      </p:sp>
    </p:spTree>
    <p:extLst>
      <p:ext uri="{BB962C8B-B14F-4D97-AF65-F5344CB8AC3E}">
        <p14:creationId xmlns:p14="http://schemas.microsoft.com/office/powerpoint/2010/main" val="3877949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62" y="152400"/>
            <a:ext cx="5476875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28600" y="2786250"/>
            <a:ext cx="3886200" cy="3771713"/>
            <a:chOff x="228600" y="2786250"/>
            <a:chExt cx="3886200" cy="3771713"/>
          </a:xfrm>
        </p:grpSpPr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786250"/>
              <a:ext cx="3886200" cy="3771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43840" y="6188631"/>
              <a:ext cx="2262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Sooty Shearwaters</a:t>
              </a:r>
              <a:endPara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724400" y="4338638"/>
            <a:ext cx="3928271" cy="2250996"/>
            <a:chOff x="4724400" y="4338638"/>
            <a:chExt cx="3928271" cy="2250996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4338638"/>
              <a:ext cx="3928271" cy="2219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724400" y="6220302"/>
              <a:ext cx="2351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Northern anchovies</a:t>
              </a:r>
              <a:endPara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1664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28600"/>
            <a:ext cx="42703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3733800"/>
            <a:ext cx="66675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1"/>
          <p:cNvSpPr>
            <a:spLocks noChangeArrowheads="1"/>
          </p:cNvSpPr>
          <p:nvPr/>
        </p:nvSpPr>
        <p:spPr bwMode="auto">
          <a:xfrm>
            <a:off x="1066800" y="995363"/>
            <a:ext cx="2616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chemeClr val="bg1"/>
                </a:solidFill>
                <a:latin typeface="Arial" charset="0"/>
              </a:rPr>
              <a:t>Pseudo-</a:t>
            </a:r>
            <a:r>
              <a:rPr lang="en-US" altLang="en-US" sz="2400" i="1" dirty="0" err="1">
                <a:solidFill>
                  <a:schemeClr val="bg1"/>
                </a:solidFill>
                <a:latin typeface="Arial" charset="0"/>
              </a:rPr>
              <a:t>nitzschia</a:t>
            </a:r>
            <a:r>
              <a:rPr lang="en-US" altLang="en-US" sz="2400" i="1" dirty="0">
                <a:solidFill>
                  <a:schemeClr val="bg1"/>
                </a:solidFill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9300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http://www.nwfsc.noaa.gov/hab/habs_toxins/marine_biotoxins/da/images/DomoicAcid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33475"/>
            <a:ext cx="7200900" cy="4638675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3189288" y="228600"/>
            <a:ext cx="2765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chemeClr val="bg1"/>
                </a:solidFill>
                <a:latin typeface="Arial" charset="0"/>
              </a:rPr>
              <a:t>Domoic</a:t>
            </a:r>
            <a:r>
              <a:rPr lang="en-US" altLang="en-US" sz="1800" b="1" dirty="0">
                <a:solidFill>
                  <a:schemeClr val="bg1"/>
                </a:solidFill>
                <a:latin typeface="Arial" charset="0"/>
              </a:rPr>
              <a:t> Acid Poisoning</a:t>
            </a:r>
            <a:endParaRPr lang="en-US" altLang="en-US" sz="1800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254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227013"/>
            <a:ext cx="5295900" cy="480218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315" name="Rectangle 1"/>
          <p:cNvSpPr>
            <a:spLocks noChangeArrowheads="1"/>
          </p:cNvSpPr>
          <p:nvPr/>
        </p:nvSpPr>
        <p:spPr bwMode="auto">
          <a:xfrm>
            <a:off x="1828800" y="5227638"/>
            <a:ext cx="54292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“</a:t>
            </a:r>
            <a:r>
              <a:rPr lang="en-US" altLang="en-US" dirty="0" err="1">
                <a:solidFill>
                  <a:schemeClr val="bg1"/>
                </a:solidFill>
              </a:rPr>
              <a:t>domoic</a:t>
            </a:r>
            <a:r>
              <a:rPr lang="en-US" altLang="en-US" dirty="0">
                <a:solidFill>
                  <a:schemeClr val="bg1"/>
                </a:solidFill>
              </a:rPr>
              <a:t> acid passes through the blood–brain barrier and binds to these receptors in birds and mammals, it causes symptoms such as confusion, disorientation, scratching, seizures, coma and even death” – </a:t>
            </a:r>
            <a:r>
              <a:rPr lang="en-US" altLang="en-US" dirty="0" err="1">
                <a:solidFill>
                  <a:schemeClr val="bg1"/>
                </a:solidFill>
              </a:rPr>
              <a:t>Bargu</a:t>
            </a:r>
            <a:r>
              <a:rPr lang="en-US" altLang="en-US" dirty="0">
                <a:solidFill>
                  <a:schemeClr val="bg1"/>
                </a:solidFill>
              </a:rPr>
              <a:t> et al. 2011</a:t>
            </a:r>
          </a:p>
        </p:txBody>
      </p:sp>
    </p:spTree>
    <p:extLst>
      <p:ext uri="{BB962C8B-B14F-4D97-AF65-F5344CB8AC3E}">
        <p14:creationId xmlns:p14="http://schemas.microsoft.com/office/powerpoint/2010/main" val="887629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52400"/>
            <a:ext cx="461010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541338" y="685800"/>
            <a:ext cx="1600200" cy="16764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400300" y="685800"/>
            <a:ext cx="1600200" cy="16764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41" name="TextBox 2"/>
          <p:cNvSpPr txBox="1">
            <a:spLocks noChangeArrowheads="1"/>
          </p:cNvSpPr>
          <p:nvPr/>
        </p:nvSpPr>
        <p:spPr bwMode="auto">
          <a:xfrm>
            <a:off x="122238" y="3429000"/>
            <a:ext cx="45831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Arial" charset="0"/>
              </a:rPr>
              <a:t>Shrunken hippocampus in sea lion brain….</a:t>
            </a:r>
          </a:p>
        </p:txBody>
      </p:sp>
      <p:pic>
        <p:nvPicPr>
          <p:cNvPr id="14342" name="Picture 5" descr="http://yourallen.dallasnews.com/wp-content/uploads/sites/2/2013/10/Tippi-Hedr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75" y="3429000"/>
            <a:ext cx="4340225" cy="323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8678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5" y="3414713"/>
            <a:ext cx="2419350" cy="161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184775"/>
            <a:ext cx="4097338" cy="146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1371600"/>
            <a:ext cx="1925638" cy="186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1752600" y="838200"/>
            <a:ext cx="0" cy="533400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" descr="http://yourallen.dallasnews.com/wp-content/uploads/sites/2/2013/10/Tippi-Hedre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388" y="38100"/>
            <a:ext cx="1635125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9721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914400"/>
          </a:xfrm>
        </p:spPr>
        <p:txBody>
          <a:bodyPr/>
          <a:lstStyle/>
          <a:p>
            <a:pPr algn="l" eaLnBrk="1" hangingPunct="1"/>
            <a:r>
              <a:rPr lang="en-US" altLang="en-US" sz="40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Energy flow in marine ecosystems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51054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Ecosystem includes living organisms (biotic community) and environment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Solar energy converted to chemical energy by </a:t>
            </a:r>
            <a:r>
              <a:rPr lang="en-US" sz="2800" b="1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producers</a:t>
            </a:r>
            <a:r>
              <a:rPr lang="en-US" sz="2800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(mainly photosynthesis)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Consumers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eat other organisms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Herbivores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Carnivores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Omnivores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Bacteriovores</a:t>
            </a:r>
            <a:endParaRPr lang="en-US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Decomposers breaking down dead organisms or waste products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979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sz="3000" smtClean="0">
                <a:solidFill>
                  <a:schemeClr val="bg1"/>
                </a:solidFill>
                <a:latin typeface="Arial" charset="0"/>
                <a:cs typeface="Arial" charset="0"/>
              </a:rPr>
              <a:t>Algae-supported biotic community</a:t>
            </a:r>
          </a:p>
        </p:txBody>
      </p:sp>
      <p:pic>
        <p:nvPicPr>
          <p:cNvPr id="38915" name="Picture 9" descr="13_15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0"/>
          <a:stretch/>
        </p:blipFill>
        <p:spPr>
          <a:xfrm>
            <a:off x="457200" y="1282700"/>
            <a:ext cx="8153400" cy="5255260"/>
          </a:xfrm>
          <a:noFill/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447800" y="838200"/>
            <a:ext cx="624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C00000"/>
                </a:solidFill>
                <a:latin typeface="Arial" charset="0"/>
                <a:cs typeface="Arial" charset="0"/>
              </a:rPr>
              <a:t>Energy does not cycle…. It has a unidirectional flow</a:t>
            </a:r>
          </a:p>
        </p:txBody>
      </p:sp>
    </p:spTree>
    <p:extLst>
      <p:ext uri="{BB962C8B-B14F-4D97-AF65-F5344CB8AC3E}">
        <p14:creationId xmlns:p14="http://schemas.microsoft.com/office/powerpoint/2010/main" val="3365212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sz="4000" i="1" u="sng" smtClean="0">
                <a:solidFill>
                  <a:schemeClr val="bg1"/>
                </a:solidFill>
                <a:latin typeface="Arial" charset="0"/>
                <a:cs typeface="Arial" charset="0"/>
              </a:rPr>
              <a:t>Nutrients cycle!  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51816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Nutrients cycled from one chemical form to another</a:t>
            </a:r>
          </a:p>
          <a:p>
            <a:pPr eaLnBrk="1" hangingPunct="1"/>
            <a:r>
              <a:rPr lang="en-US" altLang="en-US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Biogeochemical </a:t>
            </a:r>
            <a:r>
              <a:rPr lang="en-US" altLang="en-US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cycling</a:t>
            </a:r>
          </a:p>
          <a:p>
            <a:pPr eaLnBrk="1" hangingPunct="1"/>
            <a:r>
              <a:rPr lang="en-US" altLang="en-US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Example, nutrients fixed by producers</a:t>
            </a:r>
          </a:p>
          <a:p>
            <a:pPr eaLnBrk="1" hangingPunct="1"/>
            <a:r>
              <a:rPr lang="en-US" altLang="en-US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Passed onto consumers</a:t>
            </a:r>
          </a:p>
          <a:p>
            <a:pPr eaLnBrk="1" hangingPunct="1"/>
            <a:r>
              <a:rPr lang="en-US" altLang="en-US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Some nutrients released to seawater through decomposers</a:t>
            </a:r>
          </a:p>
          <a:p>
            <a:pPr eaLnBrk="1" hangingPunct="1"/>
            <a:r>
              <a:rPr lang="en-US" altLang="en-US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Nutrients can be recycled through upwelling</a:t>
            </a:r>
          </a:p>
        </p:txBody>
      </p:sp>
    </p:spTree>
    <p:extLst>
      <p:ext uri="{BB962C8B-B14F-4D97-AF65-F5344CB8AC3E}">
        <p14:creationId xmlns:p14="http://schemas.microsoft.com/office/powerpoint/2010/main" val="3110510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762000"/>
            <a:ext cx="8843963" cy="2835275"/>
            <a:chOff x="0" y="432"/>
            <a:chExt cx="5571" cy="1786"/>
          </a:xfrm>
        </p:grpSpPr>
        <p:pic>
          <p:nvPicPr>
            <p:cNvPr id="17417" name="Picture 3" descr="mursys5_0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720"/>
              <a:ext cx="1632" cy="1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8" name="Rectangle 4"/>
            <p:cNvSpPr>
              <a:spLocks noChangeArrowheads="1"/>
            </p:cNvSpPr>
            <p:nvPr/>
          </p:nvSpPr>
          <p:spPr bwMode="auto">
            <a:xfrm>
              <a:off x="3792" y="1775"/>
              <a:ext cx="177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Cyanobacterial blooms in the late 1990's in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Baltic Sea </a:t>
              </a:r>
            </a:p>
          </p:txBody>
        </p:sp>
        <p:pic>
          <p:nvPicPr>
            <p:cNvPr id="17419" name="Picture 5" descr="rtdeadfish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432"/>
              <a:ext cx="1212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0" name="Rectangle 6"/>
            <p:cNvSpPr>
              <a:spLocks noChangeArrowheads="1"/>
            </p:cNvSpPr>
            <p:nvPr/>
          </p:nvSpPr>
          <p:spPr bwMode="auto">
            <a:xfrm>
              <a:off x="0" y="2063"/>
              <a:ext cx="1718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Florida Red Tide Bloom of </a:t>
              </a:r>
              <a:r>
                <a:rPr lang="en-US" altLang="en-US" sz="1000" b="1" i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Karenia brevis</a:t>
              </a:r>
              <a:r>
                <a:rPr lang="en-US" altLang="en-US" sz="1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7421" name="Picture 7" descr="TBT2Whitledg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528"/>
              <a:ext cx="1920" cy="1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2" name="Rectangle 8"/>
            <p:cNvSpPr>
              <a:spLocks noChangeArrowheads="1"/>
            </p:cNvSpPr>
            <p:nvPr/>
          </p:nvSpPr>
          <p:spPr bwMode="auto">
            <a:xfrm>
              <a:off x="1824" y="1967"/>
              <a:ext cx="170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Texas Brown Tide Bloom of </a:t>
              </a:r>
              <a:r>
                <a:rPr lang="en-US" altLang="en-US" sz="1000" b="1" i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Aureoumbra</a:t>
              </a:r>
              <a:r>
                <a:rPr lang="en-US" altLang="en-US" sz="1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17411" name="Text Box 9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Harmful Algal </a:t>
            </a:r>
            <a:r>
              <a:rPr lang="en-US" alt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Blooms -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HABS</a:t>
            </a:r>
            <a:r>
              <a:rPr lang="en-US" alt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04800" y="3733800"/>
            <a:ext cx="8077200" cy="2901950"/>
            <a:chOff x="432" y="2304"/>
            <a:chExt cx="5088" cy="1828"/>
          </a:xfrm>
        </p:grpSpPr>
        <p:grpSp>
          <p:nvGrpSpPr>
            <p:cNvPr id="17413" name="Group 12"/>
            <p:cNvGrpSpPr>
              <a:grpSpLocks/>
            </p:cNvGrpSpPr>
            <p:nvPr/>
          </p:nvGrpSpPr>
          <p:grpSpPr bwMode="auto">
            <a:xfrm>
              <a:off x="432" y="2304"/>
              <a:ext cx="5088" cy="1828"/>
              <a:chOff x="432" y="2286"/>
              <a:chExt cx="5088" cy="1828"/>
            </a:xfrm>
          </p:grpSpPr>
          <p:sp>
            <p:nvSpPr>
              <p:cNvPr id="17415" name="Text Box 13"/>
              <p:cNvSpPr txBox="1">
                <a:spLocks noChangeArrowheads="1"/>
              </p:cNvSpPr>
              <p:nvPr/>
            </p:nvSpPr>
            <p:spPr bwMode="auto">
              <a:xfrm>
                <a:off x="432" y="2286"/>
                <a:ext cx="4608" cy="17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800" b="1" i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When they are very abundant …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6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1. Shading (blocking the sunlight)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2. Oxygen depletion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(excessive respiration or decomposition)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 Mechanical irritation (damaging fish gills)</a:t>
                </a:r>
              </a:p>
            </p:txBody>
          </p:sp>
          <p:pic>
            <p:nvPicPr>
              <p:cNvPr id="17416" name="Picture 14" descr="chaetoceros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6" y="3552"/>
                <a:ext cx="864" cy="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7414" name="Picture 15" descr="newsarticle2004070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2304"/>
              <a:ext cx="1086" cy="1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1649824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2743200" cy="3962400"/>
          </a:xfrm>
          <a:noFill/>
        </p:spPr>
        <p:txBody>
          <a:bodyPr/>
          <a:lstStyle/>
          <a:p>
            <a:pPr algn="l" eaLnBrk="1" hangingPunct="1"/>
            <a:r>
              <a:rPr lang="en-US" altLang="en-US" dirty="0" err="1" smtClean="0">
                <a:solidFill>
                  <a:srgbClr val="FFFF00"/>
                </a:solidFill>
              </a:rPr>
              <a:t>Biogeo</a:t>
            </a:r>
            <a:r>
              <a:rPr lang="en-US" altLang="en-US" dirty="0" smtClean="0">
                <a:solidFill>
                  <a:srgbClr val="FFFF00"/>
                </a:solidFill>
              </a:rPr>
              <a:t>-chemical cycling</a:t>
            </a:r>
          </a:p>
        </p:txBody>
      </p:sp>
      <p:pic>
        <p:nvPicPr>
          <p:cNvPr id="40963" name="Picture 10" descr="13_1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0800" y="0"/>
            <a:ext cx="6378575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1665186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228600"/>
            <a:ext cx="3886200" cy="914400"/>
          </a:xfrm>
        </p:spPr>
        <p:txBody>
          <a:bodyPr/>
          <a:lstStyle/>
          <a:p>
            <a:pPr algn="l" eaLnBrk="1" hangingPunct="1"/>
            <a:r>
              <a:rPr lang="en-US" altLang="en-US" dirty="0" smtClean="0">
                <a:solidFill>
                  <a:schemeClr val="bg1"/>
                </a:solidFill>
              </a:rPr>
              <a:t>Trophic levels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172200" y="0"/>
            <a:ext cx="2743200" cy="6858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 smtClean="0">
                <a:solidFill>
                  <a:schemeClr val="bg1"/>
                </a:solidFill>
              </a:rPr>
              <a:t>Chemical energy is transferred from producers to consumers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>
                <a:solidFill>
                  <a:schemeClr val="bg1"/>
                </a:solidFill>
              </a:rPr>
              <a:t>Feeding stage is trophic level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>
                <a:solidFill>
                  <a:schemeClr val="bg1"/>
                </a:solidFill>
              </a:rPr>
              <a:t>About 10% of energy transferred to next trophic level</a:t>
            </a:r>
          </a:p>
        </p:txBody>
      </p:sp>
      <p:pic>
        <p:nvPicPr>
          <p:cNvPr id="45060" name="Picture 10" descr="13_1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19200"/>
            <a:ext cx="6172200" cy="4724400"/>
          </a:xfrm>
          <a:noFill/>
        </p:spPr>
      </p:pic>
      <p:sp>
        <p:nvSpPr>
          <p:cNvPr id="6" name="Rectangle 5"/>
          <p:cNvSpPr/>
          <p:nvPr/>
        </p:nvSpPr>
        <p:spPr>
          <a:xfrm>
            <a:off x="6248400" y="4114800"/>
            <a:ext cx="2514600" cy="2286000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537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build="p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592263"/>
            <a:ext cx="9144000" cy="1295400"/>
          </a:xfrm>
        </p:spPr>
        <p:txBody>
          <a:bodyPr/>
          <a:lstStyle/>
          <a:p>
            <a:pPr eaLnBrk="1" hangingPunct="1"/>
            <a:r>
              <a:rPr lang="en-US" altLang="en-US" sz="32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So – what does this mean?</a:t>
            </a:r>
            <a:br>
              <a:rPr lang="en-US" altLang="en-US" sz="3200" dirty="0" smtClean="0">
                <a:solidFill>
                  <a:schemeClr val="bg1"/>
                </a:solidFill>
                <a:latin typeface="Arial" charset="0"/>
                <a:cs typeface="Arial" charset="0"/>
              </a:rPr>
            </a:br>
            <a:endParaRPr lang="en-US" altLang="en-US" sz="3200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005013" y="3497263"/>
            <a:ext cx="51339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200" b="1">
                <a:solidFill>
                  <a:srgbClr val="FF0000"/>
                </a:solidFill>
                <a:latin typeface="Arial" charset="0"/>
                <a:cs typeface="Arial" charset="0"/>
              </a:rPr>
              <a:t>Transfer of energy is very inefficient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 b="1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693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0" descr="13_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95250"/>
            <a:ext cx="8718550" cy="665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32164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algn="l" eaLnBrk="1" hangingPunct="1"/>
            <a:r>
              <a:rPr lang="en-US" altLang="en-US" dirty="0" smtClean="0">
                <a:solidFill>
                  <a:schemeClr val="bg1"/>
                </a:solidFill>
              </a:rPr>
              <a:t>Food chain		    Food web</a:t>
            </a:r>
          </a:p>
        </p:txBody>
      </p:sp>
      <p:sp>
        <p:nvSpPr>
          <p:cNvPr id="48131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838200"/>
            <a:ext cx="4038600" cy="45720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bg1"/>
                </a:solidFill>
              </a:rPr>
              <a:t>Primary producer</a:t>
            </a:r>
          </a:p>
          <a:p>
            <a:pPr eaLnBrk="1" hangingPunct="1"/>
            <a:r>
              <a:rPr lang="en-US" altLang="en-US" dirty="0" smtClean="0">
                <a:solidFill>
                  <a:schemeClr val="bg1"/>
                </a:solidFill>
              </a:rPr>
              <a:t>Herbivore</a:t>
            </a:r>
          </a:p>
          <a:p>
            <a:pPr eaLnBrk="1" hangingPunct="1"/>
            <a:r>
              <a:rPr lang="en-US" altLang="en-US" dirty="0" smtClean="0">
                <a:solidFill>
                  <a:schemeClr val="bg1"/>
                </a:solidFill>
              </a:rPr>
              <a:t>One or more carnivores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sz="2800" dirty="0" smtClean="0">
              <a:solidFill>
                <a:schemeClr val="bg1"/>
              </a:solidFill>
            </a:endParaRPr>
          </a:p>
        </p:txBody>
      </p:sp>
      <p:sp>
        <p:nvSpPr>
          <p:cNvPr id="63499" name="Rectangle 11"/>
          <p:cNvSpPr>
            <a:spLocks noChangeArrowheads="1"/>
          </p:cNvSpPr>
          <p:nvPr/>
        </p:nvSpPr>
        <p:spPr bwMode="auto">
          <a:xfrm>
            <a:off x="4114800" y="762000"/>
            <a:ext cx="5105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§"/>
              <a:defRPr/>
            </a:pPr>
            <a:r>
              <a:rPr lang="en-US" sz="3000" dirty="0">
                <a:solidFill>
                  <a:schemeClr val="bg1"/>
                </a:solidFill>
                <a:latin typeface="+mn-lt"/>
              </a:rPr>
              <a:t>Branching network of many consumers</a:t>
            </a:r>
          </a:p>
          <a:p>
            <a:pPr marL="457200" indent="-457200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§"/>
              <a:defRPr/>
            </a:pPr>
            <a:r>
              <a:rPr lang="en-US" sz="3000" dirty="0">
                <a:solidFill>
                  <a:schemeClr val="bg1"/>
                </a:solidFill>
                <a:latin typeface="+mn-lt"/>
              </a:rPr>
              <a:t>Consumers more likely to survive with alternative food sources</a:t>
            </a:r>
          </a:p>
        </p:txBody>
      </p:sp>
      <p:pic>
        <p:nvPicPr>
          <p:cNvPr id="6" name="Picture 11" descr="13_20"/>
          <p:cNvPicPr>
            <a:picLocks noGrp="1" noChangeAspect="1" noChangeArrowheads="1"/>
          </p:cNvPicPr>
          <p:nvPr>
            <p:ph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0"/>
          <a:stretch/>
        </p:blipFill>
        <p:spPr>
          <a:xfrm>
            <a:off x="0" y="3316922"/>
            <a:ext cx="9144000" cy="3541078"/>
          </a:xfrm>
          <a:noFill/>
        </p:spPr>
      </p:pic>
    </p:spTree>
    <p:extLst>
      <p:ext uri="{BB962C8B-B14F-4D97-AF65-F5344CB8AC3E}">
        <p14:creationId xmlns:p14="http://schemas.microsoft.com/office/powerpoint/2010/main" val="4125295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7" name="Rectangle 9"/>
          <p:cNvSpPr>
            <a:spLocks noGrp="1" noChangeArrowheads="1"/>
          </p:cNvSpPr>
          <p:nvPr>
            <p:ph type="title"/>
          </p:nvPr>
        </p:nvSpPr>
        <p:spPr>
          <a:xfrm>
            <a:off x="6096000" y="381000"/>
            <a:ext cx="2971800" cy="1371600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</a:rPr>
              <a:t>Biomass pyramid</a:t>
            </a:r>
          </a:p>
        </p:txBody>
      </p:sp>
      <p:sp>
        <p:nvSpPr>
          <p:cNvPr id="68619" name="Rectangle 11"/>
          <p:cNvSpPr>
            <a:spLocks noGrp="1" noChangeArrowheads="1"/>
          </p:cNvSpPr>
          <p:nvPr>
            <p:ph type="body" sz="half" idx="2"/>
          </p:nvPr>
        </p:nvSpPr>
        <p:spPr>
          <a:xfrm>
            <a:off x="5867400" y="1905000"/>
            <a:ext cx="3276600" cy="4648200"/>
          </a:xfrm>
          <a:noFill/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Number of individuals and total biomass decrease at successive trophic levels</a:t>
            </a:r>
          </a:p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Organisms increase in size</a:t>
            </a:r>
          </a:p>
        </p:txBody>
      </p:sp>
      <p:pic>
        <p:nvPicPr>
          <p:cNvPr id="50180" name="Picture 13" descr="13_2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2400"/>
            <a:ext cx="5802313" cy="6324600"/>
          </a:xfrm>
          <a:noFill/>
        </p:spPr>
      </p:pic>
      <p:sp>
        <p:nvSpPr>
          <p:cNvPr id="50181" name="Text Box 6"/>
          <p:cNvSpPr txBox="1">
            <a:spLocks noChangeArrowheads="1"/>
          </p:cNvSpPr>
          <p:nvPr/>
        </p:nvSpPr>
        <p:spPr bwMode="auto">
          <a:xfrm>
            <a:off x="0" y="6491288"/>
            <a:ext cx="3048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Fig. 13.21</a:t>
            </a:r>
          </a:p>
        </p:txBody>
      </p:sp>
    </p:spTree>
    <p:extLst>
      <p:ext uri="{BB962C8B-B14F-4D97-AF65-F5344CB8AC3E}">
        <p14:creationId xmlns:p14="http://schemas.microsoft.com/office/powerpoint/2010/main" val="274576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8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8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9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Box 1"/>
          <p:cNvSpPr txBox="1">
            <a:spLocks noChangeArrowheads="1"/>
          </p:cNvSpPr>
          <p:nvPr/>
        </p:nvSpPr>
        <p:spPr bwMode="auto">
          <a:xfrm>
            <a:off x="387350" y="685800"/>
            <a:ext cx="83693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bg1"/>
                </a:solidFill>
                <a:latin typeface="Bookman Old Style" pitchFamily="18" charset="0"/>
              </a:rPr>
              <a:t>Quiz –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chemeClr val="bg1"/>
              </a:solidFill>
              <a:latin typeface="Bookman Old Style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bg1"/>
                </a:solidFill>
                <a:latin typeface="Bookman Old Style" pitchFamily="18" charset="0"/>
              </a:rPr>
              <a:t>How much energy is transferred from one trophic level to the next?</a:t>
            </a:r>
          </a:p>
        </p:txBody>
      </p:sp>
    </p:spTree>
    <p:extLst>
      <p:ext uri="{BB962C8B-B14F-4D97-AF65-F5344CB8AC3E}">
        <p14:creationId xmlns:p14="http://schemas.microsoft.com/office/powerpoint/2010/main" val="2973999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/>
          </p:cNvSpPr>
          <p:nvPr>
            <p:ph type="title"/>
          </p:nvPr>
        </p:nvSpPr>
        <p:spPr>
          <a:xfrm>
            <a:off x="457200" y="1676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FF00"/>
                </a:solidFill>
              </a:rPr>
              <a:t>How might we measure </a:t>
            </a:r>
            <a:br>
              <a:rPr lang="en-US" dirty="0" smtClean="0">
                <a:solidFill>
                  <a:srgbClr val="00FF00"/>
                </a:solidFill>
              </a:rPr>
            </a:br>
            <a:r>
              <a:rPr lang="en-US" dirty="0" smtClean="0">
                <a:solidFill>
                  <a:srgbClr val="00FF00"/>
                </a:solidFill>
              </a:rPr>
              <a:t>photosynthesis in the ocean?</a:t>
            </a:r>
          </a:p>
        </p:txBody>
      </p:sp>
    </p:spTree>
    <p:extLst>
      <p:ext uri="{BB962C8B-B14F-4D97-AF65-F5344CB8AC3E}">
        <p14:creationId xmlns:p14="http://schemas.microsoft.com/office/powerpoint/2010/main" val="1236099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1371600" y="106363"/>
            <a:ext cx="6137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0066"/>
                </a:solidFill>
                <a:cs typeface="Arial" pitchFamily="34" charset="0"/>
              </a:rPr>
              <a:t>Measurements of photosynthesis</a:t>
            </a:r>
          </a:p>
        </p:txBody>
      </p:sp>
      <p:sp>
        <p:nvSpPr>
          <p:cNvPr id="33795" name="Text Box 5"/>
          <p:cNvSpPr txBox="1">
            <a:spLocks noChangeArrowheads="1"/>
          </p:cNvSpPr>
          <p:nvPr/>
        </p:nvSpPr>
        <p:spPr bwMode="auto">
          <a:xfrm>
            <a:off x="685800" y="685800"/>
            <a:ext cx="769313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FF00"/>
                </a:solidFill>
                <a:cs typeface="Arial" pitchFamily="34" charset="0"/>
              </a:rPr>
              <a:t>Monitoring O</a:t>
            </a:r>
            <a:r>
              <a:rPr lang="en-US" sz="2400" baseline="-25000" dirty="0">
                <a:solidFill>
                  <a:srgbClr val="00FF00"/>
                </a:solidFill>
                <a:cs typeface="Arial" pitchFamily="34" charset="0"/>
              </a:rPr>
              <a:t>2</a:t>
            </a:r>
            <a:r>
              <a:rPr lang="en-US" sz="2400" dirty="0">
                <a:solidFill>
                  <a:srgbClr val="00FF00"/>
                </a:solidFill>
                <a:cs typeface="Arial" pitchFamily="34" charset="0"/>
              </a:rPr>
              <a:t> change in a dark bottle and a light bottle.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FF00"/>
                </a:solidFill>
                <a:cs typeface="Arial" pitchFamily="34" charset="0"/>
              </a:rPr>
              <a:t>		(dissolved oxygen is easy to measure)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00FF00"/>
                </a:solidFill>
                <a:cs typeface="Arial" pitchFamily="34" charset="0"/>
              </a:rPr>
              <a:t>Light bottle: Photosynthesis – Respiration.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00FF00"/>
                </a:solidFill>
                <a:cs typeface="Arial" pitchFamily="34" charset="0"/>
              </a:rPr>
              <a:t>Dark bottle: Respiration only.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00FF00"/>
                </a:solidFill>
                <a:cs typeface="Arial" pitchFamily="34" charset="0"/>
              </a:rPr>
              <a:t>Gross photosynthesis: Light bottle </a:t>
            </a:r>
            <a:r>
              <a:rPr lang="en-US" sz="2400" dirty="0" smtClean="0">
                <a:solidFill>
                  <a:srgbClr val="00FF00"/>
                </a:solidFill>
                <a:cs typeface="Arial" pitchFamily="34" charset="0"/>
              </a:rPr>
              <a:t>+ </a:t>
            </a:r>
            <a:r>
              <a:rPr lang="en-US" sz="2400" dirty="0">
                <a:solidFill>
                  <a:srgbClr val="00FF00"/>
                </a:solidFill>
                <a:cs typeface="Arial" pitchFamily="34" charset="0"/>
              </a:rPr>
              <a:t>Dark bottle.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762000" y="2819400"/>
            <a:ext cx="6096000" cy="3878263"/>
            <a:chOff x="816" y="1776"/>
            <a:chExt cx="3840" cy="2443"/>
          </a:xfrm>
        </p:grpSpPr>
        <p:sp>
          <p:nvSpPr>
            <p:cNvPr id="40965" name="Rectangle 8"/>
            <p:cNvSpPr>
              <a:spLocks noChangeArrowheads="1"/>
            </p:cNvSpPr>
            <p:nvPr/>
          </p:nvSpPr>
          <p:spPr bwMode="auto">
            <a:xfrm>
              <a:off x="1917" y="1963"/>
              <a:ext cx="1238" cy="1908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0966" name="Rectangle 9"/>
            <p:cNvSpPr>
              <a:spLocks noChangeArrowheads="1"/>
            </p:cNvSpPr>
            <p:nvPr/>
          </p:nvSpPr>
          <p:spPr bwMode="auto">
            <a:xfrm>
              <a:off x="2367" y="1776"/>
              <a:ext cx="338" cy="18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0967" name="Rectangle 10"/>
            <p:cNvSpPr>
              <a:spLocks noChangeArrowheads="1"/>
            </p:cNvSpPr>
            <p:nvPr/>
          </p:nvSpPr>
          <p:spPr bwMode="auto">
            <a:xfrm>
              <a:off x="3418" y="1963"/>
              <a:ext cx="1238" cy="1908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000000"/>
                </a:gs>
              </a:gsLst>
              <a:lin ang="5400000" scaled="1"/>
            </a:gradFill>
            <a:ln w="571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0968" name="Rectangle 11"/>
            <p:cNvSpPr>
              <a:spLocks noChangeArrowheads="1"/>
            </p:cNvSpPr>
            <p:nvPr/>
          </p:nvSpPr>
          <p:spPr bwMode="auto">
            <a:xfrm>
              <a:off x="3868" y="1776"/>
              <a:ext cx="338" cy="187"/>
            </a:xfrm>
            <a:prstGeom prst="rect">
              <a:avLst/>
            </a:prstGeom>
            <a:solidFill>
              <a:srgbClr val="FFFF99"/>
            </a:solidFill>
            <a:ln w="571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0969" name="Text Box 12"/>
            <p:cNvSpPr txBox="1">
              <a:spLocks noChangeArrowheads="1"/>
            </p:cNvSpPr>
            <p:nvPr/>
          </p:nvSpPr>
          <p:spPr bwMode="auto">
            <a:xfrm>
              <a:off x="2064" y="3928"/>
              <a:ext cx="233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FFFF00"/>
                  </a:solidFill>
                  <a:latin typeface="Calibri" pitchFamily="34" charset="0"/>
                </a:rPr>
                <a:t>Light bottle          </a:t>
              </a:r>
              <a:r>
                <a:rPr lang="en-US" sz="2400" dirty="0">
                  <a:solidFill>
                    <a:prstClr val="white"/>
                  </a:solidFill>
                  <a:latin typeface="Calibri" pitchFamily="34" charset="0"/>
                </a:rPr>
                <a:t>Dark bottle</a:t>
              </a:r>
            </a:p>
          </p:txBody>
        </p:sp>
        <p:sp>
          <p:nvSpPr>
            <p:cNvPr id="40970" name="AutoShape 13"/>
            <p:cNvSpPr>
              <a:spLocks noChangeArrowheads="1"/>
            </p:cNvSpPr>
            <p:nvPr/>
          </p:nvSpPr>
          <p:spPr bwMode="auto">
            <a:xfrm>
              <a:off x="816" y="1776"/>
              <a:ext cx="1056" cy="1050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0971" name="Text Box 15"/>
            <p:cNvSpPr txBox="1">
              <a:spLocks noChangeArrowheads="1"/>
            </p:cNvSpPr>
            <p:nvPr/>
          </p:nvSpPr>
          <p:spPr bwMode="auto">
            <a:xfrm>
              <a:off x="1875" y="2517"/>
              <a:ext cx="1352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9900"/>
                  </a:solidFill>
                  <a:cs typeface="Arial" pitchFamily="34" charset="0"/>
                </a:rPr>
                <a:t>Photosynthesis 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prstClr val="black"/>
                  </a:solidFill>
                  <a:cs typeface="Arial" pitchFamily="34" charset="0"/>
                </a:rPr>
                <a:t>&amp; 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FF0000"/>
                  </a:solidFill>
                  <a:cs typeface="Arial" pitchFamily="34" charset="0"/>
                </a:rPr>
                <a:t>Respiration</a:t>
              </a:r>
            </a:p>
          </p:txBody>
        </p:sp>
        <p:sp>
          <p:nvSpPr>
            <p:cNvPr id="40972" name="Text Box 16"/>
            <p:cNvSpPr txBox="1">
              <a:spLocks noChangeArrowheads="1"/>
            </p:cNvSpPr>
            <p:nvPr/>
          </p:nvSpPr>
          <p:spPr bwMode="auto">
            <a:xfrm>
              <a:off x="3553" y="2704"/>
              <a:ext cx="9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FF0000"/>
                  </a:solidFill>
                  <a:cs typeface="Arial" pitchFamily="34" charset="0"/>
                </a:rPr>
                <a:t>Respiration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4637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4207360" presetClass="entr" presetSubtype="1036335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14207360" presetClass="entr" presetSubtype="10363417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1524000" y="106363"/>
            <a:ext cx="6629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FF00"/>
                </a:solidFill>
                <a:cs typeface="Arial" pitchFamily="34" charset="0"/>
              </a:rPr>
              <a:t>Measurements of photosynthesis</a:t>
            </a: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25400" y="990600"/>
            <a:ext cx="9118600" cy="467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cs typeface="Arial" pitchFamily="34" charset="0"/>
              </a:rPr>
              <a:t>	</a:t>
            </a:r>
            <a:r>
              <a:rPr lang="en-US" sz="2400" b="1" i="1" u="sng" dirty="0">
                <a:solidFill>
                  <a:srgbClr val="FF0000"/>
                </a:solidFill>
                <a:cs typeface="Arial" pitchFamily="34" charset="0"/>
              </a:rPr>
              <a:t>Monitoring </a:t>
            </a:r>
            <a:r>
              <a:rPr lang="en-US" sz="2400" b="1" i="1" u="sng" baseline="30000" dirty="0">
                <a:solidFill>
                  <a:srgbClr val="FF0000"/>
                </a:solidFill>
                <a:cs typeface="Arial" pitchFamily="34" charset="0"/>
              </a:rPr>
              <a:t>14</a:t>
            </a:r>
            <a:r>
              <a:rPr lang="en-US" sz="2400" b="1" i="1" u="sng" dirty="0">
                <a:solidFill>
                  <a:srgbClr val="FF0000"/>
                </a:solidFill>
                <a:cs typeface="Arial" pitchFamily="34" charset="0"/>
              </a:rPr>
              <a:t>C uptake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  <a:cs typeface="Arial" pitchFamily="34" charset="0"/>
            </a:endParaRPr>
          </a:p>
          <a:p>
            <a:pPr lvl="1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prstClr val="white"/>
                </a:solidFill>
                <a:cs typeface="Arial" pitchFamily="34" charset="0"/>
              </a:rPr>
              <a:t>Add dissolved </a:t>
            </a:r>
            <a:r>
              <a:rPr lang="en-US" sz="2400" baseline="30000" dirty="0">
                <a:solidFill>
                  <a:prstClr val="white"/>
                </a:solidFill>
                <a:cs typeface="Arial" pitchFamily="34" charset="0"/>
              </a:rPr>
              <a:t>14</a:t>
            </a:r>
            <a:r>
              <a:rPr lang="en-US" sz="2400" dirty="0">
                <a:solidFill>
                  <a:prstClr val="white"/>
                </a:solidFill>
                <a:cs typeface="Arial" pitchFamily="34" charset="0"/>
              </a:rPr>
              <a:t>C spike.</a:t>
            </a:r>
          </a:p>
          <a:p>
            <a:pPr lvl="1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prstClr val="white"/>
                </a:solidFill>
                <a:cs typeface="Arial" pitchFamily="34" charset="0"/>
              </a:rPr>
              <a:t>After time duration, filter particles (organic matter produced).</a:t>
            </a:r>
          </a:p>
          <a:p>
            <a:pPr lvl="1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prstClr val="white"/>
                </a:solidFill>
                <a:cs typeface="Arial" pitchFamily="34" charset="0"/>
              </a:rPr>
              <a:t>Measure </a:t>
            </a:r>
            <a:r>
              <a:rPr lang="en-US" sz="2400" baseline="30000" dirty="0">
                <a:solidFill>
                  <a:prstClr val="white"/>
                </a:solidFill>
                <a:cs typeface="Arial" pitchFamily="34" charset="0"/>
              </a:rPr>
              <a:t>14</a:t>
            </a:r>
            <a:r>
              <a:rPr lang="en-US" sz="2400" dirty="0">
                <a:solidFill>
                  <a:prstClr val="white"/>
                </a:solidFill>
                <a:cs typeface="Arial" pitchFamily="34" charset="0"/>
              </a:rPr>
              <a:t>C incorporated into particles.</a:t>
            </a:r>
          </a:p>
          <a:p>
            <a:pPr lvl="1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2400" dirty="0">
              <a:solidFill>
                <a:prstClr val="white"/>
              </a:solidFill>
              <a:cs typeface="Arial" pitchFamily="34" charset="0"/>
            </a:endParaRPr>
          </a:p>
          <a:p>
            <a:pPr lvl="1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2400" dirty="0">
              <a:solidFill>
                <a:prstClr val="white"/>
              </a:solidFill>
              <a:cs typeface="Arial" pitchFamily="34" charset="0"/>
            </a:endParaRPr>
          </a:p>
          <a:p>
            <a:pPr lvl="1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prstClr val="white"/>
                </a:solidFill>
                <a:cs typeface="Arial" pitchFamily="34" charset="0"/>
              </a:rPr>
              <a:t>FYI</a:t>
            </a:r>
          </a:p>
          <a:p>
            <a:pPr lvl="1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200" dirty="0">
                <a:solidFill>
                  <a:prstClr val="white"/>
                </a:solidFill>
                <a:cs typeface="Arial" pitchFamily="34" charset="0"/>
              </a:rPr>
              <a:t>Radioactivity of </a:t>
            </a:r>
            <a:r>
              <a:rPr lang="en-US" sz="2200" baseline="30000" dirty="0">
                <a:solidFill>
                  <a:prstClr val="white"/>
                </a:solidFill>
                <a:cs typeface="Arial" pitchFamily="34" charset="0"/>
              </a:rPr>
              <a:t>14</a:t>
            </a:r>
            <a:r>
              <a:rPr lang="en-US" sz="2200" dirty="0">
                <a:solidFill>
                  <a:prstClr val="white"/>
                </a:solidFill>
                <a:cs typeface="Arial" pitchFamily="34" charset="0"/>
              </a:rPr>
              <a:t>C is easy to measure when the concentration is VERY high (</a:t>
            </a:r>
            <a:r>
              <a:rPr lang="en-US" sz="2200" baseline="30000" dirty="0">
                <a:solidFill>
                  <a:prstClr val="white"/>
                </a:solidFill>
                <a:cs typeface="Arial" pitchFamily="34" charset="0"/>
              </a:rPr>
              <a:t>14</a:t>
            </a:r>
            <a:r>
              <a:rPr lang="en-US" sz="2200" dirty="0">
                <a:solidFill>
                  <a:prstClr val="white"/>
                </a:solidFill>
                <a:cs typeface="Arial" pitchFamily="34" charset="0"/>
              </a:rPr>
              <a:t>C spike).</a:t>
            </a:r>
          </a:p>
          <a:p>
            <a:pPr lvl="1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200" dirty="0">
                <a:solidFill>
                  <a:prstClr val="white"/>
                </a:solidFill>
                <a:cs typeface="Arial" pitchFamily="34" charset="0"/>
              </a:rPr>
              <a:t>Measurement of natural level is harder (one </a:t>
            </a:r>
            <a:r>
              <a:rPr lang="en-US" sz="2200" baseline="30000" dirty="0">
                <a:solidFill>
                  <a:prstClr val="white"/>
                </a:solidFill>
                <a:cs typeface="Arial" pitchFamily="34" charset="0"/>
              </a:rPr>
              <a:t>14</a:t>
            </a:r>
            <a:r>
              <a:rPr lang="en-US" sz="2200" dirty="0">
                <a:solidFill>
                  <a:prstClr val="white"/>
                </a:solidFill>
                <a:cs typeface="Arial" pitchFamily="34" charset="0"/>
              </a:rPr>
              <a:t>C out of a trillion </a:t>
            </a:r>
            <a:r>
              <a:rPr lang="en-US" sz="2200" baseline="30000" dirty="0">
                <a:solidFill>
                  <a:prstClr val="white"/>
                </a:solidFill>
                <a:cs typeface="Arial" pitchFamily="34" charset="0"/>
              </a:rPr>
              <a:t>12</a:t>
            </a:r>
            <a:r>
              <a:rPr lang="en-US" sz="2200" dirty="0">
                <a:solidFill>
                  <a:prstClr val="white"/>
                </a:solidFill>
                <a:cs typeface="Arial" pitchFamily="34" charset="0"/>
              </a:rPr>
              <a:t>C in nature).</a:t>
            </a:r>
          </a:p>
        </p:txBody>
      </p:sp>
    </p:spTree>
    <p:extLst>
      <p:ext uri="{BB962C8B-B14F-4D97-AF65-F5344CB8AC3E}">
        <p14:creationId xmlns:p14="http://schemas.microsoft.com/office/powerpoint/2010/main" val="1653905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Dinoflagellates</a:t>
            </a:r>
          </a:p>
        </p:txBody>
      </p:sp>
      <p:sp>
        <p:nvSpPr>
          <p:cNvPr id="18435" name="Rectangle 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Single-celled</a:t>
            </a:r>
          </a:p>
          <a:p>
            <a:pPr eaLnBrk="1" hangingPunct="1"/>
            <a:r>
              <a:rPr lang="en-US" alt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alt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flagellae</a:t>
            </a:r>
            <a:endParaRPr lang="en-US" altLang="en-US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Bioluminuscent</a:t>
            </a:r>
            <a:endParaRPr lang="en-US" altLang="en-US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Harmful algal blooms</a:t>
            </a:r>
          </a:p>
          <a:p>
            <a:pPr eaLnBrk="1" hangingPunct="1"/>
            <a:r>
              <a:rPr lang="en-US" alt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– 8 million / L</a:t>
            </a:r>
          </a:p>
        </p:txBody>
      </p:sp>
      <p:sp>
        <p:nvSpPr>
          <p:cNvPr id="18436" name="Rectangle 8"/>
          <p:cNvSpPr>
            <a:spLocks noGrp="1" noChangeArrowheads="1" noTextEdit="1"/>
          </p:cNvSpPr>
          <p:nvPr>
            <p:ph type="chart" sz="half" idx="2"/>
          </p:nvPr>
        </p:nvSpPr>
        <p:spPr/>
      </p:sp>
      <p:sp>
        <p:nvSpPr>
          <p:cNvPr id="18437" name="Rectangle 3" descr="1405A"/>
          <p:cNvSpPr>
            <a:spLocks noGrp="1" noChangeAspect="1" noChangeArrowheads="1"/>
          </p:cNvSpPr>
          <p:nvPr/>
        </p:nvSpPr>
        <p:spPr bwMode="auto">
          <a:xfrm>
            <a:off x="4419600" y="1981200"/>
            <a:ext cx="4530725" cy="43878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15140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6F4DE9-2B5A-4E2E-9C96-A0CE1D0148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3011" name="Picture 6" descr="chlorophy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555875"/>
            <a:ext cx="5029200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 Box 7"/>
          <p:cNvSpPr txBox="1">
            <a:spLocks noChangeArrowheads="1"/>
          </p:cNvSpPr>
          <p:nvPr/>
        </p:nvSpPr>
        <p:spPr bwMode="auto">
          <a:xfrm>
            <a:off x="381000" y="762000"/>
            <a:ext cx="86106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 pitchFamily="34" charset="0"/>
              </a:rPr>
              <a:t>Chlorophyll (</a:t>
            </a:r>
            <a:r>
              <a:rPr lang="en-US" sz="2400" u="sng" dirty="0" smtClean="0">
                <a:solidFill>
                  <a:prstClr val="white"/>
                </a:solidFill>
                <a:latin typeface="Calibri" pitchFamily="34" charset="0"/>
              </a:rPr>
              <a:t>Biomass</a:t>
            </a:r>
            <a:r>
              <a:rPr lang="en-US" sz="2400" dirty="0" smtClean="0">
                <a:solidFill>
                  <a:prstClr val="white"/>
                </a:solidFill>
                <a:latin typeface="Calibri" pitchFamily="34" charset="0"/>
              </a:rPr>
              <a:t> </a:t>
            </a:r>
            <a:r>
              <a:rPr lang="en-US" sz="2400" u="sng" dirty="0" smtClean="0">
                <a:solidFill>
                  <a:prstClr val="white"/>
                </a:solidFill>
                <a:latin typeface="Calibri" pitchFamily="34" charset="0"/>
              </a:rPr>
              <a:t>measurement</a:t>
            </a:r>
            <a:r>
              <a:rPr lang="en-US" sz="2400" dirty="0" smtClean="0">
                <a:solidFill>
                  <a:prstClr val="white"/>
                </a:solidFill>
                <a:latin typeface="Calibri" pitchFamily="34" charset="0"/>
              </a:rPr>
              <a:t>): </a:t>
            </a:r>
            <a:endParaRPr lang="en-US" sz="2400" dirty="0">
              <a:solidFill>
                <a:prstClr val="white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prstClr val="white"/>
                </a:solidFill>
                <a:latin typeface="Calibri" pitchFamily="34" charset="0"/>
              </a:rPr>
              <a:t>Pigments that  absorb sun light (blue and red ends of the visible spectrum).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prstClr val="white"/>
                </a:solidFill>
                <a:latin typeface="Calibri" pitchFamily="34" charset="0"/>
              </a:rPr>
              <a:t>Can be monitored by fluorescence (in-situ instrument) and ocean color (satellites)</a:t>
            </a:r>
          </a:p>
        </p:txBody>
      </p:sp>
      <p:sp>
        <p:nvSpPr>
          <p:cNvPr id="43013" name="Oval 10"/>
          <p:cNvSpPr>
            <a:spLocks noChangeArrowheads="1"/>
          </p:cNvSpPr>
          <p:nvPr/>
        </p:nvSpPr>
        <p:spPr bwMode="auto">
          <a:xfrm>
            <a:off x="3962400" y="4495800"/>
            <a:ext cx="685800" cy="7620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3014" name="Oval 11"/>
          <p:cNvSpPr>
            <a:spLocks noChangeArrowheads="1"/>
          </p:cNvSpPr>
          <p:nvPr/>
        </p:nvSpPr>
        <p:spPr bwMode="auto">
          <a:xfrm>
            <a:off x="3962400" y="2590800"/>
            <a:ext cx="685800" cy="7620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3015" name="Rectangle 13"/>
          <p:cNvSpPr>
            <a:spLocks noChangeArrowheads="1"/>
          </p:cNvSpPr>
          <p:nvPr/>
        </p:nvSpPr>
        <p:spPr bwMode="auto">
          <a:xfrm>
            <a:off x="6172200" y="6491288"/>
            <a:ext cx="2838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www.succulent-plant.com </a:t>
            </a:r>
          </a:p>
        </p:txBody>
      </p:sp>
      <p:sp>
        <p:nvSpPr>
          <p:cNvPr id="43016" name="Text Box 14"/>
          <p:cNvSpPr txBox="1">
            <a:spLocks noChangeArrowheads="1"/>
          </p:cNvSpPr>
          <p:nvPr/>
        </p:nvSpPr>
        <p:spPr bwMode="auto">
          <a:xfrm>
            <a:off x="3048000" y="106363"/>
            <a:ext cx="26970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FF00"/>
                </a:solidFill>
                <a:latin typeface="Calibri" pitchFamily="34" charset="0"/>
              </a:rPr>
              <a:t>Measurements</a:t>
            </a:r>
          </a:p>
        </p:txBody>
      </p:sp>
      <p:sp>
        <p:nvSpPr>
          <p:cNvPr id="43017" name="Rectangle 15" descr="272-02"/>
          <p:cNvSpPr>
            <a:spLocks noGrp="1" noChangeAspect="1" noChangeArrowheads="1"/>
          </p:cNvSpPr>
          <p:nvPr isPhoto="1"/>
        </p:nvSpPr>
        <p:spPr bwMode="auto">
          <a:xfrm>
            <a:off x="0" y="2819400"/>
            <a:ext cx="3810000" cy="3309938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770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7" name="Group 2"/>
          <p:cNvGrpSpPr>
            <a:grpSpLocks/>
          </p:cNvGrpSpPr>
          <p:nvPr/>
        </p:nvGrpSpPr>
        <p:grpSpPr bwMode="auto">
          <a:xfrm>
            <a:off x="0" y="990600"/>
            <a:ext cx="5000625" cy="4419600"/>
            <a:chOff x="0" y="624"/>
            <a:chExt cx="3904" cy="3209"/>
          </a:xfrm>
        </p:grpSpPr>
        <p:pic>
          <p:nvPicPr>
            <p:cNvPr id="1035" name="Picture 3" descr="station ma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4"/>
              <a:ext cx="3504" cy="3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6" name="Text Box 4"/>
            <p:cNvSpPr txBox="1">
              <a:spLocks noChangeArrowheads="1"/>
            </p:cNvSpPr>
            <p:nvPr/>
          </p:nvSpPr>
          <p:spPr bwMode="auto">
            <a:xfrm>
              <a:off x="864" y="2409"/>
              <a:ext cx="1264" cy="2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prstClr val="black"/>
                  </a:solidFill>
                  <a:cs typeface="Arial" pitchFamily="34" charset="0"/>
                </a:rPr>
                <a:t>Stn A, 2000m</a:t>
              </a:r>
            </a:p>
          </p:txBody>
        </p:sp>
        <p:sp>
          <p:nvSpPr>
            <p:cNvPr id="1037" name="Text Box 5"/>
            <p:cNvSpPr txBox="1">
              <a:spLocks noChangeArrowheads="1"/>
            </p:cNvSpPr>
            <p:nvPr/>
          </p:nvSpPr>
          <p:spPr bwMode="auto">
            <a:xfrm>
              <a:off x="2415" y="3105"/>
              <a:ext cx="1265" cy="2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prstClr val="black"/>
                  </a:solidFill>
                  <a:cs typeface="Arial" pitchFamily="34" charset="0"/>
                </a:rPr>
                <a:t>Stn C, 3500m</a:t>
              </a:r>
            </a:p>
          </p:txBody>
        </p:sp>
        <p:sp>
          <p:nvSpPr>
            <p:cNvPr id="1038" name="Text Box 6"/>
            <p:cNvSpPr txBox="1">
              <a:spLocks noChangeArrowheads="1"/>
            </p:cNvSpPr>
            <p:nvPr/>
          </p:nvSpPr>
          <p:spPr bwMode="auto">
            <a:xfrm>
              <a:off x="2640" y="2577"/>
              <a:ext cx="1264" cy="2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prstClr val="black"/>
                  </a:solidFill>
                  <a:cs typeface="Arial" pitchFamily="34" charset="0"/>
                </a:rPr>
                <a:t>Stn B, 3000m</a:t>
              </a:r>
            </a:p>
          </p:txBody>
        </p:sp>
      </p:grpSp>
      <p:sp>
        <p:nvSpPr>
          <p:cNvPr id="1028" name="Text Box 7"/>
          <p:cNvSpPr txBox="1">
            <a:spLocks noChangeArrowheads="1"/>
          </p:cNvSpPr>
          <p:nvPr/>
        </p:nvSpPr>
        <p:spPr bwMode="auto">
          <a:xfrm>
            <a:off x="184150" y="106363"/>
            <a:ext cx="2438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FF00"/>
                </a:solidFill>
                <a:cs typeface="Arial" pitchFamily="34" charset="0"/>
              </a:rPr>
              <a:t>Chlorophyll</a:t>
            </a: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0" y="10175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2110678"/>
              </p:ext>
            </p:extLst>
          </p:nvPr>
        </p:nvGraphicFramePr>
        <p:xfrm>
          <a:off x="5105400" y="304800"/>
          <a:ext cx="3733800" cy="6545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Graph" r:id="rId5" imgW="4062374" imgH="3160166" progId="">
                  <p:embed/>
                </p:oleObj>
              </mc:Choice>
              <mc:Fallback>
                <p:oleObj name="Graph" r:id="rId5" imgW="4062374" imgH="316016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0000" t="1491" r="6149"/>
                      <a:stretch>
                        <a:fillRect/>
                      </a:stretch>
                    </p:blipFill>
                    <p:spPr bwMode="auto">
                      <a:xfrm>
                        <a:off x="5105400" y="304800"/>
                        <a:ext cx="3733800" cy="65452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Text Box 10"/>
          <p:cNvSpPr txBox="1">
            <a:spLocks noChangeArrowheads="1"/>
          </p:cNvSpPr>
          <p:nvPr/>
        </p:nvSpPr>
        <p:spPr bwMode="auto">
          <a:xfrm rot="10800000">
            <a:off x="4953001" y="2701924"/>
            <a:ext cx="4587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Depth (m)</a:t>
            </a:r>
          </a:p>
        </p:txBody>
      </p:sp>
      <p:sp>
        <p:nvSpPr>
          <p:cNvPr id="1031" name="Text Box 11"/>
          <p:cNvSpPr txBox="1">
            <a:spLocks noChangeArrowheads="1"/>
          </p:cNvSpPr>
          <p:nvPr/>
        </p:nvSpPr>
        <p:spPr bwMode="auto">
          <a:xfrm>
            <a:off x="6140450" y="3605213"/>
            <a:ext cx="23923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200" b="1">
                <a:solidFill>
                  <a:srgbClr val="FF0000"/>
                </a:solidFill>
                <a:cs typeface="Arial" pitchFamily="34" charset="0"/>
              </a:rPr>
              <a:t>Subsurface Chl.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200" b="1">
                <a:solidFill>
                  <a:srgbClr val="FF0000"/>
                </a:solidFill>
                <a:cs typeface="Arial" pitchFamily="34" charset="0"/>
              </a:rPr>
              <a:t>max.</a:t>
            </a:r>
          </a:p>
        </p:txBody>
      </p:sp>
      <p:sp>
        <p:nvSpPr>
          <p:cNvPr id="1032" name="Line 12"/>
          <p:cNvSpPr>
            <a:spLocks noChangeShapeType="1"/>
          </p:cNvSpPr>
          <p:nvPr/>
        </p:nvSpPr>
        <p:spPr bwMode="auto">
          <a:xfrm flipH="1" flipV="1">
            <a:off x="6477000" y="3048000"/>
            <a:ext cx="838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33" name="Line 13"/>
          <p:cNvSpPr>
            <a:spLocks noChangeShapeType="1"/>
          </p:cNvSpPr>
          <p:nvPr/>
        </p:nvSpPr>
        <p:spPr bwMode="auto">
          <a:xfrm flipV="1">
            <a:off x="7467600" y="2286000"/>
            <a:ext cx="7620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34" name="Line 14"/>
          <p:cNvSpPr>
            <a:spLocks noChangeShapeType="1"/>
          </p:cNvSpPr>
          <p:nvPr/>
        </p:nvSpPr>
        <p:spPr bwMode="auto">
          <a:xfrm flipH="1" flipV="1">
            <a:off x="6553200" y="2286000"/>
            <a:ext cx="8382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3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 Box 5"/>
          <p:cNvSpPr txBox="1">
            <a:spLocks noChangeArrowheads="1"/>
          </p:cNvSpPr>
          <p:nvPr/>
        </p:nvSpPr>
        <p:spPr bwMode="auto">
          <a:xfrm>
            <a:off x="762000" y="5410200"/>
            <a:ext cx="718978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chemeClr val="bg1"/>
                </a:solidFill>
                <a:cs typeface="Arial" pitchFamily="34" charset="0"/>
              </a:rPr>
              <a:t>Productive along the continents.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chemeClr val="bg1"/>
                </a:solidFill>
                <a:cs typeface="Arial" pitchFamily="34" charset="0"/>
              </a:rPr>
              <a:t>Productive in the upwelling regions.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chemeClr val="bg1"/>
                </a:solidFill>
                <a:cs typeface="Arial" pitchFamily="34" charset="0"/>
              </a:rPr>
              <a:t>Deserts in centers of gyres (due to </a:t>
            </a:r>
            <a:r>
              <a:rPr lang="en-US" sz="2400" dirty="0" err="1">
                <a:solidFill>
                  <a:schemeClr val="bg1"/>
                </a:solidFill>
                <a:cs typeface="Arial" pitchFamily="34" charset="0"/>
              </a:rPr>
              <a:t>downwelling</a:t>
            </a:r>
            <a:r>
              <a:rPr lang="en-US" sz="2400" dirty="0">
                <a:solidFill>
                  <a:schemeClr val="bg1"/>
                </a:solidFill>
                <a:cs typeface="Arial" pitchFamily="34" charset="0"/>
              </a:rPr>
              <a:t>).</a:t>
            </a:r>
          </a:p>
        </p:txBody>
      </p:sp>
      <p:sp>
        <p:nvSpPr>
          <p:cNvPr id="55302" name="Text Box 8"/>
          <p:cNvSpPr txBox="1">
            <a:spLocks noChangeArrowheads="1"/>
          </p:cNvSpPr>
          <p:nvPr/>
        </p:nvSpPr>
        <p:spPr bwMode="auto">
          <a:xfrm>
            <a:off x="228600" y="152400"/>
            <a:ext cx="2438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FF00"/>
                </a:solidFill>
                <a:cs typeface="Arial" pitchFamily="34" charset="0"/>
              </a:rPr>
              <a:t>Chlorophyll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20" y="762000"/>
            <a:ext cx="7162800" cy="457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3203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800" dirty="0" smtClean="0">
                <a:solidFill>
                  <a:schemeClr val="bg1"/>
                </a:solidFill>
                <a:latin typeface="Georgia" pitchFamily="18" charset="0"/>
              </a:rPr>
              <a:t>Red tides</a:t>
            </a:r>
          </a:p>
          <a:p>
            <a:pPr eaLnBrk="1" hangingPunct="1"/>
            <a:r>
              <a:rPr lang="en-US" altLang="en-US" sz="2800" dirty="0" smtClean="0">
                <a:solidFill>
                  <a:schemeClr val="bg1"/>
                </a:solidFill>
                <a:latin typeface="Georgia" pitchFamily="18" charset="0"/>
              </a:rPr>
              <a:t>Toxic</a:t>
            </a:r>
          </a:p>
          <a:p>
            <a:pPr eaLnBrk="1" hangingPunct="1"/>
            <a:r>
              <a:rPr lang="en-US" altLang="en-US" sz="2800" dirty="0" smtClean="0">
                <a:solidFill>
                  <a:schemeClr val="bg1"/>
                </a:solidFill>
                <a:latin typeface="Georgia" pitchFamily="18" charset="0"/>
              </a:rPr>
              <a:t>Can cause </a:t>
            </a:r>
          </a:p>
          <a:p>
            <a:pPr eaLnBrk="1" hangingPunct="1"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Georgia" pitchFamily="18" charset="0"/>
              </a:rPr>
              <a:t>	fish kills</a:t>
            </a:r>
          </a:p>
        </p:txBody>
      </p:sp>
      <p:sp>
        <p:nvSpPr>
          <p:cNvPr id="12291" name="Rectangle 3"/>
          <p:cNvSpPr>
            <a:spLocks noGrp="1" noChangeAspect="1" noChangeArrowheads="1"/>
          </p:cNvSpPr>
          <p:nvPr/>
        </p:nvSpPr>
        <p:spPr bwMode="auto">
          <a:xfrm>
            <a:off x="3124200" y="2057400"/>
            <a:ext cx="6019800" cy="4422775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r="-4659"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194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27165297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7086600" y="5486400"/>
            <a:ext cx="2057400" cy="137160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0483" name="Group 2"/>
          <p:cNvGrpSpPr>
            <a:grpSpLocks/>
          </p:cNvGrpSpPr>
          <p:nvPr/>
        </p:nvGrpSpPr>
        <p:grpSpPr bwMode="auto">
          <a:xfrm>
            <a:off x="0" y="4419601"/>
            <a:ext cx="7034213" cy="2516188"/>
            <a:chOff x="0" y="2784"/>
            <a:chExt cx="4431" cy="1585"/>
          </a:xfrm>
        </p:grpSpPr>
        <p:pic>
          <p:nvPicPr>
            <p:cNvPr id="20498" name="Picture 3" descr="carcoarda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84"/>
              <a:ext cx="1064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9" name="Rectangle 4"/>
            <p:cNvSpPr>
              <a:spLocks noChangeArrowheads="1"/>
            </p:cNvSpPr>
            <p:nvPr/>
          </p:nvSpPr>
          <p:spPr bwMode="auto">
            <a:xfrm>
              <a:off x="1056" y="2915"/>
              <a:ext cx="3375" cy="1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Cyanobacterial Toxins</a:t>
              </a:r>
              <a:endParaRPr lang="tr-TR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tr-TR" alt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ausative organisms: </a:t>
              </a:r>
              <a:r>
                <a:rPr lang="en-US" altLang="en-US" sz="2000" b="1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Microcystis</a:t>
              </a:r>
              <a:r>
                <a:rPr lang="en-US" altLang="en-US" sz="20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  <a:r>
                <a:rPr lang="en-US" alt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000" b="1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Nodularia</a:t>
              </a:r>
              <a:r>
                <a:rPr lang="en-US" altLang="en-US" sz="20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, Anabaena, </a:t>
              </a:r>
              <a:r>
                <a:rPr lang="en-US" altLang="en-US" sz="2000" b="1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Lyngbia</a:t>
              </a:r>
              <a:r>
                <a:rPr lang="en-US" altLang="en-US" sz="20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  <a:endParaRPr lang="en-US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tr-TR" alt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oxin produced: </a:t>
              </a:r>
              <a:r>
                <a:rPr lang="tr-TR" alt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Microcystins </a:t>
              </a:r>
              <a:r>
                <a:rPr lang="en-US" alt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</a:t>
              </a:r>
              <a:r>
                <a:rPr lang="tr-TR" alt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nodularins</a:t>
              </a:r>
              <a:r>
                <a:rPr lang="en-US" alt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  <a:r>
                <a:rPr lang="tr-TR" alt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cylindrospermopsin</a:t>
              </a:r>
              <a:r>
                <a:rPr lang="en-US" alt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and </a:t>
              </a:r>
              <a:r>
                <a:rPr lang="en-US" altLang="en-US" sz="2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saxitoxin</a:t>
              </a:r>
              <a:endParaRPr lang="tr-TR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484" name="Group 5"/>
          <p:cNvGrpSpPr>
            <a:grpSpLocks/>
          </p:cNvGrpSpPr>
          <p:nvPr/>
        </p:nvGrpSpPr>
        <p:grpSpPr bwMode="auto">
          <a:xfrm>
            <a:off x="0" y="1600200"/>
            <a:ext cx="9144000" cy="2590800"/>
            <a:chOff x="0" y="1008"/>
            <a:chExt cx="5760" cy="1632"/>
          </a:xfrm>
        </p:grpSpPr>
        <p:pic>
          <p:nvPicPr>
            <p:cNvPr id="20492" name="Picture 6" descr="Pseudo-nitzschia chai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08"/>
              <a:ext cx="1110" cy="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3" name="Picture 7" descr="australis1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1536"/>
              <a:ext cx="552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4" name="Text Box 8"/>
            <p:cNvSpPr txBox="1">
              <a:spLocks noChangeArrowheads="1"/>
            </p:cNvSpPr>
            <p:nvPr/>
          </p:nvSpPr>
          <p:spPr bwMode="auto">
            <a:xfrm>
              <a:off x="1248" y="1584"/>
              <a:ext cx="3744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Amnesic Shellfish Poisoning (ASP)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tr-TR" alt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ausative organisms: </a:t>
              </a:r>
              <a:r>
                <a:rPr lang="tr-TR" altLang="en-US" sz="20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Pseudo-nitzschia</a:t>
              </a:r>
              <a:r>
                <a:rPr lang="tr-TR" alt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sp.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tr-TR" alt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oxin produced: Domoic Acid</a:t>
              </a:r>
              <a:endPara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0495" name="Group 9"/>
            <p:cNvGrpSpPr>
              <a:grpSpLocks/>
            </p:cNvGrpSpPr>
            <p:nvPr/>
          </p:nvGrpSpPr>
          <p:grpSpPr bwMode="auto">
            <a:xfrm>
              <a:off x="4416" y="1392"/>
              <a:ext cx="1344" cy="1199"/>
              <a:chOff x="4416" y="2592"/>
              <a:chExt cx="1344" cy="1199"/>
            </a:xfrm>
          </p:grpSpPr>
          <p:pic>
            <p:nvPicPr>
              <p:cNvPr id="20496" name="Picture 10" descr="Click on the image to close this window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52" y="2832"/>
                <a:ext cx="812" cy="9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497" name="Text Box 11"/>
              <p:cNvSpPr txBox="1">
                <a:spLocks noChangeArrowheads="1"/>
              </p:cNvSpPr>
              <p:nvPr/>
            </p:nvSpPr>
            <p:spPr bwMode="auto">
              <a:xfrm>
                <a:off x="4416" y="2592"/>
                <a:ext cx="1344" cy="252"/>
              </a:xfrm>
              <a:prstGeom prst="rect">
                <a:avLst/>
              </a:prstGeom>
              <a:solidFill>
                <a:srgbClr val="A500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DOMOIC ACID</a:t>
                </a:r>
              </a:p>
            </p:txBody>
          </p:sp>
        </p:grpSp>
      </p:grpSp>
      <p:grpSp>
        <p:nvGrpSpPr>
          <p:cNvPr id="20485" name="Group 12"/>
          <p:cNvGrpSpPr>
            <a:grpSpLocks/>
          </p:cNvGrpSpPr>
          <p:nvPr/>
        </p:nvGrpSpPr>
        <p:grpSpPr bwMode="auto">
          <a:xfrm>
            <a:off x="0" y="0"/>
            <a:ext cx="9144000" cy="2057400"/>
            <a:chOff x="0" y="0"/>
            <a:chExt cx="5760" cy="1296"/>
          </a:xfrm>
        </p:grpSpPr>
        <p:sp>
          <p:nvSpPr>
            <p:cNvPr id="20487" name="Text Box 13"/>
            <p:cNvSpPr txBox="1">
              <a:spLocks noChangeArrowheads="1"/>
            </p:cNvSpPr>
            <p:nvPr/>
          </p:nvSpPr>
          <p:spPr bwMode="auto">
            <a:xfrm>
              <a:off x="1440" y="0"/>
              <a:ext cx="3552" cy="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en-US" sz="23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Neurotoxic Shellfish Poisoning (NSP)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tr-TR" alt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ausative organism: </a:t>
              </a:r>
              <a:r>
                <a:rPr lang="en-US" altLang="en-US" sz="2000" b="1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Karenia</a:t>
              </a:r>
              <a:r>
                <a:rPr lang="en-US" alt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tr-TR" altLang="en-US" sz="20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brev</a:t>
              </a:r>
              <a:r>
                <a:rPr lang="en-US" altLang="en-US" sz="20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</a:t>
              </a:r>
              <a:endParaRPr lang="tr-TR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tr-TR" alt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oxins produced: Brevetoxins</a:t>
              </a:r>
              <a:endPara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488" name="Picture 14" descr="gymnodinium_breve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96" cy="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489" name="Group 15"/>
            <p:cNvGrpSpPr>
              <a:grpSpLocks/>
            </p:cNvGrpSpPr>
            <p:nvPr/>
          </p:nvGrpSpPr>
          <p:grpSpPr bwMode="auto">
            <a:xfrm>
              <a:off x="4176" y="240"/>
              <a:ext cx="1584" cy="1056"/>
              <a:chOff x="3024" y="2496"/>
              <a:chExt cx="1584" cy="1056"/>
            </a:xfrm>
          </p:grpSpPr>
          <p:sp>
            <p:nvSpPr>
              <p:cNvPr id="20490" name="Text Box 16"/>
              <p:cNvSpPr txBox="1">
                <a:spLocks noChangeArrowheads="1"/>
              </p:cNvSpPr>
              <p:nvPr/>
            </p:nvSpPr>
            <p:spPr bwMode="auto">
              <a:xfrm>
                <a:off x="3072" y="2496"/>
                <a:ext cx="1536" cy="252"/>
              </a:xfrm>
              <a:prstGeom prst="rect">
                <a:avLst/>
              </a:prstGeom>
              <a:solidFill>
                <a:srgbClr val="A500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BREVETOXIN</a:t>
                </a:r>
              </a:p>
            </p:txBody>
          </p:sp>
          <p:pic>
            <p:nvPicPr>
              <p:cNvPr id="20491" name="Picture 17" descr="Breve_bStruc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24" y="2992"/>
                <a:ext cx="1536" cy="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0486" name="Picture 19" descr="Microcystin"/>
          <p:cNvPicPr>
            <a:picLocks noChangeAspect="1" noChangeArrowheads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213" y="5618163"/>
            <a:ext cx="2109787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479569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red tide-v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3741738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47" name="Picture 3" descr="toxic-v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95400"/>
            <a:ext cx="3810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1906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Harmful Algal Species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the Syndromes</a:t>
            </a:r>
            <a:endParaRPr lang="tr-TR" altLang="en-US" sz="3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78541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oceanservice.noaa.gov/hazards/hab/habm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33" y="758986"/>
            <a:ext cx="7874847" cy="49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3833" y="152400"/>
            <a:ext cx="3467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HABS</a:t>
            </a: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US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293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http://oceanworld.tamu.edu/resources/oceanography-book/Images/toxinmaptran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3" y="409575"/>
            <a:ext cx="4562475" cy="601821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 rot="-2908989">
            <a:off x="453231" y="1753394"/>
            <a:ext cx="18938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Arial" charset="0"/>
              </a:rPr>
              <a:t>WHY???</a:t>
            </a:r>
          </a:p>
        </p:txBody>
      </p:sp>
    </p:spTree>
    <p:extLst>
      <p:ext uri="{BB962C8B-B14F-4D97-AF65-F5344CB8AC3E}">
        <p14:creationId xmlns:p14="http://schemas.microsoft.com/office/powerpoint/2010/main" val="2156393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thehitchcockreport.files.wordpress.com/2011/02/04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1143000"/>
            <a:ext cx="81153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1"/>
          <p:cNvSpPr txBox="1">
            <a:spLocks noChangeArrowheads="1"/>
          </p:cNvSpPr>
          <p:nvPr/>
        </p:nvSpPr>
        <p:spPr bwMode="auto">
          <a:xfrm>
            <a:off x="76200" y="228600"/>
            <a:ext cx="89963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</a:rPr>
              <a:t>(the true story behind the birds)  </a:t>
            </a:r>
            <a:r>
              <a:rPr lang="en-US" altLang="en-US" sz="3600">
                <a:solidFill>
                  <a:schemeClr val="bg1"/>
                </a:solidFill>
              </a:rPr>
              <a:t>The Birds…………………………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165344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631</Words>
  <Application>Microsoft Macintosh PowerPoint</Application>
  <PresentationFormat>On-screen Show (4:3)</PresentationFormat>
  <Paragraphs>158</Paragraphs>
  <Slides>32</Slides>
  <Notes>31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4_Office Theme</vt:lpstr>
      <vt:lpstr>Graph</vt:lpstr>
      <vt:lpstr>PowerPoint Presentation</vt:lpstr>
      <vt:lpstr>PowerPoint Presentation</vt:lpstr>
      <vt:lpstr>Dinoflagellates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Energy flow in marine ecosystems</vt:lpstr>
      <vt:lpstr>Algae-supported biotic community</vt:lpstr>
      <vt:lpstr>Nutrients cycle!  </vt:lpstr>
      <vt:lpstr>Biogeo-chemical cycling</vt:lpstr>
      <vt:lpstr>Trophic levels</vt:lpstr>
      <vt:lpstr>So – what does this mean? </vt:lpstr>
      <vt:lpstr>PowerPoint Presentation</vt:lpstr>
      <vt:lpstr>Food chain      Food web</vt:lpstr>
      <vt:lpstr>Biomass pyramid</vt:lpstr>
      <vt:lpstr>PowerPoint Presentation</vt:lpstr>
      <vt:lpstr>How might we measure  photosynthesis in the ocean?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Fulweiler, Robinson W</dc:creator>
  <cp:lastModifiedBy>Robinson Fulweiler</cp:lastModifiedBy>
  <cp:revision>20</cp:revision>
  <dcterms:created xsi:type="dcterms:W3CDTF">2016-11-02T19:05:18Z</dcterms:created>
  <dcterms:modified xsi:type="dcterms:W3CDTF">2016-11-14T20:32:27Z</dcterms:modified>
</cp:coreProperties>
</file>