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311" r:id="rId2"/>
    <p:sldId id="312" r:id="rId3"/>
    <p:sldId id="313" r:id="rId4"/>
    <p:sldId id="314" r:id="rId5"/>
    <p:sldId id="350" r:id="rId6"/>
    <p:sldId id="315" r:id="rId7"/>
    <p:sldId id="316" r:id="rId8"/>
    <p:sldId id="317" r:id="rId9"/>
    <p:sldId id="318" r:id="rId10"/>
    <p:sldId id="348" r:id="rId11"/>
    <p:sldId id="319" r:id="rId12"/>
    <p:sldId id="320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2" r:id="rId23"/>
    <p:sldId id="355" r:id="rId24"/>
    <p:sldId id="333" r:id="rId25"/>
    <p:sldId id="335" r:id="rId26"/>
    <p:sldId id="336" r:id="rId27"/>
    <p:sldId id="334" r:id="rId28"/>
    <p:sldId id="346" r:id="rId29"/>
    <p:sldId id="347" r:id="rId30"/>
    <p:sldId id="337" r:id="rId31"/>
    <p:sldId id="338" r:id="rId32"/>
    <p:sldId id="339" r:id="rId33"/>
    <p:sldId id="341" r:id="rId34"/>
    <p:sldId id="342" r:id="rId35"/>
    <p:sldId id="343" r:id="rId36"/>
    <p:sldId id="344" r:id="rId37"/>
    <p:sldId id="345" r:id="rId38"/>
    <p:sldId id="331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FF00"/>
    <a:srgbClr val="FF3399"/>
    <a:srgbClr val="000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/>
    <p:restoredTop sz="81130" autoAdjust="0"/>
  </p:normalViewPr>
  <p:slideViewPr>
    <p:cSldViewPr>
      <p:cViewPr>
        <p:scale>
          <a:sx n="60" d="100"/>
          <a:sy n="60" d="100"/>
        </p:scale>
        <p:origin x="-536" y="-4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88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71ABE-E92F-41D3-BB03-D690221810EB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17091-78E2-4058-B22C-743845895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56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1B6717-2FC0-4A2F-BD44-BD68EFA4B92E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949A524-0101-4240-8DE1-EDDA78818D9A}" type="slidenum">
              <a:rPr lang="en-US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F48B12-4B8B-4EC9-86E1-80FC183D8BF9}" type="slidenum">
              <a:rPr lang="en-US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07C960-D3D2-4ACD-A75E-450F59363E1C}" type="slidenum">
              <a:rPr lang="en-US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3186F2-D3EE-4292-A35C-AE23266F9C25}" type="slidenum">
              <a:rPr lang="en-US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273D27-D0EC-422B-92B1-6851AA59CFDA}" type="slidenum">
              <a:rPr lang="en-US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546FB3D-A511-40E0-8D58-FBEFD198773C}" type="slidenum">
              <a:rPr lang="en-US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/>
              <a:t>Example – sound…. As we clap</a:t>
            </a:r>
            <a:r>
              <a:rPr lang="en-US" altLang="en-US" baseline="0" dirty="0" smtClean="0"/>
              <a:t> for example - - a percussion is initiated – it compresses and decompresses the air  - as sound moves through the air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657221-3A96-4EDF-B484-0AF14F2B437E}" type="slidenum">
              <a:rPr lang="en-US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5B50DD-ECE8-4BB5-87FE-2EFC15990865}" type="slidenum">
              <a:rPr lang="en-US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713F281-C40E-440E-B7E1-6BD0AB97402D}" type="slidenum">
              <a:rPr lang="en-US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87767D-08E9-49D9-8782-4ABAB51DFA79}" type="slidenum">
              <a:rPr lang="en-US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3AD6AE-62F5-40FD-9C64-C2328B3A1A41}" type="slidenum">
              <a:rPr 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EBF6E3-F1D5-4D7E-84F3-57C451D65796}" type="slidenum">
              <a:rPr lang="en-US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C7DE7A-E1F4-4B9E-924B-4F830B32782A}" type="slidenum">
              <a:rPr lang="en-US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9A0D70-CFC9-4BEE-8DD2-12C394AB9459}" type="slidenum">
              <a:rPr 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9A0D70-CFC9-4BEE-8DD2-12C394AB9459}" type="slidenum">
              <a:rPr lang="en-US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49ADA20-6927-4021-A227-F666D3F0F3E3}" type="slidenum">
              <a:rPr lang="en-US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F7334ED-F072-40BA-95CB-B483B4F302A7}" type="slidenum">
              <a:rPr lang="en-U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104F44D-2443-4253-A2D5-37EA0EA7D6B2}" type="slidenum">
              <a:rPr lang="en-US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3C1CAE-974F-46DB-B34F-E290557D4EA3}" type="slidenum">
              <a:rPr 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439524-802E-4AC6-BDB6-7CE6D646A00C}" type="slidenum">
              <a:rPr lang="en-US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8F2A0F-FA73-42E5-9ED5-2BBB35721491}" type="slidenum">
              <a:rPr lang="en-US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7E0806-E490-467D-8A0D-026A2DF0F97F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E84C26-CF44-4E16-BD5E-B6FCF091205A}" type="slidenum">
              <a:rPr lang="en-US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2B7B6F-BF52-46FC-9623-F007738F17F9}" type="slidenum">
              <a:rPr lang="en-US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D31EA3-3920-4B67-BD99-AE771FC5A681}" type="slidenum">
              <a:rPr lang="en-US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BDBCC6-1A13-427A-A0C9-FDC88A3986B1}" type="slidenum">
              <a:rPr lang="en-US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68BB14-5DFE-4E91-94E5-875029ADBD3F}" type="slidenum">
              <a:rPr lang="en-US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B28CB3-5C49-4BDE-BEA4-33A90E480370}" type="slidenum">
              <a:rPr lang="en-US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6912FF-DAFB-4B55-9875-43EF0F9142D6}" type="slidenum">
              <a:rPr lang="en-US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FECEA5-E055-4779-BA48-B0DCE03F9D26}" type="slidenum">
              <a:rPr lang="en-US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2B8DFE-6956-4D66-9205-C05A64E6C0F2}" type="slidenum">
              <a:rPr lang="en-US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46103F-E1D4-42C3-BD49-DA4D3C780458}" type="slidenum">
              <a:rPr 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794B85-6F5B-46DF-94E4-12A49413690F}" type="slidenum">
              <a:rPr lang="en-US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F72FA49-6E26-44EC-8B31-5A4DB44D802F}" type="slidenum">
              <a:rPr lang="en-US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/>
              <a:t>Caused by uplift or </a:t>
            </a:r>
            <a:r>
              <a:rPr lang="en-US" altLang="en-US" dirty="0" err="1" smtClean="0"/>
              <a:t>downdropping</a:t>
            </a:r>
            <a:r>
              <a:rPr lang="en-US" altLang="en-US" dirty="0" smtClean="0"/>
              <a:t> of large areas of</a:t>
            </a:r>
            <a:r>
              <a:rPr lang="en-US" altLang="en-US" baseline="0" dirty="0" smtClean="0"/>
              <a:t> the seafloor. Transfers energy to the whole water column – not just the surface….examples include underwater volcanic eruptions, seafloor slippage, underwater avalanche (turbidity currents)</a:t>
            </a:r>
          </a:p>
          <a:p>
            <a:pPr eaLnBrk="1" hangingPunct="1"/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D67A81-536D-4A77-8E14-68A8E2E12F12}" type="slidenum">
              <a:rPr lang="en-US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A34EC0-4A6B-4C85-ABA3-B43A99376BBB}" type="slidenum">
              <a:rPr lang="en-US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94A59F-1214-4817-BA75-AE86A09B228A}" type="slidenum">
              <a:rPr lang="en-US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1BB72-1AAF-4593-8C59-2346707192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16BF-69FB-4101-9D2B-E3D67FE6F6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22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43661-0698-4DAE-9421-AFB078DBF7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17E7C-031D-4F73-A16B-909A1249B4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43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55292-2D11-443C-A55E-AF1472212F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92193-C3D4-45FC-A53D-FF294F135E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699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36FDD-7E9C-4342-A1A8-EB9AA6310E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13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AE282-0C43-44DB-8B1B-E1F6F6A3C1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93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7132D-E7B4-4695-A6C1-0EF5155A7D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B36B5-6634-4A67-BE8D-A15DAD3B36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79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1F4AD-F33D-41E6-A543-EBEEC79A3A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4D490-CCFE-45F3-A07B-99BB4C1AAB4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40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C3D48-FA52-4AE8-88EB-A7976035AE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5E74-D913-4670-8F30-6495B3F181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315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F4C9E-2C5F-4D1A-8E01-D3F1FB5B38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E3F72-FD7A-4827-A7C4-7AF69479FC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32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E9E1E-558C-4AF1-A275-0ABE27A260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5E9E5-F83A-486B-8538-5C961CB6B1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6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694C6-F6BA-47E6-BC17-D2FD8FF380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20933-2069-40AC-981F-725871CD85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38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74625-6A72-45A9-BD12-DB0762EF2A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DC1A9-509D-4308-A2D1-BD39D33D8F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91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E61B7-DD6F-4387-A372-8FF6412405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5540C-A52E-4CE7-9B7F-CEC30AA553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745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466F6A-9F4D-4A28-952C-9537C3F30AE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9CAC1F-2E47-4F7D-8D73-8E416DD04A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6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2355885" y="2590800"/>
            <a:ext cx="443223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8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Waves…..</a:t>
            </a: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673100" y="533400"/>
            <a:ext cx="7772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prstClr val="white"/>
                </a:solidFill>
              </a:rPr>
              <a:t>“You can't stop the waves, but you can learn to surf.” - Jon Kabat-Zinn</a:t>
            </a:r>
          </a:p>
        </p:txBody>
      </p:sp>
    </p:spTree>
    <p:extLst>
      <p:ext uri="{BB962C8B-B14F-4D97-AF65-F5344CB8AC3E}">
        <p14:creationId xmlns:p14="http://schemas.microsoft.com/office/powerpoint/2010/main" val="1979364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3064521" cy="3733800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Types of ocean waves</a:t>
            </a:r>
          </a:p>
        </p:txBody>
      </p:sp>
      <p:sp>
        <p:nvSpPr>
          <p:cNvPr id="62467" name="Text Box 7"/>
          <p:cNvSpPr txBox="1">
            <a:spLocks noChangeArrowheads="1"/>
          </p:cNvSpPr>
          <p:nvPr/>
        </p:nvSpPr>
        <p:spPr bwMode="auto">
          <a:xfrm>
            <a:off x="2209800" y="6491288"/>
            <a:ext cx="8547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Calibri" pitchFamily="34" charset="0"/>
              </a:rPr>
              <a:t>Fig. 8.2</a:t>
            </a:r>
          </a:p>
        </p:txBody>
      </p:sp>
      <p:pic>
        <p:nvPicPr>
          <p:cNvPr id="62468" name="Picture 9" descr="08_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6"/>
          <a:stretch/>
        </p:blipFill>
        <p:spPr bwMode="auto">
          <a:xfrm>
            <a:off x="3124200" y="214312"/>
            <a:ext cx="5943600" cy="649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615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1371600" y="0"/>
            <a:ext cx="69167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Let’s Dissect a Wave</a:t>
            </a:r>
          </a:p>
        </p:txBody>
      </p:sp>
      <p:sp>
        <p:nvSpPr>
          <p:cNvPr id="34819" name="Freeform 17"/>
          <p:cNvSpPr>
            <a:spLocks/>
          </p:cNvSpPr>
          <p:nvPr/>
        </p:nvSpPr>
        <p:spPr bwMode="auto">
          <a:xfrm>
            <a:off x="914400" y="1828800"/>
            <a:ext cx="8229600" cy="1295400"/>
          </a:xfrm>
          <a:custGeom>
            <a:avLst/>
            <a:gdLst>
              <a:gd name="T0" fmla="*/ 0 w 5184"/>
              <a:gd name="T1" fmla="*/ 2147483647 h 536"/>
              <a:gd name="T2" fmla="*/ 2147483647 w 5184"/>
              <a:gd name="T3" fmla="*/ 2147483647 h 536"/>
              <a:gd name="T4" fmla="*/ 2147483647 w 5184"/>
              <a:gd name="T5" fmla="*/ 2147483647 h 536"/>
              <a:gd name="T6" fmla="*/ 2147483647 w 5184"/>
              <a:gd name="T7" fmla="*/ 2147483647 h 536"/>
              <a:gd name="T8" fmla="*/ 2147483647 w 5184"/>
              <a:gd name="T9" fmla="*/ 2147483647 h 536"/>
              <a:gd name="T10" fmla="*/ 2147483647 w 5184"/>
              <a:gd name="T11" fmla="*/ 2147483647 h 536"/>
              <a:gd name="T12" fmla="*/ 2147483647 w 5184"/>
              <a:gd name="T13" fmla="*/ 2147483647 h 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84"/>
              <a:gd name="T22" fmla="*/ 0 h 536"/>
              <a:gd name="T23" fmla="*/ 5184 w 5184"/>
              <a:gd name="T24" fmla="*/ 536 h 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84" h="536">
                <a:moveTo>
                  <a:pt x="0" y="536"/>
                </a:moveTo>
                <a:cubicBezTo>
                  <a:pt x="268" y="272"/>
                  <a:pt x="536" y="8"/>
                  <a:pt x="816" y="8"/>
                </a:cubicBezTo>
                <a:cubicBezTo>
                  <a:pt x="1096" y="8"/>
                  <a:pt x="1392" y="536"/>
                  <a:pt x="1680" y="536"/>
                </a:cubicBezTo>
                <a:cubicBezTo>
                  <a:pt x="1968" y="536"/>
                  <a:pt x="2256" y="8"/>
                  <a:pt x="2544" y="8"/>
                </a:cubicBezTo>
                <a:cubicBezTo>
                  <a:pt x="2832" y="8"/>
                  <a:pt x="3112" y="536"/>
                  <a:pt x="3408" y="536"/>
                </a:cubicBezTo>
                <a:cubicBezTo>
                  <a:pt x="3704" y="536"/>
                  <a:pt x="4024" y="16"/>
                  <a:pt x="4320" y="8"/>
                </a:cubicBezTo>
                <a:cubicBezTo>
                  <a:pt x="4616" y="0"/>
                  <a:pt x="4900" y="244"/>
                  <a:pt x="5184" y="488"/>
                </a:cubicBezTo>
              </a:path>
            </a:pathLst>
          </a:custGeom>
          <a:noFill/>
          <a:ln w="76200">
            <a:solidFill>
              <a:srgbClr val="04F0F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1511" name="Text Box 18"/>
          <p:cNvSpPr txBox="1">
            <a:spLocks noChangeArrowheads="1"/>
          </p:cNvSpPr>
          <p:nvPr/>
        </p:nvSpPr>
        <p:spPr bwMode="auto">
          <a:xfrm>
            <a:off x="1693863" y="1371600"/>
            <a:ext cx="896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EC1802"/>
                </a:solidFill>
                <a:latin typeface="Times New Roman" pitchFamily="18" charset="0"/>
                <a:cs typeface="Times New Roman" pitchFamily="18" charset="0"/>
              </a:rPr>
              <a:t>Crest</a:t>
            </a:r>
          </a:p>
        </p:txBody>
      </p:sp>
      <p:sp>
        <p:nvSpPr>
          <p:cNvPr id="21512" name="Text Box 19"/>
          <p:cNvSpPr txBox="1">
            <a:spLocks noChangeArrowheads="1"/>
          </p:cNvSpPr>
          <p:nvPr/>
        </p:nvSpPr>
        <p:spPr bwMode="auto">
          <a:xfrm>
            <a:off x="2971800" y="3200400"/>
            <a:ext cx="1147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EC1802"/>
                </a:solidFill>
                <a:latin typeface="Times New Roman" pitchFamily="18" charset="0"/>
                <a:cs typeface="Times New Roman" pitchFamily="18" charset="0"/>
              </a:rPr>
              <a:t>Trough</a:t>
            </a:r>
          </a:p>
        </p:txBody>
      </p:sp>
      <p:sp>
        <p:nvSpPr>
          <p:cNvPr id="21513" name="Line 6"/>
          <p:cNvSpPr>
            <a:spLocks noChangeShapeType="1"/>
          </p:cNvSpPr>
          <p:nvPr/>
        </p:nvSpPr>
        <p:spPr bwMode="auto">
          <a:xfrm>
            <a:off x="4953000" y="2057400"/>
            <a:ext cx="2819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53000" y="1524000"/>
            <a:ext cx="0" cy="762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>
            <a:off x="7772400" y="1447800"/>
            <a:ext cx="0" cy="838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1516" name="Text Box 20"/>
          <p:cNvSpPr txBox="1">
            <a:spLocks noChangeArrowheads="1"/>
          </p:cNvSpPr>
          <p:nvPr/>
        </p:nvSpPr>
        <p:spPr bwMode="auto">
          <a:xfrm>
            <a:off x="4724400" y="1066800"/>
            <a:ext cx="309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Wave Length (L or </a:t>
            </a:r>
            <a:r>
              <a:rPr lang="el-GR" alt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alt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6" name="Line 22"/>
          <p:cNvSpPr>
            <a:spLocks noChangeShapeType="1"/>
          </p:cNvSpPr>
          <p:nvPr/>
        </p:nvSpPr>
        <p:spPr bwMode="auto">
          <a:xfrm>
            <a:off x="609600" y="2692400"/>
            <a:ext cx="8534400" cy="0"/>
          </a:xfrm>
          <a:prstGeom prst="line">
            <a:avLst/>
          </a:prstGeom>
          <a:noFill/>
          <a:ln w="28575">
            <a:solidFill>
              <a:srgbClr val="FF0066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4827" name="Text Box 23"/>
          <p:cNvSpPr txBox="1">
            <a:spLocks noChangeArrowheads="1"/>
          </p:cNvSpPr>
          <p:nvPr/>
        </p:nvSpPr>
        <p:spPr bwMode="auto">
          <a:xfrm>
            <a:off x="0" y="2276475"/>
            <a:ext cx="1543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Still water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Level</a:t>
            </a:r>
          </a:p>
        </p:txBody>
      </p:sp>
      <p:sp>
        <p:nvSpPr>
          <p:cNvPr id="21519" name="Line 24"/>
          <p:cNvSpPr>
            <a:spLocks noChangeShapeType="1"/>
          </p:cNvSpPr>
          <p:nvPr/>
        </p:nvSpPr>
        <p:spPr bwMode="auto">
          <a:xfrm>
            <a:off x="1981200" y="1828800"/>
            <a:ext cx="1905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1520" name="Line 25"/>
          <p:cNvSpPr>
            <a:spLocks noChangeShapeType="1"/>
          </p:cNvSpPr>
          <p:nvPr/>
        </p:nvSpPr>
        <p:spPr bwMode="auto">
          <a:xfrm>
            <a:off x="3048000" y="3124200"/>
            <a:ext cx="990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1521" name="Line 26"/>
          <p:cNvSpPr>
            <a:spLocks noChangeShapeType="1"/>
          </p:cNvSpPr>
          <p:nvPr/>
        </p:nvSpPr>
        <p:spPr bwMode="auto">
          <a:xfrm>
            <a:off x="3581400" y="1828800"/>
            <a:ext cx="0" cy="1295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1522" name="Text Box 27"/>
          <p:cNvSpPr txBox="1">
            <a:spLocks noChangeArrowheads="1"/>
          </p:cNvSpPr>
          <p:nvPr/>
        </p:nvSpPr>
        <p:spPr bwMode="auto">
          <a:xfrm>
            <a:off x="5410200" y="3429000"/>
            <a:ext cx="2405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Wave Height (H)</a:t>
            </a:r>
          </a:p>
        </p:txBody>
      </p:sp>
      <p:cxnSp>
        <p:nvCxnSpPr>
          <p:cNvPr id="18" name="Straight Arrow Connector 17"/>
          <p:cNvCxnSpPr>
            <a:stCxn id="21522" idx="1"/>
          </p:cNvCxnSpPr>
          <p:nvPr/>
        </p:nvCxnSpPr>
        <p:spPr>
          <a:xfrm rot="10800000">
            <a:off x="3733800" y="2362200"/>
            <a:ext cx="1676400" cy="12969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40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/>
      <p:bldP spid="21512" grpId="0"/>
      <p:bldP spid="21513" grpId="0" animBg="1"/>
      <p:bldP spid="21514" grpId="0" animBg="1"/>
      <p:bldP spid="21515" grpId="0" animBg="1"/>
      <p:bldP spid="21516" grpId="0"/>
      <p:bldP spid="21519" grpId="0" animBg="1"/>
      <p:bldP spid="21520" grpId="0" animBg="1"/>
      <p:bldP spid="21521" grpId="0" animBg="1"/>
      <p:bldP spid="215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"/>
          <p:cNvSpPr txBox="1">
            <a:spLocks noChangeArrowheads="1"/>
          </p:cNvSpPr>
          <p:nvPr/>
        </p:nvSpPr>
        <p:spPr bwMode="auto">
          <a:xfrm>
            <a:off x="2286000" y="0"/>
            <a:ext cx="4610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Wave Period = T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6191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-60434" y="5010804"/>
            <a:ext cx="921906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time it takes for a full wave – or wavelength to pass 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fixed position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Typically ranges between 6 and 16 seconds</a:t>
            </a:r>
          </a:p>
        </p:txBody>
      </p:sp>
    </p:spTree>
    <p:extLst>
      <p:ext uri="{BB962C8B-B14F-4D97-AF65-F5344CB8AC3E}">
        <p14:creationId xmlns:p14="http://schemas.microsoft.com/office/powerpoint/2010/main" val="63323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1981200" y="160338"/>
            <a:ext cx="56594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Wave Frequency = </a:t>
            </a:r>
            <a:r>
              <a:rPr lang="en-US" altLang="en-US" sz="4800" b="1" i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654268" y="5321300"/>
            <a:ext cx="78152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Number of waves passing a fixed location per unit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time. It is the inverse of wave period.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762000" y="2286000"/>
            <a:ext cx="21351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0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sz="6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= 1/T</a:t>
            </a: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43000"/>
            <a:ext cx="5105400" cy="408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78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0" y="5181600"/>
            <a:ext cx="60531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smtClean="0">
                <a:solidFill>
                  <a:srgbClr val="04F0FC"/>
                </a:solidFill>
                <a:latin typeface="Times New Roman" pitchFamily="18" charset="0"/>
                <a:cs typeface="Times New Roman" pitchFamily="18" charset="0"/>
              </a:rPr>
              <a:t>Water doesn’t move –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smtClean="0">
                <a:solidFill>
                  <a:srgbClr val="04F0FC"/>
                </a:solidFill>
                <a:latin typeface="Times New Roman" pitchFamily="18" charset="0"/>
                <a:cs typeface="Times New Roman" pitchFamily="18" charset="0"/>
              </a:rPr>
              <a:t>only the waveform</a:t>
            </a:r>
          </a:p>
        </p:txBody>
      </p:sp>
    </p:spTree>
    <p:extLst>
      <p:ext uri="{BB962C8B-B14F-4D97-AF65-F5344CB8AC3E}">
        <p14:creationId xmlns:p14="http://schemas.microsoft.com/office/powerpoint/2010/main" val="3583846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/>
          <a:lstStyle/>
          <a:p>
            <a:pPr algn="l" eaLnBrk="1" hangingPunct="1"/>
            <a:r>
              <a:rPr lang="en-US" altLang="en-US" b="1" i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Wave motion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029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Waves transmit energy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Cyclic motion of particles in ocean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Particles may move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Up and down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04F0FC"/>
                </a:solidFill>
                <a:latin typeface="Times New Roman" pitchFamily="18" charset="0"/>
                <a:cs typeface="Times New Roman" pitchFamily="18" charset="0"/>
              </a:rPr>
              <a:t>Back and forth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Around and around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Particles in ocean waves move in </a:t>
            </a:r>
            <a:r>
              <a:rPr lang="en-US" sz="3600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orbital paths</a:t>
            </a:r>
          </a:p>
        </p:txBody>
      </p:sp>
    </p:spTree>
    <p:extLst>
      <p:ext uri="{BB962C8B-B14F-4D97-AF65-F5344CB8AC3E}">
        <p14:creationId xmlns:p14="http://schemas.microsoft.com/office/powerpoint/2010/main" val="369105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10AF92-C723-433D-8F7E-AD61314B16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63" name="Picture 9" descr="p0001592-longitudinal-w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81000" y="-76200"/>
            <a:ext cx="85344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Longitudinal Waves (push-pull waves):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Particles move back and forth in direction of energy transmission.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Energy transmitted by compression and decompression.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Energy transmitted through solid, liquid, gas.</a:t>
            </a:r>
          </a:p>
        </p:txBody>
      </p:sp>
      <p:sp>
        <p:nvSpPr>
          <p:cNvPr id="40965" name="Text Box 10"/>
          <p:cNvSpPr txBox="1">
            <a:spLocks noChangeArrowheads="1"/>
          </p:cNvSpPr>
          <p:nvPr/>
        </p:nvSpPr>
        <p:spPr bwMode="auto">
          <a:xfrm>
            <a:off x="76200" y="6400800"/>
            <a:ext cx="208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prstClr val="black"/>
                </a:solidFill>
                <a:latin typeface="Calibri" pitchFamily="34" charset="0"/>
              </a:rPr>
              <a:t>(www.allrefer.com)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122674"/>
            <a:ext cx="3189890" cy="264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15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FBE02-DE9B-459D-B337-4D18DBF120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381000" y="368300"/>
            <a:ext cx="8305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		Transverse Waves</a:t>
            </a:r>
            <a:r>
              <a:rPr lang="en-US" alt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(side-to-side waves):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Particles move at right angles to direction of energy transmission.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Energy transmitted by vibration.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Generally transmits energy through solids</a:t>
            </a:r>
          </a:p>
        </p:txBody>
      </p:sp>
      <p:grpSp>
        <p:nvGrpSpPr>
          <p:cNvPr id="41988" name="Group 15"/>
          <p:cNvGrpSpPr>
            <a:grpSpLocks/>
          </p:cNvGrpSpPr>
          <p:nvPr/>
        </p:nvGrpSpPr>
        <p:grpSpPr bwMode="auto">
          <a:xfrm>
            <a:off x="609600" y="2362200"/>
            <a:ext cx="7772400" cy="3048000"/>
            <a:chOff x="384" y="1488"/>
            <a:chExt cx="4896" cy="1920"/>
          </a:xfrm>
        </p:grpSpPr>
        <p:sp>
          <p:nvSpPr>
            <p:cNvPr id="41989" name="Rectangle 7"/>
            <p:cNvSpPr>
              <a:spLocks noChangeArrowheads="1"/>
            </p:cNvSpPr>
            <p:nvPr/>
          </p:nvSpPr>
          <p:spPr bwMode="auto">
            <a:xfrm>
              <a:off x="5136" y="1488"/>
              <a:ext cx="144" cy="19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41990" name="Freeform 8"/>
            <p:cNvSpPr>
              <a:spLocks/>
            </p:cNvSpPr>
            <p:nvPr/>
          </p:nvSpPr>
          <p:spPr bwMode="auto">
            <a:xfrm>
              <a:off x="528" y="2112"/>
              <a:ext cx="400" cy="472"/>
            </a:xfrm>
            <a:custGeom>
              <a:avLst/>
              <a:gdLst>
                <a:gd name="T0" fmla="*/ 0 w 400"/>
                <a:gd name="T1" fmla="*/ 56 h 472"/>
                <a:gd name="T2" fmla="*/ 112 w 400"/>
                <a:gd name="T3" fmla="*/ 208 h 472"/>
                <a:gd name="T4" fmla="*/ 160 w 400"/>
                <a:gd name="T5" fmla="*/ 472 h 472"/>
                <a:gd name="T6" fmla="*/ 192 w 400"/>
                <a:gd name="T7" fmla="*/ 464 h 472"/>
                <a:gd name="T8" fmla="*/ 208 w 400"/>
                <a:gd name="T9" fmla="*/ 464 h 472"/>
                <a:gd name="T10" fmla="*/ 272 w 400"/>
                <a:gd name="T11" fmla="*/ 400 h 472"/>
                <a:gd name="T12" fmla="*/ 328 w 400"/>
                <a:gd name="T13" fmla="*/ 432 h 472"/>
                <a:gd name="T14" fmla="*/ 384 w 400"/>
                <a:gd name="T15" fmla="*/ 376 h 472"/>
                <a:gd name="T16" fmla="*/ 360 w 400"/>
                <a:gd name="T17" fmla="*/ 256 h 472"/>
                <a:gd name="T18" fmla="*/ 368 w 400"/>
                <a:gd name="T19" fmla="*/ 280 h 472"/>
                <a:gd name="T20" fmla="*/ 264 w 400"/>
                <a:gd name="T21" fmla="*/ 168 h 472"/>
                <a:gd name="T22" fmla="*/ 192 w 400"/>
                <a:gd name="T23" fmla="*/ 80 h 472"/>
                <a:gd name="T24" fmla="*/ 160 w 400"/>
                <a:gd name="T25" fmla="*/ 32 h 472"/>
                <a:gd name="T26" fmla="*/ 128 w 400"/>
                <a:gd name="T27" fmla="*/ 0 h 4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00"/>
                <a:gd name="T43" fmla="*/ 0 h 472"/>
                <a:gd name="T44" fmla="*/ 400 w 400"/>
                <a:gd name="T45" fmla="*/ 472 h 4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00" h="472">
                  <a:moveTo>
                    <a:pt x="0" y="56"/>
                  </a:moveTo>
                  <a:cubicBezTo>
                    <a:pt x="8" y="82"/>
                    <a:pt x="85" y="139"/>
                    <a:pt x="112" y="208"/>
                  </a:cubicBezTo>
                  <a:cubicBezTo>
                    <a:pt x="139" y="277"/>
                    <a:pt x="147" y="429"/>
                    <a:pt x="160" y="472"/>
                  </a:cubicBezTo>
                  <a:cubicBezTo>
                    <a:pt x="171" y="469"/>
                    <a:pt x="183" y="471"/>
                    <a:pt x="192" y="464"/>
                  </a:cubicBezTo>
                  <a:cubicBezTo>
                    <a:pt x="192" y="392"/>
                    <a:pt x="191" y="413"/>
                    <a:pt x="208" y="464"/>
                  </a:cubicBezTo>
                  <a:cubicBezTo>
                    <a:pt x="274" y="453"/>
                    <a:pt x="257" y="460"/>
                    <a:pt x="272" y="400"/>
                  </a:cubicBezTo>
                  <a:cubicBezTo>
                    <a:pt x="283" y="434"/>
                    <a:pt x="293" y="444"/>
                    <a:pt x="328" y="432"/>
                  </a:cubicBezTo>
                  <a:cubicBezTo>
                    <a:pt x="348" y="371"/>
                    <a:pt x="327" y="387"/>
                    <a:pt x="384" y="376"/>
                  </a:cubicBezTo>
                  <a:cubicBezTo>
                    <a:pt x="374" y="287"/>
                    <a:pt x="384" y="327"/>
                    <a:pt x="360" y="256"/>
                  </a:cubicBezTo>
                  <a:cubicBezTo>
                    <a:pt x="400" y="264"/>
                    <a:pt x="368" y="280"/>
                    <a:pt x="368" y="280"/>
                  </a:cubicBezTo>
                  <a:cubicBezTo>
                    <a:pt x="399" y="187"/>
                    <a:pt x="332" y="178"/>
                    <a:pt x="264" y="168"/>
                  </a:cubicBezTo>
                  <a:cubicBezTo>
                    <a:pt x="230" y="146"/>
                    <a:pt x="214" y="113"/>
                    <a:pt x="192" y="80"/>
                  </a:cubicBezTo>
                  <a:cubicBezTo>
                    <a:pt x="181" y="64"/>
                    <a:pt x="176" y="43"/>
                    <a:pt x="160" y="32"/>
                  </a:cubicBezTo>
                  <a:cubicBezTo>
                    <a:pt x="131" y="13"/>
                    <a:pt x="140" y="25"/>
                    <a:pt x="128" y="0"/>
                  </a:cubicBezTo>
                </a:path>
              </a:pathLst>
            </a:custGeom>
            <a:noFill/>
            <a:ln w="762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1991" name="Freeform 11"/>
            <p:cNvSpPr>
              <a:spLocks/>
            </p:cNvSpPr>
            <p:nvPr/>
          </p:nvSpPr>
          <p:spPr bwMode="auto">
            <a:xfrm>
              <a:off x="904" y="2016"/>
              <a:ext cx="4224" cy="624"/>
            </a:xfrm>
            <a:custGeom>
              <a:avLst/>
              <a:gdLst>
                <a:gd name="T0" fmla="*/ 0 w 4224"/>
                <a:gd name="T1" fmla="*/ 376 h 624"/>
                <a:gd name="T2" fmla="*/ 392 w 4224"/>
                <a:gd name="T3" fmla="*/ 336 h 624"/>
                <a:gd name="T4" fmla="*/ 824 w 4224"/>
                <a:gd name="T5" fmla="*/ 48 h 624"/>
                <a:gd name="T6" fmla="*/ 1496 w 4224"/>
                <a:gd name="T7" fmla="*/ 624 h 624"/>
                <a:gd name="T8" fmla="*/ 2120 w 4224"/>
                <a:gd name="T9" fmla="*/ 48 h 624"/>
                <a:gd name="T10" fmla="*/ 2792 w 4224"/>
                <a:gd name="T11" fmla="*/ 624 h 624"/>
                <a:gd name="T12" fmla="*/ 3416 w 4224"/>
                <a:gd name="T13" fmla="*/ 48 h 624"/>
                <a:gd name="T14" fmla="*/ 3944 w 4224"/>
                <a:gd name="T15" fmla="*/ 336 h 624"/>
                <a:gd name="T16" fmla="*/ 4224 w 4224"/>
                <a:gd name="T17" fmla="*/ 336 h 6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24"/>
                <a:gd name="T28" fmla="*/ 0 h 624"/>
                <a:gd name="T29" fmla="*/ 4224 w 4224"/>
                <a:gd name="T30" fmla="*/ 624 h 6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24" h="624">
                  <a:moveTo>
                    <a:pt x="0" y="376"/>
                  </a:moveTo>
                  <a:cubicBezTo>
                    <a:pt x="64" y="369"/>
                    <a:pt x="255" y="391"/>
                    <a:pt x="392" y="336"/>
                  </a:cubicBezTo>
                  <a:cubicBezTo>
                    <a:pt x="529" y="281"/>
                    <a:pt x="640" y="0"/>
                    <a:pt x="824" y="48"/>
                  </a:cubicBezTo>
                  <a:cubicBezTo>
                    <a:pt x="1008" y="96"/>
                    <a:pt x="1280" y="624"/>
                    <a:pt x="1496" y="624"/>
                  </a:cubicBezTo>
                  <a:cubicBezTo>
                    <a:pt x="1712" y="624"/>
                    <a:pt x="1904" y="48"/>
                    <a:pt x="2120" y="48"/>
                  </a:cubicBezTo>
                  <a:cubicBezTo>
                    <a:pt x="2336" y="48"/>
                    <a:pt x="2576" y="624"/>
                    <a:pt x="2792" y="624"/>
                  </a:cubicBezTo>
                  <a:cubicBezTo>
                    <a:pt x="3008" y="624"/>
                    <a:pt x="3224" y="96"/>
                    <a:pt x="3416" y="48"/>
                  </a:cubicBezTo>
                  <a:cubicBezTo>
                    <a:pt x="3608" y="0"/>
                    <a:pt x="3809" y="288"/>
                    <a:pt x="3944" y="336"/>
                  </a:cubicBezTo>
                  <a:cubicBezTo>
                    <a:pt x="4079" y="384"/>
                    <a:pt x="4166" y="336"/>
                    <a:pt x="4224" y="336"/>
                  </a:cubicBezTo>
                </a:path>
              </a:pathLst>
            </a:custGeom>
            <a:noFill/>
            <a:ln w="57150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1992" name="Line 12"/>
            <p:cNvSpPr>
              <a:spLocks noChangeShapeType="1"/>
            </p:cNvSpPr>
            <p:nvPr/>
          </p:nvSpPr>
          <p:spPr bwMode="auto">
            <a:xfrm flipV="1">
              <a:off x="1680" y="2112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1993" name="Line 13"/>
            <p:cNvSpPr>
              <a:spLocks noChangeShapeType="1"/>
            </p:cNvSpPr>
            <p:nvPr/>
          </p:nvSpPr>
          <p:spPr bwMode="auto">
            <a:xfrm>
              <a:off x="2400" y="2352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1994" name="Line 14"/>
            <p:cNvSpPr>
              <a:spLocks noChangeShapeType="1"/>
            </p:cNvSpPr>
            <p:nvPr/>
          </p:nvSpPr>
          <p:spPr bwMode="auto">
            <a:xfrm>
              <a:off x="384" y="2016"/>
              <a:ext cx="0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54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1" descr="08_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0"/>
          <a:stretch>
            <a:fillRect/>
          </a:stretch>
        </p:blipFill>
        <p:spPr bwMode="auto">
          <a:xfrm>
            <a:off x="0" y="9144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914400"/>
            <a:ext cx="5486400" cy="3962400"/>
            <a:chOff x="0" y="914400"/>
            <a:chExt cx="5486400" cy="3962400"/>
          </a:xfrm>
        </p:grpSpPr>
        <p:sp>
          <p:nvSpPr>
            <p:cNvPr id="2" name="Rectangle 1"/>
            <p:cNvSpPr/>
            <p:nvPr/>
          </p:nvSpPr>
          <p:spPr>
            <a:xfrm>
              <a:off x="0" y="914400"/>
              <a:ext cx="5486400" cy="3962400"/>
            </a:xfrm>
            <a:prstGeom prst="rect">
              <a:avLst/>
            </a:prstGeom>
            <a:noFill/>
            <a:ln w="444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20566" y="4088524"/>
              <a:ext cx="39306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Body Waves – </a:t>
              </a:r>
              <a:r>
                <a:rPr lang="en-US" sz="1600" i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bc</a:t>
              </a:r>
              <a:r>
                <a:rPr lang="en-US" sz="1600" i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they transfer energy</a:t>
              </a:r>
            </a:p>
            <a:p>
              <a:r>
                <a:rPr lang="en-US" sz="1600" i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through a body of matter</a:t>
              </a:r>
              <a:endParaRPr lang="en-US" sz="1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262999" y="3375667"/>
            <a:ext cx="3881002" cy="3329933"/>
            <a:chOff x="5262999" y="3375667"/>
            <a:chExt cx="3881002" cy="3329933"/>
          </a:xfrm>
        </p:grpSpPr>
        <p:sp>
          <p:nvSpPr>
            <p:cNvPr id="5" name="Down Arrow 4"/>
            <p:cNvSpPr/>
            <p:nvPr/>
          </p:nvSpPr>
          <p:spPr>
            <a:xfrm>
              <a:off x="7386145" y="3375667"/>
              <a:ext cx="990600" cy="2133600"/>
            </a:xfrm>
            <a:prstGeom prst="downArrow">
              <a:avLst/>
            </a:prstGeom>
            <a:solidFill>
              <a:srgbClr val="66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62999" y="5509267"/>
              <a:ext cx="3881002" cy="1196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Surface Waves – </a:t>
              </a:r>
              <a:r>
                <a:rPr lang="en-US" sz="1600" i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bc</a:t>
              </a:r>
              <a:r>
                <a:rPr lang="en-US" sz="1600" i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they travel btw </a:t>
              </a:r>
            </a:p>
            <a:p>
              <a:r>
                <a:rPr lang="en-US" sz="1600" i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Two different fluids (air &amp; water); have</a:t>
              </a:r>
            </a:p>
            <a:p>
              <a:r>
                <a:rPr lang="en-US" sz="1600" i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Characteristics of both longitudinal and transverse</a:t>
              </a:r>
              <a:endParaRPr lang="en-US" sz="1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8678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6D9A95-68BF-4CF3-BFAB-D9E89F2CC0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152400" y="-76200"/>
            <a:ext cx="439244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		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		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4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4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Particles move in orbital path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(both longitudinal and transverse).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4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Energy transmitted along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	interface between two fluids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of different density.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Circular orbits of an object floating at the surface have a diameter equal to the wave height.</a:t>
            </a:r>
          </a:p>
        </p:txBody>
      </p:sp>
      <p:pic>
        <p:nvPicPr>
          <p:cNvPr id="44036" name="Picture 5" descr="08_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1"/>
          <a:stretch/>
        </p:blipFill>
        <p:spPr bwMode="auto">
          <a:xfrm>
            <a:off x="4714875" y="882650"/>
            <a:ext cx="4276725" cy="564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7532" y="177225"/>
            <a:ext cx="4454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Circular Orbital Motion</a:t>
            </a:r>
          </a:p>
        </p:txBody>
      </p:sp>
    </p:spTree>
    <p:extLst>
      <p:ext uri="{BB962C8B-B14F-4D97-AF65-F5344CB8AC3E}">
        <p14:creationId xmlns:p14="http://schemas.microsoft.com/office/powerpoint/2010/main" val="3858280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1066800" y="228600"/>
            <a:ext cx="65505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Waves are moving </a:t>
            </a:r>
            <a:r>
              <a:rPr lang="en-US" altLang="en-US" sz="4400" b="1" u="sng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energy</a:t>
            </a:r>
            <a:r>
              <a:rPr lang="en-US" altLang="en-US" sz="4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7651" name="Rectangle 3"/>
          <p:cNvSpPr txBox="1">
            <a:spLocks noChangeArrowheads="1"/>
          </p:cNvSpPr>
          <p:nvPr/>
        </p:nvSpPr>
        <p:spPr bwMode="auto">
          <a:xfrm>
            <a:off x="457200" y="1143000"/>
            <a:ext cx="8229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Most waves wind-driven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Moving energy along ocean/air interface: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altLang="en-US" sz="36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Wind main disturbing force</a:t>
            </a:r>
          </a:p>
          <a:p>
            <a:pPr lvl="1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endParaRPr lang="en-US" altLang="en-US" sz="32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Boundary between and within fluids with different densities</a:t>
            </a:r>
          </a:p>
          <a:p>
            <a:pPr lvl="1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endParaRPr lang="en-US" altLang="en-US" sz="32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92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3" descr="08_03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8"/>
          <a:stretch/>
        </p:blipFill>
        <p:spPr bwMode="auto">
          <a:xfrm>
            <a:off x="41275" y="304800"/>
            <a:ext cx="9029700" cy="456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150813" y="5559425"/>
            <a:ext cx="88122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FFFF00"/>
                </a:solidFill>
              </a:rPr>
              <a:t>Wave Base: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FFFF00"/>
                </a:solidFill>
              </a:rPr>
              <a:t>equal to one half of the wavelength (at SWL) or L/2</a:t>
            </a:r>
          </a:p>
        </p:txBody>
      </p:sp>
      <p:sp>
        <p:nvSpPr>
          <p:cNvPr id="5" name="5-Point Star 4"/>
          <p:cNvSpPr/>
          <p:nvPr/>
        </p:nvSpPr>
        <p:spPr>
          <a:xfrm>
            <a:off x="7010400" y="4343400"/>
            <a:ext cx="2133600" cy="1676400"/>
          </a:xfrm>
          <a:prstGeom prst="star5">
            <a:avLst/>
          </a:prstGeom>
          <a:solidFill>
            <a:srgbClr val="FF33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0"/>
            <a:ext cx="3810000" cy="2971800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Bookman Old Style" pitchFamily="18" charset="0"/>
              </a:rPr>
              <a:t>Only wavelength controls the depth of the wave base…..so the longer the wave the deeper the wave </a:t>
            </a:r>
            <a:r>
              <a:rPr lang="en-US" sz="2800" b="1" dirty="0" smtClean="0">
                <a:solidFill>
                  <a:prstClr val="black"/>
                </a:solidFill>
                <a:latin typeface="Bookman Old Style" pitchFamily="18" charset="0"/>
              </a:rPr>
              <a:t>base!</a:t>
            </a:r>
            <a:endParaRPr lang="en-US" sz="2800" b="1" dirty="0">
              <a:solidFill>
                <a:prstClr val="black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812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1905000" cy="9906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Orbital motion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9275" y="3810000"/>
            <a:ext cx="8991600" cy="2819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Diameter of orbital motion decreases with depth of water</a:t>
            </a:r>
            <a:endParaRPr lang="en-US" b="1" i="1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Wave base = ½ L  (or L/2)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Hardly any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motion below wave base due to wave activity</a:t>
            </a:r>
          </a:p>
        </p:txBody>
      </p:sp>
      <p:pic>
        <p:nvPicPr>
          <p:cNvPr id="46084" name="Picture 13" descr="08_03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5791200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57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prstClr val="white"/>
                </a:solidFill>
              </a:rPr>
              <a:t>We describe waves in relation to the depth of the water and their wavelength….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71638" y="1905000"/>
            <a:ext cx="5783262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4000" dirty="0" smtClean="0">
                <a:solidFill>
                  <a:srgbClr val="FF3399"/>
                </a:solidFill>
              </a:rPr>
              <a:t>Deep-water Waves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en-US" sz="4000" dirty="0" smtClean="0">
              <a:solidFill>
                <a:srgbClr val="FF3399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4000" dirty="0" smtClean="0">
                <a:solidFill>
                  <a:srgbClr val="FFFF00"/>
                </a:solidFill>
              </a:rPr>
              <a:t>Shallow –water Waves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en-US" sz="4000" dirty="0" smtClean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4000" dirty="0" smtClean="0">
                <a:solidFill>
                  <a:srgbClr val="00FF00"/>
                </a:solidFill>
              </a:rPr>
              <a:t>Transitional Wave</a:t>
            </a:r>
          </a:p>
        </p:txBody>
      </p:sp>
    </p:spTree>
    <p:extLst>
      <p:ext uri="{BB962C8B-B14F-4D97-AF65-F5344CB8AC3E}">
        <p14:creationId xmlns:p14="http://schemas.microsoft.com/office/powerpoint/2010/main" val="1483567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1"/>
          <p:cNvSpPr txBox="1">
            <a:spLocks noChangeArrowheads="1"/>
          </p:cNvSpPr>
          <p:nvPr/>
        </p:nvSpPr>
        <p:spPr bwMode="auto">
          <a:xfrm>
            <a:off x="680850" y="609600"/>
            <a:ext cx="7772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prstClr val="white"/>
                </a:solidFill>
              </a:rPr>
              <a:t>Wave Base </a:t>
            </a:r>
            <a:r>
              <a:rPr lang="en-US" altLang="en-US" sz="2800" dirty="0" smtClean="0">
                <a:solidFill>
                  <a:prstClr val="white"/>
                </a:solidFill>
              </a:rPr>
              <a:t>– defined as ½ the wave length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prstClr val="white"/>
                </a:solidFill>
              </a:rPr>
              <a:t>Or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 dirty="0" smtClean="0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prstClr val="white"/>
                </a:solidFill>
              </a:rPr>
              <a:t>L/2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2925" y="3576637"/>
            <a:ext cx="8534400" cy="2057400"/>
            <a:chOff x="609600" y="3576637"/>
            <a:chExt cx="8534400" cy="2057400"/>
          </a:xfrm>
        </p:grpSpPr>
        <p:sp>
          <p:nvSpPr>
            <p:cNvPr id="4" name="Freeform 17"/>
            <p:cNvSpPr>
              <a:spLocks/>
            </p:cNvSpPr>
            <p:nvPr/>
          </p:nvSpPr>
          <p:spPr bwMode="auto">
            <a:xfrm>
              <a:off x="914400" y="4338637"/>
              <a:ext cx="8229600" cy="1295400"/>
            </a:xfrm>
            <a:custGeom>
              <a:avLst/>
              <a:gdLst>
                <a:gd name="T0" fmla="*/ 0 w 5184"/>
                <a:gd name="T1" fmla="*/ 2147483647 h 536"/>
                <a:gd name="T2" fmla="*/ 2147483647 w 5184"/>
                <a:gd name="T3" fmla="*/ 2147483647 h 536"/>
                <a:gd name="T4" fmla="*/ 2147483647 w 5184"/>
                <a:gd name="T5" fmla="*/ 2147483647 h 536"/>
                <a:gd name="T6" fmla="*/ 2147483647 w 5184"/>
                <a:gd name="T7" fmla="*/ 2147483647 h 536"/>
                <a:gd name="T8" fmla="*/ 2147483647 w 5184"/>
                <a:gd name="T9" fmla="*/ 2147483647 h 536"/>
                <a:gd name="T10" fmla="*/ 2147483647 w 5184"/>
                <a:gd name="T11" fmla="*/ 2147483647 h 536"/>
                <a:gd name="T12" fmla="*/ 2147483647 w 5184"/>
                <a:gd name="T13" fmla="*/ 2147483647 h 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84"/>
                <a:gd name="T22" fmla="*/ 0 h 536"/>
                <a:gd name="T23" fmla="*/ 5184 w 5184"/>
                <a:gd name="T24" fmla="*/ 536 h 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84" h="536">
                  <a:moveTo>
                    <a:pt x="0" y="536"/>
                  </a:moveTo>
                  <a:cubicBezTo>
                    <a:pt x="268" y="272"/>
                    <a:pt x="536" y="8"/>
                    <a:pt x="816" y="8"/>
                  </a:cubicBezTo>
                  <a:cubicBezTo>
                    <a:pt x="1096" y="8"/>
                    <a:pt x="1392" y="536"/>
                    <a:pt x="1680" y="536"/>
                  </a:cubicBezTo>
                  <a:cubicBezTo>
                    <a:pt x="1968" y="536"/>
                    <a:pt x="2256" y="8"/>
                    <a:pt x="2544" y="8"/>
                  </a:cubicBezTo>
                  <a:cubicBezTo>
                    <a:pt x="2832" y="8"/>
                    <a:pt x="3112" y="536"/>
                    <a:pt x="3408" y="536"/>
                  </a:cubicBezTo>
                  <a:cubicBezTo>
                    <a:pt x="3704" y="536"/>
                    <a:pt x="4024" y="16"/>
                    <a:pt x="4320" y="8"/>
                  </a:cubicBezTo>
                  <a:cubicBezTo>
                    <a:pt x="4616" y="0"/>
                    <a:pt x="4900" y="244"/>
                    <a:pt x="5184" y="488"/>
                  </a:cubicBezTo>
                </a:path>
              </a:pathLst>
            </a:custGeom>
            <a:noFill/>
            <a:ln w="76200">
              <a:solidFill>
                <a:srgbClr val="04F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4953000" y="4567237"/>
              <a:ext cx="281940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4953000" y="4033837"/>
              <a:ext cx="0" cy="7620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7772400" y="3957637"/>
              <a:ext cx="0" cy="8382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" name="Text Box 20"/>
            <p:cNvSpPr txBox="1">
              <a:spLocks noChangeArrowheads="1"/>
            </p:cNvSpPr>
            <p:nvPr/>
          </p:nvSpPr>
          <p:spPr bwMode="auto">
            <a:xfrm>
              <a:off x="4724400" y="3576637"/>
              <a:ext cx="3098800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Wave Length (L or </a:t>
              </a:r>
              <a:r>
                <a:rPr lang="el-GR" altLang="en-US" sz="24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US" altLang="en-US" sz="24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Line 22"/>
            <p:cNvSpPr>
              <a:spLocks noChangeShapeType="1"/>
            </p:cNvSpPr>
            <p:nvPr/>
          </p:nvSpPr>
          <p:spPr bwMode="auto">
            <a:xfrm>
              <a:off x="609600" y="5202237"/>
              <a:ext cx="8534400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71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Grp="1" noChangeArrowheads="1"/>
          </p:cNvSpPr>
          <p:nvPr>
            <p:ph type="title"/>
          </p:nvPr>
        </p:nvSpPr>
        <p:spPr>
          <a:xfrm>
            <a:off x="425450" y="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Deep-water waves</a:t>
            </a:r>
          </a:p>
        </p:txBody>
      </p:sp>
      <p:sp>
        <p:nvSpPr>
          <p:cNvPr id="4915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09600"/>
            <a:ext cx="9144000" cy="1981200"/>
          </a:xfrm>
        </p:spPr>
        <p:txBody>
          <a:bodyPr/>
          <a:lstStyle/>
          <a:p>
            <a:pPr eaLnBrk="1" hangingPunct="1"/>
            <a:r>
              <a:rPr lang="en-US" altLang="en-US" sz="28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Water depth is greater than wave base (</a:t>
            </a:r>
            <a:r>
              <a:rPr lang="en-US" altLang="en-US" sz="2800" b="1" u="sng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altLang="en-US" sz="28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1/2L)</a:t>
            </a:r>
          </a:p>
        </p:txBody>
      </p:sp>
      <p:sp>
        <p:nvSpPr>
          <p:cNvPr id="49157" name="TextBox 6"/>
          <p:cNvSpPr txBox="1">
            <a:spLocks noChangeArrowheads="1"/>
          </p:cNvSpPr>
          <p:nvPr/>
        </p:nvSpPr>
        <p:spPr bwMode="auto">
          <a:xfrm>
            <a:off x="0" y="6396038"/>
            <a:ext cx="77332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Ex. – includes all wind generated waves in the open ocean</a:t>
            </a:r>
          </a:p>
        </p:txBody>
      </p:sp>
      <p:pic>
        <p:nvPicPr>
          <p:cNvPr id="6" name="Picture 1" descr="EoO_11e_Figure_08_07a_L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47800"/>
            <a:ext cx="831215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238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229600" cy="6858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Shallow-water wave (long wave)</a:t>
            </a:r>
          </a:p>
        </p:txBody>
      </p:sp>
      <p:sp>
        <p:nvSpPr>
          <p:cNvPr id="5120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76200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Water depth is </a:t>
            </a:r>
            <a:r>
              <a:rPr lang="en-US" altLang="en-US" b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&lt;</a:t>
            </a:r>
            <a:r>
              <a:rPr lang="en-US" alt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1/20L</a:t>
            </a:r>
          </a:p>
        </p:txBody>
      </p:sp>
      <p:sp>
        <p:nvSpPr>
          <p:cNvPr id="51204" name="Text Box 8"/>
          <p:cNvSpPr txBox="1">
            <a:spLocks noChangeArrowheads="1"/>
          </p:cNvSpPr>
          <p:nvPr/>
        </p:nvSpPr>
        <p:spPr bwMode="auto">
          <a:xfrm>
            <a:off x="410275" y="5540375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FFFF00"/>
                </a:solidFill>
                <a:latin typeface="Calibri" pitchFamily="34" charset="0"/>
              </a:rPr>
              <a:t>Fig. 8.7c</a:t>
            </a:r>
          </a:p>
        </p:txBody>
      </p:sp>
      <p:pic>
        <p:nvPicPr>
          <p:cNvPr id="6" name="Picture 1" descr="EoO_11e_Figure_08_07c_L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75" y="1905000"/>
            <a:ext cx="8312150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64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229600" cy="6858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Transitional waves</a:t>
            </a:r>
          </a:p>
        </p:txBody>
      </p:sp>
      <p:sp>
        <p:nvSpPr>
          <p:cNvPr id="5222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85800"/>
            <a:ext cx="9144000" cy="2286000"/>
          </a:xfrm>
        </p:spPr>
        <p:txBody>
          <a:bodyPr/>
          <a:lstStyle/>
          <a:p>
            <a:pPr eaLnBrk="1" hangingPunct="1"/>
            <a:r>
              <a:rPr lang="en-US" altLang="en-US" sz="3100" b="1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Characteristics of both deep and shallow-water waves</a:t>
            </a:r>
          </a:p>
        </p:txBody>
      </p:sp>
      <p:sp>
        <p:nvSpPr>
          <p:cNvPr id="52228" name="Text Box 8"/>
          <p:cNvSpPr txBox="1">
            <a:spLocks noChangeArrowheads="1"/>
          </p:cNvSpPr>
          <p:nvPr/>
        </p:nvSpPr>
        <p:spPr bwMode="auto">
          <a:xfrm>
            <a:off x="0" y="6491288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FF00"/>
                </a:solidFill>
                <a:latin typeface="Calibri" pitchFamily="34" charset="0"/>
              </a:rPr>
              <a:t>Fig. 8.7b</a:t>
            </a:r>
          </a:p>
        </p:txBody>
      </p:sp>
      <p:pic>
        <p:nvPicPr>
          <p:cNvPr id="6" name="Picture 1" descr="EoO_11e_Figure_08_07b_L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75" y="1828800"/>
            <a:ext cx="83121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6324600"/>
            <a:ext cx="6525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FF00"/>
                </a:solidFill>
              </a:rPr>
              <a:t>Depth is greater than 1/20 wavelength but less than ½ wavelength</a:t>
            </a:r>
            <a:endParaRPr lang="en-US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7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762000"/>
          </a:xfrm>
        </p:spPr>
        <p:txBody>
          <a:bodyPr/>
          <a:lstStyle/>
          <a:p>
            <a:pPr algn="l" eaLnBrk="1" hangingPunct="1"/>
            <a:r>
              <a:rPr lang="en-US" altLang="en-US" sz="4000" b="1" smtClean="0">
                <a:solidFill>
                  <a:srgbClr val="9AFB25"/>
                </a:solidFill>
                <a:latin typeface="Arial" pitchFamily="34" charset="0"/>
                <a:cs typeface="Arial" pitchFamily="34" charset="0"/>
              </a:rPr>
              <a:t>Wave Speed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04800" y="1752600"/>
            <a:ext cx="82296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000" dirty="0">
                <a:solidFill>
                  <a:srgbClr val="9AFB25"/>
                </a:solidFill>
                <a:latin typeface="Arial" pitchFamily="34" charset="0"/>
                <a:ea typeface="+mj-ea"/>
                <a:cs typeface="Arial" pitchFamily="34" charset="0"/>
              </a:rPr>
              <a:t>S= wavelength (L)/ period (T)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76200" y="3352800"/>
            <a:ext cx="9067800" cy="2438400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4000" dirty="0">
                <a:solidFill>
                  <a:srgbClr val="9AFB25"/>
                </a:solidFill>
                <a:latin typeface="Arial" pitchFamily="34" charset="0"/>
                <a:ea typeface="+mj-ea"/>
                <a:cs typeface="Arial" pitchFamily="34" charset="0"/>
              </a:rPr>
              <a:t>More correctly known as </a:t>
            </a:r>
            <a:r>
              <a:rPr lang="en-US" sz="4000" b="1" i="1" u="sng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CELERITY</a:t>
            </a:r>
            <a:r>
              <a:rPr lang="en-US" sz="4000" dirty="0">
                <a:solidFill>
                  <a:srgbClr val="9AFB25"/>
                </a:solidFill>
                <a:latin typeface="Arial" pitchFamily="34" charset="0"/>
                <a:ea typeface="+mj-ea"/>
                <a:cs typeface="Arial" pitchFamily="34" charset="0"/>
              </a:rPr>
              <a:t> –</a:t>
            </a:r>
          </a:p>
          <a:p>
            <a:pPr>
              <a:spcBef>
                <a:spcPct val="0"/>
              </a:spcBef>
              <a:defRPr/>
            </a:pPr>
            <a:r>
              <a:rPr lang="en-US" sz="4000" dirty="0">
                <a:solidFill>
                  <a:srgbClr val="9AFB25"/>
                </a:solidFill>
                <a:latin typeface="Arial" pitchFamily="34" charset="0"/>
                <a:ea typeface="+mj-ea"/>
                <a:cs typeface="Arial" pitchFamily="34" charset="0"/>
              </a:rPr>
              <a:t>Used only in relation to waves where no mass is in motion, just the wave form.</a:t>
            </a:r>
          </a:p>
        </p:txBody>
      </p:sp>
    </p:spTree>
    <p:extLst>
      <p:ext uri="{BB962C8B-B14F-4D97-AF65-F5344CB8AC3E}">
        <p14:creationId xmlns:p14="http://schemas.microsoft.com/office/powerpoint/2010/main" val="913445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CEF45C-C8DD-4E26-9440-AA4A266020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0419" name="Picture 8" descr="08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905000"/>
            <a:ext cx="7797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1828800" y="-152400"/>
            <a:ext cx="52625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 smtClean="0">
                <a:solidFill>
                  <a:srgbClr val="04F0FC"/>
                </a:solidFill>
                <a:latin typeface="Times New Roman" pitchFamily="18" charset="0"/>
                <a:cs typeface="Times New Roman" pitchFamily="18" charset="0"/>
              </a:rPr>
              <a:t>When waves meet</a:t>
            </a:r>
          </a:p>
        </p:txBody>
      </p:sp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457200" y="685800"/>
            <a:ext cx="8474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Two waves with the same wavelength.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In phase: Constructive interference.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Out of phase: Destructive interference.</a:t>
            </a:r>
          </a:p>
        </p:txBody>
      </p:sp>
    </p:spTree>
    <p:extLst>
      <p:ext uri="{BB962C8B-B14F-4D97-AF65-F5344CB8AC3E}">
        <p14:creationId xmlns:p14="http://schemas.microsoft.com/office/powerpoint/2010/main" val="2181639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D97287-0C88-4721-A533-BA0E55DD812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43" name="Picture 4" descr="08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46113"/>
            <a:ext cx="6553200" cy="621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2514600" y="-22225"/>
            <a:ext cx="4349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Mixed interference</a:t>
            </a:r>
          </a:p>
        </p:txBody>
      </p:sp>
    </p:spTree>
    <p:extLst>
      <p:ext uri="{BB962C8B-B14F-4D97-AF65-F5344CB8AC3E}">
        <p14:creationId xmlns:p14="http://schemas.microsoft.com/office/powerpoint/2010/main" val="999605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4800"/>
            <a:ext cx="8458200" cy="32432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Air/ocean interface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ex. -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ocean waves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defRPr/>
            </a:pP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defRPr/>
            </a:pP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134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1"/>
          <p:cNvSpPr txBox="1">
            <a:spLocks noChangeArrowheads="1"/>
          </p:cNvSpPr>
          <p:nvPr/>
        </p:nvSpPr>
        <p:spPr bwMode="auto">
          <a:xfrm>
            <a:off x="381000" y="1447800"/>
            <a:ext cx="8372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800" smtClean="0">
                <a:solidFill>
                  <a:srgbClr val="FFFF00"/>
                </a:solidFill>
              </a:rPr>
              <a:t>How do you build a big wave?</a:t>
            </a:r>
          </a:p>
        </p:txBody>
      </p:sp>
    </p:spTree>
    <p:extLst>
      <p:ext uri="{BB962C8B-B14F-4D97-AF65-F5344CB8AC3E}">
        <p14:creationId xmlns:p14="http://schemas.microsoft.com/office/powerpoint/2010/main" val="11968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563" y="0"/>
            <a:ext cx="9007475" cy="61864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Three Factors affecting wave height:</a:t>
            </a:r>
          </a:p>
          <a:p>
            <a:pPr>
              <a:defRPr/>
            </a:pP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FontTx/>
              <a:buAutoNum type="arabicPeriod"/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Wind speed</a:t>
            </a:r>
          </a:p>
          <a:p>
            <a:pPr marL="742950" indent="-742950">
              <a:buFontTx/>
              <a:buAutoNum type="arabicPeriod"/>
              <a:defRPr/>
            </a:pP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FontTx/>
              <a:buAutoNum type="arabicPeriod"/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Duration – how long wind blows </a:t>
            </a:r>
          </a:p>
          <a:p>
            <a:pPr marL="742950" indent="-742950"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in one direction. </a:t>
            </a:r>
          </a:p>
          <a:p>
            <a:pPr marL="742950" indent="-742950">
              <a:defRPr/>
            </a:pP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3. Fetch – distance it blows in one </a:t>
            </a:r>
          </a:p>
          <a:p>
            <a:pPr marL="742950" indent="-742950"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direction.</a:t>
            </a:r>
          </a:p>
        </p:txBody>
      </p:sp>
    </p:spTree>
    <p:extLst>
      <p:ext uri="{BB962C8B-B14F-4D97-AF65-F5344CB8AC3E}">
        <p14:creationId xmlns:p14="http://schemas.microsoft.com/office/powerpoint/2010/main" val="1285160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EAD24-A2F1-4126-9E58-C66708121E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1600200" y="304800"/>
            <a:ext cx="62531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000" smtClean="0">
                <a:solidFill>
                  <a:srgbClr val="04F0FC"/>
                </a:solidFill>
                <a:latin typeface="Times New Roman" pitchFamily="18" charset="0"/>
                <a:cs typeface="Times New Roman" pitchFamily="18" charset="0"/>
              </a:rPr>
              <a:t>Wave Development</a:t>
            </a:r>
          </a:p>
        </p:txBody>
      </p:sp>
      <p:pic>
        <p:nvPicPr>
          <p:cNvPr id="55300" name="Picture 5" descr="08_0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2286000"/>
            <a:ext cx="9144000" cy="231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606425" y="5394325"/>
            <a:ext cx="7862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Wave breaks when steepness (Wave height H / wavelength L) &gt; 1/7.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Swells: uniform, symmetrical waves.</a:t>
            </a:r>
          </a:p>
        </p:txBody>
      </p:sp>
    </p:spTree>
    <p:extLst>
      <p:ext uri="{BB962C8B-B14F-4D97-AF65-F5344CB8AC3E}">
        <p14:creationId xmlns:p14="http://schemas.microsoft.com/office/powerpoint/2010/main" val="884856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8"/>
          <p:cNvSpPr txBox="1">
            <a:spLocks noChangeArrowheads="1"/>
          </p:cNvSpPr>
          <p:nvPr/>
        </p:nvSpPr>
        <p:spPr bwMode="auto">
          <a:xfrm>
            <a:off x="2735263" y="76200"/>
            <a:ext cx="3648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Wave Steepness</a:t>
            </a:r>
          </a:p>
        </p:txBody>
      </p:sp>
      <p:sp>
        <p:nvSpPr>
          <p:cNvPr id="57347" name="TextBox 4"/>
          <p:cNvSpPr txBox="1">
            <a:spLocks noChangeArrowheads="1"/>
          </p:cNvSpPr>
          <p:nvPr/>
        </p:nvSpPr>
        <p:spPr bwMode="auto">
          <a:xfrm>
            <a:off x="1266825" y="990600"/>
            <a:ext cx="657701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smtClean="0">
                <a:solidFill>
                  <a:prstClr val="white"/>
                </a:solidFill>
              </a:rPr>
              <a:t>= Wave height / Wavelength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4000" smtClean="0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white"/>
                </a:solidFill>
              </a:rPr>
              <a:t>Or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4000" smtClean="0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smtClean="0">
                <a:solidFill>
                  <a:prstClr val="white"/>
                </a:solidFill>
              </a:rPr>
              <a:t>=H/L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4000" smtClean="0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white"/>
                </a:solidFill>
              </a:rPr>
              <a:t>Or</a:t>
            </a:r>
            <a:r>
              <a:rPr lang="en-US" altLang="en-US" sz="4000" smtClean="0">
                <a:solidFill>
                  <a:prstClr val="white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4000" smtClean="0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smtClean="0">
                <a:solidFill>
                  <a:prstClr val="white"/>
                </a:solidFill>
              </a:rPr>
              <a:t>= H/</a:t>
            </a:r>
            <a:r>
              <a:rPr lang="el-GR" altLang="en-US" sz="4000" smtClean="0">
                <a:solidFill>
                  <a:prstClr val="white"/>
                </a:solidFill>
              </a:rPr>
              <a:t>λ</a:t>
            </a:r>
            <a:endParaRPr lang="en-US" altLang="en-US" sz="400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85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8"/>
          <p:cNvSpPr txBox="1">
            <a:spLocks noChangeArrowheads="1"/>
          </p:cNvSpPr>
          <p:nvPr/>
        </p:nvSpPr>
        <p:spPr bwMode="auto">
          <a:xfrm>
            <a:off x="2735263" y="76200"/>
            <a:ext cx="3648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Wave Steepness</a:t>
            </a:r>
          </a:p>
        </p:txBody>
      </p:sp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3859213" y="762000"/>
            <a:ext cx="1425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smtClean="0">
                <a:solidFill>
                  <a:srgbClr val="FFFFFF"/>
                </a:solidFill>
              </a:rPr>
              <a:t>= H/L</a:t>
            </a:r>
          </a:p>
        </p:txBody>
      </p:sp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1143000" y="1905000"/>
            <a:ext cx="6858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FFFF00"/>
                </a:solidFill>
              </a:rPr>
              <a:t>1/7 Rule…..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 smtClean="0">
              <a:solidFill>
                <a:srgbClr val="FFFF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FFFF00"/>
                </a:solidFill>
              </a:rPr>
              <a:t>If the ratio of wave height to wavelength exceeds 1/7 – the wave breaks!</a:t>
            </a:r>
          </a:p>
        </p:txBody>
      </p:sp>
      <p:sp>
        <p:nvSpPr>
          <p:cNvPr id="5" name="5-Point Star 4"/>
          <p:cNvSpPr/>
          <p:nvPr/>
        </p:nvSpPr>
        <p:spPr>
          <a:xfrm rot="1924433">
            <a:off x="1828800" y="4114800"/>
            <a:ext cx="1981200" cy="1676400"/>
          </a:xfrm>
          <a:prstGeom prst="star5">
            <a:avLst/>
          </a:prstGeom>
          <a:solidFill>
            <a:srgbClr val="FFFF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4038600" y="3962400"/>
            <a:ext cx="4953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prstClr val="white"/>
                </a:solidFill>
              </a:rPr>
              <a:t>Ratio also tells us about maximum wave height….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prstClr val="white"/>
                </a:solidFill>
              </a:rPr>
              <a:t>For example – if  a wave is 7 m long…. It can only be 1 m  high - Otherwise it would break….</a:t>
            </a:r>
          </a:p>
        </p:txBody>
      </p:sp>
    </p:spTree>
    <p:extLst>
      <p:ext uri="{BB962C8B-B14F-4D97-AF65-F5344CB8AC3E}">
        <p14:creationId xmlns:p14="http://schemas.microsoft.com/office/powerpoint/2010/main" val="1964701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152400"/>
            <a:ext cx="49196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0" y="6611938"/>
            <a:ext cx="457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http://topex-www.jpl.nasa.gov/newsroom/press-releases/images/wind_wave.gif</a:t>
            </a:r>
          </a:p>
        </p:txBody>
      </p:sp>
    </p:spTree>
    <p:extLst>
      <p:ext uri="{BB962C8B-B14F-4D97-AF65-F5344CB8AC3E}">
        <p14:creationId xmlns:p14="http://schemas.microsoft.com/office/powerpoint/2010/main" val="2351001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258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350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152052" y="1447800"/>
            <a:ext cx="881132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Complete this sentence: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40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Waves are moving 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56642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3429000"/>
            <a:ext cx="9525000" cy="1143000"/>
          </a:xfrm>
        </p:spPr>
        <p:txBody>
          <a:bodyPr>
            <a:no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Air/air interface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ex. - </a:t>
            </a: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atmospheric waves</a:t>
            </a:r>
            <a:b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2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90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5780087"/>
            <a:ext cx="68580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Water/water interface 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ex.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internal waves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952" y="0"/>
            <a:ext cx="3962400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1"/>
          <a:stretch/>
        </p:blipFill>
        <p:spPr bwMode="auto">
          <a:xfrm>
            <a:off x="257501" y="2484274"/>
            <a:ext cx="6022975" cy="328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41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7620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Other types of waves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229600" cy="5715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Splash wave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Coastal landslides, calving icebergs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7239000" cy="482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84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3276600" y="2667000"/>
            <a:ext cx="68580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Seismic sea wave or tsunami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 floor movement</a:t>
            </a:r>
          </a:p>
        </p:txBody>
      </p:sp>
    </p:spTree>
    <p:extLst>
      <p:ext uri="{BB962C8B-B14F-4D97-AF65-F5344CB8AC3E}">
        <p14:creationId xmlns:p14="http://schemas.microsoft.com/office/powerpoint/2010/main" val="314201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6553200" y="2133600"/>
            <a:ext cx="2667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b="1" smtClean="0">
              <a:solidFill>
                <a:srgbClr val="EC180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rgbClr val="EC1802"/>
                </a:solidFill>
                <a:latin typeface="Times New Roman" pitchFamily="18" charset="0"/>
                <a:cs typeface="Times New Roman" pitchFamily="18" charset="0"/>
              </a:rPr>
              <a:t>Wake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rgbClr val="EC18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smtClean="0">
                <a:solidFill>
                  <a:srgbClr val="EC1802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ex. </a:t>
            </a:r>
            <a:r>
              <a:rPr lang="en-US" altLang="en-US" sz="3200" b="1" smtClean="0">
                <a:solidFill>
                  <a:srgbClr val="EC1802"/>
                </a:solidFill>
                <a:latin typeface="Times New Roman" pitchFamily="18" charset="0"/>
                <a:cs typeface="Times New Roman" pitchFamily="18" charset="0"/>
              </a:rPr>
              <a:t>Ships </a:t>
            </a:r>
          </a:p>
        </p:txBody>
      </p:sp>
    </p:spTree>
    <p:extLst>
      <p:ext uri="{BB962C8B-B14F-4D97-AF65-F5344CB8AC3E}">
        <p14:creationId xmlns:p14="http://schemas.microsoft.com/office/powerpoint/2010/main" val="1109183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24400"/>
            <a:ext cx="4572000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Tides</a:t>
            </a:r>
          </a:p>
          <a:p>
            <a:pPr lvl="1"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Gravitational attraction among Moon, Sun, and Earth</a:t>
            </a:r>
          </a:p>
        </p:txBody>
      </p:sp>
    </p:spTree>
    <p:extLst>
      <p:ext uri="{BB962C8B-B14F-4D97-AF65-F5344CB8AC3E}">
        <p14:creationId xmlns:p14="http://schemas.microsoft.com/office/powerpoint/2010/main" val="1129794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802</Words>
  <Application>Microsoft Macintosh PowerPoint</Application>
  <PresentationFormat>On-screen Show (4:3)</PresentationFormat>
  <Paragraphs>201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1_Office Theme</vt:lpstr>
      <vt:lpstr>PowerPoint Presentation</vt:lpstr>
      <vt:lpstr>PowerPoint Presentation</vt:lpstr>
      <vt:lpstr>PowerPoint Presentation</vt:lpstr>
      <vt:lpstr> Air/air interface  ex. - atmospheric waves </vt:lpstr>
      <vt:lpstr>PowerPoint Presentation</vt:lpstr>
      <vt:lpstr>Other types of waves</vt:lpstr>
      <vt:lpstr>PowerPoint Presentation</vt:lpstr>
      <vt:lpstr>PowerPoint Presentation</vt:lpstr>
      <vt:lpstr>PowerPoint Presentation</vt:lpstr>
      <vt:lpstr>Types of ocean waves</vt:lpstr>
      <vt:lpstr>PowerPoint Presentation</vt:lpstr>
      <vt:lpstr>PowerPoint Presentation</vt:lpstr>
      <vt:lpstr>PowerPoint Presentation</vt:lpstr>
      <vt:lpstr>PowerPoint Presentation</vt:lpstr>
      <vt:lpstr>Wave motion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Orbital motion</vt:lpstr>
      <vt:lpstr>PowerPoint Presentation</vt:lpstr>
      <vt:lpstr>PowerPoint Presentation</vt:lpstr>
      <vt:lpstr>Deep-water waves</vt:lpstr>
      <vt:lpstr>Shallow-water wave (long wave)</vt:lpstr>
      <vt:lpstr>Transitional waves</vt:lpstr>
      <vt:lpstr>Wave Speed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Fulweiler, Robinson W</dc:creator>
  <cp:lastModifiedBy>Robinson Fulweiler</cp:lastModifiedBy>
  <cp:revision>36</cp:revision>
  <dcterms:created xsi:type="dcterms:W3CDTF">2012-10-05T14:32:13Z</dcterms:created>
  <dcterms:modified xsi:type="dcterms:W3CDTF">2016-10-24T19:27:48Z</dcterms:modified>
</cp:coreProperties>
</file>