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9" r:id="rId3"/>
    <p:sldId id="268" r:id="rId4"/>
    <p:sldId id="267" r:id="rId5"/>
    <p:sldId id="260" r:id="rId6"/>
    <p:sldId id="262" r:id="rId7"/>
    <p:sldId id="263" r:id="rId8"/>
    <p:sldId id="266" r:id="rId9"/>
    <p:sldId id="261" r:id="rId10"/>
    <p:sldId id="264" r:id="rId11"/>
    <p:sldId id="258" r:id="rId12"/>
    <p:sldId id="265" r:id="rId13"/>
    <p:sldId id="269" r:id="rId14"/>
    <p:sldId id="270" r:id="rId15"/>
    <p:sldId id="271" r:id="rId16"/>
    <p:sldId id="272" r:id="rId17"/>
    <p:sldId id="275" r:id="rId18"/>
    <p:sldId id="273" r:id="rId19"/>
    <p:sldId id="274" r:id="rId20"/>
    <p:sldId id="276" r:id="rId21"/>
    <p:sldId id="277" r:id="rId22"/>
    <p:sldId id="278" r:id="rId23"/>
    <p:sldId id="279" r:id="rId24"/>
    <p:sldId id="280" r:id="rId25"/>
    <p:sldId id="281" r:id="rId26"/>
    <p:sldId id="285" r:id="rId27"/>
    <p:sldId id="284" r:id="rId28"/>
    <p:sldId id="283" r:id="rId29"/>
    <p:sldId id="282" r:id="rId30"/>
    <p:sldId id="286" r:id="rId31"/>
    <p:sldId id="287" r:id="rId32"/>
    <p:sldId id="288" r:id="rId33"/>
    <p:sldId id="289" r:id="rId34"/>
    <p:sldId id="29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00" d="100"/>
          <a:sy n="100" d="100"/>
        </p:scale>
        <p:origin x="-1158" y="-360"/>
      </p:cViewPr>
      <p:guideLst>
        <p:guide orient="horz" pos="2160"/>
        <p:guide pos="2880"/>
      </p:guideLst>
    </p:cSldViewPr>
  </p:slideViewPr>
  <p:notesTextViewPr>
    <p:cViewPr>
      <p:scale>
        <a:sx n="1" d="1"/>
        <a:sy n="1" d="1"/>
      </p:scale>
      <p:origin x="0" y="0"/>
    </p:cViewPr>
  </p:notesTextViewPr>
  <p:sorterViewPr>
    <p:cViewPr>
      <p:scale>
        <a:sx n="100" d="100"/>
        <a:sy n="100" d="100"/>
      </p:scale>
      <p:origin x="0" y="8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E1CBA-949A-4945-AD3E-2E94D55F5CA9}" type="datetimeFigureOut">
              <a:rPr lang="en-US" smtClean="0"/>
              <a:t>10/18/2016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D6E9C7-A3F2-430D-8597-445545F1E6EB}" type="slidenum">
              <a:rPr lang="en-US" smtClean="0"/>
              <a:t>‹#›</a:t>
            </a:fld>
            <a:endParaRPr lang="en-US"/>
          </a:p>
        </p:txBody>
      </p:sp>
    </p:spTree>
    <p:extLst>
      <p:ext uri="{BB962C8B-B14F-4D97-AF65-F5344CB8AC3E}">
        <p14:creationId xmlns:p14="http://schemas.microsoft.com/office/powerpoint/2010/main" val="539874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Polar – ferrel – haddley</a:t>
            </a:r>
          </a:p>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869F40-C175-4522-B63C-6130AABBF9DD}"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F1561-A55D-451B-9CD8-603FFCE53E84}" type="slidenum">
              <a:rPr lang="en-US"/>
              <a:pPr/>
              <a:t>7</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b="1" dirty="0"/>
              <a:t>Horse Latitudes</a:t>
            </a:r>
            <a:r>
              <a:rPr lang="en-US" dirty="0"/>
              <a:t> </a:t>
            </a:r>
            <a:br>
              <a:rPr lang="en-US" dirty="0"/>
            </a:br>
            <a:r>
              <a:rPr lang="en-US" dirty="0"/>
              <a:t>Around 30°N we see a region of subsiding (sinking) air.  Sinking air is typically dry and free of substantial precipitation. </a:t>
            </a:r>
            <a:br>
              <a:rPr lang="en-US" dirty="0"/>
            </a:br>
            <a:r>
              <a:rPr lang="en-US" dirty="0"/>
              <a:t>Many of the major desert regions of the northern hemisphere are found near 30° latitude.  E.g., Sahara, Middle East, SW United States. </a:t>
            </a:r>
          </a:p>
          <a:p>
            <a:r>
              <a:rPr lang="en-US" b="1" dirty="0"/>
              <a:t>Doldrums</a:t>
            </a:r>
            <a:r>
              <a:rPr lang="en-US" dirty="0"/>
              <a:t> </a:t>
            </a:r>
            <a:br>
              <a:rPr lang="en-US" dirty="0"/>
            </a:br>
            <a:r>
              <a:rPr lang="en-US" dirty="0"/>
              <a:t>Located near the equator, the doldrums are where the trade winds meet and where the pressure gradient decreases creating very little winds.  That's why sailors find it difficult to cross the equator and why weather systems in the one hemisphere rarely cross into the other hemisphere.  The doldrums are also called the </a:t>
            </a:r>
            <a:r>
              <a:rPr lang="en-US" b="1" dirty="0" err="1"/>
              <a:t>intertropical</a:t>
            </a:r>
            <a:r>
              <a:rPr lang="en-US" b="1" dirty="0"/>
              <a:t> convergence zone</a:t>
            </a:r>
            <a:r>
              <a:rPr lang="en-US" dirty="0"/>
              <a:t> (</a:t>
            </a:r>
            <a:r>
              <a:rPr lang="en-US" b="1" dirty="0"/>
              <a:t>ITCZ</a:t>
            </a:r>
            <a:r>
              <a:rPr lang="en-US" dirty="0"/>
              <a:t>). </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EF43FE-43F8-48E5-8482-87B91DF7689A}" type="slidenum">
              <a:rPr lang="en-US"/>
              <a:pPr fontAlgn="base">
                <a:spcBef>
                  <a:spcPct val="0"/>
                </a:spcBef>
                <a:spcAft>
                  <a:spcPct val="0"/>
                </a:spcAft>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AD44CF-65B8-4A19-B9D2-24B5C4CE7A9B}" type="slidenum">
              <a:rPr lang="en-US" smtClean="0"/>
              <a:pPr fontAlgn="base">
                <a:spcBef>
                  <a:spcPct val="0"/>
                </a:spcBef>
                <a:spcAft>
                  <a:spcPct val="0"/>
                </a:spcAft>
                <a:defRPr/>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6A0AFBC-3E0D-4B08-9021-15DFE0B789CA}" type="datetimeFigureOut">
              <a:rPr lang="en-US">
                <a:solidFill>
                  <a:prstClr val="black">
                    <a:tint val="75000"/>
                  </a:prstClr>
                </a:solidFill>
              </a:rPr>
              <a:pPr>
                <a:defRPr/>
              </a:pPr>
              <a:t>10/18/2016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430867-0D0B-41A2-AEB5-F067353929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109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E83068-DE12-4057-9E98-EAB76E8A17FA}" type="datetimeFigureOut">
              <a:rPr lang="en-US">
                <a:solidFill>
                  <a:prstClr val="black">
                    <a:tint val="75000"/>
                  </a:prstClr>
                </a:solidFill>
              </a:rPr>
              <a:pPr>
                <a:defRPr/>
              </a:pPr>
              <a:t>10/18/2016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32497E-04A1-473C-8BAA-15A627D99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6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0B1BC3-F77F-4041-8BD5-F9A3335AED6D}" type="datetimeFigureOut">
              <a:rPr lang="en-US">
                <a:solidFill>
                  <a:prstClr val="black">
                    <a:tint val="75000"/>
                  </a:prstClr>
                </a:solidFill>
              </a:rPr>
              <a:pPr>
                <a:defRPr/>
              </a:pPr>
              <a:t>10/18/2016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868D16-DEEB-44CC-AE06-322F9EEBC3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3101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0A590D7C-FB10-45D2-90AD-9D165F2CBD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869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BBA7E7-C059-427E-A6ED-3EED1834AFB5}" type="datetimeFigureOut">
              <a:rPr lang="en-US">
                <a:solidFill>
                  <a:prstClr val="black">
                    <a:tint val="75000"/>
                  </a:prstClr>
                </a:solidFill>
              </a:rPr>
              <a:pPr>
                <a:defRPr/>
              </a:pPr>
              <a:t>10/18/2016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AE7E36-6CFB-42B5-AB32-AFD4C7EF48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693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A89EFEC-425C-47E5-A0F8-0D64BAEF6BA2}" type="datetimeFigureOut">
              <a:rPr lang="en-US">
                <a:solidFill>
                  <a:prstClr val="black">
                    <a:tint val="75000"/>
                  </a:prstClr>
                </a:solidFill>
              </a:rPr>
              <a:pPr>
                <a:defRPr/>
              </a:pPr>
              <a:t>10/18/2016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462E15-828C-42C3-B0CC-658279082F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28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7D27D22-65CC-4795-BCED-A1F7BE96E5DC}" type="datetimeFigureOut">
              <a:rPr lang="en-US">
                <a:solidFill>
                  <a:prstClr val="black">
                    <a:tint val="75000"/>
                  </a:prstClr>
                </a:solidFill>
              </a:rPr>
              <a:pPr>
                <a:defRPr/>
              </a:pPr>
              <a:t>10/18/2016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AB34314-9654-4C15-9B93-1EC8D16647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931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57AB159-017D-44B6-8907-6D45289ECD26}" type="datetimeFigureOut">
              <a:rPr lang="en-US">
                <a:solidFill>
                  <a:prstClr val="black">
                    <a:tint val="75000"/>
                  </a:prstClr>
                </a:solidFill>
              </a:rPr>
              <a:pPr>
                <a:defRPr/>
              </a:pPr>
              <a:t>10/18/2016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6F62DA3-B814-4631-9B13-560BC7E402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3963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9F744C4-27F3-472C-AE38-1ED2622BDF66}" type="datetimeFigureOut">
              <a:rPr lang="en-US">
                <a:solidFill>
                  <a:prstClr val="black">
                    <a:tint val="75000"/>
                  </a:prstClr>
                </a:solidFill>
              </a:rPr>
              <a:pPr>
                <a:defRPr/>
              </a:pPr>
              <a:t>10/18/2016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106015F-94E2-4580-A794-3E7794B59B9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123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72D9E1-4D40-41AB-B0E8-CCAD19C0697A}" type="datetimeFigureOut">
              <a:rPr lang="en-US">
                <a:solidFill>
                  <a:prstClr val="black">
                    <a:tint val="75000"/>
                  </a:prstClr>
                </a:solidFill>
              </a:rPr>
              <a:pPr>
                <a:defRPr/>
              </a:pPr>
              <a:t>10/18/2016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C8978F3-459D-4CA8-BA56-74D384758C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557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BE397D-D918-4547-B486-C709EE710C70}" type="datetimeFigureOut">
              <a:rPr lang="en-US">
                <a:solidFill>
                  <a:prstClr val="black">
                    <a:tint val="75000"/>
                  </a:prstClr>
                </a:solidFill>
              </a:rPr>
              <a:pPr>
                <a:defRPr/>
              </a:pPr>
              <a:t>10/18/2016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E0A8CC-724C-4AD6-870A-CF1440ACCF9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897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8B8DD8-FA7B-4DFC-A357-1604550D35BF}" type="datetimeFigureOut">
              <a:rPr lang="en-US">
                <a:solidFill>
                  <a:prstClr val="black">
                    <a:tint val="75000"/>
                  </a:prstClr>
                </a:solidFill>
              </a:rPr>
              <a:pPr>
                <a:defRPr/>
              </a:pPr>
              <a:t>10/18/2016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C2015-76D9-40F1-A517-292E5C3F30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333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78068DA-A81E-4931-B140-96BB4CF58B9D}" type="datetimeFigureOut">
              <a:rPr lang="en-US">
                <a:solidFill>
                  <a:prstClr val="black">
                    <a:tint val="75000"/>
                  </a:prstClr>
                </a:solidFill>
              </a:rPr>
              <a:pPr>
                <a:defRPr/>
              </a:pPr>
              <a:t>10/18/2016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703D71F-BDB9-406F-BEA2-6689BF47D1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2408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1104706" y="533400"/>
            <a:ext cx="69028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dirty="0" smtClean="0">
                <a:solidFill>
                  <a:srgbClr val="FFC000"/>
                </a:solidFill>
                <a:latin typeface="Arial" charset="0"/>
              </a:rPr>
              <a:t>Atmosphere and Ocean Circulation II</a:t>
            </a:r>
            <a:endParaRPr lang="en-US" altLang="en-US" sz="1600" dirty="0">
              <a:solidFill>
                <a:srgbClr val="FFC000"/>
              </a:solidFill>
              <a:latin typeface="Arial" charset="0"/>
            </a:endParaRP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945" y="2493448"/>
            <a:ext cx="2667000" cy="3259138"/>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7892" name="TextBox 2"/>
          <p:cNvSpPr txBox="1">
            <a:spLocks noChangeArrowheads="1"/>
          </p:cNvSpPr>
          <p:nvPr/>
        </p:nvSpPr>
        <p:spPr bwMode="auto">
          <a:xfrm>
            <a:off x="2007972" y="1828800"/>
            <a:ext cx="510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b="1" dirty="0" smtClean="0">
                <a:solidFill>
                  <a:schemeClr val="bg1"/>
                </a:solidFill>
              </a:rPr>
              <a:t>Today!!  </a:t>
            </a:r>
            <a:r>
              <a:rPr lang="en-US" altLang="en-US" b="1" dirty="0">
                <a:solidFill>
                  <a:schemeClr val="bg1"/>
                </a:solidFill>
              </a:rPr>
              <a:t>– at 4:00 pm, CAS 132</a:t>
            </a:r>
          </a:p>
          <a:p>
            <a:pPr algn="ctr" eaLnBrk="1" fontAlgn="base" hangingPunct="1">
              <a:spcBef>
                <a:spcPct val="0"/>
              </a:spcBef>
              <a:spcAft>
                <a:spcPct val="0"/>
              </a:spcAft>
            </a:pPr>
            <a:r>
              <a:rPr lang="en-US" altLang="en-US" b="1" dirty="0">
                <a:solidFill>
                  <a:schemeClr val="bg1"/>
                </a:solidFill>
              </a:rPr>
              <a:t>Is Climate Change Impacting the Deep Sea</a:t>
            </a:r>
          </a:p>
        </p:txBody>
      </p:sp>
      <p:sp>
        <p:nvSpPr>
          <p:cNvPr id="37893" name="TextBox 3"/>
          <p:cNvSpPr txBox="1">
            <a:spLocks noChangeArrowheads="1"/>
          </p:cNvSpPr>
          <p:nvPr/>
        </p:nvSpPr>
        <p:spPr bwMode="auto">
          <a:xfrm>
            <a:off x="751445" y="5771679"/>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400" dirty="0">
                <a:solidFill>
                  <a:prstClr val="white"/>
                </a:solidFill>
              </a:rPr>
              <a:t>Pete Girguis, Harvard University</a:t>
            </a:r>
          </a:p>
        </p:txBody>
      </p:sp>
    </p:spTree>
    <p:extLst>
      <p:ext uri="{BB962C8B-B14F-4D97-AF65-F5344CB8AC3E}">
        <p14:creationId xmlns:p14="http://schemas.microsoft.com/office/powerpoint/2010/main" val="262847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0200" y="1295400"/>
            <a:ext cx="5410200" cy="4524315"/>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 Samuel Taylor Coleridge's The Rime of the Ancient Mariner:</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All in a hot and copper sky,</a:t>
            </a:r>
          </a:p>
          <a:p>
            <a:r>
              <a:rPr lang="en-US" sz="2400" dirty="0">
                <a:solidFill>
                  <a:schemeClr val="bg1"/>
                </a:solidFill>
                <a:latin typeface="Arial" panose="020B0604020202020204" pitchFamily="34" charset="0"/>
                <a:cs typeface="Arial" panose="020B0604020202020204" pitchFamily="34" charset="0"/>
              </a:rPr>
              <a:t>The bloody Sun, at noon,</a:t>
            </a:r>
          </a:p>
          <a:p>
            <a:r>
              <a:rPr lang="en-US" sz="2400" dirty="0">
                <a:solidFill>
                  <a:schemeClr val="bg1"/>
                </a:solidFill>
                <a:latin typeface="Arial" panose="020B0604020202020204" pitchFamily="34" charset="0"/>
                <a:cs typeface="Arial" panose="020B0604020202020204" pitchFamily="34" charset="0"/>
              </a:rPr>
              <a:t>'Right up above the mast did stand,</a:t>
            </a:r>
          </a:p>
          <a:p>
            <a:r>
              <a:rPr lang="en-US" sz="2400" dirty="0">
                <a:solidFill>
                  <a:schemeClr val="bg1"/>
                </a:solidFill>
                <a:latin typeface="Arial" panose="020B0604020202020204" pitchFamily="34" charset="0"/>
                <a:cs typeface="Arial" panose="020B0604020202020204" pitchFamily="34" charset="0"/>
              </a:rPr>
              <a:t>No bigger than the Moon</a:t>
            </a:r>
            <a:r>
              <a:rPr lang="en-US" sz="2400" dirty="0" smtClean="0">
                <a:solidFill>
                  <a:schemeClr val="bg1"/>
                </a:solidFill>
                <a:latin typeface="Arial" panose="020B0604020202020204" pitchFamily="34" charset="0"/>
                <a:cs typeface="Arial" panose="020B0604020202020204" pitchFamily="34" charset="0"/>
              </a:rPr>
              <a:t>.</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Day after day, day after day,</a:t>
            </a:r>
          </a:p>
          <a:p>
            <a:r>
              <a:rPr lang="en-US" sz="2400" dirty="0">
                <a:solidFill>
                  <a:schemeClr val="bg1"/>
                </a:solidFill>
                <a:latin typeface="Arial" panose="020B0604020202020204" pitchFamily="34" charset="0"/>
                <a:cs typeface="Arial" panose="020B0604020202020204" pitchFamily="34" charset="0"/>
              </a:rPr>
              <a:t>We stuck, no breath no motion;</a:t>
            </a:r>
          </a:p>
          <a:p>
            <a:r>
              <a:rPr lang="en-US" sz="2400" dirty="0">
                <a:solidFill>
                  <a:schemeClr val="bg1"/>
                </a:solidFill>
                <a:latin typeface="Arial" panose="020B0604020202020204" pitchFamily="34" charset="0"/>
                <a:cs typeface="Arial" panose="020B0604020202020204" pitchFamily="34" charset="0"/>
              </a:rPr>
              <a:t>As idle as a painted ship</a:t>
            </a:r>
          </a:p>
          <a:p>
            <a:r>
              <a:rPr lang="en-US" sz="2400" dirty="0">
                <a:solidFill>
                  <a:schemeClr val="bg1"/>
                </a:solidFill>
                <a:latin typeface="Arial" panose="020B0604020202020204" pitchFamily="34" charset="0"/>
                <a:cs typeface="Arial" panose="020B0604020202020204" pitchFamily="34" charset="0"/>
              </a:rPr>
              <a:t>Upon a painted ocean.</a:t>
            </a:r>
          </a:p>
        </p:txBody>
      </p:sp>
      <p:sp>
        <p:nvSpPr>
          <p:cNvPr id="4" name="Rectangle 3"/>
          <p:cNvSpPr/>
          <p:nvPr/>
        </p:nvSpPr>
        <p:spPr>
          <a:xfrm>
            <a:off x="1521370" y="115669"/>
            <a:ext cx="6096000" cy="369332"/>
          </a:xfrm>
          <a:prstGeom prst="rect">
            <a:avLst/>
          </a:prstGeom>
        </p:spPr>
        <p:txBody>
          <a:bodyPr wrap="square">
            <a:spAutoFit/>
          </a:bodyPr>
          <a:lstStyle/>
          <a:p>
            <a:pPr algn="ctr"/>
            <a:r>
              <a:rPr lang="en-US" b="1" dirty="0" smtClean="0">
                <a:solidFill>
                  <a:srgbClr val="66FFFF"/>
                </a:solidFill>
                <a:latin typeface="Arial" panose="020B0604020202020204" pitchFamily="34" charset="0"/>
                <a:cs typeface="Arial" panose="020B0604020202020204" pitchFamily="34" charset="0"/>
              </a:rPr>
              <a:t>Doldrums = </a:t>
            </a:r>
            <a:r>
              <a:rPr lang="en-US" b="1" dirty="0" err="1" smtClean="0">
                <a:solidFill>
                  <a:srgbClr val="66FFFF"/>
                </a:solidFill>
                <a:latin typeface="Arial" panose="020B0604020202020204" pitchFamily="34" charset="0"/>
                <a:cs typeface="Arial" panose="020B0604020202020204" pitchFamily="34" charset="0"/>
              </a:rPr>
              <a:t>intertropical</a:t>
            </a:r>
            <a:r>
              <a:rPr lang="en-US" b="1" dirty="0" smtClean="0">
                <a:solidFill>
                  <a:srgbClr val="66FFFF"/>
                </a:solidFill>
                <a:latin typeface="Arial" panose="020B0604020202020204" pitchFamily="34" charset="0"/>
                <a:cs typeface="Arial" panose="020B0604020202020204" pitchFamily="34" charset="0"/>
              </a:rPr>
              <a:t> </a:t>
            </a:r>
            <a:r>
              <a:rPr lang="en-US" b="1" dirty="0">
                <a:solidFill>
                  <a:srgbClr val="66FFFF"/>
                </a:solidFill>
                <a:latin typeface="Arial" panose="020B0604020202020204" pitchFamily="34" charset="0"/>
                <a:cs typeface="Arial" panose="020B0604020202020204" pitchFamily="34" charset="0"/>
              </a:rPr>
              <a:t>convergence zone (</a:t>
            </a:r>
            <a:r>
              <a:rPr lang="en-US" b="1" dirty="0" err="1">
                <a:solidFill>
                  <a:srgbClr val="66FFFF"/>
                </a:solidFill>
                <a:latin typeface="Arial" panose="020B0604020202020204" pitchFamily="34" charset="0"/>
                <a:cs typeface="Arial" panose="020B0604020202020204" pitchFamily="34" charset="0"/>
              </a:rPr>
              <a:t>ITCZ</a:t>
            </a:r>
            <a:r>
              <a:rPr lang="en-US" b="1" dirty="0">
                <a:solidFill>
                  <a:srgbClr val="66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81429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47700" y="2217738"/>
            <a:ext cx="7848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0000"/>
                </a:solidFill>
                <a:latin typeface="Arial" charset="0"/>
                <a:cs typeface="Arial" charset="0"/>
              </a:rPr>
              <a:t>Weather</a:t>
            </a:r>
            <a:r>
              <a:rPr lang="en-US" altLang="en-US" sz="2400">
                <a:solidFill>
                  <a:schemeClr val="bg1"/>
                </a:solidFill>
                <a:latin typeface="Arial" charset="0"/>
                <a:cs typeface="Arial" charset="0"/>
              </a:rPr>
              <a:t> is the day-to-day state of the atmosphere, and its short-term (minutes to weeks) variation. </a:t>
            </a:r>
          </a:p>
        </p:txBody>
      </p:sp>
      <p:sp>
        <p:nvSpPr>
          <p:cNvPr id="3" name="Rectangle 2"/>
          <p:cNvSpPr>
            <a:spLocks noChangeArrowheads="1"/>
          </p:cNvSpPr>
          <p:nvPr/>
        </p:nvSpPr>
        <p:spPr bwMode="auto">
          <a:xfrm>
            <a:off x="631825" y="3929063"/>
            <a:ext cx="7848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FF00"/>
                </a:solidFill>
                <a:latin typeface="Arial" charset="0"/>
                <a:cs typeface="Arial" charset="0"/>
              </a:rPr>
              <a:t>Climate</a:t>
            </a:r>
            <a:r>
              <a:rPr lang="en-US" altLang="en-US" sz="2400">
                <a:solidFill>
                  <a:schemeClr val="bg1"/>
                </a:solidFill>
                <a:latin typeface="Arial" charset="0"/>
                <a:cs typeface="Arial" charset="0"/>
              </a:rPr>
              <a:t> is defined as statistical weather information that describes the variation of weather at a given place for a specified interval. (usually - locality averaged over some period (usually 30 years) plus statistics of weather extremes.</a:t>
            </a:r>
          </a:p>
        </p:txBody>
      </p:sp>
      <p:sp>
        <p:nvSpPr>
          <p:cNvPr id="30724" name="TextBox 3"/>
          <p:cNvSpPr txBox="1">
            <a:spLocks noChangeArrowheads="1"/>
          </p:cNvSpPr>
          <p:nvPr/>
        </p:nvSpPr>
        <p:spPr bwMode="auto">
          <a:xfrm>
            <a:off x="1165225" y="228600"/>
            <a:ext cx="6810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chemeClr val="bg1"/>
                </a:solidFill>
                <a:latin typeface="Arial" charset="0"/>
                <a:cs typeface="Arial" charset="0"/>
              </a:rPr>
              <a:t>What’s the difference between</a:t>
            </a:r>
          </a:p>
          <a:p>
            <a:pPr algn="ctr" eaLnBrk="1" hangingPunct="1">
              <a:spcBef>
                <a:spcPct val="0"/>
              </a:spcBef>
              <a:buFontTx/>
              <a:buNone/>
            </a:pPr>
            <a:r>
              <a:rPr lang="en-US" altLang="en-US" sz="3600" b="1">
                <a:solidFill>
                  <a:schemeClr val="bg1"/>
                </a:solidFill>
                <a:latin typeface="Arial" charset="0"/>
                <a:cs typeface="Arial" charset="0"/>
              </a:rPr>
              <a:t>weather and climate?</a:t>
            </a:r>
          </a:p>
        </p:txBody>
      </p:sp>
    </p:spTree>
    <p:extLst>
      <p:ext uri="{BB962C8B-B14F-4D97-AF65-F5344CB8AC3E}">
        <p14:creationId xmlns:p14="http://schemas.microsoft.com/office/powerpoint/2010/main" val="834165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7" y="609600"/>
            <a:ext cx="4114801" cy="461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2400" b="1" dirty="0" smtClean="0">
                <a:solidFill>
                  <a:srgbClr val="FF0000"/>
                </a:solidFill>
                <a:latin typeface="Arial" panose="020B0604020202020204" pitchFamily="34" charset="0"/>
                <a:cs typeface="Arial" panose="020B0604020202020204" pitchFamily="34" charset="0"/>
              </a:rPr>
              <a:t>Cyclonic flow </a:t>
            </a:r>
          </a:p>
          <a:p>
            <a:pPr lvl="1"/>
            <a:r>
              <a:rPr lang="en-IN" altLang="en-US" sz="2400" dirty="0" err="1" smtClean="0">
                <a:solidFill>
                  <a:schemeClr val="bg1"/>
                </a:solidFill>
                <a:latin typeface="Arial" panose="020B0604020202020204" pitchFamily="34" charset="0"/>
                <a:cs typeface="Arial" panose="020B0604020202020204" pitchFamily="34" charset="0"/>
              </a:rPr>
              <a:t>Counterclockwise</a:t>
            </a:r>
            <a:r>
              <a:rPr lang="en-IN" altLang="en-US" sz="2400" dirty="0" smtClean="0">
                <a:solidFill>
                  <a:schemeClr val="bg1"/>
                </a:solidFill>
                <a:latin typeface="Arial" panose="020B0604020202020204" pitchFamily="34" charset="0"/>
                <a:cs typeface="Arial" panose="020B0604020202020204" pitchFamily="34" charset="0"/>
              </a:rPr>
              <a:t> around a low in Northern Hemisphere</a:t>
            </a:r>
          </a:p>
          <a:p>
            <a:pPr lvl="1"/>
            <a:r>
              <a:rPr lang="en-IN" altLang="en-US" sz="2400" dirty="0" smtClean="0">
                <a:solidFill>
                  <a:schemeClr val="bg1"/>
                </a:solidFill>
                <a:latin typeface="Arial" panose="020B0604020202020204" pitchFamily="34" charset="0"/>
                <a:cs typeface="Arial" panose="020B0604020202020204" pitchFamily="34" charset="0"/>
              </a:rPr>
              <a:t>Clockwise around a low in Southern Hemisphere</a:t>
            </a:r>
          </a:p>
          <a:p>
            <a:pPr eaLnBrk="1" hangingPunct="1"/>
            <a:r>
              <a:rPr lang="en-IN" altLang="en-US" sz="2400" b="1" dirty="0" smtClean="0">
                <a:solidFill>
                  <a:srgbClr val="00FFFF"/>
                </a:solidFill>
                <a:latin typeface="Arial" panose="020B0604020202020204" pitchFamily="34" charset="0"/>
                <a:cs typeface="Arial" panose="020B0604020202020204" pitchFamily="34" charset="0"/>
              </a:rPr>
              <a:t>Anticyclonic flow </a:t>
            </a:r>
          </a:p>
          <a:p>
            <a:pPr lvl="1"/>
            <a:r>
              <a:rPr lang="en-IN" altLang="en-US" sz="2400" dirty="0" smtClean="0">
                <a:solidFill>
                  <a:schemeClr val="bg1"/>
                </a:solidFill>
                <a:latin typeface="Arial" panose="020B0604020202020204" pitchFamily="34" charset="0"/>
                <a:cs typeface="Arial" panose="020B0604020202020204" pitchFamily="34" charset="0"/>
              </a:rPr>
              <a:t>Clockwise around a </a:t>
            </a:r>
            <a:r>
              <a:rPr lang="en-IN" altLang="en-US" sz="2400" u="sng" dirty="0" smtClean="0">
                <a:solidFill>
                  <a:schemeClr val="bg1"/>
                </a:solidFill>
                <a:latin typeface="Arial" panose="020B0604020202020204" pitchFamily="34" charset="0"/>
                <a:cs typeface="Arial" panose="020B0604020202020204" pitchFamily="34" charset="0"/>
              </a:rPr>
              <a:t>high</a:t>
            </a:r>
            <a:r>
              <a:rPr lang="en-IN" altLang="en-US" sz="2400" dirty="0" smtClean="0">
                <a:solidFill>
                  <a:schemeClr val="bg1"/>
                </a:solidFill>
                <a:latin typeface="Arial" panose="020B0604020202020204" pitchFamily="34" charset="0"/>
                <a:cs typeface="Arial" panose="020B0604020202020204" pitchFamily="34" charset="0"/>
              </a:rPr>
              <a:t> </a:t>
            </a:r>
            <a:r>
              <a:rPr lang="en-IN" altLang="en-US" sz="2400" dirty="0" smtClean="0">
                <a:solidFill>
                  <a:schemeClr val="bg1"/>
                </a:solidFill>
                <a:latin typeface="Arial" panose="020B0604020202020204" pitchFamily="34" charset="0"/>
                <a:cs typeface="Arial" panose="020B0604020202020204" pitchFamily="34" charset="0"/>
              </a:rPr>
              <a:t>in Northern Hemisphere</a:t>
            </a:r>
          </a:p>
          <a:p>
            <a:pPr lvl="1"/>
            <a:r>
              <a:rPr lang="en-IN" altLang="en-US" sz="2400" dirty="0" err="1" smtClean="0">
                <a:solidFill>
                  <a:schemeClr val="bg1"/>
                </a:solidFill>
                <a:latin typeface="Arial" panose="020B0604020202020204" pitchFamily="34" charset="0"/>
                <a:cs typeface="Arial" panose="020B0604020202020204" pitchFamily="34" charset="0"/>
              </a:rPr>
              <a:t>Counterclockwise</a:t>
            </a:r>
            <a:r>
              <a:rPr lang="en-IN" altLang="en-US" sz="2400" dirty="0" smtClean="0">
                <a:solidFill>
                  <a:schemeClr val="bg1"/>
                </a:solidFill>
                <a:latin typeface="Arial" panose="020B0604020202020204" pitchFamily="34" charset="0"/>
                <a:cs typeface="Arial" panose="020B0604020202020204" pitchFamily="34" charset="0"/>
              </a:rPr>
              <a:t> around a low in Southern Hemisphere</a:t>
            </a:r>
            <a:endParaRPr lang="en-IN" altLang="en-US" sz="24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031" y="1681713"/>
            <a:ext cx="4146995" cy="3772267"/>
          </a:xfrm>
          <a:prstGeom prst="rect">
            <a:avLst/>
          </a:prstGeom>
        </p:spPr>
      </p:pic>
    </p:spTree>
    <p:extLst>
      <p:ext uri="{BB962C8B-B14F-4D97-AF65-F5344CB8AC3E}">
        <p14:creationId xmlns:p14="http://schemas.microsoft.com/office/powerpoint/2010/main" val="425931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8" y="1147189"/>
            <a:ext cx="8217128" cy="102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Weather maps show pattern of wind flow relative to high and low pressure regions.</a:t>
            </a:r>
            <a:endParaRPr lang="en-IN" altLang="en-US"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2592" y="2394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Winds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380" y="2267064"/>
            <a:ext cx="5495239" cy="3820851"/>
          </a:xfrm>
          <a:prstGeom prst="rect">
            <a:avLst/>
          </a:prstGeom>
        </p:spPr>
      </p:pic>
    </p:spTree>
    <p:extLst>
      <p:ext uri="{BB962C8B-B14F-4D97-AF65-F5344CB8AC3E}">
        <p14:creationId xmlns:p14="http://schemas.microsoft.com/office/powerpoint/2010/main" val="348055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8" y="1147189"/>
            <a:ext cx="4114801" cy="348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dirty="0" smtClean="0">
                <a:solidFill>
                  <a:schemeClr val="bg1"/>
                </a:solidFill>
                <a:latin typeface="Arial" panose="020B0604020202020204" pitchFamily="34" charset="0"/>
                <a:cs typeface="Arial" panose="020B0604020202020204" pitchFamily="34" charset="0"/>
              </a:rPr>
              <a:t>Differential solar heating is due to different heat capacities of land </a:t>
            </a:r>
            <a:br>
              <a:rPr lang="en-IN" altLang="en-US" dirty="0" smtClean="0">
                <a:solidFill>
                  <a:schemeClr val="bg1"/>
                </a:solidFill>
                <a:latin typeface="Arial" panose="020B0604020202020204" pitchFamily="34" charset="0"/>
                <a:cs typeface="Arial" panose="020B0604020202020204" pitchFamily="34" charset="0"/>
              </a:rPr>
            </a:br>
            <a:r>
              <a:rPr lang="en-IN" altLang="en-US" dirty="0" smtClean="0">
                <a:solidFill>
                  <a:schemeClr val="bg1"/>
                </a:solidFill>
                <a:latin typeface="Arial" panose="020B0604020202020204" pitchFamily="34" charset="0"/>
                <a:cs typeface="Arial" panose="020B0604020202020204" pitchFamily="34" charset="0"/>
              </a:rPr>
              <a:t>and water.</a:t>
            </a:r>
          </a:p>
          <a:p>
            <a:pPr eaLnBrk="1" hangingPunct="1"/>
            <a:r>
              <a:rPr lang="en-IN" altLang="en-US" b="1" dirty="0" smtClean="0">
                <a:solidFill>
                  <a:srgbClr val="00FFFF"/>
                </a:solidFill>
                <a:latin typeface="Arial" panose="020B0604020202020204" pitchFamily="34" charset="0"/>
                <a:cs typeface="Arial" panose="020B0604020202020204" pitchFamily="34" charset="0"/>
              </a:rPr>
              <a:t>Sea breeze </a:t>
            </a:r>
          </a:p>
          <a:p>
            <a:pPr lvl="1"/>
            <a:r>
              <a:rPr lang="en-IN" altLang="en-US" dirty="0" smtClean="0">
                <a:solidFill>
                  <a:schemeClr val="bg1"/>
                </a:solidFill>
                <a:latin typeface="Arial" panose="020B0604020202020204" pitchFamily="34" charset="0"/>
                <a:cs typeface="Arial" panose="020B0604020202020204" pitchFamily="34" charset="0"/>
              </a:rPr>
              <a:t>From ocean to land</a:t>
            </a:r>
          </a:p>
          <a:p>
            <a:pPr eaLnBrk="1" hangingPunct="1"/>
            <a:r>
              <a:rPr lang="en-IN" altLang="en-US" b="1" dirty="0" smtClean="0">
                <a:solidFill>
                  <a:srgbClr val="00FF00"/>
                </a:solidFill>
                <a:latin typeface="Arial" panose="020B0604020202020204" pitchFamily="34" charset="0"/>
                <a:cs typeface="Arial" panose="020B0604020202020204" pitchFamily="34" charset="0"/>
              </a:rPr>
              <a:t>Land breeze</a:t>
            </a:r>
          </a:p>
          <a:p>
            <a:pPr lvl="1"/>
            <a:r>
              <a:rPr lang="en-IN" altLang="en-US" dirty="0" smtClean="0">
                <a:solidFill>
                  <a:schemeClr val="bg1"/>
                </a:solidFill>
                <a:latin typeface="Arial" panose="020B0604020202020204" pitchFamily="34" charset="0"/>
                <a:cs typeface="Arial" panose="020B0604020202020204" pitchFamily="34" charset="0"/>
              </a:rPr>
              <a:t>From land to ocean</a:t>
            </a:r>
            <a:endParaRPr lang="en-IN" altLang="en-US"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a:xfrm>
            <a:off x="-20659" y="19179"/>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IN" altLang="en-US" smtClean="0">
                <a:solidFill>
                  <a:schemeClr val="bg1"/>
                </a:solidFill>
                <a:latin typeface="Arial" panose="020B0604020202020204" pitchFamily="34" charset="0"/>
                <a:cs typeface="Arial" panose="020B0604020202020204" pitchFamily="34" charset="0"/>
              </a:rPr>
              <a:t>Sea and Land Breezes</a:t>
            </a:r>
            <a:endParaRPr lang="en-IN" altLang="en-US" dirty="0" smtClean="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806691"/>
            <a:ext cx="3194304" cy="5212082"/>
          </a:xfrm>
          <a:prstGeom prst="rect">
            <a:avLst/>
          </a:prstGeom>
        </p:spPr>
      </p:pic>
    </p:spTree>
    <p:extLst>
      <p:ext uri="{BB962C8B-B14F-4D97-AF65-F5344CB8AC3E}">
        <p14:creationId xmlns:p14="http://schemas.microsoft.com/office/powerpoint/2010/main" val="2102475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8" y="1147189"/>
            <a:ext cx="4114801" cy="333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b="1" dirty="0" smtClean="0">
                <a:solidFill>
                  <a:schemeClr val="bg1"/>
                </a:solidFill>
                <a:latin typeface="Times New Roman" panose="02020603050405020304" pitchFamily="18" charset="0"/>
                <a:cs typeface="Times New Roman" panose="02020603050405020304" pitchFamily="18" charset="0"/>
              </a:rPr>
              <a:t>Storms – </a:t>
            </a:r>
            <a:r>
              <a:rPr lang="en-IN" altLang="en-US" dirty="0" smtClean="0">
                <a:solidFill>
                  <a:schemeClr val="bg1"/>
                </a:solidFill>
                <a:latin typeface="Times New Roman" panose="02020603050405020304" pitchFamily="18" charset="0"/>
                <a:cs typeface="Times New Roman" panose="02020603050405020304" pitchFamily="18" charset="0"/>
              </a:rPr>
              <a:t>disturbances with strong winds and precipitation</a:t>
            </a:r>
          </a:p>
          <a:p>
            <a:pPr eaLnBrk="1" hangingPunct="1"/>
            <a:r>
              <a:rPr lang="en-IN" altLang="en-US" b="1" dirty="0" smtClean="0">
                <a:solidFill>
                  <a:schemeClr val="bg1"/>
                </a:solidFill>
                <a:latin typeface="Times New Roman" panose="02020603050405020304" pitchFamily="18" charset="0"/>
                <a:cs typeface="Times New Roman" panose="02020603050405020304" pitchFamily="18" charset="0"/>
              </a:rPr>
              <a:t>Air masses – </a:t>
            </a:r>
            <a:r>
              <a:rPr lang="en-IN" altLang="en-US" dirty="0" smtClean="0">
                <a:solidFill>
                  <a:schemeClr val="bg1"/>
                </a:solidFill>
                <a:latin typeface="Times New Roman" panose="02020603050405020304" pitchFamily="18" charset="0"/>
                <a:cs typeface="Times New Roman" panose="02020603050405020304" pitchFamily="18" charset="0"/>
              </a:rPr>
              <a:t>large volumes of air with distinct properties</a:t>
            </a:r>
          </a:p>
          <a:p>
            <a:pPr lvl="1"/>
            <a:r>
              <a:rPr lang="en-IN" altLang="en-US" dirty="0" smtClean="0">
                <a:solidFill>
                  <a:schemeClr val="bg1"/>
                </a:solidFill>
                <a:latin typeface="Times New Roman" panose="02020603050405020304" pitchFamily="18" charset="0"/>
                <a:cs typeface="Times New Roman" panose="02020603050405020304" pitchFamily="18" charset="0"/>
              </a:rPr>
              <a:t>Land air masses dry</a:t>
            </a:r>
          </a:p>
          <a:p>
            <a:pPr lvl="1"/>
            <a:r>
              <a:rPr lang="en-IN" altLang="en-US" dirty="0" smtClean="0">
                <a:solidFill>
                  <a:schemeClr val="bg1"/>
                </a:solidFill>
                <a:latin typeface="Times New Roman" panose="02020603050405020304" pitchFamily="18" charset="0"/>
                <a:cs typeface="Times New Roman" panose="02020603050405020304" pitchFamily="18" charset="0"/>
              </a:rPr>
              <a:t>Marine air masses moist</a:t>
            </a:r>
            <a:endParaRPr lang="en-IN" altLang="en-US" b="1"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20659" y="19179"/>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Storms and Air Masses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301868"/>
            <a:ext cx="3967959" cy="3984614"/>
          </a:xfrm>
          <a:prstGeom prst="rect">
            <a:avLst/>
          </a:prstGeom>
        </p:spPr>
      </p:pic>
    </p:spTree>
    <p:extLst>
      <p:ext uri="{BB962C8B-B14F-4D97-AF65-F5344CB8AC3E}">
        <p14:creationId xmlns:p14="http://schemas.microsoft.com/office/powerpoint/2010/main" val="124418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8" y="1147189"/>
            <a:ext cx="4114801" cy="394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b="1" dirty="0" smtClean="0">
                <a:solidFill>
                  <a:schemeClr val="bg1"/>
                </a:solidFill>
                <a:latin typeface="Times New Roman" panose="02020603050405020304" pitchFamily="18" charset="0"/>
                <a:cs typeface="Times New Roman" panose="02020603050405020304" pitchFamily="18" charset="0"/>
              </a:rPr>
              <a:t>Fronts – </a:t>
            </a:r>
            <a:r>
              <a:rPr lang="en-IN" altLang="en-US" dirty="0" smtClean="0">
                <a:solidFill>
                  <a:schemeClr val="bg1"/>
                </a:solidFill>
                <a:latin typeface="Times New Roman" panose="02020603050405020304" pitchFamily="18" charset="0"/>
                <a:cs typeface="Times New Roman" panose="02020603050405020304" pitchFamily="18" charset="0"/>
              </a:rPr>
              <a:t>boundaries between air masses</a:t>
            </a:r>
          </a:p>
          <a:p>
            <a:pPr eaLnBrk="1" hangingPunct="1"/>
            <a:r>
              <a:rPr lang="en-IN" altLang="en-US" b="1" dirty="0" smtClean="0">
                <a:solidFill>
                  <a:schemeClr val="accent2">
                    <a:lumMod val="40000"/>
                    <a:lumOff val="60000"/>
                  </a:schemeClr>
                </a:solidFill>
                <a:latin typeface="Times New Roman" panose="02020603050405020304" pitchFamily="18" charset="0"/>
                <a:cs typeface="Times New Roman" panose="02020603050405020304" pitchFamily="18" charset="0"/>
              </a:rPr>
              <a:t>Warm front</a:t>
            </a:r>
          </a:p>
          <a:p>
            <a:pPr lvl="1"/>
            <a:r>
              <a:rPr lang="en-IN" altLang="en-US" dirty="0" smtClean="0">
                <a:solidFill>
                  <a:schemeClr val="bg1"/>
                </a:solidFill>
                <a:latin typeface="Times New Roman" panose="02020603050405020304" pitchFamily="18" charset="0"/>
                <a:cs typeface="Times New Roman" panose="02020603050405020304" pitchFamily="18" charset="0"/>
              </a:rPr>
              <a:t>Contact where warm air mass moves to colder area</a:t>
            </a:r>
          </a:p>
          <a:p>
            <a:pPr eaLnBrk="1" hangingPunct="1"/>
            <a:r>
              <a:rPr lang="en-IN" altLang="en-US" b="1" dirty="0" smtClean="0">
                <a:solidFill>
                  <a:srgbClr val="00FFFF"/>
                </a:solidFill>
                <a:latin typeface="Times New Roman" panose="02020603050405020304" pitchFamily="18" charset="0"/>
                <a:cs typeface="Times New Roman" panose="02020603050405020304" pitchFamily="18" charset="0"/>
              </a:rPr>
              <a:t>Cold front</a:t>
            </a:r>
          </a:p>
          <a:p>
            <a:pPr lvl="1"/>
            <a:r>
              <a:rPr lang="en-IN" altLang="en-US" dirty="0" smtClean="0">
                <a:solidFill>
                  <a:schemeClr val="bg1"/>
                </a:solidFill>
                <a:latin typeface="Times New Roman" panose="02020603050405020304" pitchFamily="18" charset="0"/>
                <a:cs typeface="Times New Roman" panose="02020603050405020304" pitchFamily="18" charset="0"/>
              </a:rPr>
              <a:t>Contact where cold air mass moves to warmer area</a:t>
            </a:r>
            <a:endParaRPr lang="en-IN" altLang="en-US"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9396" y="2394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Fronts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85" y="922023"/>
            <a:ext cx="3614928" cy="5132832"/>
          </a:xfrm>
          <a:prstGeom prst="rect">
            <a:avLst/>
          </a:prstGeom>
        </p:spPr>
      </p:pic>
    </p:spTree>
    <p:extLst>
      <p:ext uri="{BB962C8B-B14F-4D97-AF65-F5344CB8AC3E}">
        <p14:creationId xmlns:p14="http://schemas.microsoft.com/office/powerpoint/2010/main" val="2284302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5140" y="749640"/>
            <a:ext cx="8217127" cy="189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Storms typically develop at fronts.</a:t>
            </a:r>
          </a:p>
          <a:p>
            <a:pPr eaLnBrk="1" hangingPunct="1"/>
            <a:r>
              <a:rPr lang="en-IN" altLang="en-US" sz="2400" b="1" dirty="0" smtClean="0">
                <a:solidFill>
                  <a:schemeClr val="bg1"/>
                </a:solidFill>
                <a:latin typeface="Times New Roman" panose="02020603050405020304" pitchFamily="18" charset="0"/>
                <a:cs typeface="Times New Roman" panose="02020603050405020304" pitchFamily="18" charset="0"/>
              </a:rPr>
              <a:t>Jet Stream </a:t>
            </a:r>
            <a:r>
              <a:rPr lang="en-IN" altLang="en-US" sz="2400" dirty="0" smtClean="0">
                <a:solidFill>
                  <a:schemeClr val="bg1"/>
                </a:solidFill>
                <a:latin typeface="Times New Roman" panose="02020603050405020304" pitchFamily="18" charset="0"/>
                <a:cs typeface="Times New Roman" panose="02020603050405020304" pitchFamily="18" charset="0"/>
              </a:rPr>
              <a:t>– narrow, fast-moving, easterly air flow</a:t>
            </a:r>
          </a:p>
          <a:p>
            <a:pPr lvl="1"/>
            <a:r>
              <a:rPr lang="en-IN" altLang="en-US" sz="2400" dirty="0" smtClean="0">
                <a:solidFill>
                  <a:schemeClr val="bg1"/>
                </a:solidFill>
                <a:latin typeface="Times New Roman" panose="02020603050405020304" pitchFamily="18" charset="0"/>
                <a:cs typeface="Times New Roman" panose="02020603050405020304" pitchFamily="18" charset="0"/>
              </a:rPr>
              <a:t>At middle latitudes just below top of troposphere</a:t>
            </a:r>
          </a:p>
          <a:p>
            <a:pPr lvl="1"/>
            <a:r>
              <a:rPr lang="en-IN" altLang="en-US" sz="2400" dirty="0" smtClean="0">
                <a:solidFill>
                  <a:schemeClr val="bg1"/>
                </a:solidFill>
                <a:latin typeface="Times New Roman" panose="02020603050405020304" pitchFamily="18" charset="0"/>
                <a:cs typeface="Times New Roman" panose="02020603050405020304" pitchFamily="18" charset="0"/>
              </a:rPr>
              <a:t>May cause unusual weather by steering air masses</a:t>
            </a:r>
            <a:endParaRPr lang="en-IN" altLang="en-US" sz="2400"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9396" y="-76200"/>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dirty="0" smtClean="0">
                <a:solidFill>
                  <a:schemeClr val="bg1"/>
                </a:solidFill>
                <a:latin typeface="Times New Roman" panose="02020603050405020304" pitchFamily="18" charset="0"/>
                <a:cs typeface="Times New Roman" panose="02020603050405020304" pitchFamily="18" charset="0"/>
              </a:rPr>
              <a:t>Fronts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66" y="2667000"/>
            <a:ext cx="733425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725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461318" y="3810000"/>
            <a:ext cx="8217127" cy="253981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dirty="0" smtClean="0">
                <a:latin typeface="Times New Roman" panose="02020603050405020304" pitchFamily="18" charset="0"/>
                <a:cs typeface="Times New Roman" panose="02020603050405020304" pitchFamily="18" charset="0"/>
              </a:rPr>
              <a:t>Large rotating masses of low pressure</a:t>
            </a:r>
          </a:p>
          <a:p>
            <a:pPr eaLnBrk="1" hangingPunct="1"/>
            <a:r>
              <a:rPr lang="en-IN" altLang="en-US" dirty="0" smtClean="0">
                <a:latin typeface="Times New Roman" panose="02020603050405020304" pitchFamily="18" charset="0"/>
                <a:cs typeface="Times New Roman" panose="02020603050405020304" pitchFamily="18" charset="0"/>
              </a:rPr>
              <a:t>Strong winds, torrential rain</a:t>
            </a:r>
          </a:p>
          <a:p>
            <a:pPr eaLnBrk="1" hangingPunct="1"/>
            <a:r>
              <a:rPr lang="en-IN" altLang="en-US" dirty="0" smtClean="0">
                <a:latin typeface="Times New Roman" panose="02020603050405020304" pitchFamily="18" charset="0"/>
                <a:cs typeface="Times New Roman" panose="02020603050405020304" pitchFamily="18" charset="0"/>
              </a:rPr>
              <a:t>Classified by maximum sustained wind speed</a:t>
            </a:r>
          </a:p>
          <a:p>
            <a:pPr eaLnBrk="1" hangingPunct="1"/>
            <a:r>
              <a:rPr lang="en-IN" altLang="en-US" b="1" dirty="0" smtClean="0">
                <a:latin typeface="Times New Roman" panose="02020603050405020304" pitchFamily="18" charset="0"/>
                <a:cs typeface="Times New Roman" panose="02020603050405020304" pitchFamily="18" charset="0"/>
              </a:rPr>
              <a:t>Typhoons</a:t>
            </a:r>
            <a:r>
              <a:rPr lang="en-IN" altLang="en-US" dirty="0" smtClean="0">
                <a:latin typeface="Times New Roman" panose="02020603050405020304" pitchFamily="18" charset="0"/>
                <a:cs typeface="Times New Roman" panose="02020603050405020304" pitchFamily="18" charset="0"/>
              </a:rPr>
              <a:t> – alternate name in North Pacific</a:t>
            </a:r>
          </a:p>
          <a:p>
            <a:pPr eaLnBrk="1" hangingPunct="1"/>
            <a:r>
              <a:rPr lang="en-IN" altLang="en-US" b="1" dirty="0" smtClean="0">
                <a:latin typeface="Times New Roman" panose="02020603050405020304" pitchFamily="18" charset="0"/>
                <a:cs typeface="Times New Roman" panose="02020603050405020304" pitchFamily="18" charset="0"/>
              </a:rPr>
              <a:t>Cyclones</a:t>
            </a:r>
            <a:r>
              <a:rPr lang="en-IN" altLang="en-US" dirty="0" smtClean="0">
                <a:latin typeface="Times New Roman" panose="02020603050405020304" pitchFamily="18" charset="0"/>
                <a:cs typeface="Times New Roman" panose="02020603050405020304" pitchFamily="18" charset="0"/>
              </a:rPr>
              <a:t> – name in Indian Ocean</a:t>
            </a:r>
            <a:endParaRPr lang="en-IN" altLang="en-US" dirty="0">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6932" y="2394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dirty="0" smtClean="0">
                <a:solidFill>
                  <a:srgbClr val="FFC000"/>
                </a:solidFill>
                <a:latin typeface="Times New Roman" panose="02020603050405020304" pitchFamily="18" charset="0"/>
                <a:cs typeface="Times New Roman" panose="02020603050405020304" pitchFamily="18" charset="0"/>
              </a:rPr>
              <a:t>Tropical Cyclones (Hurricanes)</a:t>
            </a:r>
          </a:p>
        </p:txBody>
      </p:sp>
    </p:spTree>
    <p:extLst>
      <p:ext uri="{BB962C8B-B14F-4D97-AF65-F5344CB8AC3E}">
        <p14:creationId xmlns:p14="http://schemas.microsoft.com/office/powerpoint/2010/main" val="1131928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9" y="1145074"/>
            <a:ext cx="8293096" cy="231190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Low pressure cell</a:t>
            </a:r>
          </a:p>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Winds feed water </a:t>
            </a:r>
            <a:r>
              <a:rPr lang="en-IN" altLang="en-US" dirty="0" err="1" smtClean="0">
                <a:solidFill>
                  <a:schemeClr val="bg1"/>
                </a:solidFill>
                <a:latin typeface="Times New Roman" panose="02020603050405020304" pitchFamily="18" charset="0"/>
                <a:cs typeface="Times New Roman" panose="02020603050405020304" pitchFamily="18" charset="0"/>
              </a:rPr>
              <a:t>vapor</a:t>
            </a:r>
            <a:r>
              <a:rPr lang="en-IN" altLang="en-US" dirty="0" smtClean="0">
                <a:solidFill>
                  <a:schemeClr val="bg1"/>
                </a:solidFill>
                <a:latin typeface="Times New Roman" panose="02020603050405020304" pitchFamily="18" charset="0"/>
                <a:cs typeface="Times New Roman" panose="02020603050405020304" pitchFamily="18" charset="0"/>
              </a:rPr>
              <a:t> </a:t>
            </a:r>
          </a:p>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Air rises, low pressure deepens</a:t>
            </a:r>
          </a:p>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Storm develops</a:t>
            </a:r>
            <a:endParaRPr lang="en-IN" altLang="en-US"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9396" y="2394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dirty="0" smtClean="0">
                <a:solidFill>
                  <a:schemeClr val="bg1"/>
                </a:solidFill>
                <a:latin typeface="Times New Roman" panose="02020603050405020304" pitchFamily="18" charset="0"/>
                <a:cs typeface="Times New Roman" panose="02020603050405020304" pitchFamily="18" charset="0"/>
              </a:rPr>
              <a:t>Hurricane Origins</a:t>
            </a:r>
          </a:p>
        </p:txBody>
      </p:sp>
      <p:sp>
        <p:nvSpPr>
          <p:cNvPr id="4" name="Content Placeholder 2"/>
          <p:cNvSpPr txBox="1">
            <a:spLocks/>
          </p:cNvSpPr>
          <p:nvPr/>
        </p:nvSpPr>
        <p:spPr>
          <a:xfrm>
            <a:off x="455140" y="3709509"/>
            <a:ext cx="8217127" cy="2843691"/>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hangingPunct="1"/>
            <a:r>
              <a:rPr lang="en-IN" altLang="en-US" sz="1800" b="1" dirty="0" smtClean="0">
                <a:solidFill>
                  <a:srgbClr val="FFC000"/>
                </a:solidFill>
                <a:latin typeface="Times New Roman" panose="02020603050405020304" pitchFamily="18" charset="0"/>
                <a:cs typeface="Times New Roman" panose="02020603050405020304" pitchFamily="18" charset="0"/>
              </a:rPr>
              <a:t>Tropical Depression</a:t>
            </a:r>
          </a:p>
          <a:p>
            <a:pPr lvl="1" algn="ctr" eaLnBrk="1" hangingPunct="1"/>
            <a:r>
              <a:rPr lang="en-IN" altLang="en-US" sz="1800" dirty="0" smtClean="0">
                <a:solidFill>
                  <a:srgbClr val="FFC000"/>
                </a:solidFill>
                <a:latin typeface="Times New Roman" panose="02020603050405020304" pitchFamily="18" charset="0"/>
                <a:cs typeface="Times New Roman" panose="02020603050405020304" pitchFamily="18" charset="0"/>
              </a:rPr>
              <a:t>Winds less than 61 km/hour (38 miles/hour)</a:t>
            </a:r>
          </a:p>
          <a:p>
            <a:pPr algn="ctr" eaLnBrk="1" hangingPunct="1"/>
            <a:r>
              <a:rPr lang="en-IN" altLang="en-US" sz="1800" b="1" dirty="0" smtClean="0">
                <a:solidFill>
                  <a:srgbClr val="FFC000"/>
                </a:solidFill>
                <a:latin typeface="Times New Roman" panose="02020603050405020304" pitchFamily="18" charset="0"/>
                <a:cs typeface="Times New Roman" panose="02020603050405020304" pitchFamily="18" charset="0"/>
              </a:rPr>
              <a:t>Tropical Storm</a:t>
            </a:r>
          </a:p>
          <a:p>
            <a:pPr lvl="1" algn="ctr" eaLnBrk="1" hangingPunct="1"/>
            <a:r>
              <a:rPr lang="en-IN" altLang="en-US" sz="1800" dirty="0" smtClean="0">
                <a:solidFill>
                  <a:srgbClr val="FFC000"/>
                </a:solidFill>
                <a:latin typeface="Times New Roman" panose="02020603050405020304" pitchFamily="18" charset="0"/>
                <a:cs typeface="Times New Roman" panose="02020603050405020304" pitchFamily="18" charset="0"/>
              </a:rPr>
              <a:t>Winds 61–120 km/hour (38–74 miles/hour) </a:t>
            </a:r>
          </a:p>
          <a:p>
            <a:pPr algn="ctr" eaLnBrk="1" hangingPunct="1"/>
            <a:r>
              <a:rPr lang="en-IN" altLang="en-US" sz="1800" b="1" dirty="0" smtClean="0">
                <a:solidFill>
                  <a:srgbClr val="FFC000"/>
                </a:solidFill>
                <a:latin typeface="Times New Roman" panose="02020603050405020304" pitchFamily="18" charset="0"/>
                <a:cs typeface="Times New Roman" panose="02020603050405020304" pitchFamily="18" charset="0"/>
              </a:rPr>
              <a:t>Hurricane or tropical cyclone</a:t>
            </a:r>
          </a:p>
          <a:p>
            <a:pPr lvl="1" algn="ctr" eaLnBrk="1" hangingPunct="1"/>
            <a:r>
              <a:rPr lang="en-IN" altLang="en-US" sz="1800" dirty="0" smtClean="0">
                <a:solidFill>
                  <a:srgbClr val="FFC000"/>
                </a:solidFill>
                <a:latin typeface="Times New Roman" panose="02020603050405020304" pitchFamily="18" charset="0"/>
                <a:cs typeface="Times New Roman" panose="02020603050405020304" pitchFamily="18" charset="0"/>
              </a:rPr>
              <a:t>Winds above 120 km/hour (74 miles/hour)</a:t>
            </a:r>
            <a:endParaRPr lang="en-IN" altLang="en-US" sz="18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70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609600" y="-76200"/>
            <a:ext cx="7162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dirty="0">
                <a:solidFill>
                  <a:schemeClr val="bg1"/>
                </a:solidFill>
                <a:latin typeface="Arial" charset="0"/>
              </a:rPr>
              <a:t>Air </a:t>
            </a:r>
            <a:r>
              <a:rPr lang="en-US" altLang="en-US" i="1" dirty="0">
                <a:solidFill>
                  <a:srgbClr val="FFFF00"/>
                </a:solidFill>
                <a:latin typeface="Arial" charset="0"/>
              </a:rPr>
              <a:t>always</a:t>
            </a:r>
            <a:r>
              <a:rPr lang="en-US" altLang="en-US" dirty="0">
                <a:solidFill>
                  <a:schemeClr val="bg1"/>
                </a:solidFill>
                <a:latin typeface="Arial" charset="0"/>
              </a:rPr>
              <a:t> flows from high to low pressure.</a:t>
            </a:r>
          </a:p>
          <a:p>
            <a:pPr eaLnBrk="1" hangingPunct="1">
              <a:spcBef>
                <a:spcPct val="0"/>
              </a:spcBef>
              <a:buFontTx/>
              <a:buNone/>
            </a:pPr>
            <a:endParaRPr lang="en-US" altLang="en-US" dirty="0">
              <a:solidFill>
                <a:schemeClr val="bg1"/>
              </a:solidFill>
              <a:latin typeface="Arial" charset="0"/>
            </a:endParaRPr>
          </a:p>
          <a:p>
            <a:pPr eaLnBrk="1" hangingPunct="1">
              <a:spcBef>
                <a:spcPct val="0"/>
              </a:spcBef>
              <a:buFontTx/>
              <a:buNone/>
            </a:pPr>
            <a:r>
              <a:rPr lang="en-US" altLang="en-US" dirty="0">
                <a:solidFill>
                  <a:schemeClr val="bg1"/>
                </a:solidFill>
                <a:latin typeface="Arial" charset="0"/>
              </a:rPr>
              <a:t>Wind – moving air</a:t>
            </a:r>
          </a:p>
        </p:txBody>
      </p:sp>
      <p:pic>
        <p:nvPicPr>
          <p:cNvPr id="20483" name="Picture 8" descr="06_06"/>
          <p:cNvPicPr>
            <a:picLocks noChangeAspect="1" noChangeArrowheads="1"/>
          </p:cNvPicPr>
          <p:nvPr/>
        </p:nvPicPr>
        <p:blipFill>
          <a:blip r:embed="rId2">
            <a:extLst>
              <a:ext uri="{28A0092B-C50C-407E-A947-70E740481C1C}">
                <a14:useLocalDpi xmlns:a14="http://schemas.microsoft.com/office/drawing/2010/main" val="0"/>
              </a:ext>
            </a:extLst>
          </a:blip>
          <a:srcRect b="5061"/>
          <a:stretch>
            <a:fillRect/>
          </a:stretch>
        </p:blipFill>
        <p:spPr bwMode="auto">
          <a:xfrm>
            <a:off x="304800" y="2006600"/>
            <a:ext cx="8534400" cy="41465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40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659" y="19179"/>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dirty="0" err="1" smtClean="0">
                <a:solidFill>
                  <a:schemeClr val="bg1"/>
                </a:solidFill>
                <a:latin typeface="Times New Roman" panose="02020603050405020304" pitchFamily="18" charset="0"/>
                <a:cs typeface="Times New Roman" panose="02020603050405020304" pitchFamily="18" charset="0"/>
              </a:rPr>
              <a:t>Saffir</a:t>
            </a:r>
            <a:r>
              <a:rPr lang="en-US" altLang="en-US" dirty="0" smtClean="0">
                <a:solidFill>
                  <a:schemeClr val="bg1"/>
                </a:solidFill>
                <a:latin typeface="Times New Roman" panose="02020603050405020304" pitchFamily="18" charset="0"/>
                <a:cs typeface="Times New Roman" panose="02020603050405020304" pitchFamily="18" charset="0"/>
              </a:rPr>
              <a:t>-Simpson Scale of Hurricane Intensity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17" y="2137526"/>
            <a:ext cx="8772355" cy="2739273"/>
          </a:xfrm>
          <a:prstGeom prst="rect">
            <a:avLst/>
          </a:prstGeom>
          <a:ln>
            <a:solidFill>
              <a:srgbClr val="C00000"/>
            </a:solidFill>
          </a:ln>
        </p:spPr>
      </p:pic>
    </p:spTree>
    <p:extLst>
      <p:ext uri="{BB962C8B-B14F-4D97-AF65-F5344CB8AC3E}">
        <p14:creationId xmlns:p14="http://schemas.microsoft.com/office/powerpoint/2010/main" val="3186846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304800"/>
            <a:ext cx="8293096" cy="2691751"/>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1800" dirty="0" smtClean="0">
                <a:solidFill>
                  <a:schemeClr val="bg1"/>
                </a:solidFill>
                <a:latin typeface="Times New Roman" panose="02020603050405020304" pitchFamily="18" charset="0"/>
                <a:cs typeface="Times New Roman" panose="02020603050405020304" pitchFamily="18" charset="0"/>
              </a:rPr>
              <a:t>About 100 worldwide per year</a:t>
            </a:r>
          </a:p>
          <a:p>
            <a:pPr eaLnBrk="1" hangingPunct="1"/>
            <a:r>
              <a:rPr lang="en-IN" altLang="en-US" sz="1800" dirty="0" smtClean="0">
                <a:solidFill>
                  <a:schemeClr val="bg1"/>
                </a:solidFill>
                <a:latin typeface="Times New Roman" panose="02020603050405020304" pitchFamily="18" charset="0"/>
                <a:cs typeface="Times New Roman" panose="02020603050405020304" pitchFamily="18" charset="0"/>
              </a:rPr>
              <a:t>Require</a:t>
            </a:r>
          </a:p>
          <a:p>
            <a:pPr lvl="1" eaLnBrk="1" hangingPunct="1"/>
            <a:r>
              <a:rPr lang="en-IN" altLang="en-US" sz="1800" dirty="0" smtClean="0">
                <a:solidFill>
                  <a:schemeClr val="bg1"/>
                </a:solidFill>
                <a:latin typeface="Times New Roman" panose="02020603050405020304" pitchFamily="18" charset="0"/>
                <a:cs typeface="Times New Roman" panose="02020603050405020304" pitchFamily="18" charset="0"/>
              </a:rPr>
              <a:t>Ocean water warmer than 25°C (77°F)</a:t>
            </a:r>
          </a:p>
          <a:p>
            <a:pPr lvl="1" eaLnBrk="1" hangingPunct="1"/>
            <a:r>
              <a:rPr lang="en-IN" altLang="en-US" sz="1800" dirty="0" smtClean="0">
                <a:solidFill>
                  <a:schemeClr val="bg1"/>
                </a:solidFill>
                <a:latin typeface="Times New Roman" panose="02020603050405020304" pitchFamily="18" charset="0"/>
                <a:cs typeface="Times New Roman" panose="02020603050405020304" pitchFamily="18" charset="0"/>
              </a:rPr>
              <a:t>Warm, moist air</a:t>
            </a:r>
          </a:p>
          <a:p>
            <a:pPr lvl="1" eaLnBrk="1" hangingPunct="1"/>
            <a:r>
              <a:rPr lang="en-IN" altLang="en-US" sz="1800" dirty="0" smtClean="0">
                <a:solidFill>
                  <a:schemeClr val="bg1"/>
                </a:solidFill>
                <a:latin typeface="Times New Roman" panose="02020603050405020304" pitchFamily="18" charset="0"/>
                <a:cs typeface="Times New Roman" panose="02020603050405020304" pitchFamily="18" charset="0"/>
              </a:rPr>
              <a:t>The Coriolis effect</a:t>
            </a:r>
          </a:p>
          <a:p>
            <a:pPr eaLnBrk="1" hangingPunct="1"/>
            <a:r>
              <a:rPr lang="en-IN" altLang="en-US" sz="1800" dirty="0" smtClean="0">
                <a:solidFill>
                  <a:schemeClr val="bg1"/>
                </a:solidFill>
                <a:latin typeface="Times New Roman" panose="02020603050405020304" pitchFamily="18" charset="0"/>
                <a:cs typeface="Times New Roman" panose="02020603050405020304" pitchFamily="18" charset="0"/>
              </a:rPr>
              <a:t>Hurricane season is June 1–November 30</a:t>
            </a:r>
            <a:endParaRPr lang="en-IN" altLang="en-US" sz="1800"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1158" y="-152400"/>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200" dirty="0" smtClean="0">
                <a:solidFill>
                  <a:schemeClr val="bg1"/>
                </a:solidFill>
                <a:latin typeface="Times New Roman" panose="02020603050405020304" pitchFamily="18" charset="0"/>
                <a:cs typeface="Times New Roman" panose="02020603050405020304" pitchFamily="18" charset="0"/>
              </a:rPr>
              <a:t>Hurricanes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712" y="2289048"/>
            <a:ext cx="7656576" cy="4492752"/>
          </a:xfrm>
          <a:prstGeom prst="rect">
            <a:avLst/>
          </a:prstGeom>
        </p:spPr>
      </p:pic>
    </p:spTree>
    <p:extLst>
      <p:ext uri="{BB962C8B-B14F-4D97-AF65-F5344CB8AC3E}">
        <p14:creationId xmlns:p14="http://schemas.microsoft.com/office/powerpoint/2010/main" val="2570305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0612" y="1558019"/>
            <a:ext cx="4191002" cy="371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Diameter typically less than 200 km (124 miles)</a:t>
            </a:r>
          </a:p>
          <a:p>
            <a:pPr lvl="1"/>
            <a:r>
              <a:rPr lang="en-IN" altLang="en-US" sz="2400" dirty="0" smtClean="0">
                <a:solidFill>
                  <a:schemeClr val="bg1"/>
                </a:solidFill>
                <a:latin typeface="Times New Roman" panose="02020603050405020304" pitchFamily="18" charset="0"/>
                <a:cs typeface="Times New Roman" panose="02020603050405020304" pitchFamily="18" charset="0"/>
              </a:rPr>
              <a:t>Larger hurricanes can be 800 km (500 miles) </a:t>
            </a:r>
          </a:p>
          <a:p>
            <a:pPr eaLnBrk="1" hangingPunct="1"/>
            <a:r>
              <a:rPr lang="en-IN" altLang="en-US" sz="2400" b="1" dirty="0" smtClean="0">
                <a:solidFill>
                  <a:schemeClr val="bg1"/>
                </a:solidFill>
                <a:latin typeface="Times New Roman" panose="02020603050405020304" pitchFamily="18" charset="0"/>
                <a:cs typeface="Times New Roman" panose="02020603050405020304" pitchFamily="18" charset="0"/>
              </a:rPr>
              <a:t>Eye of the hurricane</a:t>
            </a:r>
          </a:p>
          <a:p>
            <a:pPr lvl="1"/>
            <a:r>
              <a:rPr lang="en-IN" altLang="en-US" sz="2400" dirty="0" smtClean="0">
                <a:solidFill>
                  <a:schemeClr val="bg1"/>
                </a:solidFill>
                <a:latin typeface="Times New Roman" panose="02020603050405020304" pitchFamily="18" charset="0"/>
                <a:cs typeface="Times New Roman" panose="02020603050405020304" pitchFamily="18" charset="0"/>
              </a:rPr>
              <a:t>Low pressure </a:t>
            </a:r>
            <a:r>
              <a:rPr lang="en-IN" altLang="en-US" sz="2400" dirty="0" err="1" smtClean="0">
                <a:solidFill>
                  <a:schemeClr val="bg1"/>
                </a:solidFill>
                <a:latin typeface="Times New Roman" panose="02020603050405020304" pitchFamily="18" charset="0"/>
                <a:cs typeface="Times New Roman" panose="02020603050405020304" pitchFamily="18" charset="0"/>
              </a:rPr>
              <a:t>center</a:t>
            </a:r>
            <a:endParaRPr lang="en-IN" altLang="en-US" sz="2400" dirty="0" smtClean="0">
              <a:solidFill>
                <a:schemeClr val="bg1"/>
              </a:solidFill>
              <a:latin typeface="Times New Roman" panose="02020603050405020304" pitchFamily="18" charset="0"/>
              <a:cs typeface="Times New Roman" panose="02020603050405020304" pitchFamily="18" charset="0"/>
            </a:endParaRPr>
          </a:p>
          <a:p>
            <a:pPr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Spiral rain bands with intense rainfall and thunderstorms</a:t>
            </a:r>
            <a:endParaRPr lang="en-IN" altLang="en-US" sz="2400"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9396" y="2394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IN" altLang="en-US" smtClean="0">
                <a:solidFill>
                  <a:schemeClr val="bg1"/>
                </a:solidFill>
                <a:latin typeface="Times New Roman" panose="02020603050405020304" pitchFamily="18" charset="0"/>
                <a:cs typeface="Times New Roman" panose="02020603050405020304" pitchFamily="18" charset="0"/>
              </a:rPr>
              <a:t>Hurricane Anatomy</a:t>
            </a:r>
            <a:endParaRPr lang="en-IN" altLang="en-US" dirty="0" smtClean="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71" y="1823586"/>
            <a:ext cx="4476989" cy="3195318"/>
          </a:xfrm>
          <a:prstGeom prst="rect">
            <a:avLst/>
          </a:prstGeom>
        </p:spPr>
      </p:pic>
    </p:spTree>
    <p:extLst>
      <p:ext uri="{BB962C8B-B14F-4D97-AF65-F5344CB8AC3E}">
        <p14:creationId xmlns:p14="http://schemas.microsoft.com/office/powerpoint/2010/main" val="2745560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395" y="23940"/>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IN" altLang="en-US" sz="2800" dirty="0" smtClean="0">
                <a:solidFill>
                  <a:schemeClr val="bg1"/>
                </a:solidFill>
                <a:latin typeface="Times New Roman" panose="02020603050405020304" pitchFamily="18" charset="0"/>
                <a:cs typeface="Times New Roman" panose="02020603050405020304" pitchFamily="18" charset="0"/>
              </a:rPr>
              <a:t>Hurricane Movement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313074"/>
            <a:ext cx="3229030" cy="447096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109565"/>
            <a:ext cx="4987243" cy="4638870"/>
          </a:xfrm>
          <a:prstGeom prst="rect">
            <a:avLst/>
          </a:prstGeom>
        </p:spPr>
      </p:pic>
    </p:spTree>
    <p:extLst>
      <p:ext uri="{BB962C8B-B14F-4D97-AF65-F5344CB8AC3E}">
        <p14:creationId xmlns:p14="http://schemas.microsoft.com/office/powerpoint/2010/main" val="779645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149542"/>
            <a:ext cx="3048000" cy="227945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2000" dirty="0" smtClean="0">
                <a:solidFill>
                  <a:schemeClr val="bg1"/>
                </a:solidFill>
                <a:latin typeface="Times New Roman" panose="02020603050405020304" pitchFamily="18" charset="0"/>
                <a:cs typeface="Times New Roman" panose="02020603050405020304" pitchFamily="18" charset="0"/>
              </a:rPr>
              <a:t>High winds</a:t>
            </a:r>
          </a:p>
          <a:p>
            <a:pPr eaLnBrk="1" hangingPunct="1"/>
            <a:r>
              <a:rPr lang="en-IN" altLang="en-US" sz="2000" dirty="0" smtClean="0">
                <a:solidFill>
                  <a:schemeClr val="bg1"/>
                </a:solidFill>
                <a:latin typeface="Times New Roman" panose="02020603050405020304" pitchFamily="18" charset="0"/>
                <a:cs typeface="Times New Roman" panose="02020603050405020304" pitchFamily="18" charset="0"/>
              </a:rPr>
              <a:t>Intense rainfall</a:t>
            </a:r>
          </a:p>
          <a:p>
            <a:pPr eaLnBrk="1" hangingPunct="1"/>
            <a:r>
              <a:rPr lang="en-IN" altLang="en-US" sz="2000" b="1" dirty="0" smtClean="0">
                <a:solidFill>
                  <a:schemeClr val="bg1"/>
                </a:solidFill>
                <a:latin typeface="Times New Roman" panose="02020603050405020304" pitchFamily="18" charset="0"/>
                <a:cs typeface="Times New Roman" panose="02020603050405020304" pitchFamily="18" charset="0"/>
              </a:rPr>
              <a:t>Storm surge </a:t>
            </a:r>
            <a:r>
              <a:rPr lang="en-IN" altLang="en-US" sz="2000" dirty="0" smtClean="0">
                <a:solidFill>
                  <a:schemeClr val="bg1"/>
                </a:solidFill>
                <a:latin typeface="Times New Roman" panose="02020603050405020304" pitchFamily="18" charset="0"/>
                <a:cs typeface="Times New Roman" panose="02020603050405020304" pitchFamily="18" charset="0"/>
              </a:rPr>
              <a:t>– increase in shoreline sea level</a:t>
            </a:r>
            <a:endParaRPr lang="en-IN" altLang="en-US" sz="2000"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7252" y="26556"/>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600" dirty="0" smtClean="0">
                <a:solidFill>
                  <a:schemeClr val="bg1"/>
                </a:solidFill>
                <a:latin typeface="Times New Roman" panose="02020603050405020304" pitchFamily="18" charset="0"/>
                <a:cs typeface="Times New Roman" panose="02020603050405020304" pitchFamily="18" charset="0"/>
              </a:rPr>
              <a:t>Hurricane Destruction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799192"/>
            <a:ext cx="5791200" cy="5606035"/>
          </a:xfrm>
          <a:prstGeom prst="rect">
            <a:avLst/>
          </a:prstGeom>
          <a:ln>
            <a:solidFill>
              <a:srgbClr val="C00000"/>
            </a:solidFill>
          </a:ln>
        </p:spPr>
      </p:pic>
    </p:spTree>
    <p:extLst>
      <p:ext uri="{BB962C8B-B14F-4D97-AF65-F5344CB8AC3E}">
        <p14:creationId xmlns:p14="http://schemas.microsoft.com/office/powerpoint/2010/main" val="1180290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2377" y="1149542"/>
            <a:ext cx="3657840" cy="379834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Historically destructive storms</a:t>
            </a:r>
          </a:p>
          <a:p>
            <a:pPr lvl="1"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Galveston, TX, 1900</a:t>
            </a:r>
          </a:p>
          <a:p>
            <a:pPr lvl="1"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Andrew, 1992</a:t>
            </a:r>
          </a:p>
          <a:p>
            <a:pPr lvl="1"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Mitch, 1998</a:t>
            </a:r>
          </a:p>
          <a:p>
            <a:pPr lvl="1"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Katrina, 2005</a:t>
            </a:r>
          </a:p>
          <a:p>
            <a:pPr lvl="1"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Ike, 2008</a:t>
            </a:r>
          </a:p>
          <a:p>
            <a:pPr lvl="1"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Irene, 2011</a:t>
            </a:r>
          </a:p>
          <a:p>
            <a:pPr lvl="1" eaLnBrk="1" hangingPunct="1"/>
            <a:r>
              <a:rPr lang="en-IN" altLang="en-US" sz="2400" dirty="0" smtClean="0">
                <a:solidFill>
                  <a:schemeClr val="bg1"/>
                </a:solidFill>
                <a:latin typeface="Times New Roman" panose="02020603050405020304" pitchFamily="18" charset="0"/>
                <a:cs typeface="Times New Roman" panose="02020603050405020304" pitchFamily="18" charset="0"/>
              </a:rPr>
              <a:t>Sandy, 2012</a:t>
            </a:r>
            <a:endParaRPr lang="en-IN" altLang="en-US" sz="2400"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7252" y="1759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600" dirty="0" smtClean="0">
                <a:solidFill>
                  <a:schemeClr val="bg1"/>
                </a:solidFill>
                <a:latin typeface="Times New Roman" panose="02020603050405020304" pitchFamily="18" charset="0"/>
                <a:cs typeface="Times New Roman" panose="02020603050405020304" pitchFamily="18" charset="0"/>
              </a:rPr>
              <a:t>Storm Destruction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217" y="1529775"/>
            <a:ext cx="4727623" cy="3267144"/>
          </a:xfrm>
          <a:prstGeom prst="rect">
            <a:avLst/>
          </a:prstGeom>
          <a:ln>
            <a:solidFill>
              <a:srgbClr val="C00000"/>
            </a:solidFill>
          </a:ln>
        </p:spPr>
      </p:pic>
    </p:spTree>
    <p:extLst>
      <p:ext uri="{BB962C8B-B14F-4D97-AF65-F5344CB8AC3E}">
        <p14:creationId xmlns:p14="http://schemas.microsoft.com/office/powerpoint/2010/main" val="213181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2378" y="762000"/>
            <a:ext cx="7988072" cy="319108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2800" dirty="0" smtClean="0">
                <a:solidFill>
                  <a:schemeClr val="bg1"/>
                </a:solidFill>
                <a:latin typeface="Times New Roman" panose="02020603050405020304" pitchFamily="18" charset="0"/>
                <a:cs typeface="Times New Roman" panose="02020603050405020304" pitchFamily="18" charset="0"/>
              </a:rPr>
              <a:t>Most hurricanes in North Pacific</a:t>
            </a:r>
          </a:p>
          <a:p>
            <a:pPr eaLnBrk="1" hangingPunct="1"/>
            <a:r>
              <a:rPr lang="en-IN" altLang="en-US" sz="2800" dirty="0" smtClean="0">
                <a:solidFill>
                  <a:schemeClr val="bg1"/>
                </a:solidFill>
                <a:latin typeface="Times New Roman" panose="02020603050405020304" pitchFamily="18" charset="0"/>
                <a:cs typeface="Times New Roman" panose="02020603050405020304" pitchFamily="18" charset="0"/>
              </a:rPr>
              <a:t>Bangladesh regularly experiences hurricanes</a:t>
            </a:r>
          </a:p>
          <a:p>
            <a:pPr lvl="1" eaLnBrk="1" hangingPunct="1"/>
            <a:r>
              <a:rPr lang="en-IN" altLang="en-US" dirty="0" smtClean="0">
                <a:solidFill>
                  <a:schemeClr val="bg1"/>
                </a:solidFill>
                <a:latin typeface="Times New Roman" panose="02020603050405020304" pitchFamily="18" charset="0"/>
                <a:cs typeface="Times New Roman" panose="02020603050405020304" pitchFamily="18" charset="0"/>
              </a:rPr>
              <a:t>1970 – massive destruction from storm</a:t>
            </a:r>
          </a:p>
          <a:p>
            <a:pPr eaLnBrk="1" hangingPunct="1"/>
            <a:r>
              <a:rPr lang="en-IN" altLang="en-US" sz="2800" dirty="0" smtClean="0">
                <a:solidFill>
                  <a:schemeClr val="bg1"/>
                </a:solidFill>
                <a:latin typeface="Times New Roman" panose="02020603050405020304" pitchFamily="18" charset="0"/>
                <a:cs typeface="Times New Roman" panose="02020603050405020304" pitchFamily="18" charset="0"/>
              </a:rPr>
              <a:t>Southeast Asia affected often</a:t>
            </a:r>
          </a:p>
          <a:p>
            <a:pPr eaLnBrk="1" hangingPunct="1"/>
            <a:r>
              <a:rPr lang="en-IN" altLang="en-US" sz="2800" dirty="0" smtClean="0">
                <a:solidFill>
                  <a:schemeClr val="bg1"/>
                </a:solidFill>
                <a:latin typeface="Times New Roman" panose="02020603050405020304" pitchFamily="18" charset="0"/>
                <a:cs typeface="Times New Roman" panose="02020603050405020304" pitchFamily="18" charset="0"/>
              </a:rPr>
              <a:t>Hawaii </a:t>
            </a:r>
          </a:p>
          <a:p>
            <a:pPr lvl="1" eaLnBrk="1" hangingPunct="1"/>
            <a:r>
              <a:rPr lang="en-IN" altLang="en-US" dirty="0" smtClean="0">
                <a:solidFill>
                  <a:schemeClr val="bg1"/>
                </a:solidFill>
                <a:latin typeface="Times New Roman" panose="02020603050405020304" pitchFamily="18" charset="0"/>
                <a:cs typeface="Times New Roman" panose="02020603050405020304" pitchFamily="18" charset="0"/>
              </a:rPr>
              <a:t>Dot in 1959</a:t>
            </a:r>
          </a:p>
          <a:p>
            <a:pPr lvl="1" eaLnBrk="1" hangingPunct="1"/>
            <a:r>
              <a:rPr lang="en-IN" altLang="en-US" dirty="0" err="1" smtClean="0">
                <a:solidFill>
                  <a:schemeClr val="bg1"/>
                </a:solidFill>
                <a:latin typeface="Times New Roman" panose="02020603050405020304" pitchFamily="18" charset="0"/>
                <a:cs typeface="Times New Roman" panose="02020603050405020304" pitchFamily="18" charset="0"/>
              </a:rPr>
              <a:t>Iwa</a:t>
            </a:r>
            <a:r>
              <a:rPr lang="en-IN" altLang="en-US" dirty="0" smtClean="0">
                <a:solidFill>
                  <a:schemeClr val="bg1"/>
                </a:solidFill>
                <a:latin typeface="Times New Roman" panose="02020603050405020304" pitchFamily="18" charset="0"/>
                <a:cs typeface="Times New Roman" panose="02020603050405020304" pitchFamily="18" charset="0"/>
              </a:rPr>
              <a:t> in 1982</a:t>
            </a:r>
            <a:endParaRPr lang="en-IN" altLang="en-US"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7252" y="1759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smtClean="0">
                <a:solidFill>
                  <a:schemeClr val="bg1"/>
                </a:solidFill>
                <a:latin typeface="Times New Roman" panose="02020603050405020304" pitchFamily="18" charset="0"/>
                <a:cs typeface="Times New Roman" panose="02020603050405020304" pitchFamily="18" charset="0"/>
              </a:rPr>
              <a:t>Historic Hurricane Destructions</a:t>
            </a:r>
            <a:endParaRPr lang="en-US" altLang="en-US" sz="2800" dirty="0" smtClean="0">
              <a:solidFill>
                <a:schemeClr val="bg1"/>
              </a:solidFill>
              <a:latin typeface="Times New Roman" panose="02020603050405020304" pitchFamily="18" charset="0"/>
              <a:cs typeface="Times New Roman" panose="02020603050405020304" pitchFamily="18" charset="0"/>
            </a:endParaRPr>
          </a:p>
        </p:txBody>
      </p:sp>
      <p:pic>
        <p:nvPicPr>
          <p:cNvPr id="25602" name="Picture 2" descr="Image result for hurricane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648" y="4431994"/>
            <a:ext cx="6172200" cy="234523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492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2377" y="1149542"/>
            <a:ext cx="4189624" cy="341849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2000" dirty="0" smtClean="0">
                <a:solidFill>
                  <a:schemeClr val="bg1"/>
                </a:solidFill>
                <a:latin typeface="Times New Roman" panose="02020603050405020304" pitchFamily="18" charset="0"/>
                <a:cs typeface="Times New Roman" panose="02020603050405020304" pitchFamily="18" charset="0"/>
              </a:rPr>
              <a:t>Costliest and deadliest U.S. hurricane</a:t>
            </a:r>
          </a:p>
          <a:p>
            <a:pPr eaLnBrk="1" hangingPunct="1"/>
            <a:r>
              <a:rPr lang="en-IN" altLang="en-US" sz="2000" dirty="0" smtClean="0">
                <a:solidFill>
                  <a:schemeClr val="bg1"/>
                </a:solidFill>
                <a:latin typeface="Times New Roman" panose="02020603050405020304" pitchFamily="18" charset="0"/>
                <a:cs typeface="Times New Roman" panose="02020603050405020304" pitchFamily="18" charset="0"/>
              </a:rPr>
              <a:t>Category 3 at landfall in Louisiana</a:t>
            </a:r>
          </a:p>
          <a:p>
            <a:pPr lvl="1" eaLnBrk="1" hangingPunct="1"/>
            <a:r>
              <a:rPr lang="en-IN" altLang="en-US" sz="2000" dirty="0" smtClean="0">
                <a:solidFill>
                  <a:schemeClr val="bg1"/>
                </a:solidFill>
                <a:latin typeface="Times New Roman" panose="02020603050405020304" pitchFamily="18" charset="0"/>
                <a:cs typeface="Times New Roman" panose="02020603050405020304" pitchFamily="18" charset="0"/>
              </a:rPr>
              <a:t>Largest hurricane of its strength to make landfall in U.S. history</a:t>
            </a:r>
          </a:p>
          <a:p>
            <a:pPr eaLnBrk="1" hangingPunct="1"/>
            <a:r>
              <a:rPr lang="en-IN" altLang="en-US" sz="2000" dirty="0" smtClean="0">
                <a:solidFill>
                  <a:schemeClr val="bg1"/>
                </a:solidFill>
                <a:latin typeface="Times New Roman" panose="02020603050405020304" pitchFamily="18" charset="0"/>
                <a:cs typeface="Times New Roman" panose="02020603050405020304" pitchFamily="18" charset="0"/>
              </a:rPr>
              <a:t>Flooded New Orleans</a:t>
            </a:r>
            <a:endParaRPr lang="en-IN" altLang="en-US" sz="2000"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7252" y="1759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dirty="0" smtClean="0">
                <a:solidFill>
                  <a:schemeClr val="bg1"/>
                </a:solidFill>
                <a:latin typeface="Times New Roman" panose="02020603050405020304" pitchFamily="18" charset="0"/>
                <a:cs typeface="Times New Roman" panose="02020603050405020304" pitchFamily="18" charset="0"/>
              </a:rPr>
              <a:t>Hurricane Katrina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685800"/>
            <a:ext cx="3200400" cy="5986904"/>
          </a:xfrm>
          <a:prstGeom prst="rect">
            <a:avLst/>
          </a:prstGeom>
          <a:ln>
            <a:solidFill>
              <a:srgbClr val="C00000"/>
            </a:solidFill>
          </a:ln>
        </p:spPr>
      </p:pic>
    </p:spTree>
    <p:extLst>
      <p:ext uri="{BB962C8B-B14F-4D97-AF65-F5344CB8AC3E}">
        <p14:creationId xmlns:p14="http://schemas.microsoft.com/office/powerpoint/2010/main" val="3387349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hurricane san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976561"/>
            <a:ext cx="6629400" cy="372903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17252" y="533400"/>
            <a:ext cx="7380321" cy="379883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sz="1600" dirty="0" smtClean="0">
                <a:solidFill>
                  <a:schemeClr val="bg1"/>
                </a:solidFill>
                <a:latin typeface="Times New Roman" panose="02020603050405020304" pitchFamily="18" charset="0"/>
                <a:cs typeface="Times New Roman" panose="02020603050405020304" pitchFamily="18" charset="0"/>
              </a:rPr>
              <a:t>Category 1</a:t>
            </a:r>
          </a:p>
          <a:p>
            <a:pPr eaLnBrk="1" hangingPunct="1"/>
            <a:r>
              <a:rPr lang="en-IN" altLang="en-US" sz="1600" dirty="0" smtClean="0">
                <a:solidFill>
                  <a:schemeClr val="bg1"/>
                </a:solidFill>
                <a:latin typeface="Times New Roman" panose="02020603050405020304" pitchFamily="18" charset="0"/>
                <a:cs typeface="Times New Roman" panose="02020603050405020304" pitchFamily="18" charset="0"/>
              </a:rPr>
              <a:t>Largest Atlantic hurricane on record</a:t>
            </a:r>
          </a:p>
          <a:p>
            <a:pPr eaLnBrk="1" hangingPunct="1"/>
            <a:r>
              <a:rPr lang="en-IN" altLang="en-US" sz="1600" dirty="0" smtClean="0">
                <a:solidFill>
                  <a:schemeClr val="bg1"/>
                </a:solidFill>
                <a:latin typeface="Times New Roman" panose="02020603050405020304" pitchFamily="18" charset="0"/>
                <a:cs typeface="Times New Roman" panose="02020603050405020304" pitchFamily="18" charset="0"/>
              </a:rPr>
              <a:t>Storm surge coincided with peak high tides in heavily populated New York and New Jersey.</a:t>
            </a:r>
          </a:p>
          <a:p>
            <a:pPr eaLnBrk="1" hangingPunct="1"/>
            <a:r>
              <a:rPr lang="en-IN" altLang="en-US" sz="1600" dirty="0" smtClean="0">
                <a:solidFill>
                  <a:schemeClr val="bg1"/>
                </a:solidFill>
                <a:latin typeface="Times New Roman" panose="02020603050405020304" pitchFamily="18" charset="0"/>
                <a:cs typeface="Times New Roman" panose="02020603050405020304" pitchFamily="18" charset="0"/>
              </a:rPr>
              <a:t>Severe coastal erosion</a:t>
            </a:r>
          </a:p>
          <a:p>
            <a:pPr eaLnBrk="1" hangingPunct="1"/>
            <a:r>
              <a:rPr lang="en-IN" altLang="en-US" sz="1600" dirty="0" smtClean="0">
                <a:solidFill>
                  <a:schemeClr val="bg1"/>
                </a:solidFill>
                <a:latin typeface="Times New Roman" panose="02020603050405020304" pitchFamily="18" charset="0"/>
                <a:cs typeface="Times New Roman" panose="02020603050405020304" pitchFamily="18" charset="0"/>
              </a:rPr>
              <a:t>Extreme flooding</a:t>
            </a:r>
          </a:p>
          <a:p>
            <a:pPr eaLnBrk="1" hangingPunct="1"/>
            <a:r>
              <a:rPr lang="en-IN" altLang="en-US" sz="1600" dirty="0" smtClean="0">
                <a:solidFill>
                  <a:schemeClr val="bg1"/>
                </a:solidFill>
                <a:latin typeface="Times New Roman" panose="02020603050405020304" pitchFamily="18" charset="0"/>
                <a:cs typeface="Times New Roman" panose="02020603050405020304" pitchFamily="18" charset="0"/>
              </a:rPr>
              <a:t>233 deaths, more than $68 billion in damages.</a:t>
            </a:r>
          </a:p>
          <a:p>
            <a:pPr lvl="1" eaLnBrk="1" hangingPunct="1"/>
            <a:r>
              <a:rPr lang="en-IN" altLang="en-US" sz="1600" dirty="0" smtClean="0">
                <a:solidFill>
                  <a:schemeClr val="bg1"/>
                </a:solidFill>
                <a:latin typeface="Times New Roman" panose="02020603050405020304" pitchFamily="18" charset="0"/>
                <a:cs typeface="Times New Roman" panose="02020603050405020304" pitchFamily="18" charset="0"/>
              </a:rPr>
              <a:t>Second costliest hurricane after Katrina</a:t>
            </a:r>
            <a:endParaRPr lang="en-IN" altLang="en-US" sz="1600" dirty="0">
              <a:solidFill>
                <a:schemeClr val="bg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7252" y="1759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400" dirty="0" smtClean="0">
                <a:solidFill>
                  <a:schemeClr val="bg1"/>
                </a:solidFill>
                <a:latin typeface="Times New Roman" panose="02020603050405020304" pitchFamily="18" charset="0"/>
                <a:cs typeface="Times New Roman" panose="02020603050405020304" pitchFamily="18" charset="0"/>
              </a:rPr>
              <a:t>Hurricane Sandy, 2012</a:t>
            </a:r>
          </a:p>
        </p:txBody>
      </p:sp>
    </p:spTree>
    <p:extLst>
      <p:ext uri="{BB962C8B-B14F-4D97-AF65-F5344CB8AC3E}">
        <p14:creationId xmlns:p14="http://schemas.microsoft.com/office/powerpoint/2010/main" val="3259677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297" y="19216"/>
            <a:ext cx="9070835" cy="107721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dirty="0" smtClean="0">
                <a:solidFill>
                  <a:schemeClr val="bg1"/>
                </a:solidFill>
                <a:latin typeface="Times New Roman" panose="02020603050405020304" pitchFamily="18" charset="0"/>
                <a:cs typeface="Times New Roman" panose="02020603050405020304" pitchFamily="18" charset="0"/>
              </a:rPr>
              <a:t>Damage in New Jersey from Hurricane Sandy, 2012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623" y="762000"/>
            <a:ext cx="6921713" cy="4716693"/>
          </a:xfrm>
          <a:prstGeom prst="rect">
            <a:avLst/>
          </a:prstGeom>
        </p:spPr>
      </p:pic>
      <p:pic>
        <p:nvPicPr>
          <p:cNvPr id="2050" name="Picture 2" descr="Image result for hurricane san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33636"/>
            <a:ext cx="5753014" cy="37734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hurricane san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518" y="2345724"/>
            <a:ext cx="4524375"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36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txBox="1">
            <a:spLocks noChangeArrowheads="1"/>
          </p:cNvSpPr>
          <p:nvPr/>
        </p:nvSpPr>
        <p:spPr bwMode="auto">
          <a:xfrm>
            <a:off x="371475" y="1219200"/>
            <a:ext cx="42005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pPr>
            <a:r>
              <a:rPr lang="en-US" altLang="en-US" b="1" i="1">
                <a:solidFill>
                  <a:schemeClr val="bg1"/>
                </a:solidFill>
                <a:latin typeface="Arial" charset="0"/>
                <a:cs typeface="Arial" charset="0"/>
              </a:rPr>
              <a:t>Fictional </a:t>
            </a:r>
            <a:r>
              <a:rPr lang="en-US" altLang="en-US">
                <a:solidFill>
                  <a:schemeClr val="bg1"/>
                </a:solidFill>
                <a:latin typeface="Arial" charset="0"/>
                <a:cs typeface="Arial" charset="0"/>
              </a:rPr>
              <a:t>nonspinning Earth</a:t>
            </a:r>
          </a:p>
          <a:p>
            <a:pPr eaLnBrk="1" hangingPunct="1">
              <a:lnSpc>
                <a:spcPct val="90000"/>
              </a:lnSpc>
            </a:pPr>
            <a:r>
              <a:rPr lang="en-US" altLang="en-US">
                <a:solidFill>
                  <a:schemeClr val="bg1"/>
                </a:solidFill>
                <a:latin typeface="Arial" charset="0"/>
                <a:cs typeface="Arial" charset="0"/>
              </a:rPr>
              <a:t>Air rises at equator (low pressure)</a:t>
            </a:r>
          </a:p>
          <a:p>
            <a:pPr eaLnBrk="1" hangingPunct="1">
              <a:lnSpc>
                <a:spcPct val="90000"/>
              </a:lnSpc>
            </a:pPr>
            <a:r>
              <a:rPr lang="en-US" altLang="en-US">
                <a:solidFill>
                  <a:schemeClr val="bg1"/>
                </a:solidFill>
                <a:latin typeface="Arial" charset="0"/>
                <a:cs typeface="Arial" charset="0"/>
              </a:rPr>
              <a:t>Air sinks at poles (high pressure)</a:t>
            </a:r>
          </a:p>
          <a:p>
            <a:pPr eaLnBrk="1" hangingPunct="1">
              <a:lnSpc>
                <a:spcPct val="90000"/>
              </a:lnSpc>
            </a:pPr>
            <a:r>
              <a:rPr lang="en-US" altLang="en-US">
                <a:solidFill>
                  <a:schemeClr val="bg1"/>
                </a:solidFill>
                <a:latin typeface="Arial" charset="0"/>
                <a:cs typeface="Arial" charset="0"/>
              </a:rPr>
              <a:t>Air flows from high to low pressure</a:t>
            </a:r>
          </a:p>
          <a:p>
            <a:pPr eaLnBrk="1" hangingPunct="1">
              <a:lnSpc>
                <a:spcPct val="90000"/>
              </a:lnSpc>
            </a:pPr>
            <a:endParaRPr lang="en-US" altLang="en-US">
              <a:solidFill>
                <a:schemeClr val="bg1"/>
              </a:solidFill>
              <a:latin typeface="Arial" charset="0"/>
              <a:cs typeface="Arial" charset="0"/>
            </a:endParaRPr>
          </a:p>
        </p:txBody>
      </p:sp>
      <p:pic>
        <p:nvPicPr>
          <p:cNvPr id="21507" name="Picture 4" descr="EoO_11e_Figure_06_08_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419600" cy="44545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1508" name="TextBox 1"/>
          <p:cNvSpPr txBox="1">
            <a:spLocks noChangeArrowheads="1"/>
          </p:cNvSpPr>
          <p:nvPr/>
        </p:nvSpPr>
        <p:spPr bwMode="auto">
          <a:xfrm>
            <a:off x="2425700" y="152400"/>
            <a:ext cx="4283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a:solidFill>
                  <a:srgbClr val="FFC000"/>
                </a:solidFill>
                <a:latin typeface="Arial" charset="0"/>
              </a:rPr>
              <a:t>Non-rotating earth….</a:t>
            </a:r>
          </a:p>
        </p:txBody>
      </p:sp>
    </p:spTree>
    <p:extLst>
      <p:ext uri="{BB962C8B-B14F-4D97-AF65-F5344CB8AC3E}">
        <p14:creationId xmlns:p14="http://schemas.microsoft.com/office/powerpoint/2010/main" val="38643196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hurricane matth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172" y="686282"/>
            <a:ext cx="7239000" cy="57654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0297" y="19216"/>
            <a:ext cx="9070835" cy="107721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dirty="0" smtClean="0">
                <a:solidFill>
                  <a:schemeClr val="bg1"/>
                </a:solidFill>
                <a:latin typeface="Times New Roman" panose="02020603050405020304" pitchFamily="18" charset="0"/>
                <a:cs typeface="Times New Roman" panose="02020603050405020304" pitchFamily="18" charset="0"/>
              </a:rPr>
              <a:t>Hurricane Matthew</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29080"/>
            <a:ext cx="6858000" cy="547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descr="Image result for hurricane matthew 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197" y="608022"/>
            <a:ext cx="7402440" cy="592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59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5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fade">
                                      <p:cBhvr>
                                        <p:cTn id="12"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4114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32" y="33777"/>
            <a:ext cx="7984483" cy="333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3745832"/>
            <a:ext cx="4102821" cy="273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457575" y="3277039"/>
            <a:ext cx="2215671" cy="461665"/>
          </a:xfrm>
          <a:prstGeom prst="rect">
            <a:avLst/>
          </a:prstGeom>
          <a:noFill/>
        </p:spPr>
        <p:txBody>
          <a:bodyPr wrap="non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Damage in Haiti</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56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4105940" cy="272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3" y="3657600"/>
            <a:ext cx="460779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descr="Image result for life loss hurricane matthew north carol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96041"/>
            <a:ext cx="3962400" cy="2236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67200" y="1595735"/>
            <a:ext cx="4940776" cy="461665"/>
          </a:xfrm>
          <a:prstGeom prst="rect">
            <a:avLst/>
          </a:prstGeom>
          <a:noFill/>
        </p:spPr>
        <p:txBody>
          <a:bodyPr wrap="non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Damage in Florida and North Carolina</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7735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66738"/>
            <a:ext cx="8572500" cy="572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458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1050" y="2819400"/>
            <a:ext cx="7562070" cy="1200329"/>
          </a:xfrm>
          <a:prstGeom prst="rect">
            <a:avLst/>
          </a:prstGeom>
          <a:noFill/>
        </p:spPr>
        <p:txBody>
          <a:bodyPr wrap="none" rtlCol="0">
            <a:spAutoFit/>
          </a:bodyPr>
          <a:lstStyle/>
          <a:p>
            <a:pPr algn="ctr"/>
            <a:r>
              <a:rPr lang="en-US" sz="2400" dirty="0" smtClean="0">
                <a:solidFill>
                  <a:schemeClr val="bg1"/>
                </a:solidFill>
                <a:latin typeface="Times New Roman" panose="02020603050405020304" pitchFamily="18" charset="0"/>
                <a:cs typeface="Times New Roman" panose="02020603050405020304" pitchFamily="18" charset="0"/>
              </a:rPr>
              <a:t>Quiz</a:t>
            </a: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smtClean="0">
                <a:solidFill>
                  <a:schemeClr val="bg1"/>
                </a:solidFill>
                <a:latin typeface="Times New Roman" panose="02020603050405020304" pitchFamily="18" charset="0"/>
                <a:cs typeface="Times New Roman" panose="02020603050405020304" pitchFamily="18" charset="0"/>
              </a:rPr>
              <a:t>True/False: Hurricanes are rotating masses of low pressure. </a:t>
            </a:r>
          </a:p>
        </p:txBody>
      </p:sp>
    </p:spTree>
    <p:extLst>
      <p:ext uri="{BB962C8B-B14F-4D97-AF65-F5344CB8AC3E}">
        <p14:creationId xmlns:p14="http://schemas.microsoft.com/office/powerpoint/2010/main" val="2301164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8" y="1145074"/>
            <a:ext cx="8217127" cy="185609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IN" altLang="en-US" dirty="0" smtClean="0">
                <a:solidFill>
                  <a:schemeClr val="bg1"/>
                </a:solidFill>
                <a:latin typeface="Times New Roman" panose="02020603050405020304" pitchFamily="18" charset="0"/>
                <a:cs typeface="Times New Roman" panose="02020603050405020304" pitchFamily="18" charset="0"/>
              </a:rPr>
              <a:t>More complex in reality due to</a:t>
            </a:r>
          </a:p>
          <a:p>
            <a:pPr lvl="1" eaLnBrk="1" hangingPunct="1"/>
            <a:r>
              <a:rPr lang="en-IN" altLang="en-US" dirty="0" smtClean="0">
                <a:solidFill>
                  <a:schemeClr val="bg1"/>
                </a:solidFill>
                <a:latin typeface="Times New Roman" panose="02020603050405020304" pitchFamily="18" charset="0"/>
                <a:cs typeface="Times New Roman" panose="02020603050405020304" pitchFamily="18" charset="0"/>
              </a:rPr>
              <a:t>Tilt of Earth’s axis and seasons</a:t>
            </a:r>
          </a:p>
          <a:p>
            <a:pPr lvl="1" eaLnBrk="1" hangingPunct="1"/>
            <a:r>
              <a:rPr lang="en-IN" altLang="en-US" dirty="0" smtClean="0">
                <a:solidFill>
                  <a:schemeClr val="bg1"/>
                </a:solidFill>
                <a:latin typeface="Times New Roman" panose="02020603050405020304" pitchFamily="18" charset="0"/>
                <a:cs typeface="Times New Roman" panose="02020603050405020304" pitchFamily="18" charset="0"/>
              </a:rPr>
              <a:t>Lower heat capacity of continental rock vs. seawater</a:t>
            </a:r>
          </a:p>
          <a:p>
            <a:pPr lvl="1" eaLnBrk="1" hangingPunct="1"/>
            <a:r>
              <a:rPr lang="en-IN" altLang="en-US" dirty="0" smtClean="0">
                <a:solidFill>
                  <a:schemeClr val="bg1"/>
                </a:solidFill>
                <a:latin typeface="Times New Roman" panose="02020603050405020304" pitchFamily="18" charset="0"/>
                <a:cs typeface="Times New Roman" panose="02020603050405020304" pitchFamily="18" charset="0"/>
              </a:rPr>
              <a:t>Uneven distribution of land and ocean</a:t>
            </a:r>
            <a:endParaRPr lang="en-IN" altLang="en-US" dirty="0">
              <a:solidFill>
                <a:schemeClr val="bg1"/>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7015" y="23941"/>
            <a:ext cx="9144000" cy="5794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mtClean="0">
                <a:solidFill>
                  <a:schemeClr val="bg1"/>
                </a:solidFill>
                <a:latin typeface="Times New Roman" panose="02020603050405020304" pitchFamily="18" charset="0"/>
                <a:cs typeface="Times New Roman" panose="02020603050405020304" pitchFamily="18" charset="0"/>
              </a:rPr>
              <a:t>Idealized Three-Cell Model</a:t>
            </a:r>
            <a:endParaRPr lang="en-US" altLang="en-US"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104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2"/>
          </p:nvPr>
        </p:nvSpPr>
        <p:spPr/>
        <p:txBody>
          <a:bodyPr/>
          <a:lstStyle/>
          <a:p>
            <a:pPr>
              <a:defRPr/>
            </a:pPr>
            <a:fld id="{4AA2CC8F-1347-427E-844D-63F6B36BF739}" type="slidenum">
              <a:rPr lang="en-US"/>
              <a:pPr>
                <a:defRPr/>
              </a:pPr>
              <a:t>5</a:t>
            </a:fld>
            <a:endParaRPr lang="en-US"/>
          </a:p>
        </p:txBody>
      </p:sp>
      <p:pic>
        <p:nvPicPr>
          <p:cNvPr id="31747" name="Picture 7" descr="06_10"/>
          <p:cNvPicPr>
            <a:picLocks noChangeAspect="1" noChangeArrowheads="1"/>
          </p:cNvPicPr>
          <p:nvPr/>
        </p:nvPicPr>
        <p:blipFill>
          <a:blip r:embed="rId3">
            <a:extLst>
              <a:ext uri="{28A0092B-C50C-407E-A947-70E740481C1C}">
                <a14:useLocalDpi xmlns:a14="http://schemas.microsoft.com/office/drawing/2010/main" val="0"/>
              </a:ext>
            </a:extLst>
          </a:blip>
          <a:srcRect b="7066"/>
          <a:stretch>
            <a:fillRect/>
          </a:stretch>
        </p:blipFill>
        <p:spPr bwMode="auto">
          <a:xfrm>
            <a:off x="2286000" y="492125"/>
            <a:ext cx="6664325"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2"/>
          <p:cNvSpPr txBox="1">
            <a:spLocks noChangeArrowheads="1"/>
          </p:cNvSpPr>
          <p:nvPr/>
        </p:nvSpPr>
        <p:spPr bwMode="auto">
          <a:xfrm>
            <a:off x="2819400" y="-46038"/>
            <a:ext cx="3507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b="1" dirty="0">
                <a:solidFill>
                  <a:schemeClr val="bg1"/>
                </a:solidFill>
                <a:latin typeface="Arial" charset="0"/>
                <a:cs typeface="Arial" charset="0"/>
              </a:rPr>
              <a:t>Convection Cells</a:t>
            </a:r>
          </a:p>
        </p:txBody>
      </p:sp>
      <p:sp>
        <p:nvSpPr>
          <p:cNvPr id="31749" name="Text Box 8"/>
          <p:cNvSpPr txBox="1">
            <a:spLocks noChangeArrowheads="1"/>
          </p:cNvSpPr>
          <p:nvPr/>
        </p:nvSpPr>
        <p:spPr bwMode="auto">
          <a:xfrm>
            <a:off x="3962400" y="3116263"/>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1800"/>
          </a:p>
        </p:txBody>
      </p:sp>
      <p:sp>
        <p:nvSpPr>
          <p:cNvPr id="26632" name="Text Box 11"/>
          <p:cNvSpPr txBox="1">
            <a:spLocks noChangeArrowheads="1"/>
          </p:cNvSpPr>
          <p:nvPr/>
        </p:nvSpPr>
        <p:spPr bwMode="auto">
          <a:xfrm>
            <a:off x="7239000" y="465138"/>
            <a:ext cx="1689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B050"/>
                </a:solidFill>
                <a:latin typeface="Arial" charset="0"/>
                <a:cs typeface="Arial" charset="0"/>
              </a:rPr>
              <a:t>Ferrel Cell</a:t>
            </a:r>
          </a:p>
          <a:p>
            <a:pPr algn="ctr" eaLnBrk="1" hangingPunct="1">
              <a:spcBef>
                <a:spcPct val="0"/>
              </a:spcBef>
              <a:buFontTx/>
              <a:buNone/>
            </a:pPr>
            <a:r>
              <a:rPr lang="en-US" altLang="en-US" sz="2400" b="1">
                <a:solidFill>
                  <a:srgbClr val="00B050"/>
                </a:solidFill>
                <a:latin typeface="Arial" charset="0"/>
                <a:cs typeface="Arial" charset="0"/>
              </a:rPr>
              <a:t>(30-60°)</a:t>
            </a:r>
          </a:p>
        </p:txBody>
      </p:sp>
      <p:sp>
        <p:nvSpPr>
          <p:cNvPr id="31751" name="Text Box 12"/>
          <p:cNvSpPr txBox="1">
            <a:spLocks noChangeArrowheads="1"/>
          </p:cNvSpPr>
          <p:nvPr/>
        </p:nvSpPr>
        <p:spPr bwMode="auto">
          <a:xfrm>
            <a:off x="3870325" y="3200400"/>
            <a:ext cx="7445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t>Low</a:t>
            </a:r>
          </a:p>
        </p:txBody>
      </p:sp>
      <p:sp>
        <p:nvSpPr>
          <p:cNvPr id="31752" name="Text Box 13"/>
          <p:cNvSpPr txBox="1">
            <a:spLocks noChangeArrowheads="1"/>
          </p:cNvSpPr>
          <p:nvPr/>
        </p:nvSpPr>
        <p:spPr bwMode="auto">
          <a:xfrm>
            <a:off x="4876800" y="990600"/>
            <a:ext cx="7445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t>Low</a:t>
            </a:r>
          </a:p>
        </p:txBody>
      </p:sp>
      <p:sp>
        <p:nvSpPr>
          <p:cNvPr id="31753" name="Text Box 14"/>
          <p:cNvSpPr txBox="1">
            <a:spLocks noChangeArrowheads="1"/>
          </p:cNvSpPr>
          <p:nvPr/>
        </p:nvSpPr>
        <p:spPr bwMode="auto">
          <a:xfrm>
            <a:off x="4419600" y="1905000"/>
            <a:ext cx="812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t>High</a:t>
            </a:r>
          </a:p>
        </p:txBody>
      </p:sp>
      <p:sp>
        <p:nvSpPr>
          <p:cNvPr id="31754" name="Line 15"/>
          <p:cNvSpPr>
            <a:spLocks noChangeShapeType="1"/>
          </p:cNvSpPr>
          <p:nvPr/>
        </p:nvSpPr>
        <p:spPr bwMode="auto">
          <a:xfrm>
            <a:off x="6019800" y="2209800"/>
            <a:ext cx="0"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Line 16"/>
          <p:cNvSpPr>
            <a:spLocks noChangeShapeType="1"/>
          </p:cNvSpPr>
          <p:nvPr/>
        </p:nvSpPr>
        <p:spPr bwMode="auto">
          <a:xfrm flipV="1">
            <a:off x="6019800" y="3505200"/>
            <a:ext cx="0"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6" name="Line 17"/>
          <p:cNvSpPr>
            <a:spLocks noChangeShapeType="1"/>
          </p:cNvSpPr>
          <p:nvPr/>
        </p:nvSpPr>
        <p:spPr bwMode="auto">
          <a:xfrm>
            <a:off x="6019800" y="4800600"/>
            <a:ext cx="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7" name="Line 18"/>
          <p:cNvSpPr>
            <a:spLocks noChangeShapeType="1"/>
          </p:cNvSpPr>
          <p:nvPr/>
        </p:nvSpPr>
        <p:spPr bwMode="auto">
          <a:xfrm flipV="1">
            <a:off x="6019800" y="1295400"/>
            <a:ext cx="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Text Box 19"/>
          <p:cNvSpPr txBox="1">
            <a:spLocks noChangeArrowheads="1"/>
          </p:cNvSpPr>
          <p:nvPr/>
        </p:nvSpPr>
        <p:spPr bwMode="auto">
          <a:xfrm>
            <a:off x="4495800" y="4419600"/>
            <a:ext cx="812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t>High</a:t>
            </a:r>
          </a:p>
        </p:txBody>
      </p:sp>
      <p:sp>
        <p:nvSpPr>
          <p:cNvPr id="31759" name="Text Box 20"/>
          <p:cNvSpPr txBox="1">
            <a:spLocks noChangeArrowheads="1"/>
          </p:cNvSpPr>
          <p:nvPr/>
        </p:nvSpPr>
        <p:spPr bwMode="auto">
          <a:xfrm>
            <a:off x="4970463" y="5334000"/>
            <a:ext cx="7445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t>Low</a:t>
            </a:r>
          </a:p>
        </p:txBody>
      </p:sp>
      <p:grpSp>
        <p:nvGrpSpPr>
          <p:cNvPr id="2" name="Group 22"/>
          <p:cNvGrpSpPr>
            <a:grpSpLocks/>
          </p:cNvGrpSpPr>
          <p:nvPr/>
        </p:nvGrpSpPr>
        <p:grpSpPr bwMode="auto">
          <a:xfrm>
            <a:off x="381000" y="2590800"/>
            <a:ext cx="2590800" cy="1600200"/>
            <a:chOff x="381000" y="2590800"/>
            <a:chExt cx="2590800" cy="1600200"/>
          </a:xfrm>
        </p:grpSpPr>
        <p:sp>
          <p:nvSpPr>
            <p:cNvPr id="31766" name="Text Box 9"/>
            <p:cNvSpPr txBox="1">
              <a:spLocks noChangeArrowheads="1"/>
            </p:cNvSpPr>
            <p:nvPr/>
          </p:nvSpPr>
          <p:spPr bwMode="auto">
            <a:xfrm>
              <a:off x="381000" y="3013501"/>
              <a:ext cx="18437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FFFF00"/>
                  </a:solidFill>
                  <a:latin typeface="Arial" charset="0"/>
                  <a:cs typeface="Arial" charset="0"/>
                </a:rPr>
                <a:t>Hadley Cell</a:t>
              </a:r>
            </a:p>
            <a:p>
              <a:pPr algn="ctr" eaLnBrk="1" hangingPunct="1">
                <a:spcBef>
                  <a:spcPct val="0"/>
                </a:spcBef>
                <a:buFontTx/>
                <a:buNone/>
              </a:pPr>
              <a:r>
                <a:rPr lang="en-US" altLang="en-US" sz="2400" b="1">
                  <a:solidFill>
                    <a:srgbClr val="FFFF00"/>
                  </a:solidFill>
                  <a:latin typeface="Arial" charset="0"/>
                  <a:cs typeface="Arial" charset="0"/>
                </a:rPr>
                <a:t>(0-30°)</a:t>
              </a:r>
            </a:p>
          </p:txBody>
        </p:sp>
        <p:cxnSp>
          <p:nvCxnSpPr>
            <p:cNvPr id="20" name="Straight Arrow Connector 19"/>
            <p:cNvCxnSpPr/>
            <p:nvPr/>
          </p:nvCxnSpPr>
          <p:spPr>
            <a:xfrm flipV="1">
              <a:off x="1371600" y="2590800"/>
              <a:ext cx="16002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143000" y="3810000"/>
              <a:ext cx="18288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6" name="Freeform 25"/>
          <p:cNvSpPr/>
          <p:nvPr/>
        </p:nvSpPr>
        <p:spPr>
          <a:xfrm>
            <a:off x="6173788" y="871538"/>
            <a:ext cx="1581150" cy="1490662"/>
          </a:xfrm>
          <a:custGeom>
            <a:avLst/>
            <a:gdLst>
              <a:gd name="connsiteX0" fmla="*/ 1503515 w 1580915"/>
              <a:gd name="connsiteY0" fmla="*/ 762746 h 1491550"/>
              <a:gd name="connsiteX1" fmla="*/ 1269247 w 1580915"/>
              <a:gd name="connsiteY1" fmla="*/ 483136 h 1491550"/>
              <a:gd name="connsiteX2" fmla="*/ 846054 w 1580915"/>
              <a:gd name="connsiteY2" fmla="*/ 112842 h 1491550"/>
              <a:gd name="connsiteX3" fmla="*/ 717585 w 1580915"/>
              <a:gd name="connsiteY3" fmla="*/ 59943 h 1491550"/>
              <a:gd name="connsiteX4" fmla="*/ 468203 w 1580915"/>
              <a:gd name="connsiteY4" fmla="*/ 14601 h 1491550"/>
              <a:gd name="connsiteX5" fmla="*/ 211264 w 1580915"/>
              <a:gd name="connsiteY5" fmla="*/ 67500 h 1491550"/>
              <a:gd name="connsiteX6" fmla="*/ 45009 w 1580915"/>
              <a:gd name="connsiteY6" fmla="*/ 233754 h 1491550"/>
              <a:gd name="connsiteX7" fmla="*/ 7224 w 1580915"/>
              <a:gd name="connsiteY7" fmla="*/ 347110 h 1491550"/>
              <a:gd name="connsiteX8" fmla="*/ 14781 w 1580915"/>
              <a:gd name="connsiteY8" fmla="*/ 588934 h 1491550"/>
              <a:gd name="connsiteX9" fmla="*/ 241492 w 1580915"/>
              <a:gd name="connsiteY9" fmla="*/ 974343 h 1491550"/>
              <a:gd name="connsiteX10" fmla="*/ 657128 w 1580915"/>
              <a:gd name="connsiteY10" fmla="*/ 1352194 h 1491550"/>
              <a:gd name="connsiteX11" fmla="*/ 838497 w 1580915"/>
              <a:gd name="connsiteY11" fmla="*/ 1435321 h 1491550"/>
              <a:gd name="connsiteX12" fmla="*/ 1034980 w 1580915"/>
              <a:gd name="connsiteY12" fmla="*/ 1450435 h 1491550"/>
              <a:gd name="connsiteX13" fmla="*/ 1495958 w 1580915"/>
              <a:gd name="connsiteY13" fmla="*/ 1397536 h 1491550"/>
              <a:gd name="connsiteX14" fmla="*/ 1541300 w 1580915"/>
              <a:gd name="connsiteY14" fmla="*/ 1321966 h 1491550"/>
              <a:gd name="connsiteX15" fmla="*/ 1556414 w 1580915"/>
              <a:gd name="connsiteY15" fmla="*/ 944115 h 1491550"/>
              <a:gd name="connsiteX16" fmla="*/ 1533743 w 1580915"/>
              <a:gd name="connsiteY16" fmla="*/ 815645 h 1491550"/>
              <a:gd name="connsiteX17" fmla="*/ 1488401 w 1580915"/>
              <a:gd name="connsiteY17" fmla="*/ 755189 h 1491550"/>
              <a:gd name="connsiteX18" fmla="*/ 1473287 w 1580915"/>
              <a:gd name="connsiteY18" fmla="*/ 717404 h 1491550"/>
              <a:gd name="connsiteX19" fmla="*/ 1450616 w 1580915"/>
              <a:gd name="connsiteY19" fmla="*/ 679619 h 1491550"/>
              <a:gd name="connsiteX20" fmla="*/ 1435502 w 1580915"/>
              <a:gd name="connsiteY20" fmla="*/ 656948 h 14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0915" h="1491550">
                <a:moveTo>
                  <a:pt x="1503515" y="762746"/>
                </a:moveTo>
                <a:cubicBezTo>
                  <a:pt x="1460523" y="633770"/>
                  <a:pt x="1491411" y="716597"/>
                  <a:pt x="1269247" y="483136"/>
                </a:cubicBezTo>
                <a:cubicBezTo>
                  <a:pt x="1217460" y="428715"/>
                  <a:pt x="935637" y="149729"/>
                  <a:pt x="846054" y="112842"/>
                </a:cubicBezTo>
                <a:cubicBezTo>
                  <a:pt x="803231" y="95209"/>
                  <a:pt x="761648" y="74198"/>
                  <a:pt x="717585" y="59943"/>
                </a:cubicBezTo>
                <a:cubicBezTo>
                  <a:pt x="624248" y="29746"/>
                  <a:pt x="563826" y="26554"/>
                  <a:pt x="468203" y="14601"/>
                </a:cubicBezTo>
                <a:cubicBezTo>
                  <a:pt x="363949" y="19340"/>
                  <a:pt x="293228" y="0"/>
                  <a:pt x="211264" y="67500"/>
                </a:cubicBezTo>
                <a:cubicBezTo>
                  <a:pt x="150765" y="117322"/>
                  <a:pt x="45009" y="233754"/>
                  <a:pt x="45009" y="233754"/>
                </a:cubicBezTo>
                <a:cubicBezTo>
                  <a:pt x="32414" y="271539"/>
                  <a:pt x="10602" y="307424"/>
                  <a:pt x="7224" y="347110"/>
                </a:cubicBezTo>
                <a:cubicBezTo>
                  <a:pt x="385" y="427467"/>
                  <a:pt x="0" y="509653"/>
                  <a:pt x="14781" y="588934"/>
                </a:cubicBezTo>
                <a:cubicBezTo>
                  <a:pt x="48371" y="769094"/>
                  <a:pt x="119129" y="843240"/>
                  <a:pt x="241492" y="974343"/>
                </a:cubicBezTo>
                <a:cubicBezTo>
                  <a:pt x="340893" y="1080844"/>
                  <a:pt x="509821" y="1266551"/>
                  <a:pt x="657128" y="1352194"/>
                </a:cubicBezTo>
                <a:cubicBezTo>
                  <a:pt x="714621" y="1385620"/>
                  <a:pt x="774133" y="1418586"/>
                  <a:pt x="838497" y="1435321"/>
                </a:cubicBezTo>
                <a:cubicBezTo>
                  <a:pt x="902071" y="1451850"/>
                  <a:pt x="969486" y="1445397"/>
                  <a:pt x="1034980" y="1450435"/>
                </a:cubicBezTo>
                <a:cubicBezTo>
                  <a:pt x="1110504" y="1448862"/>
                  <a:pt x="1384317" y="1491550"/>
                  <a:pt x="1495958" y="1397536"/>
                </a:cubicBezTo>
                <a:cubicBezTo>
                  <a:pt x="1518428" y="1378614"/>
                  <a:pt x="1526186" y="1347156"/>
                  <a:pt x="1541300" y="1321966"/>
                </a:cubicBezTo>
                <a:cubicBezTo>
                  <a:pt x="1580915" y="1150298"/>
                  <a:pt x="1576034" y="1208982"/>
                  <a:pt x="1556414" y="944115"/>
                </a:cubicBezTo>
                <a:cubicBezTo>
                  <a:pt x="1553202" y="900749"/>
                  <a:pt x="1564492" y="846394"/>
                  <a:pt x="1533743" y="815645"/>
                </a:cubicBezTo>
                <a:cubicBezTo>
                  <a:pt x="1507518" y="789420"/>
                  <a:pt x="1507181" y="792748"/>
                  <a:pt x="1488401" y="755189"/>
                </a:cubicBezTo>
                <a:cubicBezTo>
                  <a:pt x="1482334" y="743056"/>
                  <a:pt x="1479354" y="729537"/>
                  <a:pt x="1473287" y="717404"/>
                </a:cubicBezTo>
                <a:cubicBezTo>
                  <a:pt x="1466718" y="704267"/>
                  <a:pt x="1458401" y="692075"/>
                  <a:pt x="1450616" y="679619"/>
                </a:cubicBezTo>
                <a:cubicBezTo>
                  <a:pt x="1445802" y="671917"/>
                  <a:pt x="1435502" y="656948"/>
                  <a:pt x="1435502" y="656948"/>
                </a:cubicBezTo>
              </a:path>
            </a:pathLst>
          </a:custGeom>
          <a:ln w="254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3" name="Group 28"/>
          <p:cNvGrpSpPr>
            <a:grpSpLocks/>
          </p:cNvGrpSpPr>
          <p:nvPr/>
        </p:nvGrpSpPr>
        <p:grpSpPr bwMode="auto">
          <a:xfrm>
            <a:off x="441325" y="665163"/>
            <a:ext cx="4130675" cy="831850"/>
            <a:chOff x="441325" y="665956"/>
            <a:chExt cx="4130675" cy="830997"/>
          </a:xfrm>
        </p:grpSpPr>
        <p:sp>
          <p:nvSpPr>
            <p:cNvPr id="31764" name="Text Box 10"/>
            <p:cNvSpPr txBox="1">
              <a:spLocks noChangeArrowheads="1"/>
            </p:cNvSpPr>
            <p:nvPr/>
          </p:nvSpPr>
          <p:spPr bwMode="auto">
            <a:xfrm>
              <a:off x="441325" y="665956"/>
              <a:ext cx="16033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a:solidFill>
                    <a:srgbClr val="FFFF00"/>
                  </a:solidFill>
                  <a:latin typeface="Arial" charset="0"/>
                  <a:cs typeface="Arial" charset="0"/>
                </a:rPr>
                <a:t>Polar Cell</a:t>
              </a:r>
            </a:p>
            <a:p>
              <a:pPr algn="ctr" eaLnBrk="1" hangingPunct="1">
                <a:spcBef>
                  <a:spcPct val="0"/>
                </a:spcBef>
                <a:buFontTx/>
                <a:buNone/>
              </a:pPr>
              <a:r>
                <a:rPr lang="en-US" altLang="en-US" sz="2400" b="1" dirty="0">
                  <a:solidFill>
                    <a:srgbClr val="FFFF00"/>
                  </a:solidFill>
                  <a:latin typeface="Arial" charset="0"/>
                  <a:cs typeface="Arial" charset="0"/>
                </a:rPr>
                <a:t>(60-90°)</a:t>
              </a:r>
            </a:p>
          </p:txBody>
        </p:sp>
        <p:cxnSp>
          <p:nvCxnSpPr>
            <p:cNvPr id="28" name="Straight Arrow Connector 27"/>
            <p:cNvCxnSpPr/>
            <p:nvPr/>
          </p:nvCxnSpPr>
          <p:spPr>
            <a:xfrm flipV="1">
              <a:off x="1981200" y="991059"/>
              <a:ext cx="2590800" cy="7612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1822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michelle\Kapiolani Comm College\Ocean 201\global_circulation_press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5138738"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39" name="Text Box 3"/>
          <p:cNvSpPr txBox="1">
            <a:spLocks noChangeArrowheads="1"/>
          </p:cNvSpPr>
          <p:nvPr/>
        </p:nvSpPr>
        <p:spPr bwMode="auto">
          <a:xfrm>
            <a:off x="6324600" y="2819400"/>
            <a:ext cx="26066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chemeClr val="bg1"/>
                </a:solidFill>
              </a:rPr>
              <a:t>ITCZ </a:t>
            </a:r>
            <a:r>
              <a:rPr lang="en-US" dirty="0" err="1">
                <a:solidFill>
                  <a:schemeClr val="bg1"/>
                </a:solidFill>
              </a:rPr>
              <a:t>intertropical</a:t>
            </a:r>
            <a:r>
              <a:rPr lang="en-US" dirty="0">
                <a:solidFill>
                  <a:schemeClr val="bg1"/>
                </a:solidFill>
              </a:rPr>
              <a:t> convergence zone= doldrums</a:t>
            </a:r>
          </a:p>
          <a:p>
            <a:r>
              <a:rPr lang="en-US" dirty="0">
                <a:solidFill>
                  <a:schemeClr val="bg1"/>
                </a:solidFill>
              </a:rPr>
              <a:t>Low pressure, wet climate</a:t>
            </a:r>
          </a:p>
        </p:txBody>
      </p:sp>
      <p:sp>
        <p:nvSpPr>
          <p:cNvPr id="39940" name="Text Box 4"/>
          <p:cNvSpPr txBox="1">
            <a:spLocks noChangeArrowheads="1"/>
          </p:cNvSpPr>
          <p:nvPr/>
        </p:nvSpPr>
        <p:spPr bwMode="auto">
          <a:xfrm>
            <a:off x="3565525" y="268288"/>
            <a:ext cx="1844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High pressure, dry climate</a:t>
            </a:r>
          </a:p>
        </p:txBody>
      </p:sp>
      <p:sp>
        <p:nvSpPr>
          <p:cNvPr id="39941" name="Line 5"/>
          <p:cNvSpPr>
            <a:spLocks noChangeShapeType="1"/>
          </p:cNvSpPr>
          <p:nvPr/>
        </p:nvSpPr>
        <p:spPr bwMode="auto">
          <a:xfrm flipH="1" flipV="1">
            <a:off x="1447800" y="457200"/>
            <a:ext cx="2133600" cy="76200"/>
          </a:xfrm>
          <a:prstGeom prst="line">
            <a:avLst/>
          </a:prstGeom>
          <a:noFill/>
          <a:ln w="38100">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2" name="Text Box 6"/>
          <p:cNvSpPr txBox="1">
            <a:spLocks noChangeArrowheads="1"/>
          </p:cNvSpPr>
          <p:nvPr/>
        </p:nvSpPr>
        <p:spPr bwMode="auto">
          <a:xfrm>
            <a:off x="4876800" y="1447800"/>
            <a:ext cx="40347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Low pressure, wet </a:t>
            </a:r>
            <a:r>
              <a:rPr lang="en-US" dirty="0" smtClean="0">
                <a:solidFill>
                  <a:srgbClr val="FFFF00"/>
                </a:solidFill>
              </a:rPr>
              <a:t>climate, overcast skies</a:t>
            </a:r>
            <a:endParaRPr lang="en-US" dirty="0">
              <a:solidFill>
                <a:srgbClr val="FFFF00"/>
              </a:solidFill>
            </a:endParaRPr>
          </a:p>
        </p:txBody>
      </p:sp>
      <p:sp>
        <p:nvSpPr>
          <p:cNvPr id="39943" name="Line 7"/>
          <p:cNvSpPr>
            <a:spLocks noChangeShapeType="1"/>
          </p:cNvSpPr>
          <p:nvPr/>
        </p:nvSpPr>
        <p:spPr bwMode="auto">
          <a:xfrm flipH="1" flipV="1">
            <a:off x="2759075" y="1636713"/>
            <a:ext cx="2133600" cy="76200"/>
          </a:xfrm>
          <a:prstGeom prst="line">
            <a:avLst/>
          </a:prstGeom>
          <a:noFill/>
          <a:ln w="38100">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4" name="Line 8"/>
          <p:cNvSpPr>
            <a:spLocks noChangeShapeType="1"/>
          </p:cNvSpPr>
          <p:nvPr/>
        </p:nvSpPr>
        <p:spPr bwMode="auto">
          <a:xfrm flipH="1">
            <a:off x="3429000" y="3124200"/>
            <a:ext cx="2971800" cy="381000"/>
          </a:xfrm>
          <a:prstGeom prst="line">
            <a:avLst/>
          </a:prstGeom>
          <a:noFill/>
          <a:ln w="38100">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5" name="Text Box 9"/>
          <p:cNvSpPr txBox="1">
            <a:spLocks noChangeArrowheads="1"/>
          </p:cNvSpPr>
          <p:nvPr/>
        </p:nvSpPr>
        <p:spPr bwMode="auto">
          <a:xfrm>
            <a:off x="381000" y="4191000"/>
            <a:ext cx="533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30</a:t>
            </a:r>
            <a:r>
              <a:rPr lang="en-US" sz="1800" b="1" baseline="30000"/>
              <a:t>o</a:t>
            </a:r>
          </a:p>
        </p:txBody>
      </p:sp>
      <p:sp>
        <p:nvSpPr>
          <p:cNvPr id="39946" name="Text Box 10"/>
          <p:cNvSpPr txBox="1">
            <a:spLocks noChangeArrowheads="1"/>
          </p:cNvSpPr>
          <p:nvPr/>
        </p:nvSpPr>
        <p:spPr bwMode="auto">
          <a:xfrm>
            <a:off x="381000" y="2438400"/>
            <a:ext cx="533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30</a:t>
            </a:r>
            <a:r>
              <a:rPr lang="en-US" sz="1800" b="1" baseline="30000"/>
              <a:t>o</a:t>
            </a:r>
          </a:p>
        </p:txBody>
      </p:sp>
      <p:sp>
        <p:nvSpPr>
          <p:cNvPr id="39947" name="Text Box 11"/>
          <p:cNvSpPr txBox="1">
            <a:spLocks noChangeArrowheads="1"/>
          </p:cNvSpPr>
          <p:nvPr/>
        </p:nvSpPr>
        <p:spPr bwMode="auto">
          <a:xfrm>
            <a:off x="304800" y="5181600"/>
            <a:ext cx="609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60</a:t>
            </a:r>
            <a:r>
              <a:rPr lang="en-US" sz="1800" b="1" baseline="30000"/>
              <a:t>o</a:t>
            </a:r>
          </a:p>
        </p:txBody>
      </p:sp>
      <p:sp>
        <p:nvSpPr>
          <p:cNvPr id="39948" name="Text Box 12"/>
          <p:cNvSpPr txBox="1">
            <a:spLocks noChangeArrowheads="1"/>
          </p:cNvSpPr>
          <p:nvPr/>
        </p:nvSpPr>
        <p:spPr bwMode="auto">
          <a:xfrm>
            <a:off x="304800" y="1447800"/>
            <a:ext cx="609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60</a:t>
            </a:r>
            <a:r>
              <a:rPr lang="en-US" sz="1800" b="1" baseline="30000"/>
              <a:t>o</a:t>
            </a:r>
          </a:p>
        </p:txBody>
      </p:sp>
      <p:sp>
        <p:nvSpPr>
          <p:cNvPr id="39949" name="Text Box 13"/>
          <p:cNvSpPr txBox="1">
            <a:spLocks noChangeArrowheads="1"/>
          </p:cNvSpPr>
          <p:nvPr/>
        </p:nvSpPr>
        <p:spPr bwMode="auto">
          <a:xfrm>
            <a:off x="304800" y="6172200"/>
            <a:ext cx="609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90</a:t>
            </a:r>
            <a:r>
              <a:rPr lang="en-US" sz="1800" b="1" baseline="30000"/>
              <a:t>o</a:t>
            </a:r>
          </a:p>
        </p:txBody>
      </p:sp>
      <p:sp>
        <p:nvSpPr>
          <p:cNvPr id="39950" name="Text Box 14"/>
          <p:cNvSpPr txBox="1">
            <a:spLocks noChangeArrowheads="1"/>
          </p:cNvSpPr>
          <p:nvPr/>
        </p:nvSpPr>
        <p:spPr bwMode="auto">
          <a:xfrm>
            <a:off x="304800" y="228600"/>
            <a:ext cx="609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90</a:t>
            </a:r>
            <a:r>
              <a:rPr lang="en-US" sz="1800" b="1" baseline="30000"/>
              <a:t>o</a:t>
            </a:r>
          </a:p>
        </p:txBody>
      </p:sp>
      <p:sp>
        <p:nvSpPr>
          <p:cNvPr id="39951" name="Text Box 15"/>
          <p:cNvSpPr txBox="1">
            <a:spLocks noChangeArrowheads="1"/>
          </p:cNvSpPr>
          <p:nvPr/>
        </p:nvSpPr>
        <p:spPr bwMode="auto">
          <a:xfrm>
            <a:off x="304800" y="3352800"/>
            <a:ext cx="533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 0</a:t>
            </a:r>
            <a:r>
              <a:rPr lang="en-US" sz="1800" b="1" baseline="30000"/>
              <a:t>o</a:t>
            </a:r>
          </a:p>
        </p:txBody>
      </p:sp>
      <p:sp>
        <p:nvSpPr>
          <p:cNvPr id="39952" name="Text Box 16"/>
          <p:cNvSpPr txBox="1">
            <a:spLocks noChangeArrowheads="1"/>
          </p:cNvSpPr>
          <p:nvPr/>
        </p:nvSpPr>
        <p:spPr bwMode="auto">
          <a:xfrm>
            <a:off x="5257800" y="1981200"/>
            <a:ext cx="3637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High pressure, dry </a:t>
            </a:r>
            <a:r>
              <a:rPr lang="en-US" dirty="0" smtClean="0">
                <a:solidFill>
                  <a:srgbClr val="FFFF00"/>
                </a:solidFill>
              </a:rPr>
              <a:t>climate, clear sky</a:t>
            </a:r>
            <a:endParaRPr lang="en-US" dirty="0">
              <a:solidFill>
                <a:srgbClr val="FFFF00"/>
              </a:solidFill>
            </a:endParaRPr>
          </a:p>
        </p:txBody>
      </p:sp>
      <p:sp>
        <p:nvSpPr>
          <p:cNvPr id="39953" name="Line 17"/>
          <p:cNvSpPr>
            <a:spLocks noChangeShapeType="1"/>
          </p:cNvSpPr>
          <p:nvPr/>
        </p:nvSpPr>
        <p:spPr bwMode="auto">
          <a:xfrm flipH="1">
            <a:off x="3200400" y="2209800"/>
            <a:ext cx="2057400" cy="457200"/>
          </a:xfrm>
          <a:prstGeom prst="line">
            <a:avLst/>
          </a:prstGeom>
          <a:noFill/>
          <a:ln w="38100">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746" name="Picture 2" descr="http://hilarybradt.files.wordpress.com/2008/08/sculpture-ho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416397"/>
            <a:ext cx="2031124" cy="165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09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ux1.eiu.edu/~cfjps/1400/FIG07_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 y="646331"/>
            <a:ext cx="9144000" cy="491490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ChangeArrowheads="1"/>
          </p:cNvSpPr>
          <p:nvPr/>
        </p:nvSpPr>
        <p:spPr bwMode="auto">
          <a:xfrm>
            <a:off x="4572000" y="-228600"/>
            <a:ext cx="45651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buFontTx/>
              <a:buAutoNum type="alphaUcParenR"/>
            </a:pPr>
            <a:endParaRPr lang="en-US" sz="1800" dirty="0">
              <a:solidFill>
                <a:srgbClr val="FFFF00"/>
              </a:solidFill>
              <a:latin typeface="Times New Roman" pitchFamily="18" charset="0"/>
              <a:cs typeface="Times New Roman" pitchFamily="18" charset="0"/>
            </a:endParaRPr>
          </a:p>
          <a:p>
            <a:r>
              <a:rPr lang="en-US" sz="1800" dirty="0">
                <a:solidFill>
                  <a:srgbClr val="FFFF00"/>
                </a:solidFill>
                <a:latin typeface="Times New Roman" pitchFamily="18" charset="0"/>
                <a:cs typeface="Times New Roman" pitchFamily="18" charset="0"/>
              </a:rPr>
              <a:t>Actual wind patterns owing to land mass distribution.. </a:t>
            </a:r>
          </a:p>
          <a:p>
            <a:pPr marL="457200" indent="-457200" eaLnBrk="0" hangingPunct="0"/>
            <a:endParaRPr lang="en-US" sz="1800" dirty="0">
              <a:solidFill>
                <a:srgbClr val="FFFF00"/>
              </a:solidFill>
              <a:latin typeface="Times New Roman" pitchFamily="18" charset="0"/>
              <a:cs typeface="Times New Roman" pitchFamily="18" charset="0"/>
            </a:endParaRPr>
          </a:p>
        </p:txBody>
      </p:sp>
      <p:sp>
        <p:nvSpPr>
          <p:cNvPr id="2" name="Rectangle 1"/>
          <p:cNvSpPr/>
          <p:nvPr/>
        </p:nvSpPr>
        <p:spPr>
          <a:xfrm>
            <a:off x="228600" y="0"/>
            <a:ext cx="4191000" cy="646331"/>
          </a:xfrm>
          <a:prstGeom prst="rect">
            <a:avLst/>
          </a:prstGeom>
        </p:spPr>
        <p:txBody>
          <a:bodyPr wrap="square">
            <a:spAutoFit/>
          </a:bodyPr>
          <a:lstStyle/>
          <a:p>
            <a:r>
              <a:rPr lang="en-US" dirty="0">
                <a:solidFill>
                  <a:srgbClr val="FFFF00"/>
                </a:solidFill>
                <a:latin typeface="Times New Roman" pitchFamily="18" charset="0"/>
                <a:cs typeface="Times New Roman" pitchFamily="18" charset="0"/>
              </a:rPr>
              <a:t>Idealized winds generated by pressure gradient and </a:t>
            </a:r>
            <a:r>
              <a:rPr lang="en-US" dirty="0" err="1">
                <a:solidFill>
                  <a:srgbClr val="FFFF00"/>
                </a:solidFill>
                <a:latin typeface="Times New Roman" pitchFamily="18" charset="0"/>
                <a:cs typeface="Times New Roman" pitchFamily="18" charset="0"/>
              </a:rPr>
              <a:t>Coriolis</a:t>
            </a:r>
            <a:r>
              <a:rPr lang="en-US" dirty="0">
                <a:solidFill>
                  <a:srgbClr val="FFFF00"/>
                </a:solidFill>
                <a:latin typeface="Times New Roman" pitchFamily="18" charset="0"/>
                <a:cs typeface="Times New Roman" pitchFamily="18" charset="0"/>
              </a:rPr>
              <a:t> Force.  </a:t>
            </a:r>
            <a:endParaRPr lang="en-US" dirty="0"/>
          </a:p>
        </p:txBody>
      </p:sp>
      <p:sp>
        <p:nvSpPr>
          <p:cNvPr id="3" name="Rectangle 2"/>
          <p:cNvSpPr/>
          <p:nvPr/>
        </p:nvSpPr>
        <p:spPr>
          <a:xfrm>
            <a:off x="38100" y="5613737"/>
            <a:ext cx="4572000" cy="1015663"/>
          </a:xfrm>
          <a:prstGeom prst="rect">
            <a:avLst/>
          </a:prstGeom>
        </p:spPr>
        <p:txBody>
          <a:bodyPr>
            <a:spAutoFit/>
          </a:bodyPr>
          <a:lstStyle/>
          <a:p>
            <a:r>
              <a:rPr lang="en-US" sz="1200" b="1" dirty="0" smtClean="0">
                <a:solidFill>
                  <a:srgbClr val="FFFF00"/>
                </a:solidFill>
                <a:latin typeface="Times New Roman" pitchFamily="18" charset="0"/>
                <a:cs typeface="Times New Roman" pitchFamily="18" charset="0"/>
              </a:rPr>
              <a:t>Horse Latitudes</a:t>
            </a:r>
            <a:r>
              <a:rPr lang="en-US" sz="1200" dirty="0" smtClean="0">
                <a:solidFill>
                  <a:srgbClr val="FFFF00"/>
                </a:solidFill>
                <a:latin typeface="Times New Roman" pitchFamily="18" charset="0"/>
                <a:cs typeface="Times New Roman" pitchFamily="18" charset="0"/>
              </a:rPr>
              <a:t> </a:t>
            </a:r>
            <a:br>
              <a:rPr lang="en-US" sz="1200" dirty="0" smtClean="0">
                <a:solidFill>
                  <a:srgbClr val="FFFF00"/>
                </a:solidFill>
                <a:latin typeface="Times New Roman" pitchFamily="18" charset="0"/>
                <a:cs typeface="Times New Roman" pitchFamily="18" charset="0"/>
              </a:rPr>
            </a:br>
            <a:r>
              <a:rPr lang="en-US" sz="1200" dirty="0" smtClean="0">
                <a:solidFill>
                  <a:srgbClr val="FFFF00"/>
                </a:solidFill>
                <a:latin typeface="Times New Roman" pitchFamily="18" charset="0"/>
                <a:cs typeface="Times New Roman" pitchFamily="18" charset="0"/>
              </a:rPr>
              <a:t>Around 30°N we see a region of subsiding (sinking) air.  Sinking air is typically dry and free of substantial precipitation. </a:t>
            </a:r>
            <a:br>
              <a:rPr lang="en-US" sz="1200" dirty="0" smtClean="0">
                <a:solidFill>
                  <a:srgbClr val="FFFF00"/>
                </a:solidFill>
                <a:latin typeface="Times New Roman" pitchFamily="18" charset="0"/>
                <a:cs typeface="Times New Roman" pitchFamily="18" charset="0"/>
              </a:rPr>
            </a:br>
            <a:r>
              <a:rPr lang="en-US" sz="1200" dirty="0" smtClean="0">
                <a:solidFill>
                  <a:srgbClr val="FFFF00"/>
                </a:solidFill>
                <a:latin typeface="Times New Roman" pitchFamily="18" charset="0"/>
                <a:cs typeface="Times New Roman" pitchFamily="18" charset="0"/>
              </a:rPr>
              <a:t>Many of the major desert regions of the northern hemisphere are found near 30° latitude.  E.g., Sahara, Middle East, SW United States. </a:t>
            </a:r>
            <a:endParaRPr lang="en-US" sz="1200" dirty="0">
              <a:solidFill>
                <a:srgbClr val="FFFF00"/>
              </a:solidFill>
              <a:latin typeface="Times New Roman" pitchFamily="18" charset="0"/>
              <a:cs typeface="Times New Roman" pitchFamily="18" charset="0"/>
            </a:endParaRPr>
          </a:p>
        </p:txBody>
      </p:sp>
      <p:sp>
        <p:nvSpPr>
          <p:cNvPr id="4" name="Rectangle 3"/>
          <p:cNvSpPr/>
          <p:nvPr/>
        </p:nvSpPr>
        <p:spPr>
          <a:xfrm>
            <a:off x="4643967" y="5503334"/>
            <a:ext cx="4572000" cy="1569660"/>
          </a:xfrm>
          <a:prstGeom prst="rect">
            <a:avLst/>
          </a:prstGeom>
        </p:spPr>
        <p:txBody>
          <a:bodyPr>
            <a:spAutoFit/>
          </a:bodyPr>
          <a:lstStyle/>
          <a:p>
            <a:r>
              <a:rPr lang="en-US" sz="1200" b="1" dirty="0" smtClean="0">
                <a:solidFill>
                  <a:srgbClr val="FFFF00"/>
                </a:solidFill>
                <a:latin typeface="Times New Roman" pitchFamily="18" charset="0"/>
                <a:cs typeface="Times New Roman" pitchFamily="18" charset="0"/>
              </a:rPr>
              <a:t>Doldrums</a:t>
            </a:r>
            <a:r>
              <a:rPr lang="en-US" sz="1200" dirty="0" smtClean="0">
                <a:solidFill>
                  <a:srgbClr val="FFFF00"/>
                </a:solidFill>
                <a:latin typeface="Times New Roman" pitchFamily="18" charset="0"/>
                <a:cs typeface="Times New Roman" pitchFamily="18" charset="0"/>
              </a:rPr>
              <a:t> </a:t>
            </a:r>
            <a:br>
              <a:rPr lang="en-US" sz="1200" dirty="0" smtClean="0">
                <a:solidFill>
                  <a:srgbClr val="FFFF00"/>
                </a:solidFill>
                <a:latin typeface="Times New Roman" pitchFamily="18" charset="0"/>
                <a:cs typeface="Times New Roman" pitchFamily="18" charset="0"/>
              </a:rPr>
            </a:br>
            <a:r>
              <a:rPr lang="en-US" sz="1200" dirty="0" smtClean="0">
                <a:solidFill>
                  <a:srgbClr val="FFFF00"/>
                </a:solidFill>
                <a:latin typeface="Times New Roman" pitchFamily="18" charset="0"/>
                <a:cs typeface="Times New Roman" pitchFamily="18" charset="0"/>
              </a:rPr>
              <a:t>Located near the equator, the doldrums are where the trade winds meet and where the pressure gradient decreases creating very little winds.  That's why sailors find it difficult to cross the equator and why weather systems in the one hemisphere rarely cross into the other hemisphere.  The doldrums are also called the </a:t>
            </a:r>
            <a:r>
              <a:rPr lang="en-US" sz="1200" b="1" dirty="0" err="1" smtClean="0">
                <a:solidFill>
                  <a:srgbClr val="FFFF00"/>
                </a:solidFill>
                <a:latin typeface="Times New Roman" pitchFamily="18" charset="0"/>
                <a:cs typeface="Times New Roman" pitchFamily="18" charset="0"/>
              </a:rPr>
              <a:t>intertropical</a:t>
            </a:r>
            <a:r>
              <a:rPr lang="en-US" sz="1200" b="1" dirty="0" smtClean="0">
                <a:solidFill>
                  <a:srgbClr val="FFFF00"/>
                </a:solidFill>
                <a:latin typeface="Times New Roman" pitchFamily="18" charset="0"/>
                <a:cs typeface="Times New Roman" pitchFamily="18" charset="0"/>
              </a:rPr>
              <a:t> convergence zone</a:t>
            </a:r>
            <a:r>
              <a:rPr lang="en-US" sz="1200" dirty="0" smtClean="0">
                <a:solidFill>
                  <a:srgbClr val="FFFF00"/>
                </a:solidFill>
                <a:latin typeface="Times New Roman" pitchFamily="18" charset="0"/>
                <a:cs typeface="Times New Roman" pitchFamily="18" charset="0"/>
              </a:rPr>
              <a:t> (</a:t>
            </a:r>
            <a:r>
              <a:rPr lang="en-US" sz="1200" b="1" dirty="0" smtClean="0">
                <a:solidFill>
                  <a:srgbClr val="FFFF00"/>
                </a:solidFill>
                <a:latin typeface="Times New Roman" pitchFamily="18" charset="0"/>
                <a:cs typeface="Times New Roman" pitchFamily="18" charset="0"/>
              </a:rPr>
              <a:t>ITCZ</a:t>
            </a:r>
            <a:r>
              <a:rPr lang="en-US" sz="1200" dirty="0" smtClean="0">
                <a:solidFill>
                  <a:srgbClr val="FFFF00"/>
                </a:solidFill>
                <a:latin typeface="Times New Roman" pitchFamily="18" charset="0"/>
                <a:cs typeface="Times New Roman" pitchFamily="18" charset="0"/>
              </a:rPr>
              <a:t>). </a:t>
            </a:r>
          </a:p>
          <a:p>
            <a:endParaRPr lang="en-US" sz="12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1769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620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p:cNvSpPr txBox="1">
            <a:spLocks noChangeArrowheads="1"/>
          </p:cNvSpPr>
          <p:nvPr/>
        </p:nvSpPr>
        <p:spPr bwMode="auto">
          <a:xfrm>
            <a:off x="1854715" y="-76200"/>
            <a:ext cx="5409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tabLst>
                <a:tab pos="685800" algn="l"/>
              </a:tabLst>
            </a:pPr>
            <a:r>
              <a:rPr lang="en-US" sz="2400" b="1" dirty="0" err="1">
                <a:solidFill>
                  <a:srgbClr val="FFFF00"/>
                </a:solidFill>
                <a:latin typeface="Times New Roman" pitchFamily="18" charset="0"/>
                <a:cs typeface="Times New Roman" pitchFamily="18" charset="0"/>
              </a:rPr>
              <a:t>Intertropical</a:t>
            </a:r>
            <a:r>
              <a:rPr lang="en-US" sz="2400" b="1" dirty="0">
                <a:solidFill>
                  <a:srgbClr val="FFFF00"/>
                </a:solidFill>
                <a:latin typeface="Times New Roman" pitchFamily="18" charset="0"/>
                <a:cs typeface="Times New Roman" pitchFamily="18" charset="0"/>
              </a:rPr>
              <a:t> Convergence Zone - ITCZ</a:t>
            </a:r>
          </a:p>
        </p:txBody>
      </p:sp>
      <p:pic>
        <p:nvPicPr>
          <p:cNvPr id="112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3781425"/>
            <a:ext cx="7543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p:cNvSpPr/>
          <p:nvPr/>
        </p:nvSpPr>
        <p:spPr>
          <a:xfrm rot="10800000">
            <a:off x="4724400" y="3429000"/>
            <a:ext cx="685800" cy="1371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a:spLocks noChangeArrowheads="1"/>
          </p:cNvSpPr>
          <p:nvPr/>
        </p:nvSpPr>
        <p:spPr bwMode="auto">
          <a:xfrm>
            <a:off x="5334000" y="3733800"/>
            <a:ext cx="3095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latin typeface="Arial" pitchFamily="34" charset="0"/>
                <a:cs typeface="Arial" pitchFamily="34" charset="0"/>
              </a:rPr>
              <a:t>Doldrums, horse latitudes,</a:t>
            </a:r>
          </a:p>
          <a:p>
            <a:r>
              <a:rPr lang="en-US" b="1">
                <a:latin typeface="Arial" pitchFamily="34" charset="0"/>
                <a:cs typeface="Arial" pitchFamily="34" charset="0"/>
              </a:rPr>
              <a:t>Trade winds, westerlies, </a:t>
            </a:r>
          </a:p>
          <a:p>
            <a:r>
              <a:rPr lang="en-US" b="1">
                <a:latin typeface="Arial" pitchFamily="34" charset="0"/>
                <a:cs typeface="Arial" pitchFamily="34" charset="0"/>
              </a:rPr>
              <a:t>Shift north in the summer</a:t>
            </a:r>
          </a:p>
        </p:txBody>
      </p:sp>
      <p:sp>
        <p:nvSpPr>
          <p:cNvPr id="11" name="Down Arrow 10"/>
          <p:cNvSpPr/>
          <p:nvPr/>
        </p:nvSpPr>
        <p:spPr>
          <a:xfrm>
            <a:off x="4724400" y="5257800"/>
            <a:ext cx="685800" cy="1371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a:spLocks noChangeArrowheads="1"/>
          </p:cNvSpPr>
          <p:nvPr/>
        </p:nvSpPr>
        <p:spPr bwMode="auto">
          <a:xfrm>
            <a:off x="5257800" y="5257800"/>
            <a:ext cx="3095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latin typeface="Arial" pitchFamily="34" charset="0"/>
                <a:cs typeface="Arial" pitchFamily="34" charset="0"/>
              </a:rPr>
              <a:t>Doldrums, horse latitudes,</a:t>
            </a:r>
          </a:p>
          <a:p>
            <a:r>
              <a:rPr lang="en-US" b="1">
                <a:latin typeface="Arial" pitchFamily="34" charset="0"/>
                <a:cs typeface="Arial" pitchFamily="34" charset="0"/>
              </a:rPr>
              <a:t>Trade winds, westerlies, </a:t>
            </a:r>
          </a:p>
          <a:p>
            <a:r>
              <a:rPr lang="en-US" b="1">
                <a:latin typeface="Arial" pitchFamily="34" charset="0"/>
                <a:cs typeface="Arial" pitchFamily="34" charset="0"/>
              </a:rPr>
              <a:t>Shift south in the winter</a:t>
            </a:r>
          </a:p>
        </p:txBody>
      </p:sp>
      <p:grpSp>
        <p:nvGrpSpPr>
          <p:cNvPr id="2" name="Group 14"/>
          <p:cNvGrpSpPr>
            <a:grpSpLocks/>
          </p:cNvGrpSpPr>
          <p:nvPr/>
        </p:nvGrpSpPr>
        <p:grpSpPr bwMode="auto">
          <a:xfrm>
            <a:off x="2036763" y="3925888"/>
            <a:ext cx="3124200" cy="990600"/>
            <a:chOff x="2036572" y="3926609"/>
            <a:chExt cx="3124603" cy="990600"/>
          </a:xfrm>
        </p:grpSpPr>
        <p:sp>
          <p:nvSpPr>
            <p:cNvPr id="13" name="Right Arrow 12"/>
            <p:cNvSpPr/>
            <p:nvPr/>
          </p:nvSpPr>
          <p:spPr>
            <a:xfrm rot="1604759">
              <a:off x="2036572" y="3926609"/>
              <a:ext cx="3124603"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75" name="TextBox 13"/>
            <p:cNvSpPr txBox="1">
              <a:spLocks noChangeArrowheads="1"/>
            </p:cNvSpPr>
            <p:nvPr/>
          </p:nvSpPr>
          <p:spPr bwMode="auto">
            <a:xfrm rot="1561340">
              <a:off x="2079443" y="4262670"/>
              <a:ext cx="2941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dirty="0">
                  <a:solidFill>
                    <a:schemeClr val="bg1"/>
                  </a:solidFill>
                  <a:latin typeface="Arial" pitchFamily="34" charset="0"/>
                  <a:cs typeface="Arial" pitchFamily="34" charset="0"/>
                </a:rPr>
                <a:t>Big differences over land</a:t>
              </a:r>
            </a:p>
          </p:txBody>
        </p:sp>
      </p:grpSp>
      <p:sp>
        <p:nvSpPr>
          <p:cNvPr id="3" name="Freeform 2"/>
          <p:cNvSpPr/>
          <p:nvPr/>
        </p:nvSpPr>
        <p:spPr>
          <a:xfrm>
            <a:off x="1253209" y="898634"/>
            <a:ext cx="6566576" cy="1466194"/>
          </a:xfrm>
          <a:custGeom>
            <a:avLst/>
            <a:gdLst>
              <a:gd name="connsiteX0" fmla="*/ 3066543 w 6566576"/>
              <a:gd name="connsiteY0" fmla="*/ 220718 h 1466194"/>
              <a:gd name="connsiteX1" fmla="*/ 3003481 w 6566576"/>
              <a:gd name="connsiteY1" fmla="*/ 141890 h 1466194"/>
              <a:gd name="connsiteX2" fmla="*/ 2766998 w 6566576"/>
              <a:gd name="connsiteY2" fmla="*/ 94594 h 1466194"/>
              <a:gd name="connsiteX3" fmla="*/ 2089081 w 6566576"/>
              <a:gd name="connsiteY3" fmla="*/ 47297 h 1466194"/>
              <a:gd name="connsiteX4" fmla="*/ 1915660 w 6566576"/>
              <a:gd name="connsiteY4" fmla="*/ 31532 h 1466194"/>
              <a:gd name="connsiteX5" fmla="*/ 1032791 w 6566576"/>
              <a:gd name="connsiteY5" fmla="*/ 0 h 1466194"/>
              <a:gd name="connsiteX6" fmla="*/ 512529 w 6566576"/>
              <a:gd name="connsiteY6" fmla="*/ 15766 h 1466194"/>
              <a:gd name="connsiteX7" fmla="*/ 417936 w 6566576"/>
              <a:gd name="connsiteY7" fmla="*/ 63063 h 1466194"/>
              <a:gd name="connsiteX8" fmla="*/ 354874 w 6566576"/>
              <a:gd name="connsiteY8" fmla="*/ 78828 h 1466194"/>
              <a:gd name="connsiteX9" fmla="*/ 307577 w 6566576"/>
              <a:gd name="connsiteY9" fmla="*/ 126125 h 1466194"/>
              <a:gd name="connsiteX10" fmla="*/ 260281 w 6566576"/>
              <a:gd name="connsiteY10" fmla="*/ 189187 h 1466194"/>
              <a:gd name="connsiteX11" fmla="*/ 102625 w 6566576"/>
              <a:gd name="connsiteY11" fmla="*/ 315311 h 1466194"/>
              <a:gd name="connsiteX12" fmla="*/ 71094 w 6566576"/>
              <a:gd name="connsiteY12" fmla="*/ 378373 h 1466194"/>
              <a:gd name="connsiteX13" fmla="*/ 23798 w 6566576"/>
              <a:gd name="connsiteY13" fmla="*/ 441435 h 1466194"/>
              <a:gd name="connsiteX14" fmla="*/ 102625 w 6566576"/>
              <a:gd name="connsiteY14" fmla="*/ 977463 h 1466194"/>
              <a:gd name="connsiteX15" fmla="*/ 149922 w 6566576"/>
              <a:gd name="connsiteY15" fmla="*/ 1008994 h 1466194"/>
              <a:gd name="connsiteX16" fmla="*/ 181453 w 6566576"/>
              <a:gd name="connsiteY16" fmla="*/ 1056290 h 1466194"/>
              <a:gd name="connsiteX17" fmla="*/ 417936 w 6566576"/>
              <a:gd name="connsiteY17" fmla="*/ 1182414 h 1466194"/>
              <a:gd name="connsiteX18" fmla="*/ 528294 w 6566576"/>
              <a:gd name="connsiteY18" fmla="*/ 1245476 h 1466194"/>
              <a:gd name="connsiteX19" fmla="*/ 796308 w 6566576"/>
              <a:gd name="connsiteY19" fmla="*/ 1340069 h 1466194"/>
              <a:gd name="connsiteX20" fmla="*/ 1190446 w 6566576"/>
              <a:gd name="connsiteY20" fmla="*/ 1387366 h 1466194"/>
              <a:gd name="connsiteX21" fmla="*/ 1379632 w 6566576"/>
              <a:gd name="connsiteY21" fmla="*/ 1418897 h 1466194"/>
              <a:gd name="connsiteX22" fmla="*/ 1631881 w 6566576"/>
              <a:gd name="connsiteY22" fmla="*/ 1466194 h 1466194"/>
              <a:gd name="connsiteX23" fmla="*/ 3870584 w 6566576"/>
              <a:gd name="connsiteY23" fmla="*/ 1450428 h 1466194"/>
              <a:gd name="connsiteX24" fmla="*/ 4264722 w 6566576"/>
              <a:gd name="connsiteY24" fmla="*/ 1387366 h 1466194"/>
              <a:gd name="connsiteX25" fmla="*/ 4501205 w 6566576"/>
              <a:gd name="connsiteY25" fmla="*/ 1355835 h 1466194"/>
              <a:gd name="connsiteX26" fmla="*/ 4721922 w 6566576"/>
              <a:gd name="connsiteY26" fmla="*/ 1308538 h 1466194"/>
              <a:gd name="connsiteX27" fmla="*/ 4911108 w 6566576"/>
              <a:gd name="connsiteY27" fmla="*/ 1292773 h 1466194"/>
              <a:gd name="connsiteX28" fmla="*/ 5163357 w 6566576"/>
              <a:gd name="connsiteY28" fmla="*/ 1261242 h 1466194"/>
              <a:gd name="connsiteX29" fmla="*/ 5557494 w 6566576"/>
              <a:gd name="connsiteY29" fmla="*/ 1213945 h 1466194"/>
              <a:gd name="connsiteX30" fmla="*/ 5699384 w 6566576"/>
              <a:gd name="connsiteY30" fmla="*/ 1166649 h 1466194"/>
              <a:gd name="connsiteX31" fmla="*/ 6046225 w 6566576"/>
              <a:gd name="connsiteY31" fmla="*/ 1119352 h 1466194"/>
              <a:gd name="connsiteX32" fmla="*/ 6172350 w 6566576"/>
              <a:gd name="connsiteY32" fmla="*/ 1072056 h 1466194"/>
              <a:gd name="connsiteX33" fmla="*/ 6377301 w 6566576"/>
              <a:gd name="connsiteY33" fmla="*/ 1008994 h 1466194"/>
              <a:gd name="connsiteX34" fmla="*/ 6424598 w 6566576"/>
              <a:gd name="connsiteY34" fmla="*/ 977463 h 1466194"/>
              <a:gd name="connsiteX35" fmla="*/ 6519191 w 6566576"/>
              <a:gd name="connsiteY35" fmla="*/ 930166 h 1466194"/>
              <a:gd name="connsiteX36" fmla="*/ 6566488 w 6566576"/>
              <a:gd name="connsiteY36" fmla="*/ 835573 h 1466194"/>
              <a:gd name="connsiteX37" fmla="*/ 6534957 w 6566576"/>
              <a:gd name="connsiteY37" fmla="*/ 662152 h 1466194"/>
              <a:gd name="connsiteX38" fmla="*/ 6361536 w 6566576"/>
              <a:gd name="connsiteY38" fmla="*/ 504497 h 1466194"/>
              <a:gd name="connsiteX39" fmla="*/ 6282708 w 6566576"/>
              <a:gd name="connsiteY39" fmla="*/ 457200 h 1466194"/>
              <a:gd name="connsiteX40" fmla="*/ 5967398 w 6566576"/>
              <a:gd name="connsiteY40" fmla="*/ 362607 h 1466194"/>
              <a:gd name="connsiteX41" fmla="*/ 5825508 w 6566576"/>
              <a:gd name="connsiteY41" fmla="*/ 315311 h 1466194"/>
              <a:gd name="connsiteX42" fmla="*/ 5683619 w 6566576"/>
              <a:gd name="connsiteY42" fmla="*/ 283780 h 1466194"/>
              <a:gd name="connsiteX43" fmla="*/ 5399839 w 6566576"/>
              <a:gd name="connsiteY43" fmla="*/ 189187 h 1466194"/>
              <a:gd name="connsiteX44" fmla="*/ 5242184 w 6566576"/>
              <a:gd name="connsiteY44" fmla="*/ 141890 h 1466194"/>
              <a:gd name="connsiteX45" fmla="*/ 4974170 w 6566576"/>
              <a:gd name="connsiteY45" fmla="*/ 110359 h 1466194"/>
              <a:gd name="connsiteX46" fmla="*/ 4721922 w 6566576"/>
              <a:gd name="connsiteY46" fmla="*/ 94594 h 1466194"/>
              <a:gd name="connsiteX47" fmla="*/ 4359315 w 6566576"/>
              <a:gd name="connsiteY47" fmla="*/ 47297 h 1466194"/>
              <a:gd name="connsiteX48" fmla="*/ 2230970 w 6566576"/>
              <a:gd name="connsiteY48" fmla="*/ 47297 h 146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566576" h="1466194">
                <a:moveTo>
                  <a:pt x="3066543" y="220718"/>
                </a:moveTo>
                <a:cubicBezTo>
                  <a:pt x="3045522" y="194442"/>
                  <a:pt x="3031048" y="161187"/>
                  <a:pt x="3003481" y="141890"/>
                </a:cubicBezTo>
                <a:cubicBezTo>
                  <a:pt x="2952678" y="106328"/>
                  <a:pt x="2814584" y="98254"/>
                  <a:pt x="2766998" y="94594"/>
                </a:cubicBezTo>
                <a:cubicBezTo>
                  <a:pt x="2541144" y="77221"/>
                  <a:pt x="2314672" y="67805"/>
                  <a:pt x="2089081" y="47297"/>
                </a:cubicBezTo>
                <a:cubicBezTo>
                  <a:pt x="2031274" y="42042"/>
                  <a:pt x="1973647" y="34128"/>
                  <a:pt x="1915660" y="31532"/>
                </a:cubicBezTo>
                <a:lnTo>
                  <a:pt x="1032791" y="0"/>
                </a:lnTo>
                <a:cubicBezTo>
                  <a:pt x="859370" y="5255"/>
                  <a:pt x="685762" y="6142"/>
                  <a:pt x="512529" y="15766"/>
                </a:cubicBezTo>
                <a:cubicBezTo>
                  <a:pt x="461644" y="18593"/>
                  <a:pt x="462655" y="43898"/>
                  <a:pt x="417936" y="63063"/>
                </a:cubicBezTo>
                <a:cubicBezTo>
                  <a:pt x="398020" y="71598"/>
                  <a:pt x="375895" y="73573"/>
                  <a:pt x="354874" y="78828"/>
                </a:cubicBezTo>
                <a:cubicBezTo>
                  <a:pt x="339108" y="94594"/>
                  <a:pt x="322087" y="109197"/>
                  <a:pt x="307577" y="126125"/>
                </a:cubicBezTo>
                <a:cubicBezTo>
                  <a:pt x="290477" y="146075"/>
                  <a:pt x="279589" y="171365"/>
                  <a:pt x="260281" y="189187"/>
                </a:cubicBezTo>
                <a:cubicBezTo>
                  <a:pt x="210829" y="234835"/>
                  <a:pt x="102625" y="315311"/>
                  <a:pt x="102625" y="315311"/>
                </a:cubicBezTo>
                <a:cubicBezTo>
                  <a:pt x="92115" y="336332"/>
                  <a:pt x="83550" y="358443"/>
                  <a:pt x="71094" y="378373"/>
                </a:cubicBezTo>
                <a:cubicBezTo>
                  <a:pt x="57168" y="400655"/>
                  <a:pt x="25388" y="415207"/>
                  <a:pt x="23798" y="441435"/>
                </a:cubicBezTo>
                <a:cubicBezTo>
                  <a:pt x="6968" y="719137"/>
                  <a:pt x="-48248" y="826590"/>
                  <a:pt x="102625" y="977463"/>
                </a:cubicBezTo>
                <a:cubicBezTo>
                  <a:pt x="116023" y="990861"/>
                  <a:pt x="134156" y="998484"/>
                  <a:pt x="149922" y="1008994"/>
                </a:cubicBezTo>
                <a:cubicBezTo>
                  <a:pt x="160432" y="1024759"/>
                  <a:pt x="167067" y="1043959"/>
                  <a:pt x="181453" y="1056290"/>
                </a:cubicBezTo>
                <a:cubicBezTo>
                  <a:pt x="218506" y="1088050"/>
                  <a:pt x="409573" y="1177635"/>
                  <a:pt x="417936" y="1182414"/>
                </a:cubicBezTo>
                <a:cubicBezTo>
                  <a:pt x="454722" y="1203435"/>
                  <a:pt x="490399" y="1226528"/>
                  <a:pt x="528294" y="1245476"/>
                </a:cubicBezTo>
                <a:cubicBezTo>
                  <a:pt x="608849" y="1285754"/>
                  <a:pt x="710308" y="1320524"/>
                  <a:pt x="796308" y="1340069"/>
                </a:cubicBezTo>
                <a:cubicBezTo>
                  <a:pt x="949575" y="1374902"/>
                  <a:pt x="1032683" y="1375230"/>
                  <a:pt x="1190446" y="1387366"/>
                </a:cubicBezTo>
                <a:lnTo>
                  <a:pt x="1379632" y="1418897"/>
                </a:lnTo>
                <a:cubicBezTo>
                  <a:pt x="1463848" y="1433936"/>
                  <a:pt x="1546340" y="1465111"/>
                  <a:pt x="1631881" y="1466194"/>
                </a:cubicBezTo>
                <a:lnTo>
                  <a:pt x="3870584" y="1450428"/>
                </a:lnTo>
                <a:cubicBezTo>
                  <a:pt x="4001963" y="1429407"/>
                  <a:pt x="4132839" y="1404950"/>
                  <a:pt x="4264722" y="1387366"/>
                </a:cubicBezTo>
                <a:cubicBezTo>
                  <a:pt x="4343550" y="1376856"/>
                  <a:pt x="4422836" y="1369347"/>
                  <a:pt x="4501205" y="1355835"/>
                </a:cubicBezTo>
                <a:cubicBezTo>
                  <a:pt x="4575354" y="1343051"/>
                  <a:pt x="4647554" y="1319979"/>
                  <a:pt x="4721922" y="1308538"/>
                </a:cubicBezTo>
                <a:cubicBezTo>
                  <a:pt x="4784467" y="1298916"/>
                  <a:pt x="4848188" y="1299514"/>
                  <a:pt x="4911108" y="1292773"/>
                </a:cubicBezTo>
                <a:cubicBezTo>
                  <a:pt x="4995363" y="1283746"/>
                  <a:pt x="5079138" y="1270600"/>
                  <a:pt x="5163357" y="1261242"/>
                </a:cubicBezTo>
                <a:cubicBezTo>
                  <a:pt x="5568238" y="1216255"/>
                  <a:pt x="5077725" y="1282483"/>
                  <a:pt x="5557494" y="1213945"/>
                </a:cubicBezTo>
                <a:cubicBezTo>
                  <a:pt x="5604791" y="1198180"/>
                  <a:pt x="5650333" y="1175567"/>
                  <a:pt x="5699384" y="1166649"/>
                </a:cubicBezTo>
                <a:cubicBezTo>
                  <a:pt x="6000181" y="1111959"/>
                  <a:pt x="5803835" y="1190643"/>
                  <a:pt x="6046225" y="1119352"/>
                </a:cubicBezTo>
                <a:cubicBezTo>
                  <a:pt x="6089301" y="1106683"/>
                  <a:pt x="6129754" y="1086255"/>
                  <a:pt x="6172350" y="1072056"/>
                </a:cubicBezTo>
                <a:cubicBezTo>
                  <a:pt x="6224994" y="1054508"/>
                  <a:pt x="6324316" y="1032543"/>
                  <a:pt x="6377301" y="1008994"/>
                </a:cubicBezTo>
                <a:cubicBezTo>
                  <a:pt x="6394616" y="1001299"/>
                  <a:pt x="6408035" y="986665"/>
                  <a:pt x="6424598" y="977463"/>
                </a:cubicBezTo>
                <a:cubicBezTo>
                  <a:pt x="6455414" y="960343"/>
                  <a:pt x="6487660" y="945932"/>
                  <a:pt x="6519191" y="930166"/>
                </a:cubicBezTo>
                <a:cubicBezTo>
                  <a:pt x="6532731" y="909856"/>
                  <a:pt x="6568593" y="865049"/>
                  <a:pt x="6566488" y="835573"/>
                </a:cubicBezTo>
                <a:cubicBezTo>
                  <a:pt x="6562302" y="776968"/>
                  <a:pt x="6561233" y="714704"/>
                  <a:pt x="6534957" y="662152"/>
                </a:cubicBezTo>
                <a:cubicBezTo>
                  <a:pt x="6515677" y="623593"/>
                  <a:pt x="6410830" y="537360"/>
                  <a:pt x="6361536" y="504497"/>
                </a:cubicBezTo>
                <a:cubicBezTo>
                  <a:pt x="6336040" y="487499"/>
                  <a:pt x="6311159" y="468580"/>
                  <a:pt x="6282708" y="457200"/>
                </a:cubicBezTo>
                <a:cubicBezTo>
                  <a:pt x="5800800" y="264437"/>
                  <a:pt x="6198652" y="428679"/>
                  <a:pt x="5967398" y="362607"/>
                </a:cubicBezTo>
                <a:cubicBezTo>
                  <a:pt x="5919461" y="348911"/>
                  <a:pt x="5873544" y="328654"/>
                  <a:pt x="5825508" y="315311"/>
                </a:cubicBezTo>
                <a:cubicBezTo>
                  <a:pt x="5778825" y="302344"/>
                  <a:pt x="5730073" y="297544"/>
                  <a:pt x="5683619" y="283780"/>
                </a:cubicBezTo>
                <a:cubicBezTo>
                  <a:pt x="5588017" y="255454"/>
                  <a:pt x="5494766" y="219699"/>
                  <a:pt x="5399839" y="189187"/>
                </a:cubicBezTo>
                <a:cubicBezTo>
                  <a:pt x="5347605" y="172398"/>
                  <a:pt x="5296626" y="148695"/>
                  <a:pt x="5242184" y="141890"/>
                </a:cubicBezTo>
                <a:cubicBezTo>
                  <a:pt x="5182119" y="134382"/>
                  <a:pt x="5030936" y="114900"/>
                  <a:pt x="4974170" y="110359"/>
                </a:cubicBezTo>
                <a:cubicBezTo>
                  <a:pt x="4890192" y="103641"/>
                  <a:pt x="4806005" y="99849"/>
                  <a:pt x="4721922" y="94594"/>
                </a:cubicBezTo>
                <a:cubicBezTo>
                  <a:pt x="4560315" y="40725"/>
                  <a:pt x="4612349" y="48962"/>
                  <a:pt x="4359315" y="47297"/>
                </a:cubicBezTo>
                <a:lnTo>
                  <a:pt x="2230970" y="47297"/>
                </a:lnTo>
              </a:path>
            </a:pathLst>
          </a:cu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60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22238"/>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pPr eaLnBrk="1" hangingPunct="1">
              <a:defRPr/>
            </a:pPr>
            <a:r>
              <a:rPr altLang="en-US" kern="0" smtClean="0">
                <a:solidFill>
                  <a:srgbClr val="FFFF00"/>
                </a:solidFill>
                <a:latin typeface="Arial"/>
                <a:cs typeface="Arial"/>
              </a:rPr>
              <a:t>January Atmospheric Pressures and Winds</a:t>
            </a:r>
          </a:p>
        </p:txBody>
      </p:sp>
      <p:pic>
        <p:nvPicPr>
          <p:cNvPr id="327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438" y="381000"/>
            <a:ext cx="773112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95800"/>
            <a:ext cx="744855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090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871</Words>
  <Application>Microsoft Office PowerPoint</Application>
  <PresentationFormat>On-screen Show (4:3)</PresentationFormat>
  <Paragraphs>182</Paragraphs>
  <Slides>34</Slides>
  <Notes>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Fulweiler, Robinson W</dc:creator>
  <cp:lastModifiedBy>Fulweiler, Robinson W</cp:lastModifiedBy>
  <cp:revision>10</cp:revision>
  <dcterms:created xsi:type="dcterms:W3CDTF">2016-10-11T15:48:28Z</dcterms:created>
  <dcterms:modified xsi:type="dcterms:W3CDTF">2016-10-18T18:22:06Z</dcterms:modified>
</cp:coreProperties>
</file>