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4"/>
  </p:notesMasterIdLst>
  <p:sldIdLst>
    <p:sldId id="256" r:id="rId8"/>
    <p:sldId id="305" r:id="rId9"/>
    <p:sldId id="303" r:id="rId10"/>
    <p:sldId id="304" r:id="rId11"/>
    <p:sldId id="265" r:id="rId12"/>
    <p:sldId id="301" r:id="rId13"/>
    <p:sldId id="296" r:id="rId14"/>
    <p:sldId id="297" r:id="rId15"/>
    <p:sldId id="269" r:id="rId16"/>
    <p:sldId id="270" r:id="rId17"/>
    <p:sldId id="282" r:id="rId18"/>
    <p:sldId id="280" r:id="rId19"/>
    <p:sldId id="281" r:id="rId20"/>
    <p:sldId id="283" r:id="rId21"/>
    <p:sldId id="272" r:id="rId22"/>
    <p:sldId id="261" r:id="rId23"/>
    <p:sldId id="284" r:id="rId24"/>
    <p:sldId id="274" r:id="rId25"/>
    <p:sldId id="299" r:id="rId26"/>
    <p:sldId id="298" r:id="rId27"/>
    <p:sldId id="275" r:id="rId28"/>
    <p:sldId id="276" r:id="rId29"/>
    <p:sldId id="264" r:id="rId30"/>
    <p:sldId id="300" r:id="rId31"/>
    <p:sldId id="279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0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117"/>
    <a:srgbClr val="050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84628" autoAdjust="0"/>
  </p:normalViewPr>
  <p:slideViewPr>
    <p:cSldViewPr showGuides="1">
      <p:cViewPr>
        <p:scale>
          <a:sx n="50" d="100"/>
          <a:sy n="50" d="100"/>
        </p:scale>
        <p:origin x="-1168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A06FA-30AC-4A65-9EC7-2331197F32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ED27D-922A-43EA-8A10-0298B54E0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ED27D-922A-43EA-8A10-0298B54E0A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57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8ED57558-4B94-47D7-8699-F81F1C3B3286}" type="slidenum">
              <a:rPr lang="en-US" sz="120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C62BB75-9A7F-403E-9D19-8C7FEA396811}" type="slidenum">
              <a:rPr lang="en-US" sz="1200">
                <a:solidFill>
                  <a:prstClr val="black"/>
                </a:solidFill>
              </a:rPr>
              <a:pPr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84FDC52-A40F-4862-B981-7B5405A450E5}" type="slidenum">
              <a:rPr lang="en-US" sz="1200">
                <a:solidFill>
                  <a:prstClr val="black"/>
                </a:solidFill>
              </a:rPr>
              <a:pPr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8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E7B08FF-9986-4CDC-BA0C-34DDC34153F5}" type="slidenum">
              <a:rPr lang="en-US" sz="1200">
                <a:solidFill>
                  <a:prstClr val="black"/>
                </a:solidFill>
              </a:rPr>
              <a:pPr/>
              <a:t>14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990FC17-A084-4EDE-BB58-54039F5614D2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0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01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Guesses on the %</a:t>
            </a:r>
            <a:r>
              <a:rPr lang="en-US" baseline="0" dirty="0" smtClean="0"/>
              <a:t> of the population that is alive today because of this process?</a:t>
            </a:r>
            <a:endParaRPr lang="en-US" dirty="0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8D22316-BEFD-487E-B8D2-69801E067E0A}" type="slidenum">
              <a:rPr lang="en-US" sz="120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7674F-BE0E-784E-B573-064FE2845A6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6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81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8A7829-FDDD-416A-8C6E-A1121951B73A}" type="slidenum">
              <a:rPr lang="en-US" altLang="en-US" sz="1200">
                <a:solidFill>
                  <a:prstClr val="black"/>
                </a:solidFill>
              </a:rPr>
              <a:pPr eaLnBrk="1" hangingPunct="1"/>
              <a:t>20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One nitrogen element can impact</a:t>
            </a:r>
            <a:r>
              <a:rPr lang="en-US" baseline="0" dirty="0" smtClean="0"/>
              <a:t> the ozone layer, land, freshwater, and marine waters….. It keeps going….</a:t>
            </a: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2896DF7-AFFA-4C92-BAB4-104BDEA6E7B1}" type="slidenum">
              <a:rPr lang="en-US" sz="120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Factory</a:t>
            </a:r>
            <a:r>
              <a:rPr lang="en-US" baseline="0" dirty="0" smtClean="0"/>
              <a:t> to Field….then Field to crop…….crop to harvest….harvest to food product and then product to mouth…. (12 is spoilage and waste)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5F058EF-BA8F-4F6B-ACD0-09DF04BF4590}" type="slidenum">
              <a:rPr lang="en-US" sz="1200">
                <a:solidFill>
                  <a:prstClr val="black"/>
                </a:solidFill>
              </a:rPr>
              <a:pPr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8A7829-FDDD-416A-8C6E-A1121951B73A}" type="slidenum">
              <a:rPr lang="en-US" alt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3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8D66ABF-F35F-45C4-A5D1-189C56913684}" type="slidenum">
              <a:rPr lang="en-US" sz="1200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724" tIns="44362" rIns="88724" bIns="44362"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Dead zones in the coastal oceans have spread exponentially since the 1960s and have serious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consequences for ecosystem functioning. The formation of dead zones has been exacerbated by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in primary production and consequent worldwide coastal eutrophication fueled by riverine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runoff of fertilizers and the burning of fossil fuels. Enhanced primary production results in an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accumulation of particulate organic matter, which encourages microbial activity and the consumption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dissolved oxygen in bottom waters. Dead zones have now been reported from more than 400 systems,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affecting a total area of more than 245,000 square kilometers, and are probably a key stressor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marine ecosystems.</a:t>
            </a: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5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72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47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Galloway and Cowling – humans require 2 kg N y-1 – but we create about ~ 20 kg per person</a:t>
            </a:r>
            <a:r>
              <a:rPr lang="en-US" baseline="0" dirty="0" smtClean="0"/>
              <a:t> per year.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81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3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12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Releases </a:t>
            </a:r>
            <a:r>
              <a:rPr lang="en-US" dirty="0" err="1" smtClean="0"/>
              <a:t>NOx</a:t>
            </a:r>
            <a:r>
              <a:rPr lang="en-US" baseline="0" dirty="0" smtClean="0"/>
              <a:t> (NO and NO2 </a:t>
            </a:r>
            <a:r>
              <a:rPr lang="en-US" baseline="0" dirty="0" smtClean="0">
                <a:sym typeface="Wingdings" panose="05000000000000000000" pitchFamily="2" charset="2"/>
              </a:rPr>
              <a:t> comes down other places)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60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 – what adds</a:t>
            </a:r>
            <a:r>
              <a:rPr lang="en-US" baseline="0" dirty="0" smtClean="0"/>
              <a:t> the most N? your diet? Your transport? …let’s look at mine.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3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6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E0792-5412-4533-9B3C-A5FFE32E72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6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8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8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6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6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D43685F-1E7C-4955-86CE-E37A84DD913B}" type="slidenum">
              <a:rPr lang="en-US" sz="120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7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03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7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66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2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03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50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634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41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76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1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24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74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0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79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9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28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23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95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18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67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80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95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81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8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72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50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55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35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49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31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9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387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49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778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34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96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973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7D87E-864B-4E53-BD44-2A55054EE7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39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010CA-313E-4DD8-ACD1-48FD1027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143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3E29-9107-4739-8226-0B2118A270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002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F4BF9-6D98-413B-AF66-BF10F3AAA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09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3FA0E-8EB8-4C10-9673-81497BF3D6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789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17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FD918-89B6-4F59-9671-9EEDFC06DC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837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699F-A136-4688-868A-8A99E93DC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315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98F3D-E35D-443A-B43A-4CC9D7F8A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706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168A-813C-4C33-B378-8BC57BE16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71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6F9D9-2B35-4409-89CB-F8D9891BA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297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3CE38-27B1-4CF3-8DA5-D9A83EBDF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267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604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01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364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5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717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7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389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55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33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044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80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02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7D87E-864B-4E53-BD44-2A55054EE7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684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010CA-313E-4DD8-ACD1-48FD1027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4462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3E29-9107-4739-8226-0B2118A270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708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49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F4BF9-6D98-413B-AF66-BF10F3AAA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98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3FA0E-8EB8-4C10-9673-81497BF3D6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365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FD918-89B6-4F59-9671-9EEDFC06DC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155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699F-A136-4688-868A-8A99E93DC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079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98F3D-E35D-443A-B43A-4CC9D7F8A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83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168A-813C-4C33-B378-8BC57BE161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323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6F9D9-2B35-4409-89CB-F8D9891BA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668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3CE38-27B1-4CF3-8DA5-D9A83EBDF7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593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0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4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0B44-E600-45DD-977C-36076B4EAAFD}" type="datetimeFigureOut">
              <a:rPr lang="en-US" smtClean="0"/>
              <a:t>12/7/16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160C-08CF-4CDC-B008-56D990735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8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1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A1392-FB16-48BC-8F91-E5A40B6AC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AE01-9974-4DAC-AD11-34521DF4CD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8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8E075-CDE0-4EAA-8F60-C1A48FF16F17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0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99F9686-7CB4-BE48-8899-53D20E3001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856D449-A3A3-0243-B566-DF3BF1F23D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5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48E075-CDE0-4EAA-8F60-C1A48FF16F17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7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non-ib.com/c/src/14140844551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26140"/>
            <a:ext cx="4267200" cy="280035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2384" y="457200"/>
            <a:ext cx="2081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Bigfoot: </a:t>
            </a:r>
            <a:endParaRPr lang="en-US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95600" y="1559674"/>
            <a:ext cx="3505200" cy="4219858"/>
            <a:chOff x="2895600" y="1559674"/>
            <a:chExt cx="3505200" cy="4219858"/>
          </a:xfrm>
        </p:grpSpPr>
        <p:sp>
          <p:nvSpPr>
            <p:cNvPr id="5" name="Rectangle 4"/>
            <p:cNvSpPr/>
            <p:nvPr/>
          </p:nvSpPr>
          <p:spPr>
            <a:xfrm>
              <a:off x="3030488" y="5410200"/>
              <a:ext cx="30830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Nitrogen, the Ocean, and You</a:t>
              </a:r>
              <a:endPara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95600" y="1559674"/>
              <a:ext cx="3505200" cy="3709387"/>
              <a:chOff x="2819400" y="1447800"/>
              <a:chExt cx="3505200" cy="3709387"/>
            </a:xfrm>
          </p:grpSpPr>
          <p:pic>
            <p:nvPicPr>
              <p:cNvPr id="1028" name="Picture 4" descr="http://greenridesolutions.com/images/CarbonfootprintN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400" y="1447800"/>
                <a:ext cx="3505200" cy="37093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687277" y="3657600"/>
                <a:ext cx="762000" cy="838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8600" y="6504801"/>
            <a:ext cx="8686800" cy="276999"/>
          </a:xfrm>
          <a:prstGeom prst="rect">
            <a:avLst/>
          </a:prstGeom>
          <a:solidFill>
            <a:schemeClr val="bg1">
              <a:lumMod val="95000"/>
              <a:alpha val="79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Robinson W. Fulweiler • Boston University •  Department of Earth and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Environment </a:t>
            </a:r>
            <a:r>
              <a:rPr lang="en-US" alt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Department of Biology</a:t>
            </a:r>
          </a:p>
        </p:txBody>
      </p:sp>
    </p:spTree>
    <p:extLst>
      <p:ext uri="{BB962C8B-B14F-4D97-AF65-F5344CB8AC3E}">
        <p14:creationId xmlns:p14="http://schemas.microsoft.com/office/powerpoint/2010/main" val="3482565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66725" y="4633913"/>
            <a:ext cx="6301884" cy="136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2800" b="1">
                <a:solidFill>
                  <a:srgbClr val="FFCE23"/>
                </a:solidFill>
                <a:latin typeface="Times New Roman" charset="0"/>
              </a:rPr>
              <a:t>Ebenezer Scrooge states:</a:t>
            </a:r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 </a:t>
            </a:r>
          </a:p>
          <a:p>
            <a:endParaRPr lang="en-US" b="1" i="1">
              <a:solidFill>
                <a:srgbClr val="FFCE23"/>
              </a:solidFill>
              <a:latin typeface="Times New Roman" charset="0"/>
            </a:endParaRPr>
          </a:p>
          <a:p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"If they would rather die they had better do it, and decrease the </a:t>
            </a:r>
          </a:p>
          <a:p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surplus population…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69925" y="228600"/>
            <a:ext cx="78057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200" b="1">
                <a:solidFill>
                  <a:srgbClr val="FFCE23"/>
                </a:solidFill>
                <a:latin typeface="Times New Roman" charset="0"/>
              </a:rPr>
              <a:t>A Christmas Carol - 1843 - Charles Dickens</a:t>
            </a:r>
          </a:p>
        </p:txBody>
      </p:sp>
      <p:pic>
        <p:nvPicPr>
          <p:cNvPr id="15364" name="Picture 4" descr="300px-Charles_Dicken#2053C4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810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200px-A_Christmas_Ca#2053CF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540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177525" y="-76200"/>
            <a:ext cx="6788957" cy="160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sz="4000" b="1" dirty="0">
                <a:solidFill>
                  <a:srgbClr val="FFCE23"/>
                </a:solidFill>
                <a:latin typeface="Times New Roman" charset="0"/>
              </a:rPr>
              <a:t>Justus von Liebig</a:t>
            </a:r>
          </a:p>
          <a:p>
            <a:pPr algn="ctr"/>
            <a:r>
              <a:rPr lang="en-US" sz="4000" b="1" dirty="0">
                <a:solidFill>
                  <a:srgbClr val="FFCE23"/>
                </a:solidFill>
                <a:latin typeface="Times New Roman" charset="0"/>
              </a:rPr>
              <a:t>“</a:t>
            </a:r>
            <a:r>
              <a:rPr lang="en-US" sz="4000" b="1" i="1" dirty="0">
                <a:solidFill>
                  <a:srgbClr val="FFCE23"/>
                </a:solidFill>
                <a:latin typeface="Times New Roman" charset="0"/>
              </a:rPr>
              <a:t>Father of Fertilizer Industry</a:t>
            </a:r>
            <a:r>
              <a:rPr lang="en-US" sz="4000" b="1" dirty="0">
                <a:solidFill>
                  <a:srgbClr val="FFCE23"/>
                </a:solidFill>
                <a:latin typeface="Times New Roman" charset="0"/>
              </a:rPr>
              <a:t>”</a:t>
            </a:r>
            <a:r>
              <a:rPr lang="en-US" dirty="0">
                <a:solidFill>
                  <a:srgbClr val="FFCE23"/>
                </a:solidFill>
                <a:latin typeface="Times New Roman" charset="0"/>
              </a:rPr>
              <a:t> </a:t>
            </a:r>
          </a:p>
          <a:p>
            <a:pPr algn="ctr"/>
            <a:endParaRPr lang="en-US" dirty="0">
              <a:solidFill>
                <a:srgbClr val="FFCE23"/>
              </a:solidFill>
              <a:latin typeface="Times New Roman" charset="0"/>
            </a:endParaRPr>
          </a:p>
        </p:txBody>
      </p:sp>
      <p:pic>
        <p:nvPicPr>
          <p:cNvPr id="9219" name="Picture 3" descr="225px-JustusLiebig.jpg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695700"/>
            <a:ext cx="2857500" cy="2857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96470" y="1600200"/>
            <a:ext cx="7339445" cy="5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FFCE23"/>
                </a:solidFill>
                <a:latin typeface="Times New Roman" charset="0"/>
              </a:rPr>
              <a:t>1855: Liebig’s Law of the </a:t>
            </a:r>
            <a:r>
              <a:rPr lang="en-US" sz="3200" b="1" dirty="0" smtClean="0">
                <a:solidFill>
                  <a:srgbClr val="FFCE23"/>
                </a:solidFill>
                <a:latin typeface="Times New Roman" charset="0"/>
              </a:rPr>
              <a:t>Minimum</a:t>
            </a:r>
            <a:endParaRPr lang="en-US" sz="2000" b="1" i="1" dirty="0">
              <a:solidFill>
                <a:srgbClr val="FFCE23"/>
              </a:solidFill>
              <a:latin typeface="Times New Roman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04265" y="2184939"/>
            <a:ext cx="8001000" cy="1046202"/>
            <a:chOff x="978986" y="3005025"/>
            <a:chExt cx="8001000" cy="1046202"/>
          </a:xfrm>
        </p:grpSpPr>
        <p:sp>
          <p:nvSpPr>
            <p:cNvPr id="10" name="Rectangle 9"/>
            <p:cNvSpPr/>
            <p:nvPr/>
          </p:nvSpPr>
          <p:spPr>
            <a:xfrm>
              <a:off x="978986" y="3005025"/>
              <a:ext cx="8001000" cy="104620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91490" y="3035102"/>
              <a:ext cx="75759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A limiting factor to biological activity is  that material available in an amount most closely approaching the critical minimum required to sustain that activity (</a:t>
              </a:r>
              <a:r>
                <a:rPr lang="en-US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Odum</a:t>
              </a:r>
              <a:r>
                <a:rPr lang="en-US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1971).</a:t>
              </a:r>
              <a:endPara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428999"/>
            <a:ext cx="3281288" cy="333320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0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458px-DSCN5766-guano#2056D1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0491"/>
            <a:ext cx="4732267" cy="61922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2" descr="0530-for-webPERUmap.gif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55" y="214659"/>
            <a:ext cx="2322513" cy="3200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94085" y="6366840"/>
            <a:ext cx="7543800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en-US" b="1" dirty="0">
                <a:solidFill>
                  <a:srgbClr val="FFCE23"/>
                </a:solidFill>
                <a:latin typeface="Times New Roman" charset="0"/>
              </a:rPr>
              <a:t>"Guano, though no saint, works </a:t>
            </a:r>
            <a:r>
              <a:rPr lang="en-US" b="1" dirty="0" smtClean="0">
                <a:solidFill>
                  <a:srgbClr val="FFCE23"/>
                </a:solidFill>
                <a:latin typeface="Times New Roman" charset="0"/>
              </a:rPr>
              <a:t> many </a:t>
            </a:r>
            <a:r>
              <a:rPr lang="en-US" b="1" dirty="0">
                <a:solidFill>
                  <a:srgbClr val="FFCE23"/>
                </a:solidFill>
                <a:latin typeface="Times New Roman" charset="0"/>
              </a:rPr>
              <a:t>miracles.” Peruvian proverb</a:t>
            </a:r>
          </a:p>
        </p:txBody>
      </p:sp>
      <p:pic>
        <p:nvPicPr>
          <p:cNvPr id="13317" name="Picture 7" descr="23369351.JPG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3395025" cy="2286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36549"/>
            <a:ext cx="3962400" cy="538490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63246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http://www.nuevayork-exhibition.org/galleries/2/port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6192" y="1604211"/>
            <a:ext cx="46378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-1824 two caskets to The American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Farmer in Baltimore</a:t>
            </a:r>
          </a:p>
          <a:p>
            <a:endParaRPr lang="en-US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1840 first shipment from Lima to</a:t>
            </a:r>
          </a:p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England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0881" y="4878396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**Peak export from 1840 to 1870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Up to 600,000 tons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08" y="717498"/>
            <a:ext cx="6489802" cy="324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78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4" y="1185532"/>
            <a:ext cx="2606675" cy="4485118"/>
            <a:chOff x="381004" y="2296682"/>
            <a:chExt cx="2606675" cy="4485118"/>
          </a:xfrm>
        </p:grpSpPr>
        <p:pic>
          <p:nvPicPr>
            <p:cNvPr id="17410" name="Picture 2" descr="225px-Crookes_William.jpg                                      0007D91DMacintosh HD                   C17146F9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4" y="2296682"/>
              <a:ext cx="2606675" cy="39624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1" name="Rectangle 3"/>
            <p:cNvSpPr>
              <a:spLocks noChangeArrowheads="1"/>
            </p:cNvSpPr>
            <p:nvPr/>
          </p:nvSpPr>
          <p:spPr bwMode="auto">
            <a:xfrm>
              <a:off x="762000" y="6197061"/>
              <a:ext cx="1974691" cy="58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CE23"/>
                  </a:solidFill>
                  <a:latin typeface="Times New Roman" charset="0"/>
                </a:rPr>
                <a:t>Sir William Crookes</a:t>
              </a:r>
            </a:p>
            <a:p>
              <a:pPr algn="ctr"/>
              <a:endParaRPr lang="en-US" sz="1600" dirty="0">
                <a:solidFill>
                  <a:srgbClr val="FFCE23"/>
                </a:solidFill>
                <a:latin typeface="Times New Roman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93334" y="23035"/>
            <a:ext cx="4158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“The Wheat Problem”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15240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“We are drawing on the earth’s capital and our drafts will not be perpetually honored.”</a:t>
            </a:r>
          </a:p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-Crookes, 1898</a:t>
            </a:r>
          </a:p>
        </p:txBody>
      </p:sp>
    </p:spTree>
    <p:extLst>
      <p:ext uri="{BB962C8B-B14F-4D97-AF65-F5344CB8AC3E}">
        <p14:creationId xmlns:p14="http://schemas.microsoft.com/office/powerpoint/2010/main" val="22824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aber180.jpg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bosch90x180.jpg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3" y="3429000"/>
            <a:ext cx="1219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03225" y="2590802"/>
            <a:ext cx="2720975" cy="72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FCE23"/>
                </a:solidFill>
              </a:rPr>
              <a:t>Fritz Haber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FCE23"/>
                </a:solidFill>
              </a:rPr>
              <a:t>Nobel prize - 1918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2401" y="5791201"/>
            <a:ext cx="2720975" cy="101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CE23"/>
                </a:solidFill>
              </a:rPr>
              <a:t>Carl Bosch</a:t>
            </a:r>
          </a:p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CE23"/>
                </a:solidFill>
              </a:rPr>
              <a:t>Nobel prize - 1913</a:t>
            </a: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3633788" y="457200"/>
            <a:ext cx="5474559" cy="23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2400" b="1" dirty="0">
                <a:solidFill>
                  <a:srgbClr val="FFCE23"/>
                </a:solidFill>
                <a:latin typeface="Times New Roman" charset="0"/>
              </a:rPr>
              <a:t>Haber-Bosch process: </a:t>
            </a:r>
          </a:p>
          <a:p>
            <a:endParaRPr lang="en-US" sz="2400" b="1" dirty="0">
              <a:solidFill>
                <a:srgbClr val="FFCE23"/>
              </a:solidFill>
              <a:latin typeface="Times New Roman" charset="0"/>
            </a:endParaRPr>
          </a:p>
          <a:p>
            <a:r>
              <a:rPr lang="en-US" sz="2400" b="1" dirty="0">
                <a:solidFill>
                  <a:srgbClr val="FFCE23"/>
                </a:solidFill>
                <a:latin typeface="Times New Roman" charset="0"/>
              </a:rPr>
              <a:t>Under high temperatures and very high </a:t>
            </a:r>
          </a:p>
          <a:p>
            <a:r>
              <a:rPr lang="en-US" sz="2400" b="1" dirty="0">
                <a:solidFill>
                  <a:srgbClr val="FFCE23"/>
                </a:solidFill>
                <a:latin typeface="Times New Roman" charset="0"/>
              </a:rPr>
              <a:t>pressures, with an iron catalyst, </a:t>
            </a:r>
          </a:p>
          <a:p>
            <a:r>
              <a:rPr lang="en-US" sz="2400" b="1" dirty="0">
                <a:solidFill>
                  <a:srgbClr val="FFCE23"/>
                </a:solidFill>
                <a:latin typeface="Times New Roman" charset="0"/>
              </a:rPr>
              <a:t>hydrogen and nitrogen are combined to </a:t>
            </a:r>
          </a:p>
          <a:p>
            <a:r>
              <a:rPr lang="en-US" sz="2400" b="1" dirty="0">
                <a:solidFill>
                  <a:srgbClr val="FFCE23"/>
                </a:solidFill>
                <a:latin typeface="Times New Roman" charset="0"/>
              </a:rPr>
              <a:t>produce ammonia.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3406775" y="6308728"/>
            <a:ext cx="5319068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b="1">
                <a:solidFill>
                  <a:srgbClr val="FFCE23"/>
                </a:solidFill>
              </a:rPr>
              <a:t>Applied for patent: October 13, 1908!!!</a:t>
            </a:r>
          </a:p>
        </p:txBody>
      </p:sp>
    </p:spTree>
    <p:extLst>
      <p:ext uri="{BB962C8B-B14F-4D97-AF65-F5344CB8AC3E}">
        <p14:creationId xmlns:p14="http://schemas.microsoft.com/office/powerpoint/2010/main" val="37972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0" y="406877"/>
            <a:ext cx="7351110" cy="604424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6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24869" y="312738"/>
            <a:ext cx="7695231" cy="55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000" b="1" dirty="0" smtClean="0">
                <a:solidFill>
                  <a:srgbClr val="FFCE23"/>
                </a:solidFill>
              </a:rPr>
              <a:t>Greatest Invention of the last 150 or so years?</a:t>
            </a:r>
            <a:endParaRPr lang="en-US" sz="3000" b="1" dirty="0">
              <a:solidFill>
                <a:srgbClr val="FFCE23"/>
              </a:solidFill>
            </a:endParaRPr>
          </a:p>
        </p:txBody>
      </p:sp>
      <p:pic>
        <p:nvPicPr>
          <p:cNvPr id="2050" name="Picture 2" descr="http://3.bp.blogspot.com/-k28yhLppk6E/Tf0P4mcvKEI/AAAAAAAAC2U/KypggVHt2UQ/s1600/Flight+for+Control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86193"/>
            <a:ext cx="554182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echpolicydaily.com/wp-content/uploads/2013/09/brett-blog-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191000"/>
            <a:ext cx="2653173" cy="18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2.gstatic.com/images?q=tbn:ANd9GcTVxMbVOHeNF5ck6V4oEP34-a9UKth2wkIN5-CLSkT0gCgjpL5EWMdJV7j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39337"/>
            <a:ext cx="2743200" cy="26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le:Alt Telef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3068"/>
            <a:ext cx="3094172" cy="26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67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7200" y="381004"/>
            <a:ext cx="8229600" cy="40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pPr algn="ctr"/>
            <a:r>
              <a:rPr lang="en-US" sz="3200" b="1" i="1">
                <a:solidFill>
                  <a:srgbClr val="FFCE23"/>
                </a:solidFill>
                <a:latin typeface="Times New Roman" charset="0"/>
              </a:rPr>
              <a:t>The Haber-Bosch process is often considered the most influential invention Of the 20th century because it "detonated the population explosion," driving the world's population from 1.6 billion in 1900 to 6 billion in 2000.”</a:t>
            </a:r>
            <a:endParaRPr lang="en-US" sz="3200" b="1">
              <a:solidFill>
                <a:srgbClr val="FFCE23"/>
              </a:solidFill>
              <a:latin typeface="Times New Roman" charset="0"/>
            </a:endParaRPr>
          </a:p>
          <a:p>
            <a:endParaRPr lang="en-US" sz="3200" b="1">
              <a:solidFill>
                <a:srgbClr val="FFCE23"/>
              </a:solidFill>
              <a:latin typeface="Times New Roman" charset="0"/>
            </a:endParaRPr>
          </a:p>
          <a:p>
            <a:endParaRPr lang="en-US" sz="3200" b="1">
              <a:solidFill>
                <a:srgbClr val="FFCE23"/>
              </a:solidFill>
              <a:latin typeface="Times New Roman" charset="0"/>
            </a:endParaRPr>
          </a:p>
          <a:p>
            <a:pPr algn="ctr"/>
            <a:r>
              <a:rPr lang="en-US" sz="3200" b="1">
                <a:solidFill>
                  <a:srgbClr val="FFCE23"/>
                </a:solidFill>
                <a:latin typeface="Times New Roman" charset="0"/>
              </a:rPr>
              <a:t>V. Smil, Nature, July 29 1999, p 415. </a:t>
            </a:r>
          </a:p>
        </p:txBody>
      </p:sp>
    </p:spTree>
    <p:extLst>
      <p:ext uri="{BB962C8B-B14F-4D97-AF65-F5344CB8AC3E}">
        <p14:creationId xmlns:p14="http://schemas.microsoft.com/office/powerpoint/2010/main" val="34236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17500" r="11718" b="21250"/>
          <a:stretch/>
        </p:blipFill>
        <p:spPr bwMode="auto">
          <a:xfrm>
            <a:off x="1371603" y="241557"/>
            <a:ext cx="6381750" cy="562584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172200" y="609600"/>
            <a:ext cx="762000" cy="762000"/>
          </a:xfrm>
          <a:prstGeom prst="ellipse">
            <a:avLst/>
          </a:prstGeom>
          <a:solidFill>
            <a:srgbClr val="FF0066">
              <a:alpha val="26000"/>
            </a:srgbClr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988" y="6486951"/>
            <a:ext cx="3437798" cy="30777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err="1">
                <a:solidFill>
                  <a:prstClr val="black"/>
                </a:solidFill>
                <a:latin typeface="Arial"/>
                <a:cs typeface="Arial"/>
              </a:rPr>
              <a:t>Erisman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et al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(</a:t>
            </a:r>
            <a:r>
              <a:rPr lang="en-US" sz="1400" dirty="0">
                <a:solidFill>
                  <a:prstClr val="black"/>
                </a:solidFill>
                <a:latin typeface="Arial"/>
                <a:cs typeface="Arial"/>
              </a:rPr>
              <a:t>2008) Nature Geoscience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991" y="5943600"/>
            <a:ext cx="8570263" cy="36933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~50% of the Global Population is alive today because of the Haber-Bosch process</a:t>
            </a:r>
          </a:p>
        </p:txBody>
      </p:sp>
    </p:spTree>
    <p:extLst>
      <p:ext uri="{BB962C8B-B14F-4D97-AF65-F5344CB8AC3E}">
        <p14:creationId xmlns:p14="http://schemas.microsoft.com/office/powerpoint/2010/main" val="6418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3416049"/>
            <a:ext cx="4914900" cy="3429000"/>
          </a:xfrm>
          <a:prstGeom prst="rect">
            <a:avLst/>
          </a:prstGeom>
        </p:spPr>
      </p:pic>
      <p:pic>
        <p:nvPicPr>
          <p:cNvPr id="5123" name="Picture 3" descr="C:\Users\Wally\Dropbox\Presentations\BU_HHMI_Talk\whale-watc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0"/>
          <a:stretch/>
        </p:blipFill>
        <p:spPr bwMode="auto">
          <a:xfrm>
            <a:off x="0" y="3410050"/>
            <a:ext cx="4572000" cy="34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ages.nationalgeographic.com/wpf/media-live/photos/000/006/cache/krill_601_6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38" y="7937"/>
            <a:ext cx="4575862" cy="342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/>
          <a:stretch/>
        </p:blipFill>
        <p:spPr bwMode="auto">
          <a:xfrm>
            <a:off x="-1" y="-5316"/>
            <a:ext cx="4568138" cy="343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08125" y="5715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AutoShape 5" descr="data:image/jpeg;base64,/9j/4AAQSkZJRgABAQAAAQABAAD/2wCEAAkGBxIQEBAUEBQUFRQVFA8UEBUUDw8PFBUQFBQWFhQUFBQYHCggGBolHBQUITEhJSkrLi4uFx8zODMsNygtLisBCgoKDg0OGhAQGywkHyQsLCwsLCwsLCwsLCwsLCwsLCwsLCwsLCwsLCwsLCwsLCwsLCwsLCwsLCwsLCwsLCwsLP/AABEIALgBEgMBEQACEQEDEQH/xAAbAAACAwEBAQAAAAAAAAAAAAAAAQIDBAUGB//EADkQAAIBAgQEBQEHAgYDAQAAAAECAAMRBBIhMQVBUWETIjJxkYEGFCNCUqGxcsEzU6Lh8PGCktEV/8QAGgEAAwEBAQEAAAAAAAAAAAAAAAECAwQFBv/EADMRAAICAgIBAgQFAwMFAQAAAAABAhEDIRIxQQRREyIycWGRoeHwgbHBI0JSFBUkQ9EF/9oADAMBAAIRAxEAPwD5Pad554WjEO0AC0AC0ACABAAgA4CC0AC0AFaAyYS8CeQFYBYQAVoASAgJlhFxGTdMha6W5iHaofUr9yam6jtBbQnqRWRAoLQAAIgFjx+GP6hCf0jw/W/sW1BoPaUzOPZVaSaCtABWgMLQAUBklWAmybsqC7b8gNzHpdkxUpvRUKTOQz6AelRp8xVe3+RblGC4x37sdSAolRpL0HwIuMfY05y9ycCRwEEAHAQQAIwFAYRAEACAhwAaxgwxjOqgrsN4pXVoMSjKVSLqbCooZfqO8pO0ZtPHLiysiIoUBli0iYEOSRYiWgiW7E62N+R3h0xp2qI0RYkcjtDpjk7VidYwTIXiKGIAGN/w/qIS+kMX1k/yr7R+Cf8AcysxFCMBkbQGOAiS07woHKiNStl0TVv4g3Wl2EYXuXQUqGXzNq0Eq2+xyneo9EneOyUiERQWgBGIoICGIAIwAkIABgIjAY4AEACABABiAjRSfkdpSZlJeUZHpmg9x6DuJDXF2jdSWaNPtG/wwwBXYy+9nNycXTGiqIhNtiqYnpC0OOP3KdTFZekWKt9IWS3WyliVYXgy1Ulo01k5jnKMoS8GUrEbWMQETxa/hQf0sWJ/6hKit0Ea6RMnUypojRCAgAFYBY1XrBIGyurVJ0WDfhFRgluROlTCe8aVEyk5CZohpEYDFAYXgBCIZKADgIIAF4AF4AKADgA7QEEYD0gGwvAKANEKi9SHGVtpS2Zu4u0Z6RaixB1X+R2kfSaySyxvybrBtV1EZz7jpgEtsLxA37sCp5wFa8ESnSMq/ctqUPEQ23EZEZ8JfgS4eniUz1G8UX4DKuMzPUp2JlFqRGnTuYhuR0n4azqANyL26DqZE8iqhQTj8zLBw0qliN7ge46gwjkXQmuTtHJejYyi1MsTDEiUQ8isKtMKOphVBGTkzE5LRPZ0KkWqgUd4+iHLkyBMRSI2gMLQAUQwtGBCIocBDgAXgAQAICFAY4AF4CHAAvAAvAAgBNLxkujQ1MOtjvyPQw7MlJwlaFhmNMnS5/Mv6h+pZHQ5pT+3v7fgzsU8rKCuoP7e8VtmUYJd9kxTForZfGLM1WgL3ELE419jTwYDxMp57wlKkQo8jucM4IadauFXMoKPYWvlqC5A7jeefl9TT0zXi7340ZOM/Z8m70dRz0sVPRl3BnRg9bGenpm08Kq0cnAYBg3mG2v15TplLRlGNyPc/ZLA3UuQDc3FxcBU5ntefP8A/wCh6hqfFfyz0MeNcHL+aNv2mZKtSiyqpzIGYqoUM+zfXaa+mnJRps5tN2/seN4vwsrUPhiwPmBPTnrPWw5bjvs5csEmcrEUSpOt+47zfmYKSrRz66km1pV2bwdKylky+8fRadlbmIpCtAoRiAgx7wKREMIDaZZnEeieLKpJYRgOIQowHABwEOACMAFAZJRATHlEYrHpEGwBgBIGBLJgwJLqtIuFI0Yek94uyIy4trwdbBYVspZRZ1/xafUfqUfyPiYuY4xXRrp5HGhuIt9hyUXSRDEBRYKIorywyZOWh8IANYC0Mt8WVgSPXYkHMhS4Hmd/OEUKjFRfrplngZMi5OL7Oz4a5Sb6MGK409NUqOCcwsOWbW11b6Dsf46V6dL6fH82YLI30LMKoJUAFgDp3GhnoQncETGa5a9jt4TFUxhFUOqM6IpvcnwwPMLe/wDM8XNgn8dtrydEp3jUF/U47VgGUBixGYpdSBlYWP8AE9PFi1bRxr/J0KGB8ZKam2YXLZjZQLaWMjL6j4bbRtHH8Roy437OroM1x6mIG57mY4vWTk+jWfpV26SOPj+BiihZrZn0XsvW09THn5aXjs4546VHmsRhAD6x7HedatkKVeDHVVRKouLbM1St0k2bRgUFyYrNeNFlPDMdbH3Okai2RLJFass8IDdgPbUx0Rzb6QvJ1b4END+f8CqSWOMAgAQAd4CFABiADvAAUQE2Syx0KxkQCxBYgbACMCYIgS7LKbiIlpm/CVMpF5L6MWtm/FVarspo+oW17SHx4hCO9s7+C4IHUVlGo1xCDWx5sB0nHLK3dPZsopLezeeH4WoPKxVuWbzKfZxt9QPecf8A1Uov5jojBSRRw/hLLUuR0se3UHnOl5eSpAsPHZpxzfgItrlmrX0vdVqtYfOs8mWH/wAly9q/sayypR4lNLhxqUguKBUXBRbXfKf8tBrfvoBedPOX/rV/2/qzn4cpd1/f+ffRj4wadEsQMtyuVAdVVQMoYjS+l7Cen6aL4KLMppR6MdDj1ME3BFxY5Tb9jsZc8DkNZfJbT4lTrWUFgwPkYnMbdDaT8Nw+w+dm+pxjD3FOqKqlf0EWbvrtOWXpp/Uq2arKo+DqmtVrU0Smq06IsRclnbu1pzrHHE23tlXPNt+PBh4hgCxJqXPK4YX+OU6YZaWjN4eT8njuI8IbOcqt2Jnfjy8kc7Thqzk4zBMnrYDte5m/exwypukjHkXuf2EKRvcvsSFW3pAHe147ronhfbIPUZtyTFtlKMY9IQpmFDckS8OOhciqSWOABAQRgOABAAgAxATI3JNhF2PSVsfjtTNmHzHbj2HCM1aNGcP6fiVdmNOPZU4MTNE0RiGMCArLqbQM5I6FKzWHOS9EJHW4bh3BusyltUTFbPXYbMtOnUHqTSpvZqdTQZuozCoP/ITxsmVY83F9Pr7r+I7fhtw5mTGcENVGqYRr5T56dyHV76XHtsef8aS4tbMYqUX+Bq4fiGCGnVBV7C1zve99OR03E5MHKOW4O4nQ5co8WYf/ANNVbMb36K9RFBsATYczbW2k9SWFSX7HOnRl4hxs2sgC33te57k3ufrNMeEcppHnsRjM1w07Iwo55SbMow+b0yroSbNfDME4qp7zLLJcWXHbNnEq2WrbKG7zNr5TSMj1eIrErQqU76hQLbCwsRPPaTTi/BcXUrfksNC9w73LbAaGZp+UjaVvTZ537RFqQAz+4BufqZ6Xp25I8/JGClUTyL0GfzEG3eddPyaKagqKWpW3lUUp2QNoi9iz9IWFES0CqFACAiKHAAjEEAHAAgAQAYMBMBcG4gDpqmWNiM+jj6x877IWPj9LK2w/ND9IcPYtZPEiVOsdnEVtdilBdxNCorbGVpmTcl2JqFoUNTsS2EQO2X0n1FomZvR3OF8RIbKecwyY72hRkk9ntMFiVFGotQjz0qya2HmYBk36FD8zxvW4efGS8SX7no48vyuPuZcJhVZyavpIZXAfMHB8yG42AtpfvKhy6itHO2o9mevUp0kIS+ZuRYMR7nfb+TOmGFKXISlf1HAekzEk6d51KkjOTbejNWonflymkZIiV+Sj7qCLtpK5eCUTZWA8kakh0aMIXC768pnKSbLS0bjhsxDHc2vMnl8DUDs08A1KnfUDewJ0M5OXJmzx19xeO5Fkvn5sQpa3YmNRrvomUG+ji8UtTF3bM3O9if2nZilb0jJxpaOBisUzjoOQnXRnGKvZz3gboqaBaIxFBGAQEQERQ4AEACADjEEACABEMkjRktFoYdIyKYe0VB9wcE7x2wTS6M7UmGo1k0aqUXpkqWLI0P7wsUsKe0dCg6ty1l2csoyR2cHwN6guo+Wy/wC85s3qIYvqZviwOXZ18J9nXVlz2WxHJ9ewuNZyf9wxS0pI2n6TirNeOxYZhTyHKlsxICG9wLga/qG8ceOTpnLLktIqxHEFUEIbE6am8tQ46SJjS2zCKdxe+vMmPyUm2anZSluXMyfxKcmtGEYPNoNo+dCdsi+GU6SlkZLxeRU8MBByHV9FzUCcpUe8jkvJfFmzAt4dRcwuAdecwyLlF0Wri9nZ4oX8tj5Try2mEFqkaKcVPkzFj8RZQQQOWk2xQt0yMmStnj+KVL6+/wC89GCo5jEy3S4m1kr6qMpMDZIrYQKTKWMk0SJShBACsGIocBDgAQAIAEAC0AHaMQ4AO8BCzQHRIVDCyXFFquOcZDi/BPIrQ7J5Sib+D4BvFVbjX03JX/UL2+JnkfCLY01k6PfVkJpoCTmWyhAVpkjU3D3GY+nUATwJuOW5fuv2NIycHUv1KeEJWbMEqVQRe61C9wP6r2PuJzz9JD6nFf0o6ZZ5LRoFIGm1wt/xL1Ny4AuxJ/NZvDF+56Ts9PJrJxXt+X82c/Hkm/H8/wAnj/CLsxvte09daWzll9VHV4UiscrnSYZNbiaQl7k+NhFsqmw/mTjUqtjnOHInTq5UsBbTTrItN7Kaf2JYPJclxHOLa0x45uLd9FeJpqWWx3N/pHTolT30aGxCU7raZKPmRrzfLjAgtU75d5VITbk9nWXiKqiLUTMOVxqJh8KTbaYTm4Ol0cb7Q1BqVNhbbadeFU6MpvlE8fiMSG8o5TsSM1FpWWrT/DlvsnzZzagsYzeOypjEaJFRMRZYBKIFaAFQiNBgwAcBDgIIAMRgFSsEtcEg8xyicuIowcumSWojbMPrpGnF9CcZx7RM0o6J5ESsRSZELAdkoEigMspwJZ1+E42zKN7G4v1/6vJyLlEiC4yPfUFp1aV6vnSmhfKLZrbercWO/wAz5r1GPJincNW6O1OHT6ezHwCuj1Up1hTqUrEjNc+CL3uW30A5zeU/h/N/Gcyjuo7v+foQ+0vE8qAKTaxCXGX8PMbeUm4FtbGephxx8KhTfFUeMqYlj6frOqvc562a+FYsBgWmc4WgumdiqFdg29tpg3riVqO6NyYd3ZXPptaYqopo1bbSZoVV20Mi2arijPiEuVCrtue0cfLbJcm5aWkF0L2tflCnQSavkiZxQRglo447V2Kc5XdGyvjaeUAjbnJjGSbKnTpnmeKYpHJ1nZjg0jGUk9nnHpjObCwnTWiL+UsrVCqgReRRVmR6lzKNVGitkgUmZ2FpJshq0ZLRLNGKiuSWOMAgIcACAADAC1KlpSZDjYmRG3Ue40P7RNJgnOPTIDDW9DsvY6iLj7Mr4l/VFMkfFH6W/Yx/P9xf6T90L70R6kIhyrtD+En9MiSYmmedvcQ5RZLx5F4NCBT6SDHoybku0dDDcHd9rfIkSko9ijJy6Ojg/s6wIJK/6pzv1CN1ik+z1dPBotMEMc43yEaofUtr9dZy5I/EtUKclHVqzI1dKNJ73UEhRTW3msfztvbtFD0vzW9/4IjOl/P1/wDh47ivEGrOWbnPShBRVEt8nZhDyxUSWubiJi4o6WHxr/SZyxplKZ2cNxtkXKdZzywJvQviUGDrKHzXOu4ilF9C5r6qOxTfMDkmU8dUViytqqKcMgQljvzhbejWkkYeLY0Ocw0/aXDHxM+fLTOaccSCCZ0RgnsycnE5j6km+k1sdKitan/comjNWa59oI1iqRmeBqhByIWOkyNQwY4oikEUyWUx0TaK5JQ4wCADgAQEItaA6sYMBNDvABhoColnjsXEYqmFi4IGytuo+LQu+wXJdMsoYOmSLErFxiTPNNLZ7bgYSmiKyXH+ZnI+TYicufHNr5ZHMpNPk4p/n+tHpavCKSUvFqUcwsTm8Ysre1lnjZZ54zUb/T9ztxShKPKo/wBzlUsStak90p0wqghdWIu4A1PPUmbxU4yW29mH1Xfs/Gjj/aPEXCgaCx056HeexiJkeUZtZsWkIvAKJ0TETIsomx1MRMt9G5KuklqyV2WUeJlRqAR1tMnivybJ14OrTxJK3U2mbhvYozVMrq4xl53vKcEFs4+Nr3bWaRWiDEXF7Ay0VTodXy84xR2UtW5CMtQ8sidIyuyBMCqIssBplbCIpEAbRFNWXeJKI4lUksICHGACADgIVRbiHY4umV0jJRUi0yiBCAyUBADAQ4AWUjAiR6XgOMqKbD0877TLJG0ZQVS0e7wDUjTvonNiVzLY7gA6G/TSedlcumdXDF2+/wACuvhqYpE06hdQTem1AoS/UNfKLCLDKPLqn73ZlJJaV/2/U8Z9oKmYAi2UeWw3B79Z6mJGU+zzjCajTK7QLJoIEsk8TEjXhWta8WzKVWdKhTRhoAe0ykVGddiakb6aD3hy8DSj3Yq9t73jSslyXg5NcZjLoqLpEqGEHqJlaFLK3opri5MKKg6RnvaI27FmjCiJiGF4DC94AQKwoaYWgBGIoIAEBDjAIAOACgA4CC8ACAAIATVbwE2aaAUbxpGM230eh4PZvSOYBNmYAfSY5ciiYKMulo91jcPQp0ULvmuLqApVVNun5jPKyepctQW/udEMLr9jDialM0cquxZ2QgfptoW7XnNh587ZtxpOzyvFKQK1bcmFrDpvPcw9Ixye55uuNZ0BBlUCyZ0jJQrxAXU2taJkSVlwsdmKxbM/urFnI3qEwsfFP/aIVeQ1gg4kSh5xjtEDUtpArjeyljGaJFbiJlIV4DGdYCIwGEBheAUF4AVxFBABwAICCMAZohpAICHGA7QESCQoVgXAj0gSbIGqTsIrfgpQS7LKVG/qMK9yJT9j0fCeJ0qS5SjHuKtv2mWSDl0c9O7aPQYDG0382d110zgH2sROGeJ9V+R1QlBK6ovq4SrWazMpB1UjS/eK4Y9oFU3UTkY/hjDNZtrjQ6E9J0486ZnPF5s4D4e473sR3nWmY3Rj8Ig6xl8iDiBSACA2y7L3gZ2W0wp3iIdliUqXWK/wHcgNemvpFzDbDg2ZK+ILaxlxhRQxgaJCvGARDIGBQAwADABQAkiE7QoTkkWeEOo+Y6J5P2Msk2HAQQAV4DHAQGAE1EYmyeQDeOiLb6KzXA21itFqDfZHzN2htj+WJNaIG8KSE5t9E81to7Jq+yOaSOjRhqeYgbDmYGU2kd3DVczgJfItrAaZveYzqMdmdOTo9xwzzMwuBnUBbC+XbTTloZ42abVfgdmNJdfYfFeCrhlJv63BF+XeXhzSm1+AZZQrX4foeO4tw8rc6Akgm09XFkT0jklFrbObi8KSuYa9ZupbIi6OW6kRmyaZAQKC8AoM0AoSmA2IGADQxgyJiGgWAMcBCaA0ICIZIJeOibosFMLq3xHpE8nLoretfbQfA/3iuylCu+yrOvU/EWvc0p+xCAxwAIAFoAOAggBJr28u8e60JVeyK4c/mMXH3Y3k/wCKLAFGwj0ibb7AvCwojeIYCAElXrGS2XUqvIQsiUfLOvwzEeGddW5DvyJmWSCfZg5Nbj+Z6rhPGnpnyDzH1Nofp2E83NgvbN8c1JJI6eOY16RFUnNe4AufrMMa4y0bvltVo4PEEZl1uQot3ndjaTOVpuNI4fhgAi59p2KbM3AyVire8tArRkal0jNVL3KLQNBEQAiIhjEYMYgJkisBJjWmSdASewJgOzSOHVDrkb/1MNC2g+4t0PxKozeRLsDhQurkDtuY6S7J+K5airKK2KA0QWHU7yXL2NY4m9yZnWiza/udBFRo5xjon4aD1Eseg0EdLyTym+lQ/GH6F+IWvYOD92ZpJqOABAAgA4AEBDBgFBmgFCvAAgAwICZYLDeMnbIlixhZVJIupnJ7/wDNodGclzLqNQk+XQfJ+YnszlGls9NwCu6XYKNOZX/7ObNiUtMIuS3Z6d8eayZ2qhQg0WwBJ9p5/wAJQfFI1rl2zn0qpCl/WL3I7d5o6XysuMNNw7MeLwgr+amtjbkNJtjnx7ZjKfKk1s4eMwLBzmFtp1QmmtGTVGMIqnWaom2+iurhl/KY6ZayMy1KLDlFZqpIryGBVovpYVjsIWQ5o0jh1vUwEm2S8iN2A4QtQ7mw3P8AaKU+PYK2dZ1FCy0rKTzy3Pz1nNLK5bfRrGDlpF2FLG34tQ6gG1Jd/czD41eEEsUf+TJfaXDGmgOfOx0CqgzD+oidPpvUctHLkw7VO1+PR46vhXOrm3Yan6ztryaRyRWoopsq7DXqdYi7cu2V1CTuf3itsqKS6IWEKL2F4AUxGgQEEAHAAgAQALwAIAMCAh2gIM/SFhRKlSL9hzJ2jSbFKaj9ybVgulP6sf7R2l0SoOW5/kVohJk0W2kaaThIzGScjoNxKoUAzH2AEjirsz40zfwnF6FXJ126zLJCnaHF7PRYYpSCqCSDa45exnDNOW2bcr1HRPiOIay+EugvovWTBJN8maO2qhRj4lSV6IJBD7kXnTjlUtPRg3Jxqa2eUxNKwFxOtMxi6ZXsBaVY+2ArNtGPii1qyoLEaw09k030OnUJ20ibQUJKLu0TkWkeiGF8iKDZB6yDqW7zjnkq35NoQtq+jDiXFTEeUiwC2zGw6XM4sk3GG0duPGm6TLWesr2Yb7ZDt0sNrTKGSMo2n+Y3hlB8WdipSqJRP3gm5BIt+VeVzOv09OdxOPNFKLXdnlMS6eY/E9mKVHAk7VHNquOkTo6YxZQXHOSa0xEiMKYriA6ZRJNBwAICCABeADgAoAMQAZaAUR1MA0ixQBq2vaOkuyW29IVSsW9uQEG2xxgok0pc2hRLn4Q2qdIWJR9yGaIqi6j3+kDOR08PjQLaaiS4p9mEoySpHVwPFb+UC7TCcL2EI8VTO/hzVCmwJv0nI8cZS2dClJR+Uy1ky+s7nWaxa6SMZe97K6GCSoSFI7SnKUTSKi++zkcV4aVYAbA2M2hkvsiSitxZAYa224j5EqLMtegWbzADoZV60JPwacBweo3/ADlM55UjbHFyt9HaTC06Au+puBbtMJuU9LSLjJR2lbNFXiCvVVVSyixAta9xrOaUKjpmsZSe5llbAU3qZVXwzoVOqsLG+/P2nNlyVG3s1g5OR0+GqAGUgB72NRxYKtvykjnOJY7kmtr2RrPI+NXXucr7RcQSkHQ11qg6ZQSbdRtPoPR4mkpNUeXnnz1A8hWxlBhqtRfYgz0rRiseVdUZXWi21Qj+pP7iFRfk0TyruP5Mz/dQTpUU++kXD8TX4rXcWDYU9QfrFxYLKiH3docWV8SJkWoDzmSnFm7i0SvKJoLxgF4AEACAADACUBCVtdReANaLKj27n9hG9ExjZWoJiLbSLVsvvGZu2RLExDSoRMB0NR1gDLA0ZDRdTYbxGbT6NmErBWBiktGTR6Xh3GTUulyo69pyzx006L43HslXoJnUl829h37yFbTpFaVWXDDKiFgbH+8absuSUlb6OZg6xY1GbUDaaz8L3OeEFuSNnD66sSMvv7zOcF7m2HJP2KsY6OwW1jpaVBNLb0Rklta2b6mJNIKE3tr7TNRi1bGk+TiJqAqglzqbEf1TOV9o6IcUuI3pkAWINtgNGBiUUybSMzcUqJ63B7OoJHYETRenxyetGbySijnY7idQi+dcp5AnadUMMYmKnffZymNO23wNJvEG5szsqHtK0UnMicMp2YQpD+LJdoqqYE+8XBeDSOdGapTK6m4ktcVZrGSlpFH3r3+Zj8c1+E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ata:image/jpeg;base64,/9j/4AAQSkZJRgABAQAAAQABAAD/2wCEAAkGBxIQEBAUEBQUFRQVFA8UEBUUDw8PFBUQFBQWFhQUFBQYHCggGBolHBQUITEhJSkrLi4uFx8zODMsNygtLisBCgoKDg0OGhAQGywkHyQsLCwsLCwsLCwsLCwsLCwsLCwsLCwsLCwsLCwsLCwsLCwsLCwsLCwsLCwsLCwsLCwsLP/AABEIALgBEgMBEQACEQEDEQH/xAAbAAACAwEBAQAAAAAAAAAAAAAAAQIDBAUGB//EADkQAAIBAgQEBQEHAgYDAQAAAAECAAMRBBIhMQVBUWETIjJxkYEGFCNCUqGxcsEzU6Lh8PGCktEV/8QAGgEAAwEBAQEAAAAAAAAAAAAAAAECAwQFBv/EADMRAAICAgIBAgQFAwMFAQAAAAABAhEDIRIxQQRREyIycWGRoeHwgbHBI0JSFBUkQ9EF/9oADAMBAAIRAxEAPwD5Pad554WjEO0AC0AC0ACABAAgA4CC0AC0AFaAyYS8CeQFYBYQAVoASAgJlhFxGTdMha6W5iHaofUr9yam6jtBbQnqRWRAoLQAAIgFjx+GP6hCf0jw/W/sW1BoPaUzOPZVaSaCtABWgMLQAUBklWAmybsqC7b8gNzHpdkxUpvRUKTOQz6AelRp8xVe3+RblGC4x37sdSAolRpL0HwIuMfY05y9ycCRwEEAHAQQAIwFAYRAEACAhwAaxgwxjOqgrsN4pXVoMSjKVSLqbCooZfqO8pO0ZtPHLiysiIoUBli0iYEOSRYiWgiW7E62N+R3h0xp2qI0RYkcjtDpjk7VidYwTIXiKGIAGN/w/qIS+kMX1k/yr7R+Cf8AcysxFCMBkbQGOAiS07woHKiNStl0TVv4g3Wl2EYXuXQUqGXzNq0Eq2+xyneo9EneOyUiERQWgBGIoICGIAIwAkIABgIjAY4AEACABABiAjRSfkdpSZlJeUZHpmg9x6DuJDXF2jdSWaNPtG/wwwBXYy+9nNycXTGiqIhNtiqYnpC0OOP3KdTFZekWKt9IWS3WyliVYXgy1Ulo01k5jnKMoS8GUrEbWMQETxa/hQf0sWJ/6hKit0Ea6RMnUypojRCAgAFYBY1XrBIGyurVJ0WDfhFRgluROlTCe8aVEyk5CZohpEYDFAYXgBCIZKADgIIAF4AF4AKADgA7QEEYD0gGwvAKANEKi9SHGVtpS2Zu4u0Z6RaixB1X+R2kfSaySyxvybrBtV1EZz7jpgEtsLxA37sCp5wFa8ESnSMq/ctqUPEQ23EZEZ8JfgS4eniUz1G8UX4DKuMzPUp2JlFqRGnTuYhuR0n4azqANyL26DqZE8iqhQTj8zLBw0qliN7ge46gwjkXQmuTtHJejYyi1MsTDEiUQ8isKtMKOphVBGTkzE5LRPZ0KkWqgUd4+iHLkyBMRSI2gMLQAUQwtGBCIocBDgAXgAQAICFAY4AF4CHAAvAAvAAgBNLxkujQ1MOtjvyPQw7MlJwlaFhmNMnS5/Mv6h+pZHQ5pT+3v7fgzsU8rKCuoP7e8VtmUYJd9kxTForZfGLM1WgL3ELE419jTwYDxMp57wlKkQo8jucM4IadauFXMoKPYWvlqC5A7jeefl9TT0zXi7340ZOM/Z8m70dRz0sVPRl3BnRg9bGenpm08Kq0cnAYBg3mG2v15TplLRlGNyPc/ZLA3UuQDc3FxcBU5ntefP8A/wCh6hqfFfyz0MeNcHL+aNv2mZKtSiyqpzIGYqoUM+zfXaa+mnJRps5tN2/seN4vwsrUPhiwPmBPTnrPWw5bjvs5csEmcrEUSpOt+47zfmYKSrRz66km1pV2bwdKylky+8fRadlbmIpCtAoRiAgx7wKREMIDaZZnEeieLKpJYRgOIQowHABwEOACMAFAZJRATHlEYrHpEGwBgBIGBLJgwJLqtIuFI0Yek94uyIy4trwdbBYVspZRZ1/xafUfqUfyPiYuY4xXRrp5HGhuIt9hyUXSRDEBRYKIorywyZOWh8IANYC0Mt8WVgSPXYkHMhS4Hmd/OEUKjFRfrplngZMi5OL7Oz4a5Sb6MGK409NUqOCcwsOWbW11b6Dsf46V6dL6fH82YLI30LMKoJUAFgDp3GhnoQncETGa5a9jt4TFUxhFUOqM6IpvcnwwPMLe/wDM8XNgn8dtrydEp3jUF/U47VgGUBixGYpdSBlYWP8AE9PFi1bRxr/J0KGB8ZKam2YXLZjZQLaWMjL6j4bbRtHH8Roy437OroM1x6mIG57mY4vWTk+jWfpV26SOPj+BiihZrZn0XsvW09THn5aXjs4546VHmsRhAD6x7HedatkKVeDHVVRKouLbM1St0k2bRgUFyYrNeNFlPDMdbH3Okai2RLJFass8IDdgPbUx0Rzb6QvJ1b4END+f8CqSWOMAgAQAd4CFABiADvAAUQE2Syx0KxkQCxBYgbACMCYIgS7LKbiIlpm/CVMpF5L6MWtm/FVarspo+oW17SHx4hCO9s7+C4IHUVlGo1xCDWx5sB0nHLK3dPZsopLezeeH4WoPKxVuWbzKfZxt9QPecf8A1Uov5jojBSRRw/hLLUuR0se3UHnOl5eSpAsPHZpxzfgItrlmrX0vdVqtYfOs8mWH/wAly9q/sayypR4lNLhxqUguKBUXBRbXfKf8tBrfvoBedPOX/rV/2/qzn4cpd1/f+ffRj4wadEsQMtyuVAdVVQMoYjS+l7Cen6aL4KLMppR6MdDj1ME3BFxY5Tb9jsZc8DkNZfJbT4lTrWUFgwPkYnMbdDaT8Nw+w+dm+pxjD3FOqKqlf0EWbvrtOWXpp/Uq2arKo+DqmtVrU0Smq06IsRclnbu1pzrHHE23tlXPNt+PBh4hgCxJqXPK4YX+OU6YZaWjN4eT8njuI8IbOcqt2Jnfjy8kc7Thqzk4zBMnrYDte5m/exwypukjHkXuf2EKRvcvsSFW3pAHe147ronhfbIPUZtyTFtlKMY9IQpmFDckS8OOhciqSWOABAQRgOABAAgAxATI3JNhF2PSVsfjtTNmHzHbj2HCM1aNGcP6fiVdmNOPZU4MTNE0RiGMCArLqbQM5I6FKzWHOS9EJHW4bh3BusyltUTFbPXYbMtOnUHqTSpvZqdTQZuozCoP/ITxsmVY83F9Pr7r+I7fhtw5mTGcENVGqYRr5T56dyHV76XHtsef8aS4tbMYqUX+Bq4fiGCGnVBV7C1zve99OR03E5MHKOW4O4nQ5co8WYf/ANNVbMb36K9RFBsATYczbW2k9SWFSX7HOnRl4hxs2sgC33te57k3ufrNMeEcppHnsRjM1w07Iwo55SbMow+b0yroSbNfDME4qp7zLLJcWXHbNnEq2WrbKG7zNr5TSMj1eIrErQqU76hQLbCwsRPPaTTi/BcXUrfksNC9w73LbAaGZp+UjaVvTZ537RFqQAz+4BufqZ6Xp25I8/JGClUTyL0GfzEG3eddPyaKagqKWpW3lUUp2QNoi9iz9IWFES0CqFACAiKHAAjEEAHAAgAQAYMBMBcG4gDpqmWNiM+jj6x877IWPj9LK2w/ND9IcPYtZPEiVOsdnEVtdilBdxNCorbGVpmTcl2JqFoUNTsS2EQO2X0n1FomZvR3OF8RIbKecwyY72hRkk9ntMFiVFGotQjz0qya2HmYBk36FD8zxvW4efGS8SX7no48vyuPuZcJhVZyavpIZXAfMHB8yG42AtpfvKhy6itHO2o9mevUp0kIS+ZuRYMR7nfb+TOmGFKXISlf1HAekzEk6d51KkjOTbejNWonflymkZIiV+Sj7qCLtpK5eCUTZWA8kakh0aMIXC768pnKSbLS0bjhsxDHc2vMnl8DUDs08A1KnfUDewJ0M5OXJmzx19xeO5Fkvn5sQpa3YmNRrvomUG+ji8UtTF3bM3O9if2nZilb0jJxpaOBisUzjoOQnXRnGKvZz3gboqaBaIxFBGAQEQERQ4AEACADjEEACABEMkjRktFoYdIyKYe0VB9wcE7x2wTS6M7UmGo1k0aqUXpkqWLI0P7wsUsKe0dCg6ty1l2csoyR2cHwN6guo+Wy/wC85s3qIYvqZviwOXZ18J9nXVlz2WxHJ9ewuNZyf9wxS0pI2n6TirNeOxYZhTyHKlsxICG9wLga/qG8ceOTpnLLktIqxHEFUEIbE6am8tQ46SJjS2zCKdxe+vMmPyUm2anZSluXMyfxKcmtGEYPNoNo+dCdsi+GU6SlkZLxeRU8MBByHV9FzUCcpUe8jkvJfFmzAt4dRcwuAdecwyLlF0Wri9nZ4oX8tj5Try2mEFqkaKcVPkzFj8RZQQQOWk2xQt0yMmStnj+KVL6+/wC89GCo5jEy3S4m1kr6qMpMDZIrYQKTKWMk0SJShBACsGIocBDgAQAIAEAC0AHaMQ4AO8BCzQHRIVDCyXFFquOcZDi/BPIrQ7J5Sib+D4BvFVbjX03JX/UL2+JnkfCLY01k6PfVkJpoCTmWyhAVpkjU3D3GY+nUATwJuOW5fuv2NIycHUv1KeEJWbMEqVQRe61C9wP6r2PuJzz9JD6nFf0o6ZZ5LRoFIGm1wt/xL1Ny4AuxJ/NZvDF+56Ts9PJrJxXt+X82c/Hkm/H8/wAnj/CLsxvte09daWzll9VHV4UiscrnSYZNbiaQl7k+NhFsqmw/mTjUqtjnOHInTq5UsBbTTrItN7Kaf2JYPJclxHOLa0x45uLd9FeJpqWWx3N/pHTolT30aGxCU7raZKPmRrzfLjAgtU75d5VITbk9nWXiKqiLUTMOVxqJh8KTbaYTm4Ol0cb7Q1BqVNhbbadeFU6MpvlE8fiMSG8o5TsSM1FpWWrT/DlvsnzZzagsYzeOypjEaJFRMRZYBKIFaAFQiNBgwAcBDgIIAMRgFSsEtcEg8xyicuIowcumSWojbMPrpGnF9CcZx7RM0o6J5ESsRSZELAdkoEigMspwJZ1+E42zKN7G4v1/6vJyLlEiC4yPfUFp1aV6vnSmhfKLZrbercWO/wAz5r1GPJincNW6O1OHT6ezHwCuj1Up1hTqUrEjNc+CL3uW30A5zeU/h/N/Gcyjuo7v+foQ+0vE8qAKTaxCXGX8PMbeUm4FtbGephxx8KhTfFUeMqYlj6frOqvc562a+FYsBgWmc4WgumdiqFdg29tpg3riVqO6NyYd3ZXPptaYqopo1bbSZoVV20Mi2arijPiEuVCrtue0cfLbJcm5aWkF0L2tflCnQSavkiZxQRglo447V2Kc5XdGyvjaeUAjbnJjGSbKnTpnmeKYpHJ1nZjg0jGUk9nnHpjObCwnTWiL+UsrVCqgReRRVmR6lzKNVGitkgUmZ2FpJshq0ZLRLNGKiuSWOMAgIcACAADAC1KlpSZDjYmRG3Ue40P7RNJgnOPTIDDW9DsvY6iLj7Mr4l/VFMkfFH6W/Yx/P9xf6T90L70R6kIhyrtD+En9MiSYmmedvcQ5RZLx5F4NCBT6SDHoybku0dDDcHd9rfIkSko9ijJy6Ojg/s6wIJK/6pzv1CN1ik+z1dPBotMEMc43yEaofUtr9dZy5I/EtUKclHVqzI1dKNJ73UEhRTW3msfztvbtFD0vzW9/4IjOl/P1/wDh47ivEGrOWbnPShBRVEt8nZhDyxUSWubiJi4o6WHxr/SZyxplKZ2cNxtkXKdZzywJvQviUGDrKHzXOu4ilF9C5r6qOxTfMDkmU8dUViytqqKcMgQljvzhbejWkkYeLY0Ocw0/aXDHxM+fLTOaccSCCZ0RgnsycnE5j6km+k1sdKitan/comjNWa59oI1iqRmeBqhByIWOkyNQwY4oikEUyWUx0TaK5JQ4wCADgAQEItaA6sYMBNDvABhoColnjsXEYqmFi4IGytuo+LQu+wXJdMsoYOmSLErFxiTPNNLZ7bgYSmiKyXH+ZnI+TYicufHNr5ZHMpNPk4p/n+tHpavCKSUvFqUcwsTm8Ysre1lnjZZ54zUb/T9ztxShKPKo/wBzlUsStak90p0wqghdWIu4A1PPUmbxU4yW29mH1Xfs/Gjj/aPEXCgaCx056HeexiJkeUZtZsWkIvAKJ0TETIsomx1MRMt9G5KuklqyV2WUeJlRqAR1tMnivybJ14OrTxJK3U2mbhvYozVMrq4xl53vKcEFs4+Nr3bWaRWiDEXF7Ay0VTodXy84xR2UtW5CMtQ8sidIyuyBMCqIssBplbCIpEAbRFNWXeJKI4lUksICHGACADgIVRbiHY4umV0jJRUi0yiBCAyUBADAQ4AWUjAiR6XgOMqKbD0877TLJG0ZQVS0e7wDUjTvonNiVzLY7gA6G/TSedlcumdXDF2+/wACuvhqYpE06hdQTem1AoS/UNfKLCLDKPLqn73ZlJJaV/2/U8Z9oKmYAi2UeWw3B79Z6mJGU+zzjCajTK7QLJoIEsk8TEjXhWta8WzKVWdKhTRhoAe0ykVGddiakb6aD3hy8DSj3Yq9t73jSslyXg5NcZjLoqLpEqGEHqJlaFLK3opri5MKKg6RnvaI27FmjCiJiGF4DC94AQKwoaYWgBGIoIAEBDjAIAOACgA4CC8ACAAIATVbwE2aaAUbxpGM230eh4PZvSOYBNmYAfSY5ciiYKMulo91jcPQp0ULvmuLqApVVNun5jPKyepctQW/udEMLr9jDialM0cquxZ2QgfptoW7XnNh587ZtxpOzyvFKQK1bcmFrDpvPcw9Ixye55uuNZ0BBlUCyZ0jJQrxAXU2taJkSVlwsdmKxbM/urFnI3qEwsfFP/aIVeQ1gg4kSh5xjtEDUtpArjeyljGaJFbiJlIV4DGdYCIwGEBheAUF4AVxFBABwAICCMAZohpAICHGA7QESCQoVgXAj0gSbIGqTsIrfgpQS7LKVG/qMK9yJT9j0fCeJ0qS5SjHuKtv2mWSDl0c9O7aPQYDG0382d110zgH2sROGeJ9V+R1QlBK6ovq4SrWazMpB1UjS/eK4Y9oFU3UTkY/hjDNZtrjQ6E9J0486ZnPF5s4D4e473sR3nWmY3Rj8Ig6xl8iDiBSACA2y7L3gZ2W0wp3iIdliUqXWK/wHcgNemvpFzDbDg2ZK+ILaxlxhRQxgaJCvGARDIGBQAwADABQAkiE7QoTkkWeEOo+Y6J5P2Msk2HAQQAV4DHAQGAE1EYmyeQDeOiLb6KzXA21itFqDfZHzN2htj+WJNaIG8KSE5t9E81to7Jq+yOaSOjRhqeYgbDmYGU2kd3DVczgJfItrAaZveYzqMdmdOTo9xwzzMwuBnUBbC+XbTTloZ42abVfgdmNJdfYfFeCrhlJv63BF+XeXhzSm1+AZZQrX4foeO4tw8rc6Akgm09XFkT0jklFrbObi8KSuYa9ZupbIi6OW6kRmyaZAQKC8AoM0AoSmA2IGADQxgyJiGgWAMcBCaA0ICIZIJeOibosFMLq3xHpE8nLoretfbQfA/3iuylCu+yrOvU/EWvc0p+xCAxwAIAFoAOAggBJr28u8e60JVeyK4c/mMXH3Y3k/wCKLAFGwj0ibb7AvCwojeIYCAElXrGS2XUqvIQsiUfLOvwzEeGddW5DvyJmWSCfZg5Nbj+Z6rhPGnpnyDzH1Nofp2E83NgvbN8c1JJI6eOY16RFUnNe4AufrMMa4y0bvltVo4PEEZl1uQot3ndjaTOVpuNI4fhgAi59p2KbM3AyVire8tArRkal0jNVL3KLQNBEQAiIhjEYMYgJkisBJjWmSdASewJgOzSOHVDrkb/1MNC2g+4t0PxKozeRLsDhQurkDtuY6S7J+K5airKK2KA0QWHU7yXL2NY4m9yZnWiza/udBFRo5xjon4aD1Eseg0EdLyTym+lQ/GH6F+IWvYOD92ZpJqOABAAgA4AEBDBgFBmgFCvAAgAwICZYLDeMnbIlixhZVJIupnJ7/wDNodGclzLqNQk+XQfJ+YnszlGls9NwCu6XYKNOZX/7ObNiUtMIuS3Z6d8eayZ2qhQg0WwBJ9p5/wAJQfFI1rl2zn0qpCl/WL3I7d5o6XysuMNNw7MeLwgr+amtjbkNJtjnx7ZjKfKk1s4eMwLBzmFtp1QmmtGTVGMIqnWaom2+iurhl/KY6ZayMy1KLDlFZqpIryGBVovpYVjsIWQ5o0jh1vUwEm2S8iN2A4QtQ7mw3P8AaKU+PYK2dZ1FCy0rKTzy3Pz1nNLK5bfRrGDlpF2FLG34tQ6gG1Jd/czD41eEEsUf+TJfaXDGmgOfOx0CqgzD+oidPpvUctHLkw7VO1+PR46vhXOrm3Yan6ztryaRyRWoopsq7DXqdYi7cu2V1CTuf3itsqKS6IWEKL2F4AUxGgQEEAHAAgAQALwAIAMCAh2gIM/SFhRKlSL9hzJ2jSbFKaj9ybVgulP6sf7R2l0SoOW5/kVohJk0W2kaaThIzGScjoNxKoUAzH2AEjirsz40zfwnF6FXJ126zLJCnaHF7PRYYpSCqCSDa45exnDNOW2bcr1HRPiOIay+EugvovWTBJN8maO2qhRj4lSV6IJBD7kXnTjlUtPRg3Jxqa2eUxNKwFxOtMxi6ZXsBaVY+2ArNtGPii1qyoLEaw09k030OnUJ20ibQUJKLu0TkWkeiGF8iKDZB6yDqW7zjnkq35NoQtq+jDiXFTEeUiwC2zGw6XM4sk3GG0duPGm6TLWesr2Yb7ZDt0sNrTKGSMo2n+Y3hlB8WdipSqJRP3gm5BIt+VeVzOv09OdxOPNFKLXdnlMS6eY/E9mKVHAk7VHNquOkTo6YxZQXHOSa0xEiMKYriA6ZRJNBwAICCABeADgAoAMQAZaAUR1MA0ixQBq2vaOkuyW29IVSsW9uQEG2xxgok0pc2hRLn4Q2qdIWJR9yGaIqi6j3+kDOR08PjQLaaiS4p9mEoySpHVwPFb+UC7TCcL2EI8VTO/hzVCmwJv0nI8cZS2dClJR+Uy1ky+s7nWaxa6SMZe97K6GCSoSFI7SnKUTSKi++zkcV4aVYAbA2M2hkvsiSitxZAYa224j5EqLMtegWbzADoZV60JPwacBweo3/ADlM55UjbHFyt9HaTC06Au+puBbtMJuU9LSLjJR2lbNFXiCvVVVSyixAta9xrOaUKjpmsZSe5llbAU3qZVXwzoVOqsLG+/P2nNlyVG3s1g5OR0+GqAGUgB72NRxYKtvykjnOJY7kmtr2RrPI+NXXucr7RcQSkHQ11qg6ZQSbdRtPoPR4mkpNUeXnnz1A8hWxlBhqtRfYgz0rRiseVdUZXWi21Qj+pP7iFRfk0TyruP5Mz/dQTpUU++kXD8TX4rXcWDYU9QfrFxYLKiH3docWV8SJkWoDzmSnFm7i0SvKJoLxgF4AEACAADACUBCVtdReANaLKj27n9hG9ExjZWoJiLbSLVsvvGZu2RLExDSoRMB0NR1gDLA0ZDRdTYbxGbT6NmErBWBiktGTR6Xh3GTUulyo69pyzx006L43HslXoJnUl829h37yFbTpFaVWXDDKiFgbH+8absuSUlb6OZg6xY1GbUDaaz8L3OeEFuSNnD66sSMvv7zOcF7m2HJP2KsY6OwW1jpaVBNLb0Rklta2b6mJNIKE3tr7TNRi1bGk+TiJqAqglzqbEf1TOV9o6IcUuI3pkAWINtgNGBiUUybSMzcUqJ63B7OoJHYETRenxyetGbySijnY7idQi+dcp5AnadUMMYmKnffZymNO23wNJvEG5szsqHtK0UnMicMp2YQpD+LJdoqqYE+8XBeDSOdGapTK6m4ktcVZrGSlpFH3r3+Zj8c1+Ej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01097" y="3168084"/>
            <a:ext cx="4722470" cy="523184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solidFill>
              <a:srgbClr val="C00000"/>
            </a:solidFill>
          </a:ln>
          <a:effectLst/>
          <a:extLst/>
        </p:spPr>
        <p:txBody>
          <a:bodyPr wrap="squar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charset="0"/>
              </a:rPr>
              <a:t>Nitrogen is essential for </a:t>
            </a:r>
            <a:r>
              <a:rPr lang="en-US" sz="2800" b="1" dirty="0" smtClean="0">
                <a:latin typeface="Times New Roman" charset="0"/>
              </a:rPr>
              <a:t>Life</a:t>
            </a:r>
            <a:endParaRPr lang="en-US" sz="2800" b="1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0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2587284" y="4395528"/>
            <a:ext cx="3942458" cy="52318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rgbClr val="800000"/>
            </a:solidFill>
          </a:ln>
          <a:effectLst/>
          <a:extLst/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2800" b="1" dirty="0">
                <a:solidFill>
                  <a:srgbClr val="000000"/>
                </a:solidFill>
                <a:latin typeface="Times New Roman" charset="0"/>
              </a:rPr>
              <a:t>Total 1860: ~ 15 </a:t>
            </a:r>
            <a:r>
              <a:rPr lang="en-US" sz="2800" b="1" dirty="0" err="1">
                <a:solidFill>
                  <a:srgbClr val="000000"/>
                </a:solidFill>
                <a:latin typeface="Times New Roman" charset="0"/>
              </a:rPr>
              <a:t>Tg</a:t>
            </a:r>
            <a:r>
              <a:rPr lang="en-US" sz="2800" b="1" dirty="0">
                <a:solidFill>
                  <a:srgbClr val="000000"/>
                </a:solidFill>
                <a:latin typeface="Times New Roman" charset="0"/>
              </a:rPr>
              <a:t> N y</a:t>
            </a:r>
            <a:r>
              <a:rPr lang="en-US" sz="2800" b="1" baseline="30000" dirty="0">
                <a:solidFill>
                  <a:srgbClr val="000000"/>
                </a:solidFill>
                <a:latin typeface="Times New Roman" charset="0"/>
              </a:rPr>
              <a:t>-</a:t>
            </a:r>
            <a:r>
              <a:rPr lang="en-US" sz="2800" b="1" baseline="30000" dirty="0" smtClean="0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2800" b="1" dirty="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00436" y="1155457"/>
            <a:ext cx="4716154" cy="3048000"/>
            <a:chOff x="2200436" y="798529"/>
            <a:chExt cx="4716154" cy="3048000"/>
          </a:xfrm>
        </p:grpSpPr>
        <p:sp>
          <p:nvSpPr>
            <p:cNvPr id="2" name="Rectangle 1"/>
            <p:cNvSpPr/>
            <p:nvPr/>
          </p:nvSpPr>
          <p:spPr>
            <a:xfrm>
              <a:off x="2200436" y="798529"/>
              <a:ext cx="4648200" cy="3048000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3724436" y="1331930"/>
              <a:ext cx="803275" cy="603250"/>
              <a:chOff x="3754" y="355"/>
              <a:chExt cx="506" cy="380"/>
            </a:xfrm>
          </p:grpSpPr>
          <p:sp>
            <p:nvSpPr>
              <p:cNvPr id="5" name="Rectangle 12"/>
              <p:cNvSpPr>
                <a:spLocks noChangeArrowheads="1"/>
              </p:cNvSpPr>
              <p:nvPr/>
            </p:nvSpPr>
            <p:spPr bwMode="auto">
              <a:xfrm>
                <a:off x="3802" y="355"/>
                <a:ext cx="38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Times New Roman" charset="0"/>
                  </a:rPr>
                  <a:t>*1860</a:t>
                </a:r>
                <a:endParaRPr lang="en-US" b="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" name="Rectangle 14"/>
              <p:cNvSpPr>
                <a:spLocks noChangeArrowheads="1"/>
              </p:cNvSpPr>
              <p:nvPr/>
            </p:nvSpPr>
            <p:spPr bwMode="auto">
              <a:xfrm>
                <a:off x="3754" y="559"/>
                <a:ext cx="506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Times New Roman" charset="0"/>
                  </a:rPr>
                  <a:t>Tg N y</a:t>
                </a:r>
                <a:r>
                  <a:rPr lang="en-US" b="1" baseline="30000">
                    <a:solidFill>
                      <a:srgbClr val="000000"/>
                    </a:solidFill>
                    <a:latin typeface="Times New Roman" charset="0"/>
                  </a:rPr>
                  <a:t>-1</a:t>
                </a:r>
                <a:endParaRPr lang="en-US" b="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2471899" y="2063771"/>
              <a:ext cx="1122536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 New Roman" charset="0"/>
                </a:rPr>
                <a:t>Cultivation</a:t>
              </a:r>
              <a:endParaRPr lang="en-US" b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4121311" y="2063771"/>
              <a:ext cx="232650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 New Roman" charset="0"/>
                </a:rPr>
                <a:t>15</a:t>
              </a:r>
              <a:endParaRPr lang="en-US" b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2471899" y="2593996"/>
              <a:ext cx="1154525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 New Roman" charset="0"/>
                </a:rPr>
                <a:t>Fossil Fuels</a:t>
              </a:r>
              <a:endParaRPr lang="en-US" b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4114961" y="2593996"/>
              <a:ext cx="248645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Times New Roman" charset="0"/>
                </a:rPr>
                <a:t>&lt;1</a:t>
              </a:r>
              <a:endParaRPr lang="en-US" b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2471899" y="3124218"/>
              <a:ext cx="1295686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Times New Roman" charset="0"/>
                </a:rPr>
                <a:t>Haber-Bosch</a:t>
              </a:r>
              <a:endParaRPr lang="en-US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4180049" y="3124218"/>
              <a:ext cx="116325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Times New Roman" charset="0"/>
                </a:rPr>
                <a:t>0</a:t>
              </a:r>
              <a:endParaRPr lang="en-US" b="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>
              <a:off x="2429036" y="1941529"/>
              <a:ext cx="419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 anchor="ctr"/>
            <a:lstStyle/>
            <a:p>
              <a:endParaRPr lang="en-US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724689" y="1379554"/>
              <a:ext cx="803275" cy="2021663"/>
              <a:chOff x="7867653" y="733425"/>
              <a:chExt cx="803275" cy="2021663"/>
            </a:xfrm>
          </p:grpSpPr>
          <p:grpSp>
            <p:nvGrpSpPr>
              <p:cNvPr id="18" name="Group 27"/>
              <p:cNvGrpSpPr>
                <a:grpSpLocks/>
              </p:cNvGrpSpPr>
              <p:nvPr/>
            </p:nvGrpSpPr>
            <p:grpSpPr bwMode="auto">
              <a:xfrm>
                <a:off x="7867653" y="733425"/>
                <a:ext cx="803275" cy="544512"/>
                <a:chOff x="4956" y="392"/>
                <a:chExt cx="506" cy="343"/>
              </a:xfrm>
            </p:grpSpPr>
            <p:sp>
              <p:nvSpPr>
                <p:cNvPr id="23" name="Rectangle 13"/>
                <p:cNvSpPr>
                  <a:spLocks noChangeArrowheads="1"/>
                </p:cNvSpPr>
                <p:nvPr/>
              </p:nvSpPr>
              <p:spPr bwMode="auto">
                <a:xfrm>
                  <a:off x="4987" y="392"/>
                  <a:ext cx="436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00"/>
                      </a:solidFill>
                      <a:latin typeface="Times New Roman" charset="0"/>
                    </a:rPr>
                    <a:t>**2010</a:t>
                  </a:r>
                  <a:endParaRPr lang="en-US" b="1" dirty="0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sp>
              <p:nvSpPr>
                <p:cNvPr id="24" name="Rectangle 15"/>
                <p:cNvSpPr>
                  <a:spLocks noChangeArrowheads="1"/>
                </p:cNvSpPr>
                <p:nvPr/>
              </p:nvSpPr>
              <p:spPr bwMode="auto">
                <a:xfrm>
                  <a:off x="4956" y="559"/>
                  <a:ext cx="506" cy="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b="1" dirty="0" err="1">
                      <a:solidFill>
                        <a:srgbClr val="000000"/>
                      </a:solidFill>
                      <a:latin typeface="Times New Roman" charset="0"/>
                    </a:rPr>
                    <a:t>Tg</a:t>
                  </a:r>
                  <a:r>
                    <a:rPr lang="en-US" b="1" dirty="0">
                      <a:solidFill>
                        <a:srgbClr val="000000"/>
                      </a:solidFill>
                      <a:latin typeface="Times New Roman" charset="0"/>
                    </a:rPr>
                    <a:t> N y</a:t>
                  </a:r>
                  <a:r>
                    <a:rPr lang="en-US" b="1" baseline="30000" dirty="0">
                      <a:solidFill>
                        <a:srgbClr val="000000"/>
                      </a:solidFill>
                      <a:latin typeface="Times New Roman" charset="0"/>
                    </a:rPr>
                    <a:t>-1</a:t>
                  </a:r>
                  <a:endParaRPr lang="en-US" b="1" dirty="0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8172449" y="1417642"/>
                <a:ext cx="23083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Times New Roman" charset="0"/>
                  </a:rPr>
                  <a:t>60</a:t>
                </a:r>
                <a:endParaRPr lang="en-US" b="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20" name="Rectangle 21"/>
              <p:cNvSpPr>
                <a:spLocks noChangeArrowheads="1"/>
              </p:cNvSpPr>
              <p:nvPr/>
            </p:nvSpPr>
            <p:spPr bwMode="auto">
              <a:xfrm>
                <a:off x="8172449" y="1947867"/>
                <a:ext cx="2339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30</a:t>
                </a:r>
                <a:endParaRPr lang="en-US" b="1" dirty="0">
                  <a:solidFill>
                    <a:srgbClr val="000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1" name="Rectangle 24"/>
              <p:cNvSpPr>
                <a:spLocks noChangeArrowheads="1"/>
              </p:cNvSpPr>
              <p:nvPr/>
            </p:nvSpPr>
            <p:spPr bwMode="auto">
              <a:xfrm>
                <a:off x="8023226" y="2478089"/>
                <a:ext cx="53549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  <a:latin typeface="Times New Roman" charset="0"/>
                  </a:rPr>
                  <a:t>&gt; </a:t>
                </a:r>
                <a:r>
                  <a:rPr lang="en-US" b="1" dirty="0" smtClean="0">
                    <a:solidFill>
                      <a:srgbClr val="000000"/>
                    </a:solidFill>
                    <a:latin typeface="Times New Roman" charset="0"/>
                  </a:rPr>
                  <a:t>120</a:t>
                </a:r>
                <a:endParaRPr lang="en-US" b="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2414868" y="874729"/>
              <a:ext cx="4501722" cy="46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b="1" dirty="0" smtClean="0">
                  <a:solidFill>
                    <a:srgbClr val="000000"/>
                  </a:solidFill>
                </a:rPr>
                <a:t>Human Reactive N </a:t>
              </a:r>
              <a:r>
                <a:rPr lang="en-US" b="1" dirty="0">
                  <a:solidFill>
                    <a:srgbClr val="000000"/>
                  </a:solidFill>
                </a:rPr>
                <a:t>contribution:</a:t>
              </a:r>
            </a:p>
          </p:txBody>
        </p:sp>
      </p:grp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2514225" y="5191816"/>
            <a:ext cx="4121994" cy="954071"/>
          </a:xfrm>
          <a:prstGeom prst="rect">
            <a:avLst/>
          </a:prstGeom>
          <a:solidFill>
            <a:srgbClr val="FFFF00">
              <a:alpha val="78000"/>
            </a:srgbClr>
          </a:solidFill>
          <a:ln>
            <a:solidFill>
              <a:srgbClr val="800000"/>
            </a:solidFill>
          </a:ln>
          <a:effectLst/>
          <a:extLst/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charset="0"/>
              </a:rPr>
              <a:t>Total </a:t>
            </a:r>
            <a:r>
              <a:rPr lang="en-US" sz="2800" b="1" dirty="0" smtClean="0">
                <a:solidFill>
                  <a:srgbClr val="000000"/>
                </a:solidFill>
                <a:latin typeface="Times New Roman" charset="0"/>
              </a:rPr>
              <a:t>2010</a:t>
            </a:r>
            <a:r>
              <a:rPr lang="en-US" sz="2800" b="1" dirty="0">
                <a:solidFill>
                  <a:srgbClr val="000000"/>
                </a:solidFill>
                <a:latin typeface="Times New Roman" charset="0"/>
              </a:rPr>
              <a:t>: ~ </a:t>
            </a:r>
            <a:r>
              <a:rPr lang="en-US" sz="2800" b="1" dirty="0" smtClean="0">
                <a:solidFill>
                  <a:srgbClr val="000000"/>
                </a:solidFill>
                <a:latin typeface="Times New Roman" charset="0"/>
              </a:rPr>
              <a:t>210 </a:t>
            </a:r>
            <a:r>
              <a:rPr lang="en-US" sz="2800" b="1" dirty="0" err="1">
                <a:solidFill>
                  <a:srgbClr val="000000"/>
                </a:solidFill>
                <a:latin typeface="Times New Roman" charset="0"/>
              </a:rPr>
              <a:t>Tg</a:t>
            </a:r>
            <a:r>
              <a:rPr lang="en-US" sz="2800" b="1" dirty="0">
                <a:solidFill>
                  <a:srgbClr val="000000"/>
                </a:solidFill>
                <a:latin typeface="Times New Roman" charset="0"/>
              </a:rPr>
              <a:t> N y</a:t>
            </a:r>
            <a:r>
              <a:rPr lang="en-US" sz="2800" b="1" baseline="30000" dirty="0">
                <a:solidFill>
                  <a:srgbClr val="000000"/>
                </a:solidFill>
                <a:latin typeface="Times New Roman" charset="0"/>
              </a:rPr>
              <a:t>-</a:t>
            </a:r>
            <a:r>
              <a:rPr lang="en-US" sz="2800" b="1" baseline="30000" dirty="0" smtClean="0">
                <a:solidFill>
                  <a:srgbClr val="000000"/>
                </a:solidFill>
                <a:latin typeface="Times New Roman" charset="0"/>
              </a:rPr>
              <a:t>1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charset="0"/>
              </a:rPr>
              <a:t>(1300% increase)</a:t>
            </a:r>
            <a:endParaRPr lang="en-US" sz="2800" b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" y="228600"/>
            <a:ext cx="5847124" cy="46166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  <a:cs typeface="Arial"/>
              </a:rPr>
              <a:t>Human Driven Reactive Nitrogen Change</a:t>
            </a:r>
            <a:endParaRPr lang="en-US" sz="2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400" y="6397823"/>
            <a:ext cx="3787052" cy="30777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cs typeface="Arial"/>
              </a:rPr>
              <a:t>*Galloway et al. (2003), **</a:t>
            </a:r>
            <a:r>
              <a:rPr lang="en-US" sz="1400" dirty="0" smtClean="0">
                <a:solidFill>
                  <a:prstClr val="black"/>
                </a:solidFill>
                <a:cs typeface="Arial"/>
              </a:rPr>
              <a:t>Fowler </a:t>
            </a:r>
            <a:r>
              <a:rPr lang="en-US" sz="1400" dirty="0">
                <a:solidFill>
                  <a:prstClr val="black"/>
                </a:solidFill>
                <a:cs typeface="Arial"/>
              </a:rPr>
              <a:t>et al. (2013)</a:t>
            </a:r>
          </a:p>
        </p:txBody>
      </p:sp>
    </p:spTree>
    <p:extLst>
      <p:ext uri="{BB962C8B-B14F-4D97-AF65-F5344CB8AC3E}">
        <p14:creationId xmlns:p14="http://schemas.microsoft.com/office/powerpoint/2010/main" val="23842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25400" y="1368429"/>
            <a:ext cx="919638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Times New Roman" charset="0"/>
              </a:rPr>
              <a:t>However….too much N - causes many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charset="0"/>
              </a:rPr>
              <a:t>negative consequences…and, N gets </a:t>
            </a:r>
          </a:p>
          <a:p>
            <a:r>
              <a:rPr lang="en-US" sz="4000" b="1">
                <a:solidFill>
                  <a:srgbClr val="FF0000"/>
                </a:solidFill>
                <a:latin typeface="Times New Roman" charset="0"/>
              </a:rPr>
              <a:t>around…… that is - it doesn’t “stay put.”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667004" y="3200403"/>
            <a:ext cx="5845175" cy="3377863"/>
            <a:chOff x="2667000" y="3200400"/>
            <a:chExt cx="5845175" cy="3377863"/>
          </a:xfrm>
        </p:grpSpPr>
        <p:sp>
          <p:nvSpPr>
            <p:cNvPr id="6148" name="AutoShape 3"/>
            <p:cNvSpPr>
              <a:spLocks noChangeArrowheads="1"/>
            </p:cNvSpPr>
            <p:nvPr/>
          </p:nvSpPr>
          <p:spPr bwMode="auto">
            <a:xfrm rot="3014585">
              <a:off x="1714500" y="4152900"/>
              <a:ext cx="3276600" cy="1371600"/>
            </a:xfrm>
            <a:prstGeom prst="notchedRightArrow">
              <a:avLst>
                <a:gd name="adj1" fmla="val 50000"/>
                <a:gd name="adj2" fmla="val 59722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4800600" y="5562600"/>
              <a:ext cx="371157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FFFF"/>
                  </a:solidFill>
                </a:rPr>
                <a:t>“Cascades” through the </a:t>
              </a:r>
            </a:p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FFFF"/>
                  </a:solidFill>
                </a:rPr>
                <a:t>Environment….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4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Oval 3074"/>
          <p:cNvSpPr>
            <a:spLocks noChangeArrowheads="1"/>
          </p:cNvSpPr>
          <p:nvPr/>
        </p:nvSpPr>
        <p:spPr bwMode="auto">
          <a:xfrm>
            <a:off x="762000" y="2514600"/>
            <a:ext cx="1193800" cy="1308100"/>
          </a:xfrm>
          <a:prstGeom prst="ellipse">
            <a:avLst/>
          </a:prstGeom>
          <a:solidFill>
            <a:srgbClr val="00FFFF"/>
          </a:solidFill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6168" name="Text Box 3080"/>
          <p:cNvSpPr txBox="1">
            <a:spLocks noChangeArrowheads="1"/>
          </p:cNvSpPr>
          <p:nvPr/>
        </p:nvSpPr>
        <p:spPr bwMode="auto">
          <a:xfrm>
            <a:off x="668680" y="1935163"/>
            <a:ext cx="1393144" cy="6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Fertilizer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Produced</a:t>
            </a:r>
          </a:p>
        </p:txBody>
      </p:sp>
      <p:sp>
        <p:nvSpPr>
          <p:cNvPr id="476177" name="Text Box 3089"/>
          <p:cNvSpPr txBox="1">
            <a:spLocks noChangeArrowheads="1"/>
          </p:cNvSpPr>
          <p:nvPr/>
        </p:nvSpPr>
        <p:spPr bwMode="auto">
          <a:xfrm>
            <a:off x="1085854" y="2933700"/>
            <a:ext cx="530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96200" y="1916113"/>
            <a:ext cx="1371600" cy="1423987"/>
            <a:chOff x="7696200" y="1916113"/>
            <a:chExt cx="1371600" cy="1423987"/>
          </a:xfrm>
        </p:grpSpPr>
        <p:sp>
          <p:nvSpPr>
            <p:cNvPr id="476167" name="Oval 3079"/>
            <p:cNvSpPr>
              <a:spLocks noChangeArrowheads="1"/>
            </p:cNvSpPr>
            <p:nvPr/>
          </p:nvSpPr>
          <p:spPr bwMode="auto">
            <a:xfrm>
              <a:off x="8153400" y="2819400"/>
              <a:ext cx="479425" cy="520700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6173" name="Text Box 3085"/>
            <p:cNvSpPr txBox="1">
              <a:spLocks noChangeArrowheads="1"/>
            </p:cNvSpPr>
            <p:nvPr/>
          </p:nvSpPr>
          <p:spPr bwMode="auto">
            <a:xfrm>
              <a:off x="7696200" y="1916113"/>
              <a:ext cx="13716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Consumed</a:t>
              </a:r>
            </a:p>
          </p:txBody>
        </p:sp>
        <p:sp>
          <p:nvSpPr>
            <p:cNvPr id="476178" name="Text Box 3090"/>
            <p:cNvSpPr txBox="1">
              <a:spLocks noChangeArrowheads="1"/>
            </p:cNvSpPr>
            <p:nvPr/>
          </p:nvSpPr>
          <p:spPr bwMode="auto">
            <a:xfrm>
              <a:off x="8188325" y="2900363"/>
              <a:ext cx="4154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14542" y="3048004"/>
            <a:ext cx="522287" cy="1046163"/>
            <a:chOff x="2014538" y="3048000"/>
            <a:chExt cx="522287" cy="1046163"/>
          </a:xfrm>
        </p:grpSpPr>
        <p:sp>
          <p:nvSpPr>
            <p:cNvPr id="476174" name="Text Box 3086"/>
            <p:cNvSpPr txBox="1">
              <a:spLocks noChangeArrowheads="1"/>
            </p:cNvSpPr>
            <p:nvPr/>
          </p:nvSpPr>
          <p:spPr bwMode="auto">
            <a:xfrm>
              <a:off x="2014538" y="3575050"/>
              <a:ext cx="481012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-6</a:t>
              </a:r>
            </a:p>
          </p:txBody>
        </p:sp>
        <p:grpSp>
          <p:nvGrpSpPr>
            <p:cNvPr id="476179" name="Group 3091"/>
            <p:cNvGrpSpPr>
              <a:grpSpLocks/>
            </p:cNvGrpSpPr>
            <p:nvPr/>
          </p:nvGrpSpPr>
          <p:grpSpPr bwMode="auto">
            <a:xfrm>
              <a:off x="2030413" y="3048000"/>
              <a:ext cx="506412" cy="487363"/>
              <a:chOff x="1752" y="1104"/>
              <a:chExt cx="439" cy="386"/>
            </a:xfrm>
            <a:solidFill>
              <a:srgbClr val="00FF00"/>
            </a:solidFill>
          </p:grpSpPr>
          <p:sp>
            <p:nvSpPr>
              <p:cNvPr id="476180" name="AutoShape 3092"/>
              <p:cNvSpPr>
                <a:spLocks noChangeArrowheads="1"/>
              </p:cNvSpPr>
              <p:nvPr/>
            </p:nvSpPr>
            <p:spPr bwMode="auto">
              <a:xfrm>
                <a:off x="1759" y="1104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grp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6181" name="AutoShape 3093"/>
              <p:cNvSpPr>
                <a:spLocks noChangeArrowheads="1"/>
              </p:cNvSpPr>
              <p:nvPr/>
            </p:nvSpPr>
            <p:spPr bwMode="auto">
              <a:xfrm rot="-16216961">
                <a:off x="1727" y="1177"/>
                <a:ext cx="338" cy="28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grp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213225" y="1935167"/>
            <a:ext cx="939800" cy="1711325"/>
            <a:chOff x="4213225" y="1935163"/>
            <a:chExt cx="939800" cy="1711325"/>
          </a:xfrm>
        </p:grpSpPr>
        <p:sp>
          <p:nvSpPr>
            <p:cNvPr id="476164" name="Oval 3076"/>
            <p:cNvSpPr>
              <a:spLocks noChangeArrowheads="1"/>
            </p:cNvSpPr>
            <p:nvPr/>
          </p:nvSpPr>
          <p:spPr bwMode="auto">
            <a:xfrm>
              <a:off x="4267200" y="2743200"/>
              <a:ext cx="822325" cy="903288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6170" name="Text Box 3082"/>
            <p:cNvSpPr txBox="1">
              <a:spLocks noChangeArrowheads="1"/>
            </p:cNvSpPr>
            <p:nvPr/>
          </p:nvSpPr>
          <p:spPr bwMode="auto">
            <a:xfrm>
              <a:off x="4213225" y="1935163"/>
              <a:ext cx="9398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in Crop</a:t>
              </a:r>
            </a:p>
          </p:txBody>
        </p:sp>
        <p:sp>
          <p:nvSpPr>
            <p:cNvPr id="476182" name="Text Box 3094"/>
            <p:cNvSpPr txBox="1">
              <a:spLocks noChangeArrowheads="1"/>
            </p:cNvSpPr>
            <p:nvPr/>
          </p:nvSpPr>
          <p:spPr bwMode="auto">
            <a:xfrm>
              <a:off x="4511675" y="2979738"/>
              <a:ext cx="4154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47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28875" y="1935163"/>
            <a:ext cx="1377950" cy="1887537"/>
            <a:chOff x="2428875" y="1935163"/>
            <a:chExt cx="1377950" cy="1887537"/>
          </a:xfrm>
        </p:grpSpPr>
        <p:sp>
          <p:nvSpPr>
            <p:cNvPr id="476169" name="Text Box 3081"/>
            <p:cNvSpPr txBox="1">
              <a:spLocks noChangeArrowheads="1"/>
            </p:cNvSpPr>
            <p:nvPr/>
          </p:nvSpPr>
          <p:spPr bwMode="auto">
            <a:xfrm>
              <a:off x="2428875" y="1935163"/>
              <a:ext cx="13779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 Fertilizer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Consumed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566988" y="2554288"/>
              <a:ext cx="1157287" cy="1268412"/>
              <a:chOff x="2566988" y="2554288"/>
              <a:chExt cx="1157287" cy="1268412"/>
            </a:xfrm>
          </p:grpSpPr>
          <p:sp>
            <p:nvSpPr>
              <p:cNvPr id="476163" name="Oval 3075"/>
              <p:cNvSpPr>
                <a:spLocks noChangeArrowheads="1"/>
              </p:cNvSpPr>
              <p:nvPr/>
            </p:nvSpPr>
            <p:spPr bwMode="auto">
              <a:xfrm>
                <a:off x="2566988" y="2554288"/>
                <a:ext cx="1157287" cy="1268412"/>
              </a:xfrm>
              <a:prstGeom prst="ellipse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6183" name="Text Box 3095"/>
              <p:cNvSpPr txBox="1">
                <a:spLocks noChangeArrowheads="1"/>
              </p:cNvSpPr>
              <p:nvPr/>
            </p:nvSpPr>
            <p:spPr bwMode="auto">
              <a:xfrm>
                <a:off x="2974975" y="2944813"/>
                <a:ext cx="41549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latin typeface="Times New Roman" pitchFamily="18" charset="0"/>
                    <a:cs typeface="Times New Roman" pitchFamily="18" charset="0"/>
                  </a:rPr>
                  <a:t>94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761164" y="1935167"/>
            <a:ext cx="927100" cy="1487487"/>
            <a:chOff x="6761163" y="1935163"/>
            <a:chExt cx="927100" cy="1487487"/>
          </a:xfrm>
        </p:grpSpPr>
        <p:sp>
          <p:nvSpPr>
            <p:cNvPr id="476166" name="Oval 3078"/>
            <p:cNvSpPr>
              <a:spLocks noChangeArrowheads="1"/>
            </p:cNvSpPr>
            <p:nvPr/>
          </p:nvSpPr>
          <p:spPr bwMode="auto">
            <a:xfrm>
              <a:off x="6934200" y="2743200"/>
              <a:ext cx="620713" cy="679450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6172" name="Text Box 3084"/>
            <p:cNvSpPr txBox="1">
              <a:spLocks noChangeArrowheads="1"/>
            </p:cNvSpPr>
            <p:nvPr/>
          </p:nvSpPr>
          <p:spPr bwMode="auto">
            <a:xfrm>
              <a:off x="6761163" y="1935163"/>
              <a:ext cx="9271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in Food</a:t>
              </a:r>
            </a:p>
          </p:txBody>
        </p:sp>
        <p:sp>
          <p:nvSpPr>
            <p:cNvPr id="476184" name="Text Box 3096"/>
            <p:cNvSpPr txBox="1">
              <a:spLocks noChangeArrowheads="1"/>
            </p:cNvSpPr>
            <p:nvPr/>
          </p:nvSpPr>
          <p:spPr bwMode="auto">
            <a:xfrm>
              <a:off x="7029450" y="2933700"/>
              <a:ext cx="4154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26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48288" y="1935163"/>
            <a:ext cx="1187450" cy="1554162"/>
            <a:chOff x="5348288" y="1935163"/>
            <a:chExt cx="1187450" cy="1554162"/>
          </a:xfrm>
        </p:grpSpPr>
        <p:sp>
          <p:nvSpPr>
            <p:cNvPr id="476165" name="Oval 3077"/>
            <p:cNvSpPr>
              <a:spLocks noChangeArrowheads="1"/>
            </p:cNvSpPr>
            <p:nvPr/>
          </p:nvSpPr>
          <p:spPr bwMode="auto">
            <a:xfrm>
              <a:off x="5638800" y="2743200"/>
              <a:ext cx="679450" cy="746125"/>
            </a:xfrm>
            <a:prstGeom prst="ellipse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6171" name="Text Box 3083"/>
            <p:cNvSpPr txBox="1">
              <a:spLocks noChangeArrowheads="1"/>
            </p:cNvSpPr>
            <p:nvPr/>
          </p:nvSpPr>
          <p:spPr bwMode="auto">
            <a:xfrm>
              <a:off x="5348288" y="1935163"/>
              <a:ext cx="11874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Harvested</a:t>
              </a:r>
            </a:p>
          </p:txBody>
        </p:sp>
        <p:sp>
          <p:nvSpPr>
            <p:cNvPr id="476185" name="Text Box 3097"/>
            <p:cNvSpPr txBox="1">
              <a:spLocks noChangeArrowheads="1"/>
            </p:cNvSpPr>
            <p:nvPr/>
          </p:nvSpPr>
          <p:spPr bwMode="auto">
            <a:xfrm>
              <a:off x="5734050" y="2933700"/>
              <a:ext cx="4154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31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3804" y="3065463"/>
            <a:ext cx="658813" cy="1022350"/>
            <a:chOff x="3733800" y="3065463"/>
            <a:chExt cx="658813" cy="1022350"/>
          </a:xfrm>
        </p:grpSpPr>
        <p:sp>
          <p:nvSpPr>
            <p:cNvPr id="476175" name="Text Box 3087"/>
            <p:cNvSpPr txBox="1">
              <a:spLocks noChangeArrowheads="1"/>
            </p:cNvSpPr>
            <p:nvPr/>
          </p:nvSpPr>
          <p:spPr bwMode="auto">
            <a:xfrm>
              <a:off x="3733800" y="3568700"/>
              <a:ext cx="65881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-47</a:t>
              </a:r>
            </a:p>
          </p:txBody>
        </p:sp>
        <p:grpSp>
          <p:nvGrpSpPr>
            <p:cNvPr id="476186" name="Group 3098"/>
            <p:cNvGrpSpPr>
              <a:grpSpLocks/>
            </p:cNvGrpSpPr>
            <p:nvPr/>
          </p:nvGrpSpPr>
          <p:grpSpPr bwMode="auto">
            <a:xfrm>
              <a:off x="3765550" y="3065463"/>
              <a:ext cx="506413" cy="487362"/>
              <a:chOff x="1752" y="1104"/>
              <a:chExt cx="439" cy="386"/>
            </a:xfrm>
            <a:solidFill>
              <a:srgbClr val="00FF00"/>
            </a:solidFill>
          </p:grpSpPr>
          <p:sp>
            <p:nvSpPr>
              <p:cNvPr id="476187" name="AutoShape 3099"/>
              <p:cNvSpPr>
                <a:spLocks noChangeArrowheads="1"/>
              </p:cNvSpPr>
              <p:nvPr/>
            </p:nvSpPr>
            <p:spPr bwMode="auto">
              <a:xfrm>
                <a:off x="1759" y="1104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grp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6188" name="AutoShape 3100"/>
              <p:cNvSpPr>
                <a:spLocks noChangeArrowheads="1"/>
              </p:cNvSpPr>
              <p:nvPr/>
            </p:nvSpPr>
            <p:spPr bwMode="auto">
              <a:xfrm rot="-16216961">
                <a:off x="1727" y="1177"/>
                <a:ext cx="338" cy="28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grp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7543801" y="3090863"/>
            <a:ext cx="658813" cy="990600"/>
            <a:chOff x="7543800" y="3090863"/>
            <a:chExt cx="658813" cy="990600"/>
          </a:xfrm>
        </p:grpSpPr>
        <p:sp>
          <p:nvSpPr>
            <p:cNvPr id="476176" name="Text Box 3088"/>
            <p:cNvSpPr txBox="1">
              <a:spLocks noChangeArrowheads="1"/>
            </p:cNvSpPr>
            <p:nvPr/>
          </p:nvSpPr>
          <p:spPr bwMode="auto">
            <a:xfrm>
              <a:off x="7543800" y="3562350"/>
              <a:ext cx="65881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-12</a:t>
              </a:r>
            </a:p>
          </p:txBody>
        </p:sp>
        <p:grpSp>
          <p:nvGrpSpPr>
            <p:cNvPr id="476195" name="Group 3107"/>
            <p:cNvGrpSpPr>
              <a:grpSpLocks/>
            </p:cNvGrpSpPr>
            <p:nvPr/>
          </p:nvGrpSpPr>
          <p:grpSpPr bwMode="auto">
            <a:xfrm>
              <a:off x="7620000" y="3090863"/>
              <a:ext cx="506413" cy="487362"/>
              <a:chOff x="1752" y="1104"/>
              <a:chExt cx="439" cy="386"/>
            </a:xfrm>
            <a:solidFill>
              <a:srgbClr val="00FF00"/>
            </a:solidFill>
          </p:grpSpPr>
          <p:sp>
            <p:nvSpPr>
              <p:cNvPr id="476196" name="AutoShape 3108"/>
              <p:cNvSpPr>
                <a:spLocks noChangeArrowheads="1"/>
              </p:cNvSpPr>
              <p:nvPr/>
            </p:nvSpPr>
            <p:spPr bwMode="auto">
              <a:xfrm>
                <a:off x="1759" y="1104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grp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6197" name="AutoShape 3109"/>
              <p:cNvSpPr>
                <a:spLocks noChangeArrowheads="1"/>
              </p:cNvSpPr>
              <p:nvPr/>
            </p:nvSpPr>
            <p:spPr bwMode="auto">
              <a:xfrm rot="-16216961">
                <a:off x="1727" y="1177"/>
                <a:ext cx="338" cy="28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grp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400804" y="3048000"/>
            <a:ext cx="506413" cy="1049338"/>
            <a:chOff x="6400800" y="3048000"/>
            <a:chExt cx="506413" cy="1049338"/>
          </a:xfrm>
        </p:grpSpPr>
        <p:grpSp>
          <p:nvGrpSpPr>
            <p:cNvPr id="476192" name="Group 3104"/>
            <p:cNvGrpSpPr>
              <a:grpSpLocks/>
            </p:cNvGrpSpPr>
            <p:nvPr/>
          </p:nvGrpSpPr>
          <p:grpSpPr bwMode="auto">
            <a:xfrm>
              <a:off x="6400800" y="3048000"/>
              <a:ext cx="506413" cy="487363"/>
              <a:chOff x="1752" y="1104"/>
              <a:chExt cx="439" cy="386"/>
            </a:xfrm>
            <a:solidFill>
              <a:srgbClr val="00FF00"/>
            </a:solidFill>
          </p:grpSpPr>
          <p:sp>
            <p:nvSpPr>
              <p:cNvPr id="476193" name="AutoShape 3105"/>
              <p:cNvSpPr>
                <a:spLocks noChangeArrowheads="1"/>
              </p:cNvSpPr>
              <p:nvPr/>
            </p:nvSpPr>
            <p:spPr bwMode="auto">
              <a:xfrm>
                <a:off x="1759" y="1104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grp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6194" name="AutoShape 3106"/>
              <p:cNvSpPr>
                <a:spLocks noChangeArrowheads="1"/>
              </p:cNvSpPr>
              <p:nvPr/>
            </p:nvSpPr>
            <p:spPr bwMode="auto">
              <a:xfrm rot="-16216961">
                <a:off x="1727" y="1177"/>
                <a:ext cx="338" cy="28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grp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76198" name="Text Box 3110"/>
            <p:cNvSpPr txBox="1">
              <a:spLocks noChangeArrowheads="1"/>
            </p:cNvSpPr>
            <p:nvPr/>
          </p:nvSpPr>
          <p:spPr bwMode="auto">
            <a:xfrm>
              <a:off x="6416675" y="3578225"/>
              <a:ext cx="48101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-5</a:t>
              </a:r>
            </a:p>
          </p:txBody>
        </p:sp>
      </p:grpSp>
      <p:sp>
        <p:nvSpPr>
          <p:cNvPr id="476199" name="Text Box 3111"/>
          <p:cNvSpPr txBox="1"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Fate of Haber-Bosch Nitrogen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87938" y="3065467"/>
            <a:ext cx="658812" cy="1031875"/>
            <a:chOff x="5087938" y="3065463"/>
            <a:chExt cx="658812" cy="1031875"/>
          </a:xfrm>
        </p:grpSpPr>
        <p:grpSp>
          <p:nvGrpSpPr>
            <p:cNvPr id="476189" name="Group 3101"/>
            <p:cNvGrpSpPr>
              <a:grpSpLocks/>
            </p:cNvGrpSpPr>
            <p:nvPr/>
          </p:nvGrpSpPr>
          <p:grpSpPr bwMode="auto">
            <a:xfrm>
              <a:off x="5154613" y="3065463"/>
              <a:ext cx="506412" cy="487362"/>
              <a:chOff x="1752" y="1104"/>
              <a:chExt cx="439" cy="386"/>
            </a:xfrm>
            <a:solidFill>
              <a:srgbClr val="00FF00"/>
            </a:solidFill>
          </p:grpSpPr>
          <p:sp>
            <p:nvSpPr>
              <p:cNvPr id="476190" name="AutoShape 3102"/>
              <p:cNvSpPr>
                <a:spLocks noChangeArrowheads="1"/>
              </p:cNvSpPr>
              <p:nvPr/>
            </p:nvSpPr>
            <p:spPr bwMode="auto">
              <a:xfrm>
                <a:off x="1759" y="1104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grpFill/>
              <a:ln w="9525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6191" name="AutoShape 3103"/>
              <p:cNvSpPr>
                <a:spLocks noChangeArrowheads="1"/>
              </p:cNvSpPr>
              <p:nvPr/>
            </p:nvSpPr>
            <p:spPr bwMode="auto">
              <a:xfrm rot="-16216961">
                <a:off x="1727" y="1177"/>
                <a:ext cx="338" cy="288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grpFill/>
              <a:ln w="1270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76200" name="Text Box 3112"/>
            <p:cNvSpPr txBox="1">
              <a:spLocks noChangeArrowheads="1"/>
            </p:cNvSpPr>
            <p:nvPr/>
          </p:nvSpPr>
          <p:spPr bwMode="auto">
            <a:xfrm>
              <a:off x="5087938" y="3578225"/>
              <a:ext cx="658812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-16</a:t>
              </a:r>
            </a:p>
          </p:txBody>
        </p:sp>
      </p:grpSp>
      <p:sp>
        <p:nvSpPr>
          <p:cNvPr id="476201" name="Rectangle 3113"/>
          <p:cNvSpPr>
            <a:spLocks noChangeArrowheads="1"/>
          </p:cNvSpPr>
          <p:nvPr/>
        </p:nvSpPr>
        <p:spPr bwMode="auto">
          <a:xfrm>
            <a:off x="597725" y="4819650"/>
            <a:ext cx="7948185" cy="83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~ 14</a:t>
            </a:r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% of the N produced in the Haber-Bosch process enters the</a:t>
            </a:r>
          </a:p>
          <a:p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human mouth……….</a:t>
            </a:r>
          </a:p>
        </p:txBody>
      </p:sp>
      <p:sp>
        <p:nvSpPr>
          <p:cNvPr id="476202" name="Rectangle 3114"/>
          <p:cNvSpPr>
            <a:spLocks noChangeArrowheads="1"/>
          </p:cNvSpPr>
          <p:nvPr/>
        </p:nvSpPr>
        <p:spPr bwMode="auto">
          <a:xfrm>
            <a:off x="23251" y="6534151"/>
            <a:ext cx="54296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Data from Galloway JN and Cowling EB. 2002; Slide modified from Galloway 2003</a:t>
            </a:r>
          </a:p>
        </p:txBody>
      </p:sp>
      <p:sp>
        <p:nvSpPr>
          <p:cNvPr id="2" name="Rectangle 1"/>
          <p:cNvSpPr/>
          <p:nvPr/>
        </p:nvSpPr>
        <p:spPr>
          <a:xfrm>
            <a:off x="3297395" y="5197052"/>
            <a:ext cx="2932213" cy="461665"/>
          </a:xfrm>
          <a:prstGeom prst="rect">
            <a:avLst/>
          </a:prstGeom>
        </p:spPr>
        <p:txBody>
          <a:bodyPr wrap="none" lIns="91400" tIns="45702" rIns="91400" bIns="45702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if you are a vegetarian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52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201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cology.com/wp-content/uploads/2012/08/eutrophication-ch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2" y="1719616"/>
            <a:ext cx="5029200" cy="336879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wf\Dropbox\Photos\SQF Photos\Field Pics\Waquoit\Waquoit_2012\October2012\field\2012-10-02 13.09.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31624"/>
            <a:ext cx="3414889" cy="45720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44539" y="76203"/>
            <a:ext cx="5837608" cy="156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Eutrophication - an increase in the supply</a:t>
            </a:r>
          </a:p>
          <a:p>
            <a:pPr eaLnBrk="1" hangingPunct="1"/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of organic matter to a system. (Nixon 1995)</a:t>
            </a:r>
          </a:p>
          <a:p>
            <a:pPr eaLnBrk="1" hangingPunct="1"/>
            <a:endParaRPr lang="en-US" b="1" dirty="0">
              <a:solidFill>
                <a:srgbClr val="FFFF00"/>
              </a:solidFill>
              <a:latin typeface="Times New Roman" charset="0"/>
            </a:endParaRPr>
          </a:p>
          <a:p>
            <a:pPr eaLnBrk="1" hangingPunct="1"/>
            <a:endParaRPr lang="en-US" b="1" dirty="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3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2" descr="https://weblogin.bu.edu/weblogin/graphics/footer.gif"/>
          <p:cNvSpPr>
            <a:spLocks noChangeAspect="1" noChangeArrowheads="1"/>
          </p:cNvSpPr>
          <p:nvPr/>
        </p:nvSpPr>
        <p:spPr bwMode="auto">
          <a:xfrm>
            <a:off x="233363" y="-609600"/>
            <a:ext cx="7239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" name="Picture 4" descr="phytobloom- bram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8" y="4343400"/>
            <a:ext cx="3238500" cy="2286000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31273" y="1499928"/>
            <a:ext cx="5530850" cy="3939504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/>
        </p:spPr>
        <p:txBody>
          <a:bodyPr lIns="91400" tIns="45702" rIns="91400" bIns="45702">
            <a:spAutoFit/>
          </a:bodyPr>
          <a:lstStyle>
            <a:lvl1pPr marL="2286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Increased phytoplankton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productivity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Harmful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algal blooms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Formation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of nuisance algal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mats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Loss of submerged aquatic vegetation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Low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Oxygen Conditions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Fish kills - fin and shell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Loss of biodiversity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Significant Economic cost in terms of losses and remediation efforts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127" y="152400"/>
            <a:ext cx="7543800" cy="46166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cs typeface="Arial"/>
              </a:rPr>
              <a:t>N </a:t>
            </a:r>
            <a:r>
              <a:rPr lang="en-US" sz="2400" dirty="0" smtClean="0">
                <a:solidFill>
                  <a:prstClr val="black"/>
                </a:solidFill>
                <a:cs typeface="Arial"/>
              </a:rPr>
              <a:t>loading </a:t>
            </a:r>
            <a:r>
              <a:rPr lang="en-US" sz="2400" dirty="0">
                <a:solidFill>
                  <a:prstClr val="black"/>
                </a:solidFill>
                <a:cs typeface="Arial"/>
              </a:rPr>
              <a:t>and </a:t>
            </a:r>
            <a:r>
              <a:rPr lang="en-US" sz="2400" dirty="0" smtClean="0">
                <a:solidFill>
                  <a:prstClr val="black"/>
                </a:solidFill>
                <a:cs typeface="Arial"/>
              </a:rPr>
              <a:t>marine ecosystem response</a:t>
            </a:r>
            <a:endParaRPr lang="en-US" sz="2400" dirty="0">
              <a:solidFill>
                <a:prstClr val="black"/>
              </a:solidFill>
              <a:cs typeface="Arial"/>
            </a:endParaRPr>
          </a:p>
        </p:txBody>
      </p:sp>
      <p:pic>
        <p:nvPicPr>
          <p:cNvPr id="9" name="Picture 3" descr="C:\Users\rwf\Dropbox\Photos\SQF Photos\Field Pics\Waquoit\Waquoit_2012\October2012\field\2012-10-02 13.09.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3" y="762000"/>
            <a:ext cx="2561167" cy="3429000"/>
          </a:xfrm>
          <a:prstGeom prst="rect">
            <a:avLst/>
          </a:prstGeom>
          <a:noFill/>
          <a:ln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121"/>
          <p:cNvSpPr>
            <a:spLocks/>
          </p:cNvSpPr>
          <p:nvPr/>
        </p:nvSpPr>
        <p:spPr bwMode="auto">
          <a:xfrm>
            <a:off x="1562100" y="2930768"/>
            <a:ext cx="7543800" cy="1818724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2" y="35"/>
              </a:cxn>
              <a:cxn ang="0">
                <a:pos x="216" y="51"/>
              </a:cxn>
              <a:cxn ang="0">
                <a:pos x="280" y="67"/>
              </a:cxn>
              <a:cxn ang="0">
                <a:pos x="472" y="139"/>
              </a:cxn>
              <a:cxn ang="0">
                <a:pos x="592" y="227"/>
              </a:cxn>
              <a:cxn ang="0">
                <a:pos x="640" y="363"/>
              </a:cxn>
              <a:cxn ang="0">
                <a:pos x="688" y="387"/>
              </a:cxn>
              <a:cxn ang="0">
                <a:pos x="808" y="451"/>
              </a:cxn>
              <a:cxn ang="0">
                <a:pos x="936" y="563"/>
              </a:cxn>
              <a:cxn ang="0">
                <a:pos x="960" y="571"/>
              </a:cxn>
              <a:cxn ang="0">
                <a:pos x="1008" y="603"/>
              </a:cxn>
              <a:cxn ang="0">
                <a:pos x="1096" y="707"/>
              </a:cxn>
              <a:cxn ang="0">
                <a:pos x="1184" y="779"/>
              </a:cxn>
              <a:cxn ang="0">
                <a:pos x="1344" y="931"/>
              </a:cxn>
              <a:cxn ang="0">
                <a:pos x="1608" y="1051"/>
              </a:cxn>
              <a:cxn ang="0">
                <a:pos x="1840" y="1107"/>
              </a:cxn>
              <a:cxn ang="0">
                <a:pos x="2136" y="1147"/>
              </a:cxn>
              <a:cxn ang="0">
                <a:pos x="2520" y="1195"/>
              </a:cxn>
              <a:cxn ang="0">
                <a:pos x="2696" y="1275"/>
              </a:cxn>
              <a:cxn ang="0">
                <a:pos x="3496" y="1235"/>
              </a:cxn>
              <a:cxn ang="0">
                <a:pos x="3736" y="1171"/>
              </a:cxn>
              <a:cxn ang="0">
                <a:pos x="3848" y="1115"/>
              </a:cxn>
              <a:cxn ang="0">
                <a:pos x="4000" y="1059"/>
              </a:cxn>
              <a:cxn ang="0">
                <a:pos x="4120" y="1027"/>
              </a:cxn>
              <a:cxn ang="0">
                <a:pos x="4304" y="907"/>
              </a:cxn>
              <a:cxn ang="0">
                <a:pos x="4384" y="843"/>
              </a:cxn>
              <a:cxn ang="0">
                <a:pos x="4472" y="795"/>
              </a:cxn>
              <a:cxn ang="0">
                <a:pos x="4632" y="675"/>
              </a:cxn>
              <a:cxn ang="0">
                <a:pos x="4864" y="387"/>
              </a:cxn>
              <a:cxn ang="0">
                <a:pos x="4944" y="331"/>
              </a:cxn>
              <a:cxn ang="0">
                <a:pos x="5008" y="283"/>
              </a:cxn>
              <a:cxn ang="0">
                <a:pos x="5136" y="219"/>
              </a:cxn>
              <a:cxn ang="0">
                <a:pos x="5336" y="115"/>
              </a:cxn>
              <a:cxn ang="0">
                <a:pos x="5392" y="75"/>
              </a:cxn>
              <a:cxn ang="0">
                <a:pos x="5488" y="51"/>
              </a:cxn>
              <a:cxn ang="0">
                <a:pos x="5512" y="35"/>
              </a:cxn>
              <a:cxn ang="0">
                <a:pos x="5608" y="35"/>
              </a:cxn>
            </a:cxnLst>
            <a:rect l="0" t="0" r="r" b="b"/>
            <a:pathLst>
              <a:path w="5608" h="1275">
                <a:moveTo>
                  <a:pt x="0" y="19"/>
                </a:moveTo>
                <a:cubicBezTo>
                  <a:pt x="57" y="0"/>
                  <a:pt x="133" y="27"/>
                  <a:pt x="192" y="35"/>
                </a:cubicBezTo>
                <a:cubicBezTo>
                  <a:pt x="200" y="40"/>
                  <a:pt x="207" y="48"/>
                  <a:pt x="216" y="51"/>
                </a:cubicBezTo>
                <a:cubicBezTo>
                  <a:pt x="237" y="59"/>
                  <a:pt x="280" y="67"/>
                  <a:pt x="280" y="67"/>
                </a:cubicBezTo>
                <a:cubicBezTo>
                  <a:pt x="350" y="114"/>
                  <a:pt x="386" y="129"/>
                  <a:pt x="472" y="139"/>
                </a:cubicBezTo>
                <a:cubicBezTo>
                  <a:pt x="514" y="167"/>
                  <a:pt x="551" y="199"/>
                  <a:pt x="592" y="227"/>
                </a:cubicBezTo>
                <a:cubicBezTo>
                  <a:pt x="617" y="265"/>
                  <a:pt x="619" y="337"/>
                  <a:pt x="640" y="363"/>
                </a:cubicBezTo>
                <a:cubicBezTo>
                  <a:pt x="651" y="377"/>
                  <a:pt x="672" y="382"/>
                  <a:pt x="688" y="387"/>
                </a:cubicBezTo>
                <a:cubicBezTo>
                  <a:pt x="720" y="419"/>
                  <a:pt x="764" y="440"/>
                  <a:pt x="808" y="451"/>
                </a:cubicBezTo>
                <a:cubicBezTo>
                  <a:pt x="854" y="486"/>
                  <a:pt x="895" y="522"/>
                  <a:pt x="936" y="563"/>
                </a:cubicBezTo>
                <a:cubicBezTo>
                  <a:pt x="942" y="569"/>
                  <a:pt x="953" y="567"/>
                  <a:pt x="960" y="571"/>
                </a:cubicBezTo>
                <a:cubicBezTo>
                  <a:pt x="977" y="580"/>
                  <a:pt x="992" y="592"/>
                  <a:pt x="1008" y="603"/>
                </a:cubicBezTo>
                <a:cubicBezTo>
                  <a:pt x="1046" y="629"/>
                  <a:pt x="1061" y="678"/>
                  <a:pt x="1096" y="707"/>
                </a:cubicBezTo>
                <a:cubicBezTo>
                  <a:pt x="1129" y="734"/>
                  <a:pt x="1158" y="748"/>
                  <a:pt x="1184" y="779"/>
                </a:cubicBezTo>
                <a:cubicBezTo>
                  <a:pt x="1242" y="848"/>
                  <a:pt x="1239" y="910"/>
                  <a:pt x="1344" y="931"/>
                </a:cubicBezTo>
                <a:cubicBezTo>
                  <a:pt x="1410" y="1030"/>
                  <a:pt x="1496" y="1029"/>
                  <a:pt x="1608" y="1051"/>
                </a:cubicBezTo>
                <a:cubicBezTo>
                  <a:pt x="1687" y="1067"/>
                  <a:pt x="1760" y="1096"/>
                  <a:pt x="1840" y="1107"/>
                </a:cubicBezTo>
                <a:cubicBezTo>
                  <a:pt x="1942" y="1141"/>
                  <a:pt x="2020" y="1142"/>
                  <a:pt x="2136" y="1147"/>
                </a:cubicBezTo>
                <a:cubicBezTo>
                  <a:pt x="2263" y="1168"/>
                  <a:pt x="2392" y="1185"/>
                  <a:pt x="2520" y="1195"/>
                </a:cubicBezTo>
                <a:cubicBezTo>
                  <a:pt x="2582" y="1210"/>
                  <a:pt x="2634" y="1254"/>
                  <a:pt x="2696" y="1275"/>
                </a:cubicBezTo>
                <a:cubicBezTo>
                  <a:pt x="2972" y="1236"/>
                  <a:pt x="3193" y="1239"/>
                  <a:pt x="3496" y="1235"/>
                </a:cubicBezTo>
                <a:cubicBezTo>
                  <a:pt x="3577" y="1215"/>
                  <a:pt x="3656" y="1195"/>
                  <a:pt x="3736" y="1171"/>
                </a:cubicBezTo>
                <a:cubicBezTo>
                  <a:pt x="3778" y="1158"/>
                  <a:pt x="3809" y="1131"/>
                  <a:pt x="3848" y="1115"/>
                </a:cubicBezTo>
                <a:cubicBezTo>
                  <a:pt x="3897" y="1094"/>
                  <a:pt x="3950" y="1080"/>
                  <a:pt x="4000" y="1059"/>
                </a:cubicBezTo>
                <a:cubicBezTo>
                  <a:pt x="4038" y="1043"/>
                  <a:pt x="4081" y="1040"/>
                  <a:pt x="4120" y="1027"/>
                </a:cubicBezTo>
                <a:cubicBezTo>
                  <a:pt x="4173" y="974"/>
                  <a:pt x="4242" y="949"/>
                  <a:pt x="4304" y="907"/>
                </a:cubicBezTo>
                <a:cubicBezTo>
                  <a:pt x="4332" y="889"/>
                  <a:pt x="4356" y="861"/>
                  <a:pt x="4384" y="843"/>
                </a:cubicBezTo>
                <a:cubicBezTo>
                  <a:pt x="4415" y="823"/>
                  <a:pt x="4445" y="818"/>
                  <a:pt x="4472" y="795"/>
                </a:cubicBezTo>
                <a:cubicBezTo>
                  <a:pt x="4526" y="750"/>
                  <a:pt x="4570" y="714"/>
                  <a:pt x="4632" y="675"/>
                </a:cubicBezTo>
                <a:cubicBezTo>
                  <a:pt x="4717" y="621"/>
                  <a:pt x="4805" y="469"/>
                  <a:pt x="4864" y="387"/>
                </a:cubicBezTo>
                <a:cubicBezTo>
                  <a:pt x="4884" y="359"/>
                  <a:pt x="4917" y="349"/>
                  <a:pt x="4944" y="331"/>
                </a:cubicBezTo>
                <a:cubicBezTo>
                  <a:pt x="4963" y="302"/>
                  <a:pt x="4980" y="302"/>
                  <a:pt x="5008" y="283"/>
                </a:cubicBezTo>
                <a:cubicBezTo>
                  <a:pt x="5049" y="222"/>
                  <a:pt x="5068" y="236"/>
                  <a:pt x="5136" y="219"/>
                </a:cubicBezTo>
                <a:cubicBezTo>
                  <a:pt x="5201" y="175"/>
                  <a:pt x="5267" y="149"/>
                  <a:pt x="5336" y="115"/>
                </a:cubicBezTo>
                <a:cubicBezTo>
                  <a:pt x="5357" y="105"/>
                  <a:pt x="5371" y="84"/>
                  <a:pt x="5392" y="75"/>
                </a:cubicBezTo>
                <a:cubicBezTo>
                  <a:pt x="5422" y="62"/>
                  <a:pt x="5458" y="66"/>
                  <a:pt x="5488" y="51"/>
                </a:cubicBezTo>
                <a:cubicBezTo>
                  <a:pt x="5497" y="47"/>
                  <a:pt x="5502" y="36"/>
                  <a:pt x="5512" y="35"/>
                </a:cubicBezTo>
                <a:cubicBezTo>
                  <a:pt x="5544" y="31"/>
                  <a:pt x="5576" y="35"/>
                  <a:pt x="5608" y="35"/>
                </a:cubicBezTo>
              </a:path>
            </a:pathLst>
          </a:custGeom>
          <a:solidFill>
            <a:schemeClr val="bg2">
              <a:alpha val="58000"/>
            </a:schemeClr>
          </a:solidFill>
          <a:ln w="9525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0" y="-47625"/>
            <a:ext cx="9144000" cy="3019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0" y="2895600"/>
            <a:ext cx="1377886" cy="213815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1327150" y="3552825"/>
            <a:ext cx="1657350" cy="698500"/>
            <a:chOff x="576" y="2112"/>
            <a:chExt cx="1044" cy="440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804" y="2456"/>
              <a:ext cx="816" cy="96"/>
            </a:xfrm>
            <a:prstGeom prst="line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C0504D">
                    <a:lumMod val="75000"/>
                  </a:srgbClr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576" y="2112"/>
              <a:ext cx="816" cy="289"/>
              <a:chOff x="672" y="3024"/>
              <a:chExt cx="816" cy="289"/>
            </a:xfrm>
          </p:grpSpPr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>
                <a:off x="672" y="3024"/>
                <a:ext cx="816" cy="48"/>
              </a:xfrm>
              <a:prstGeom prst="line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srgbClr val="C0504D">
                      <a:lumMod val="75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30" name="Text Box 30"/>
              <p:cNvSpPr txBox="1">
                <a:spLocks noChangeArrowheads="1"/>
              </p:cNvSpPr>
              <p:nvPr/>
            </p:nvSpPr>
            <p:spPr bwMode="auto">
              <a:xfrm>
                <a:off x="756" y="3080"/>
                <a:ext cx="37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800" dirty="0" err="1">
                    <a:solidFill>
                      <a:srgbClr val="953735"/>
                    </a:solidFill>
                    <a:latin typeface="Calibri" pitchFamily="34" charset="0"/>
                  </a:rPr>
                  <a:t>DIN</a:t>
                </a:r>
                <a:r>
                  <a:rPr lang="en-US" sz="1800" baseline="-25000" dirty="0" err="1">
                    <a:solidFill>
                      <a:srgbClr val="953735"/>
                    </a:solidFill>
                    <a:latin typeface="Calibri" pitchFamily="34" charset="0"/>
                  </a:rPr>
                  <a:t>r</a:t>
                </a:r>
                <a:endParaRPr lang="en-US" sz="1800" dirty="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31" name="Group 32"/>
          <p:cNvGrpSpPr>
            <a:grpSpLocks/>
          </p:cNvGrpSpPr>
          <p:nvPr/>
        </p:nvGrpSpPr>
        <p:grpSpPr bwMode="auto">
          <a:xfrm>
            <a:off x="2819400" y="3324225"/>
            <a:ext cx="228600" cy="381000"/>
            <a:chOff x="2352" y="1824"/>
            <a:chExt cx="432" cy="624"/>
          </a:xfrm>
        </p:grpSpPr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2544" y="1824"/>
              <a:ext cx="0" cy="62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2544" y="2016"/>
              <a:ext cx="240" cy="432"/>
            </a:xfrm>
            <a:custGeom>
              <a:avLst/>
              <a:gdLst>
                <a:gd name="T0" fmla="*/ 0 w 384"/>
                <a:gd name="T1" fmla="*/ 432 h 264"/>
                <a:gd name="T2" fmla="*/ 180 w 384"/>
                <a:gd name="T3" fmla="*/ 39 h 264"/>
                <a:gd name="T4" fmla="*/ 240 w 384"/>
                <a:gd name="T5" fmla="*/ 196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 rot="10800000" flipV="1">
              <a:off x="2352" y="1920"/>
              <a:ext cx="192" cy="528"/>
            </a:xfrm>
            <a:custGeom>
              <a:avLst/>
              <a:gdLst>
                <a:gd name="T0" fmla="*/ 0 w 384"/>
                <a:gd name="T1" fmla="*/ 528 h 264"/>
                <a:gd name="T2" fmla="*/ 144 w 384"/>
                <a:gd name="T3" fmla="*/ 48 h 264"/>
                <a:gd name="T4" fmla="*/ 192 w 384"/>
                <a:gd name="T5" fmla="*/ 240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6"/>
          <p:cNvGrpSpPr>
            <a:grpSpLocks/>
          </p:cNvGrpSpPr>
          <p:nvPr/>
        </p:nvGrpSpPr>
        <p:grpSpPr bwMode="auto">
          <a:xfrm>
            <a:off x="8001000" y="3095625"/>
            <a:ext cx="228600" cy="381000"/>
            <a:chOff x="2352" y="1824"/>
            <a:chExt cx="432" cy="624"/>
          </a:xfrm>
        </p:grpSpPr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2544" y="1824"/>
              <a:ext cx="0" cy="62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2544" y="2016"/>
              <a:ext cx="240" cy="432"/>
            </a:xfrm>
            <a:custGeom>
              <a:avLst/>
              <a:gdLst>
                <a:gd name="T0" fmla="*/ 0 w 384"/>
                <a:gd name="T1" fmla="*/ 432 h 264"/>
                <a:gd name="T2" fmla="*/ 180 w 384"/>
                <a:gd name="T3" fmla="*/ 39 h 264"/>
                <a:gd name="T4" fmla="*/ 240 w 384"/>
                <a:gd name="T5" fmla="*/ 196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 rot="10800000" flipV="1">
              <a:off x="2352" y="1920"/>
              <a:ext cx="192" cy="528"/>
            </a:xfrm>
            <a:custGeom>
              <a:avLst/>
              <a:gdLst>
                <a:gd name="T0" fmla="*/ 0 w 384"/>
                <a:gd name="T1" fmla="*/ 528 h 264"/>
                <a:gd name="T2" fmla="*/ 144 w 384"/>
                <a:gd name="T3" fmla="*/ 48 h 264"/>
                <a:gd name="T4" fmla="*/ 192 w 384"/>
                <a:gd name="T5" fmla="*/ 240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40"/>
          <p:cNvGrpSpPr>
            <a:grpSpLocks/>
          </p:cNvGrpSpPr>
          <p:nvPr/>
        </p:nvGrpSpPr>
        <p:grpSpPr bwMode="auto">
          <a:xfrm>
            <a:off x="3048000" y="3324225"/>
            <a:ext cx="5029200" cy="1295400"/>
            <a:chOff x="1920" y="2880"/>
            <a:chExt cx="3168" cy="816"/>
          </a:xfrm>
        </p:grpSpPr>
        <p:grpSp>
          <p:nvGrpSpPr>
            <p:cNvPr id="40" name="Group 41"/>
            <p:cNvGrpSpPr>
              <a:grpSpLocks/>
            </p:cNvGrpSpPr>
            <p:nvPr/>
          </p:nvGrpSpPr>
          <p:grpSpPr bwMode="auto">
            <a:xfrm>
              <a:off x="1920" y="3024"/>
              <a:ext cx="144" cy="240"/>
              <a:chOff x="2352" y="1824"/>
              <a:chExt cx="432" cy="624"/>
            </a:xfrm>
          </p:grpSpPr>
          <p:sp>
            <p:nvSpPr>
              <p:cNvPr id="73" name="Line 42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43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44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5"/>
            <p:cNvGrpSpPr>
              <a:grpSpLocks/>
            </p:cNvGrpSpPr>
            <p:nvPr/>
          </p:nvGrpSpPr>
          <p:grpSpPr bwMode="auto">
            <a:xfrm>
              <a:off x="2256" y="3264"/>
              <a:ext cx="144" cy="240"/>
              <a:chOff x="2352" y="1824"/>
              <a:chExt cx="432" cy="624"/>
            </a:xfrm>
          </p:grpSpPr>
          <p:sp>
            <p:nvSpPr>
              <p:cNvPr id="70" name="Line 46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47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48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49"/>
            <p:cNvGrpSpPr>
              <a:grpSpLocks/>
            </p:cNvGrpSpPr>
            <p:nvPr/>
          </p:nvGrpSpPr>
          <p:grpSpPr bwMode="auto">
            <a:xfrm>
              <a:off x="3888" y="3456"/>
              <a:ext cx="144" cy="240"/>
              <a:chOff x="2352" y="1824"/>
              <a:chExt cx="432" cy="624"/>
            </a:xfrm>
          </p:grpSpPr>
          <p:sp>
            <p:nvSpPr>
              <p:cNvPr id="67" name="Line 50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53"/>
            <p:cNvGrpSpPr>
              <a:grpSpLocks/>
            </p:cNvGrpSpPr>
            <p:nvPr/>
          </p:nvGrpSpPr>
          <p:grpSpPr bwMode="auto">
            <a:xfrm>
              <a:off x="3024" y="3408"/>
              <a:ext cx="144" cy="240"/>
              <a:chOff x="2352" y="1824"/>
              <a:chExt cx="432" cy="624"/>
            </a:xfrm>
          </p:grpSpPr>
          <p:sp>
            <p:nvSpPr>
              <p:cNvPr id="64" name="Line 54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55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56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57"/>
            <p:cNvGrpSpPr>
              <a:grpSpLocks/>
            </p:cNvGrpSpPr>
            <p:nvPr/>
          </p:nvGrpSpPr>
          <p:grpSpPr bwMode="auto">
            <a:xfrm>
              <a:off x="3216" y="3456"/>
              <a:ext cx="144" cy="240"/>
              <a:chOff x="2352" y="1824"/>
              <a:chExt cx="432" cy="624"/>
            </a:xfrm>
          </p:grpSpPr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59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60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" name="Group 61"/>
            <p:cNvGrpSpPr>
              <a:grpSpLocks/>
            </p:cNvGrpSpPr>
            <p:nvPr/>
          </p:nvGrpSpPr>
          <p:grpSpPr bwMode="auto">
            <a:xfrm>
              <a:off x="4944" y="2880"/>
              <a:ext cx="144" cy="240"/>
              <a:chOff x="2352" y="1824"/>
              <a:chExt cx="432" cy="624"/>
            </a:xfrm>
          </p:grpSpPr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63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64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" name="Group 65"/>
            <p:cNvGrpSpPr>
              <a:grpSpLocks/>
            </p:cNvGrpSpPr>
            <p:nvPr/>
          </p:nvGrpSpPr>
          <p:grpSpPr bwMode="auto">
            <a:xfrm>
              <a:off x="2448" y="3360"/>
              <a:ext cx="144" cy="240"/>
              <a:chOff x="2352" y="1824"/>
              <a:chExt cx="432" cy="624"/>
            </a:xfrm>
          </p:grpSpPr>
          <p:sp>
            <p:nvSpPr>
              <p:cNvPr id="55" name="Line 66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67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68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69"/>
            <p:cNvGrpSpPr>
              <a:grpSpLocks/>
            </p:cNvGrpSpPr>
            <p:nvPr/>
          </p:nvGrpSpPr>
          <p:grpSpPr bwMode="auto">
            <a:xfrm>
              <a:off x="4704" y="3072"/>
              <a:ext cx="144" cy="240"/>
              <a:chOff x="2352" y="1824"/>
              <a:chExt cx="432" cy="624"/>
            </a:xfrm>
          </p:grpSpPr>
          <p:sp>
            <p:nvSpPr>
              <p:cNvPr id="52" name="Line 70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72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" name="Group 73"/>
            <p:cNvGrpSpPr>
              <a:grpSpLocks/>
            </p:cNvGrpSpPr>
            <p:nvPr/>
          </p:nvGrpSpPr>
          <p:grpSpPr bwMode="auto">
            <a:xfrm>
              <a:off x="4800" y="2976"/>
              <a:ext cx="144" cy="240"/>
              <a:chOff x="2352" y="1824"/>
              <a:chExt cx="432" cy="624"/>
            </a:xfrm>
          </p:grpSpPr>
          <p:sp>
            <p:nvSpPr>
              <p:cNvPr id="49" name="Line 74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75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76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6" name="Text Box 77"/>
          <p:cNvSpPr txBox="1">
            <a:spLocks noChangeArrowheads="1"/>
          </p:cNvSpPr>
          <p:nvPr/>
        </p:nvSpPr>
        <p:spPr bwMode="auto">
          <a:xfrm>
            <a:off x="4440238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7" name="Text Box 78"/>
          <p:cNvSpPr txBox="1">
            <a:spLocks noChangeArrowheads="1"/>
          </p:cNvSpPr>
          <p:nvPr/>
        </p:nvSpPr>
        <p:spPr bwMode="auto">
          <a:xfrm>
            <a:off x="4308475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8" name="Text Box 79"/>
          <p:cNvSpPr txBox="1">
            <a:spLocks noChangeArrowheads="1"/>
          </p:cNvSpPr>
          <p:nvPr/>
        </p:nvSpPr>
        <p:spPr bwMode="auto">
          <a:xfrm>
            <a:off x="32766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9" name="Text Box 80"/>
          <p:cNvSpPr txBox="1">
            <a:spLocks noChangeArrowheads="1"/>
          </p:cNvSpPr>
          <p:nvPr/>
        </p:nvSpPr>
        <p:spPr bwMode="auto">
          <a:xfrm>
            <a:off x="37338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0" name="Text Box 81"/>
          <p:cNvSpPr txBox="1">
            <a:spLocks noChangeArrowheads="1"/>
          </p:cNvSpPr>
          <p:nvPr/>
        </p:nvSpPr>
        <p:spPr bwMode="auto">
          <a:xfrm>
            <a:off x="38100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1" name="Text Box 82"/>
          <p:cNvSpPr txBox="1">
            <a:spLocks noChangeArrowheads="1"/>
          </p:cNvSpPr>
          <p:nvPr/>
        </p:nvSpPr>
        <p:spPr bwMode="auto">
          <a:xfrm>
            <a:off x="4038600" y="34004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3" name="Text Box 84"/>
          <p:cNvSpPr txBox="1">
            <a:spLocks noChangeArrowheads="1"/>
          </p:cNvSpPr>
          <p:nvPr/>
        </p:nvSpPr>
        <p:spPr bwMode="auto">
          <a:xfrm>
            <a:off x="6858000" y="32480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 Box 85"/>
          <p:cNvSpPr txBox="1">
            <a:spLocks noChangeArrowheads="1"/>
          </p:cNvSpPr>
          <p:nvPr/>
        </p:nvSpPr>
        <p:spPr bwMode="auto">
          <a:xfrm>
            <a:off x="4572000" y="31718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Group 86"/>
          <p:cNvGrpSpPr>
            <a:grpSpLocks/>
          </p:cNvGrpSpPr>
          <p:nvPr/>
        </p:nvGrpSpPr>
        <p:grpSpPr bwMode="auto">
          <a:xfrm>
            <a:off x="3352800" y="3400425"/>
            <a:ext cx="3565525" cy="750888"/>
            <a:chOff x="2016" y="2928"/>
            <a:chExt cx="2246" cy="473"/>
          </a:xfrm>
        </p:grpSpPr>
        <p:sp>
          <p:nvSpPr>
            <p:cNvPr id="86" name="Text Box 87"/>
            <p:cNvSpPr txBox="1">
              <a:spLocks noChangeArrowheads="1"/>
            </p:cNvSpPr>
            <p:nvPr/>
          </p:nvSpPr>
          <p:spPr bwMode="auto">
            <a:xfrm>
              <a:off x="2016" y="292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 Box 88"/>
            <p:cNvSpPr txBox="1">
              <a:spLocks noChangeArrowheads="1"/>
            </p:cNvSpPr>
            <p:nvPr/>
          </p:nvSpPr>
          <p:spPr bwMode="auto">
            <a:xfrm>
              <a:off x="3984" y="316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 Box 89"/>
            <p:cNvSpPr txBox="1">
              <a:spLocks noChangeArrowheads="1"/>
            </p:cNvSpPr>
            <p:nvPr/>
          </p:nvSpPr>
          <p:spPr bwMode="auto">
            <a:xfrm>
              <a:off x="2599" y="316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 Box 90"/>
            <p:cNvSpPr txBox="1">
              <a:spLocks noChangeArrowheads="1"/>
            </p:cNvSpPr>
            <p:nvPr/>
          </p:nvSpPr>
          <p:spPr bwMode="auto">
            <a:xfrm>
              <a:off x="3264" y="3120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" name="Text Box 91"/>
          <p:cNvSpPr txBox="1">
            <a:spLocks noChangeArrowheads="1"/>
          </p:cNvSpPr>
          <p:nvPr/>
        </p:nvSpPr>
        <p:spPr bwMode="auto">
          <a:xfrm>
            <a:off x="3886200" y="34004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grpSp>
        <p:nvGrpSpPr>
          <p:cNvPr id="91" name="Group 92"/>
          <p:cNvGrpSpPr>
            <a:grpSpLocks/>
          </p:cNvGrpSpPr>
          <p:nvPr/>
        </p:nvGrpSpPr>
        <p:grpSpPr bwMode="auto">
          <a:xfrm>
            <a:off x="2590800" y="2943225"/>
            <a:ext cx="5257800" cy="717550"/>
            <a:chOff x="1632" y="2688"/>
            <a:chExt cx="3312" cy="452"/>
          </a:xfrm>
        </p:grpSpPr>
        <p:sp>
          <p:nvSpPr>
            <p:cNvPr id="92" name="AutoShape 93"/>
            <p:cNvSpPr>
              <a:spLocks noChangeArrowheads="1"/>
            </p:cNvSpPr>
            <p:nvPr/>
          </p:nvSpPr>
          <p:spPr bwMode="auto">
            <a:xfrm>
              <a:off x="4608" y="2736"/>
              <a:ext cx="336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3" name="AutoShape 94"/>
            <p:cNvSpPr>
              <a:spLocks noChangeArrowheads="1"/>
            </p:cNvSpPr>
            <p:nvPr/>
          </p:nvSpPr>
          <p:spPr bwMode="auto">
            <a:xfrm>
              <a:off x="1632" y="2736"/>
              <a:ext cx="528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4" name="AutoShape 95"/>
            <p:cNvSpPr>
              <a:spLocks noChangeArrowheads="1"/>
            </p:cNvSpPr>
            <p:nvPr/>
          </p:nvSpPr>
          <p:spPr bwMode="auto">
            <a:xfrm>
              <a:off x="2736" y="2784"/>
              <a:ext cx="528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5" name="AutoShape 96"/>
            <p:cNvSpPr>
              <a:spLocks noChangeArrowheads="1"/>
            </p:cNvSpPr>
            <p:nvPr/>
          </p:nvSpPr>
          <p:spPr bwMode="auto">
            <a:xfrm>
              <a:off x="3936" y="2832"/>
              <a:ext cx="336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96" name="Group 97"/>
            <p:cNvGrpSpPr>
              <a:grpSpLocks/>
            </p:cNvGrpSpPr>
            <p:nvPr/>
          </p:nvGrpSpPr>
          <p:grpSpPr bwMode="auto">
            <a:xfrm>
              <a:off x="2016" y="2688"/>
              <a:ext cx="722" cy="356"/>
              <a:chOff x="2016" y="2688"/>
              <a:chExt cx="722" cy="356"/>
            </a:xfrm>
          </p:grpSpPr>
          <p:sp>
            <p:nvSpPr>
              <p:cNvPr id="108" name="Text Box 98"/>
              <p:cNvSpPr txBox="1">
                <a:spLocks noChangeArrowheads="1"/>
              </p:cNvSpPr>
              <p:nvPr/>
            </p:nvSpPr>
            <p:spPr bwMode="auto">
              <a:xfrm>
                <a:off x="2208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9" name="Text Box 99"/>
              <p:cNvSpPr txBox="1">
                <a:spLocks noChangeArrowheads="1"/>
              </p:cNvSpPr>
              <p:nvPr/>
            </p:nvSpPr>
            <p:spPr bwMode="auto">
              <a:xfrm>
                <a:off x="2208" y="2832"/>
                <a:ext cx="1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0" name="Text Box 100"/>
              <p:cNvSpPr txBox="1">
                <a:spLocks noChangeArrowheads="1"/>
              </p:cNvSpPr>
              <p:nvPr/>
            </p:nvSpPr>
            <p:spPr bwMode="auto">
              <a:xfrm>
                <a:off x="2304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1" name="Text Box 101"/>
              <p:cNvSpPr txBox="1">
                <a:spLocks noChangeArrowheads="1"/>
              </p:cNvSpPr>
              <p:nvPr/>
            </p:nvSpPr>
            <p:spPr bwMode="auto">
              <a:xfrm>
                <a:off x="2256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2" name="Text Box 102"/>
              <p:cNvSpPr txBox="1">
                <a:spLocks noChangeArrowheads="1"/>
              </p:cNvSpPr>
              <p:nvPr/>
            </p:nvSpPr>
            <p:spPr bwMode="auto">
              <a:xfrm>
                <a:off x="2016" y="2736"/>
                <a:ext cx="18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2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3" name="Text Box 103"/>
              <p:cNvSpPr txBox="1">
                <a:spLocks noChangeArrowheads="1"/>
              </p:cNvSpPr>
              <p:nvPr/>
            </p:nvSpPr>
            <p:spPr bwMode="auto">
              <a:xfrm>
                <a:off x="2448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4" name="Text Box 104"/>
              <p:cNvSpPr txBox="1">
                <a:spLocks noChangeArrowheads="1"/>
              </p:cNvSpPr>
              <p:nvPr/>
            </p:nvSpPr>
            <p:spPr bwMode="auto">
              <a:xfrm>
                <a:off x="2544" y="2714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5" name="Text Box 105"/>
              <p:cNvSpPr txBox="1">
                <a:spLocks noChangeArrowheads="1"/>
              </p:cNvSpPr>
              <p:nvPr/>
            </p:nvSpPr>
            <p:spPr bwMode="auto">
              <a:xfrm>
                <a:off x="2352" y="2688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6" name="Text Box 106"/>
              <p:cNvSpPr txBox="1">
                <a:spLocks noChangeArrowheads="1"/>
              </p:cNvSpPr>
              <p:nvPr/>
            </p:nvSpPr>
            <p:spPr bwMode="auto">
              <a:xfrm>
                <a:off x="2352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7" name="Text Box 107"/>
              <p:cNvSpPr txBox="1">
                <a:spLocks noChangeArrowheads="1"/>
              </p:cNvSpPr>
              <p:nvPr/>
            </p:nvSpPr>
            <p:spPr bwMode="auto">
              <a:xfrm>
                <a:off x="2112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</p:grpSp>
        <p:grpSp>
          <p:nvGrpSpPr>
            <p:cNvPr id="97" name="Group 108"/>
            <p:cNvGrpSpPr>
              <a:grpSpLocks/>
            </p:cNvGrpSpPr>
            <p:nvPr/>
          </p:nvGrpSpPr>
          <p:grpSpPr bwMode="auto">
            <a:xfrm>
              <a:off x="3120" y="2784"/>
              <a:ext cx="722" cy="356"/>
              <a:chOff x="2016" y="2688"/>
              <a:chExt cx="722" cy="356"/>
            </a:xfrm>
          </p:grpSpPr>
          <p:sp>
            <p:nvSpPr>
              <p:cNvPr id="98" name="Text Box 109"/>
              <p:cNvSpPr txBox="1">
                <a:spLocks noChangeArrowheads="1"/>
              </p:cNvSpPr>
              <p:nvPr/>
            </p:nvSpPr>
            <p:spPr bwMode="auto">
              <a:xfrm>
                <a:off x="2208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99" name="Text Box 110"/>
              <p:cNvSpPr txBox="1">
                <a:spLocks noChangeArrowheads="1"/>
              </p:cNvSpPr>
              <p:nvPr/>
            </p:nvSpPr>
            <p:spPr bwMode="auto">
              <a:xfrm>
                <a:off x="2208" y="2832"/>
                <a:ext cx="1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0" name="Text Box 111"/>
              <p:cNvSpPr txBox="1">
                <a:spLocks noChangeArrowheads="1"/>
              </p:cNvSpPr>
              <p:nvPr/>
            </p:nvSpPr>
            <p:spPr bwMode="auto">
              <a:xfrm>
                <a:off x="2304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1" name="Text Box 112"/>
              <p:cNvSpPr txBox="1">
                <a:spLocks noChangeArrowheads="1"/>
              </p:cNvSpPr>
              <p:nvPr/>
            </p:nvSpPr>
            <p:spPr bwMode="auto">
              <a:xfrm>
                <a:off x="2256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2" name="Text Box 113"/>
              <p:cNvSpPr txBox="1">
                <a:spLocks noChangeArrowheads="1"/>
              </p:cNvSpPr>
              <p:nvPr/>
            </p:nvSpPr>
            <p:spPr bwMode="auto">
              <a:xfrm>
                <a:off x="2016" y="2736"/>
                <a:ext cx="18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2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3" name="Text Box 114"/>
              <p:cNvSpPr txBox="1">
                <a:spLocks noChangeArrowheads="1"/>
              </p:cNvSpPr>
              <p:nvPr/>
            </p:nvSpPr>
            <p:spPr bwMode="auto">
              <a:xfrm>
                <a:off x="2448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4" name="Text Box 115"/>
              <p:cNvSpPr txBox="1">
                <a:spLocks noChangeArrowheads="1"/>
              </p:cNvSpPr>
              <p:nvPr/>
            </p:nvSpPr>
            <p:spPr bwMode="auto">
              <a:xfrm>
                <a:off x="2544" y="2714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5" name="Text Box 116"/>
              <p:cNvSpPr txBox="1">
                <a:spLocks noChangeArrowheads="1"/>
              </p:cNvSpPr>
              <p:nvPr/>
            </p:nvSpPr>
            <p:spPr bwMode="auto">
              <a:xfrm>
                <a:off x="2352" y="2688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6" name="Text Box 117"/>
              <p:cNvSpPr txBox="1">
                <a:spLocks noChangeArrowheads="1"/>
              </p:cNvSpPr>
              <p:nvPr/>
            </p:nvSpPr>
            <p:spPr bwMode="auto">
              <a:xfrm>
                <a:off x="2352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7" name="Text Box 118"/>
              <p:cNvSpPr txBox="1">
                <a:spLocks noChangeArrowheads="1"/>
              </p:cNvSpPr>
              <p:nvPr/>
            </p:nvSpPr>
            <p:spPr bwMode="auto">
              <a:xfrm>
                <a:off x="2112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</p:grpSp>
      </p:grpSp>
      <p:sp>
        <p:nvSpPr>
          <p:cNvPr id="120" name="Freeform 122"/>
          <p:cNvSpPr>
            <a:spLocks/>
          </p:cNvSpPr>
          <p:nvPr/>
        </p:nvSpPr>
        <p:spPr bwMode="auto">
          <a:xfrm>
            <a:off x="0" y="2866417"/>
            <a:ext cx="1612900" cy="92075"/>
          </a:xfrm>
          <a:custGeom>
            <a:avLst/>
            <a:gdLst>
              <a:gd name="T0" fmla="*/ 0 w 1016"/>
              <a:gd name="T1" fmla="*/ 8 h 58"/>
              <a:gd name="T2" fmla="*/ 472 w 1016"/>
              <a:gd name="T3" fmla="*/ 0 h 58"/>
              <a:gd name="T4" fmla="*/ 888 w 1016"/>
              <a:gd name="T5" fmla="*/ 8 h 58"/>
              <a:gd name="T6" fmla="*/ 960 w 1016"/>
              <a:gd name="T7" fmla="*/ 48 h 58"/>
              <a:gd name="T8" fmla="*/ 1016 w 1016"/>
              <a:gd name="T9" fmla="*/ 48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6"/>
              <a:gd name="T16" fmla="*/ 0 h 58"/>
              <a:gd name="T17" fmla="*/ 1016 w 101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6" h="58">
                <a:moveTo>
                  <a:pt x="0" y="8"/>
                </a:moveTo>
                <a:cubicBezTo>
                  <a:pt x="159" y="13"/>
                  <a:pt x="314" y="23"/>
                  <a:pt x="472" y="0"/>
                </a:cubicBezTo>
                <a:cubicBezTo>
                  <a:pt x="611" y="3"/>
                  <a:pt x="749" y="3"/>
                  <a:pt x="888" y="8"/>
                </a:cubicBezTo>
                <a:cubicBezTo>
                  <a:pt x="910" y="9"/>
                  <a:pt x="950" y="42"/>
                  <a:pt x="960" y="48"/>
                </a:cubicBezTo>
                <a:cubicBezTo>
                  <a:pt x="976" y="58"/>
                  <a:pt x="997" y="48"/>
                  <a:pt x="1016" y="48"/>
                </a:cubicBezTo>
              </a:path>
            </a:pathLst>
          </a:custGeom>
          <a:solidFill>
            <a:schemeClr val="bg2">
              <a:alpha val="58038"/>
            </a:scheme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" name="Line 125"/>
          <p:cNvSpPr>
            <a:spLocks noChangeShapeType="1"/>
          </p:cNvSpPr>
          <p:nvPr/>
        </p:nvSpPr>
        <p:spPr bwMode="auto">
          <a:xfrm flipV="1">
            <a:off x="9144000" y="2943225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4" name="Group 126"/>
          <p:cNvGrpSpPr>
            <a:grpSpLocks/>
          </p:cNvGrpSpPr>
          <p:nvPr/>
        </p:nvGrpSpPr>
        <p:grpSpPr bwMode="auto">
          <a:xfrm>
            <a:off x="3200400" y="3857625"/>
            <a:ext cx="4114800" cy="747713"/>
            <a:chOff x="2112" y="3120"/>
            <a:chExt cx="2592" cy="471"/>
          </a:xfrm>
        </p:grpSpPr>
        <p:sp>
          <p:nvSpPr>
            <p:cNvPr id="125" name="Oval 127"/>
            <p:cNvSpPr>
              <a:spLocks noChangeArrowheads="1"/>
            </p:cNvSpPr>
            <p:nvPr/>
          </p:nvSpPr>
          <p:spPr bwMode="auto">
            <a:xfrm>
              <a:off x="2112" y="3264"/>
              <a:ext cx="336" cy="48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126" name="Group 128"/>
            <p:cNvGrpSpPr>
              <a:grpSpLocks/>
            </p:cNvGrpSpPr>
            <p:nvPr/>
          </p:nvGrpSpPr>
          <p:grpSpPr bwMode="auto">
            <a:xfrm>
              <a:off x="2160" y="3120"/>
              <a:ext cx="2544" cy="471"/>
              <a:chOff x="1848" y="3129"/>
              <a:chExt cx="2544" cy="471"/>
            </a:xfrm>
          </p:grpSpPr>
          <p:sp>
            <p:nvSpPr>
              <p:cNvPr id="127" name="Oval 129"/>
              <p:cNvSpPr>
                <a:spLocks noChangeArrowheads="1"/>
              </p:cNvSpPr>
              <p:nvPr/>
            </p:nvSpPr>
            <p:spPr bwMode="auto">
              <a:xfrm>
                <a:off x="3120" y="3552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8" name="Oval 130"/>
              <p:cNvSpPr>
                <a:spLocks noChangeArrowheads="1"/>
              </p:cNvSpPr>
              <p:nvPr/>
            </p:nvSpPr>
            <p:spPr bwMode="auto">
              <a:xfrm>
                <a:off x="3552" y="3552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29" name="Oval 131"/>
              <p:cNvSpPr>
                <a:spLocks noChangeArrowheads="1"/>
              </p:cNvSpPr>
              <p:nvPr/>
            </p:nvSpPr>
            <p:spPr bwMode="auto">
              <a:xfrm>
                <a:off x="4056" y="3321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30" name="Oval 132"/>
              <p:cNvSpPr>
                <a:spLocks noChangeArrowheads="1"/>
              </p:cNvSpPr>
              <p:nvPr/>
            </p:nvSpPr>
            <p:spPr bwMode="auto">
              <a:xfrm>
                <a:off x="2304" y="3408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131" name="Oval 133"/>
              <p:cNvSpPr>
                <a:spLocks noChangeArrowheads="1"/>
              </p:cNvSpPr>
              <p:nvPr/>
            </p:nvSpPr>
            <p:spPr bwMode="auto">
              <a:xfrm>
                <a:off x="1848" y="3129"/>
                <a:ext cx="336" cy="87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33" name="TextBox 133"/>
          <p:cNvSpPr txBox="1">
            <a:spLocks noChangeArrowheads="1"/>
          </p:cNvSpPr>
          <p:nvPr/>
        </p:nvSpPr>
        <p:spPr bwMode="auto">
          <a:xfrm>
            <a:off x="169863" y="6540500"/>
            <a:ext cx="2170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Slide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modified from S.Q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Foster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69864" y="1447800"/>
            <a:ext cx="1795462" cy="2640013"/>
            <a:chOff x="144" y="1632"/>
            <a:chExt cx="624" cy="1663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144" y="1632"/>
              <a:ext cx="624" cy="995"/>
              <a:chOff x="528" y="1632"/>
              <a:chExt cx="768" cy="1144"/>
            </a:xfrm>
          </p:grpSpPr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 rot="-5400000">
                <a:off x="504" y="1800"/>
                <a:ext cx="43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624" y="2160"/>
                <a:ext cx="576" cy="6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  <p:sp>
            <p:nvSpPr>
              <p:cNvPr id="16" name="AutoShape 13"/>
              <p:cNvSpPr>
                <a:spLocks noChangeArrowheads="1"/>
              </p:cNvSpPr>
              <p:nvPr/>
            </p:nvSpPr>
            <p:spPr bwMode="auto">
              <a:xfrm>
                <a:off x="528" y="1728"/>
                <a:ext cx="768" cy="43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864" y="25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864" y="254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720" y="225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960" y="225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80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792" y="225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 rot="-5400000">
                <a:off x="792" y="225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 rot="-5400000">
                <a:off x="1032" y="224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 rot="10800000">
                <a:off x="1032" y="224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>
              <a:off x="222" y="2626"/>
              <a:ext cx="354" cy="669"/>
              <a:chOff x="222" y="2626"/>
              <a:chExt cx="354" cy="669"/>
            </a:xfrm>
          </p:grpSpPr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222" y="2880"/>
                <a:ext cx="354" cy="4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Septic tank</a:t>
                </a:r>
                <a:endParaRPr lang="en-US" sz="1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3" name="AutoShape 25"/>
              <p:cNvCxnSpPr>
                <a:cxnSpLocks noChangeShapeType="1"/>
                <a:endCxn id="12" idx="1"/>
              </p:cNvCxnSpPr>
              <p:nvPr/>
            </p:nvCxnSpPr>
            <p:spPr bwMode="auto">
              <a:xfrm rot="5400000">
                <a:off x="-5" y="2854"/>
                <a:ext cx="461" cy="6"/>
              </a:xfrm>
              <a:prstGeom prst="curvedConnector4">
                <a:avLst>
                  <a:gd name="adj1" fmla="val 27470"/>
                  <a:gd name="adj2" fmla="val 1424143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</p:spPr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54" y="22860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AutoShape 83"/>
          <p:cNvSpPr>
            <a:spLocks noChangeArrowheads="1"/>
          </p:cNvSpPr>
          <p:nvPr/>
        </p:nvSpPr>
        <p:spPr bwMode="auto">
          <a:xfrm>
            <a:off x="4114800" y="4038600"/>
            <a:ext cx="2590800" cy="457200"/>
          </a:xfrm>
          <a:prstGeom prst="flowChartTerminator">
            <a:avLst/>
          </a:prstGeom>
          <a:solidFill>
            <a:srgbClr val="FF0000">
              <a:alpha val="56862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ANOXIA</a:t>
            </a:r>
          </a:p>
        </p:txBody>
      </p:sp>
      <p:cxnSp>
        <p:nvCxnSpPr>
          <p:cNvPr id="132" name="Straight Arrow Connector 131"/>
          <p:cNvCxnSpPr/>
          <p:nvPr/>
        </p:nvCxnSpPr>
        <p:spPr>
          <a:xfrm rot="16200000" flipV="1">
            <a:off x="5257800" y="4772025"/>
            <a:ext cx="1219200" cy="457200"/>
          </a:xfrm>
          <a:prstGeom prst="straightConnector1">
            <a:avLst/>
          </a:prstGeom>
          <a:ln w="4762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6577" y="6433066"/>
            <a:ext cx="294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 courtesy of Sarah Foster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79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24000"/>
            <a:ext cx="9144000" cy="3791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3864" y="457200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Global Distribution of Low Oxygen 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Zones</a:t>
            </a:r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TextBox 133"/>
          <p:cNvSpPr txBox="1">
            <a:spLocks noChangeArrowheads="1"/>
          </p:cNvSpPr>
          <p:nvPr/>
        </p:nvSpPr>
        <p:spPr bwMode="auto">
          <a:xfrm>
            <a:off x="169863" y="6540500"/>
            <a:ext cx="24004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rPr>
              <a:t>Diaz and Rosenberg (2008) </a:t>
            </a:r>
            <a:r>
              <a:rPr lang="en-US" sz="1200" i="1" dirty="0" smtClean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rPr>
              <a:t>Science</a:t>
            </a:r>
            <a:endParaRPr lang="en-US" sz="1200" i="1" dirty="0">
              <a:solidFill>
                <a:srgbClr val="FFFFA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38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olli239.fts.educ.msu.edu/wp-content/uploads/2009/05/changes2001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990600"/>
            <a:ext cx="70326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"/>
            <a:ext cx="1913261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upload.wikimedia.org/wikipedia/commons/7/7c/160658main2_OZONE_large_3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95600" cy="2895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9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675" y="609601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Our Grand Challenge: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How do we feed an ever growing population and protect our environment from excess N?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3124200"/>
            <a:ext cx="3989234" cy="3160931"/>
            <a:chOff x="2577383" y="3124200"/>
            <a:chExt cx="3989234" cy="3160931"/>
          </a:xfrm>
        </p:grpSpPr>
        <p:pic>
          <p:nvPicPr>
            <p:cNvPr id="13314" name="Picture 2" descr="http://www.parchem.com/images/news/Parchem-2012-Corn-Fiel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124200"/>
              <a:ext cx="3657600" cy="24240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77383" y="5638800"/>
              <a:ext cx="39892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fertilizer use efficiency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plant nitrogen use efficiency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52950" y="3124200"/>
            <a:ext cx="4572000" cy="3338563"/>
            <a:chOff x="4733925" y="3124200"/>
            <a:chExt cx="4572000" cy="3338563"/>
          </a:xfrm>
        </p:grpSpPr>
        <p:pic>
          <p:nvPicPr>
            <p:cNvPr id="9" name="Picture 7" descr="waste-treatment-pla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272" y="3124200"/>
              <a:ext cx="3757306" cy="229552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733925" y="5539433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Augment the natural process of denitrification</a:t>
              </a:r>
            </a:p>
            <a:p>
              <a:pPr marL="342900" indent="-342900">
                <a:buFontTx/>
                <a:buChar char="-"/>
              </a:pPr>
              <a:r>
                <a:rPr lang="en-US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WWTP N removal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90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1475" y="219075"/>
            <a:ext cx="3428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But What about us?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14700" y="1143000"/>
            <a:ext cx="2493824" cy="3204865"/>
            <a:chOff x="304800" y="990600"/>
            <a:chExt cx="2493824" cy="3204865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37" y="990600"/>
              <a:ext cx="2266950" cy="25431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04800" y="3733800"/>
              <a:ext cx="2493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Don’t be a Bigfoot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73374" y="5160317"/>
            <a:ext cx="420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#1 Way to lower you N footprint</a:t>
            </a:r>
          </a:p>
        </p:txBody>
      </p:sp>
    </p:spTree>
    <p:extLst>
      <p:ext uri="{BB962C8B-B14F-4D97-AF65-F5344CB8AC3E}">
        <p14:creationId xmlns:p14="http://schemas.microsoft.com/office/powerpoint/2010/main" val="169674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" y="1581150"/>
            <a:ext cx="4342874" cy="3972700"/>
            <a:chOff x="152400" y="1581150"/>
            <a:chExt cx="4342874" cy="3972700"/>
          </a:xfrm>
        </p:grpSpPr>
        <p:sp>
          <p:nvSpPr>
            <p:cNvPr id="2" name="Rectangle 1"/>
            <p:cNvSpPr/>
            <p:nvPr/>
          </p:nvSpPr>
          <p:spPr>
            <a:xfrm>
              <a:off x="152400" y="5276851"/>
              <a:ext cx="41148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rgbClr val="FFFFA3"/>
                  </a:solidFill>
                  <a:latin typeface="Times New Roman" pitchFamily="18" charset="0"/>
                  <a:cs typeface="Times New Roman" pitchFamily="18" charset="0"/>
                </a:rPr>
                <a:t>http://hyperphysics.phy-astr.gsu.edu/hbase/organic/base.html</a:t>
              </a:r>
              <a:endParaRPr lang="en-US" sz="1200" dirty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52400" y="1581150"/>
              <a:ext cx="4342874" cy="3695701"/>
              <a:chOff x="152400" y="1581150"/>
              <a:chExt cx="4342874" cy="3695701"/>
            </a:xfrm>
          </p:grpSpPr>
          <p:pic>
            <p:nvPicPr>
              <p:cNvPr id="1229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4" t="31852" r="72604" b="27963"/>
              <a:stretch/>
            </p:blipFill>
            <p:spPr bwMode="auto">
              <a:xfrm>
                <a:off x="152400" y="1581150"/>
                <a:ext cx="4342874" cy="3695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52400" y="1581150"/>
                <a:ext cx="4342874" cy="369570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766099" y="1581150"/>
            <a:ext cx="4054051" cy="3926533"/>
            <a:chOff x="4766099" y="1581150"/>
            <a:chExt cx="4054051" cy="3926533"/>
          </a:xfrm>
        </p:grpSpPr>
        <p:grpSp>
          <p:nvGrpSpPr>
            <p:cNvPr id="6" name="Group 5"/>
            <p:cNvGrpSpPr/>
            <p:nvPr/>
          </p:nvGrpSpPr>
          <p:grpSpPr>
            <a:xfrm>
              <a:off x="4804199" y="1581150"/>
              <a:ext cx="4015951" cy="3665503"/>
              <a:chOff x="4804199" y="1581150"/>
              <a:chExt cx="4015951" cy="3665503"/>
            </a:xfrm>
          </p:grpSpPr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4199" y="1581150"/>
                <a:ext cx="4015951" cy="36655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4804199" y="1581150"/>
                <a:ext cx="4015951" cy="366550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4766099" y="5230684"/>
              <a:ext cx="28724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FFA3"/>
                  </a:solidFill>
                  <a:latin typeface="Times New Roman" pitchFamily="18" charset="0"/>
                  <a:cs typeface="Times New Roman" pitchFamily="18" charset="0"/>
                </a:rPr>
                <a:t>http://ghr.nlm.nih.gov/handbook/basics/dna</a:t>
              </a:r>
              <a:endParaRPr lang="en-US" sz="1200" dirty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8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geocurrents.info/wp-content/uploads/2013/03/meat-consumption-per-capit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81000"/>
            <a:ext cx="89535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676400"/>
            <a:ext cx="8601075" cy="47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400800"/>
            <a:ext cx="409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We only require ~ 2 kg per year</a:t>
            </a:r>
          </a:p>
        </p:txBody>
      </p:sp>
    </p:spTree>
    <p:extLst>
      <p:ext uri="{BB962C8B-B14F-4D97-AF65-F5344CB8AC3E}">
        <p14:creationId xmlns:p14="http://schemas.microsoft.com/office/powerpoint/2010/main" val="192667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5175" y="228600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Eat Less Meat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512" y="1524000"/>
            <a:ext cx="779873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Humans apply about 170 million metric tons of N to cropland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each year…. </a:t>
            </a:r>
            <a:r>
              <a:rPr lang="en-US" sz="1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That’s roughly equivalent to more than 1.5 million blue </a:t>
            </a:r>
            <a:r>
              <a:rPr lang="en-US" sz="1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hales worth of N…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Think of it this way: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It takes 220 </a:t>
            </a:r>
            <a:r>
              <a:rPr lang="en-US" sz="24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of N in corn to produce 11 </a:t>
            </a:r>
            <a:r>
              <a:rPr lang="en-US" sz="24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of N in beef.</a:t>
            </a:r>
          </a:p>
          <a:p>
            <a:pPr marL="342900" indent="-342900" algn="ctr">
              <a:buFontTx/>
              <a:buChar char="-"/>
            </a:pPr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7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3500" y="133351"/>
            <a:ext cx="6477000" cy="6600996"/>
            <a:chOff x="1333500" y="133351"/>
            <a:chExt cx="6477000" cy="660099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8" t="8612" r="27292" b="7593"/>
            <a:stretch/>
          </p:blipFill>
          <p:spPr bwMode="auto">
            <a:xfrm>
              <a:off x="1333500" y="133351"/>
              <a:ext cx="6477000" cy="6600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333500" y="133351"/>
              <a:ext cx="6477000" cy="66009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8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3375"/>
            <a:ext cx="5154030" cy="436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4238625" cy="2838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3650" y="228600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Reduce Fossil Fuel Use</a:t>
            </a:r>
          </a:p>
        </p:txBody>
      </p:sp>
    </p:spTree>
    <p:extLst>
      <p:ext uri="{BB962C8B-B14F-4D97-AF65-F5344CB8AC3E}">
        <p14:creationId xmlns:p14="http://schemas.microsoft.com/office/powerpoint/2010/main" val="255900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8302" y="304800"/>
            <a:ext cx="5840060" cy="83099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How do you stack up?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9781" y="1524000"/>
            <a:ext cx="5398273" cy="95410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Want to find out? 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http://www.n-print.org/N-Calculator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8" t="32521" r="15313" b="20500"/>
          <a:stretch/>
        </p:blipFill>
        <p:spPr bwMode="auto">
          <a:xfrm>
            <a:off x="685800" y="2743200"/>
            <a:ext cx="2846738" cy="357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7" t="31260" r="14375" b="21000"/>
          <a:stretch/>
        </p:blipFill>
        <p:spPr bwMode="auto">
          <a:xfrm>
            <a:off x="5257800" y="2743200"/>
            <a:ext cx="2800350" cy="357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394936"/>
            <a:ext cx="906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about N:</a:t>
            </a:r>
          </a:p>
          <a:p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http://www.thenakedscientists.com/HTML/features/columnists/people/robinson-fulweiler/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http://vista.cira.colostate.edu/improve/Education/ReactiveN/NitrogenCycling.swf</a:t>
            </a: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http://n-print.org/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8347" y="103257"/>
            <a:ext cx="450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What to know more?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4262735"/>
            <a:ext cx="70374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2000" b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our </a:t>
            </a:r>
            <a:r>
              <a:rPr 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at BU or if you have questions?</a:t>
            </a:r>
          </a:p>
          <a:p>
            <a:endParaRPr lang="en-US" sz="20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Follow us on Twitter @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FulweilerLab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or Facebook – Fulweiler Lab</a:t>
            </a:r>
          </a:p>
          <a:p>
            <a:endParaRPr lang="en-US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Or  our website: www.fulweilerlab.com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167735"/>
            <a:ext cx="275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Or email…. rwf@bu.edu</a:t>
            </a:r>
          </a:p>
        </p:txBody>
      </p:sp>
    </p:spTree>
    <p:extLst>
      <p:ext uri="{BB962C8B-B14F-4D97-AF65-F5344CB8AC3E}">
        <p14:creationId xmlns:p14="http://schemas.microsoft.com/office/powerpoint/2010/main" val="207861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Name one way you can decrease your nitrogen footprint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0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92" y="6377805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"201 Elements of the Human Body-01" by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OpenStax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College - Anatomy &amp; Physiology, </a:t>
            </a:r>
            <a:r>
              <a:rPr lang="en-US" sz="1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Connexions</a:t>
            </a:r>
            <a:r>
              <a:rPr lang="en-US" sz="1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site. http://cnx.org/content/col11496/1.6/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C:\Users\rwf\Downloads\201_Elements_of_the_Human_Body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6" y="1478280"/>
            <a:ext cx="6937248" cy="39014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05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 bwMode="auto">
          <a:xfrm>
            <a:off x="4572000" y="2911642"/>
            <a:ext cx="4572000" cy="417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53" b="1"/>
          <a:stretch/>
        </p:blipFill>
        <p:spPr bwMode="auto">
          <a:xfrm>
            <a:off x="4572000" y="-197508"/>
            <a:ext cx="4572000" cy="362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r="15767"/>
          <a:stretch/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4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3416049"/>
            <a:ext cx="4914900" cy="3429000"/>
          </a:xfrm>
          <a:prstGeom prst="rect">
            <a:avLst/>
          </a:prstGeom>
        </p:spPr>
      </p:pic>
      <p:pic>
        <p:nvPicPr>
          <p:cNvPr id="5123" name="Picture 3" descr="C:\Users\Wally\Dropbox\Presentations\BU_HHMI_Talk\whale-watc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0"/>
          <a:stretch/>
        </p:blipFill>
        <p:spPr bwMode="auto">
          <a:xfrm>
            <a:off x="0" y="3410050"/>
            <a:ext cx="4572000" cy="34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ages.nationalgeographic.com/wpf/media-live/photos/000/006/cache/krill_601_6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38" y="7937"/>
            <a:ext cx="4575862" cy="342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/>
          <a:stretch/>
        </p:blipFill>
        <p:spPr bwMode="auto">
          <a:xfrm>
            <a:off x="-1" y="-5316"/>
            <a:ext cx="4568138" cy="343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08125" y="5715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76882" y="3173380"/>
            <a:ext cx="5790235" cy="523184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solidFill>
              <a:srgbClr val="C00000"/>
            </a:solidFill>
          </a:ln>
          <a:effectLst/>
          <a:extLst/>
        </p:spPr>
        <p:txBody>
          <a:bodyPr wrap="squar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smtClean="0">
                <a:latin typeface="Times New Roman" charset="0"/>
              </a:rPr>
              <a:t>The Nitrogen Conundrum</a:t>
            </a:r>
          </a:p>
        </p:txBody>
      </p:sp>
      <p:sp>
        <p:nvSpPr>
          <p:cNvPr id="2" name="AutoShape 5" descr="data:image/jpeg;base64,/9j/4AAQSkZJRgABAQAAAQABAAD/2wCEAAkGBxIQEBAUEBQUFRQVFA8UEBUUDw8PFBUQFBQWFhQUFBQYHCggGBolHBQUITEhJSkrLi4uFx8zODMsNygtLisBCgoKDg0OGhAQGywkHyQsLCwsLCwsLCwsLCwsLCwsLCwsLCwsLCwsLCwsLCwsLCwsLCwsLCwsLCwsLCwsLCwsLP/AABEIALgBEgMBEQACEQEDEQH/xAAbAAACAwEBAQAAAAAAAAAAAAAAAQIDBAUGB//EADkQAAIBAgQEBQEHAgYDAQAAAAECAAMRBBIhMQVBUWETIjJxkYEGFCNCUqGxcsEzU6Lh8PGCktEV/8QAGgEAAwEBAQEAAAAAAAAAAAAAAAECAwQFBv/EADMRAAICAgIBAgQFAwMFAQAAAAABAhEDIRIxQQRREyIycWGRoeHwgbHBI0JSFBUkQ9EF/9oADAMBAAIRAxEAPwD5Pad554WjEO0AC0AC0ACABAAgA4CC0AC0AFaAyYS8CeQFYBYQAVoASAgJlhFxGTdMha6W5iHaofUr9yam6jtBbQnqRWRAoLQAAIgFjx+GP6hCf0jw/W/sW1BoPaUzOPZVaSaCtABWgMLQAUBklWAmybsqC7b8gNzHpdkxUpvRUKTOQz6AelRp8xVe3+RblGC4x37sdSAolRpL0HwIuMfY05y9ycCRwEEAHAQQAIwFAYRAEACAhwAaxgwxjOqgrsN4pXVoMSjKVSLqbCooZfqO8pO0ZtPHLiysiIoUBli0iYEOSRYiWgiW7E62N+R3h0xp2qI0RYkcjtDpjk7VidYwTIXiKGIAGN/w/qIS+kMX1k/yr7R+Cf8AcysxFCMBkbQGOAiS07woHKiNStl0TVv4g3Wl2EYXuXQUqGXzNq0Eq2+xyneo9EneOyUiERQWgBGIoICGIAIwAkIABgIjAY4AEACABABiAjRSfkdpSZlJeUZHpmg9x6DuJDXF2jdSWaNPtG/wwwBXYy+9nNycXTGiqIhNtiqYnpC0OOP3KdTFZekWKt9IWS3WyliVYXgy1Ulo01k5jnKMoS8GUrEbWMQETxa/hQf0sWJ/6hKit0Ea6RMnUypojRCAgAFYBY1XrBIGyurVJ0WDfhFRgluROlTCe8aVEyk5CZohpEYDFAYXgBCIZKADgIIAF4AF4AKADgA7QEEYD0gGwvAKANEKi9SHGVtpS2Zu4u0Z6RaixB1X+R2kfSaySyxvybrBtV1EZz7jpgEtsLxA37sCp5wFa8ESnSMq/ctqUPEQ23EZEZ8JfgS4eniUz1G8UX4DKuMzPUp2JlFqRGnTuYhuR0n4azqANyL26DqZE8iqhQTj8zLBw0qliN7ge46gwjkXQmuTtHJejYyi1MsTDEiUQ8isKtMKOphVBGTkzE5LRPZ0KkWqgUd4+iHLkyBMRSI2gMLQAUQwtGBCIocBDgAXgAQAICFAY4AF4CHAAvAAvAAgBNLxkujQ1MOtjvyPQw7MlJwlaFhmNMnS5/Mv6h+pZHQ5pT+3v7fgzsU8rKCuoP7e8VtmUYJd9kxTForZfGLM1WgL3ELE419jTwYDxMp57wlKkQo8jucM4IadauFXMoKPYWvlqC5A7jeefl9TT0zXi7340ZOM/Z8m70dRz0sVPRl3BnRg9bGenpm08Kq0cnAYBg3mG2v15TplLRlGNyPc/ZLA3UuQDc3FxcBU5ntefP8A/wCh6hqfFfyz0MeNcHL+aNv2mZKtSiyqpzIGYqoUM+zfXaa+mnJRps5tN2/seN4vwsrUPhiwPmBPTnrPWw5bjvs5csEmcrEUSpOt+47zfmYKSrRz66km1pV2bwdKylky+8fRadlbmIpCtAoRiAgx7wKREMIDaZZnEeieLKpJYRgOIQowHABwEOACMAFAZJRATHlEYrHpEGwBgBIGBLJgwJLqtIuFI0Yek94uyIy4trwdbBYVspZRZ1/xafUfqUfyPiYuY4xXRrp5HGhuIt9hyUXSRDEBRYKIorywyZOWh8IANYC0Mt8WVgSPXYkHMhS4Hmd/OEUKjFRfrplngZMi5OL7Oz4a5Sb6MGK409NUqOCcwsOWbW11b6Dsf46V6dL6fH82YLI30LMKoJUAFgDp3GhnoQncETGa5a9jt4TFUxhFUOqM6IpvcnwwPMLe/wDM8XNgn8dtrydEp3jUF/U47VgGUBixGYpdSBlYWP8AE9PFi1bRxr/J0KGB8ZKam2YXLZjZQLaWMjL6j4bbRtHH8Roy437OroM1x6mIG57mY4vWTk+jWfpV26SOPj+BiihZrZn0XsvW09THn5aXjs4546VHmsRhAD6x7HedatkKVeDHVVRKouLbM1St0k2bRgUFyYrNeNFlPDMdbH3Okai2RLJFass8IDdgPbUx0Rzb6QvJ1b4END+f8CqSWOMAgAQAd4CFABiADvAAUQE2Syx0KxkQCxBYgbACMCYIgS7LKbiIlpm/CVMpF5L6MWtm/FVarspo+oW17SHx4hCO9s7+C4IHUVlGo1xCDWx5sB0nHLK3dPZsopLezeeH4WoPKxVuWbzKfZxt9QPecf8A1Uov5jojBSRRw/hLLUuR0se3UHnOl5eSpAsPHZpxzfgItrlmrX0vdVqtYfOs8mWH/wAly9q/sayypR4lNLhxqUguKBUXBRbXfKf8tBrfvoBedPOX/rV/2/qzn4cpd1/f+ffRj4wadEsQMtyuVAdVVQMoYjS+l7Cen6aL4KLMppR6MdDj1ME3BFxY5Tb9jsZc8DkNZfJbT4lTrWUFgwPkYnMbdDaT8Nw+w+dm+pxjD3FOqKqlf0EWbvrtOWXpp/Uq2arKo+DqmtVrU0Smq06IsRclnbu1pzrHHE23tlXPNt+PBh4hgCxJqXPK4YX+OU6YZaWjN4eT8njuI8IbOcqt2Jnfjy8kc7Thqzk4zBMnrYDte5m/exwypukjHkXuf2EKRvcvsSFW3pAHe147ronhfbIPUZtyTFtlKMY9IQpmFDckS8OOhciqSWOABAQRgOABAAgAxATI3JNhF2PSVsfjtTNmHzHbj2HCM1aNGcP6fiVdmNOPZU4MTNE0RiGMCArLqbQM5I6FKzWHOS9EJHW4bh3BusyltUTFbPXYbMtOnUHqTSpvZqdTQZuozCoP/ITxsmVY83F9Pr7r+I7fhtw5mTGcENVGqYRr5T56dyHV76XHtsef8aS4tbMYqUX+Bq4fiGCGnVBV7C1zve99OR03E5MHKOW4O4nQ5co8WYf/ANNVbMb36K9RFBsATYczbW2k9SWFSX7HOnRl4hxs2sgC33te57k3ufrNMeEcppHnsRjM1w07Iwo55SbMow+b0yroSbNfDME4qp7zLLJcWXHbNnEq2WrbKG7zNr5TSMj1eIrErQqU76hQLbCwsRPPaTTi/BcXUrfksNC9w73LbAaGZp+UjaVvTZ537RFqQAz+4BufqZ6Xp25I8/JGClUTyL0GfzEG3eddPyaKagqKWpW3lUUp2QNoi9iz9IWFES0CqFACAiKHAAjEEAHAAgAQAYMBMBcG4gDpqmWNiM+jj6x877IWPj9LK2w/ND9IcPYtZPEiVOsdnEVtdilBdxNCorbGVpmTcl2JqFoUNTsS2EQO2X0n1FomZvR3OF8RIbKecwyY72hRkk9ntMFiVFGotQjz0qya2HmYBk36FD8zxvW4efGS8SX7no48vyuPuZcJhVZyavpIZXAfMHB8yG42AtpfvKhy6itHO2o9mevUp0kIS+ZuRYMR7nfb+TOmGFKXISlf1HAekzEk6d51KkjOTbejNWonflymkZIiV+Sj7qCLtpK5eCUTZWA8kakh0aMIXC768pnKSbLS0bjhsxDHc2vMnl8DUDs08A1KnfUDewJ0M5OXJmzx19xeO5Fkvn5sQpa3YmNRrvomUG+ji8UtTF3bM3O9if2nZilb0jJxpaOBisUzjoOQnXRnGKvZz3gboqaBaIxFBGAQEQERQ4AEACADjEEACABEMkjRktFoYdIyKYe0VB9wcE7x2wTS6M7UmGo1k0aqUXpkqWLI0P7wsUsKe0dCg6ty1l2csoyR2cHwN6guo+Wy/wC85s3qIYvqZviwOXZ18J9nXVlz2WxHJ9ewuNZyf9wxS0pI2n6TirNeOxYZhTyHKlsxICG9wLga/qG8ceOTpnLLktIqxHEFUEIbE6am8tQ46SJjS2zCKdxe+vMmPyUm2anZSluXMyfxKcmtGEYPNoNo+dCdsi+GU6SlkZLxeRU8MBByHV9FzUCcpUe8jkvJfFmzAt4dRcwuAdecwyLlF0Wri9nZ4oX8tj5Try2mEFqkaKcVPkzFj8RZQQQOWk2xQt0yMmStnj+KVL6+/wC89GCo5jEy3S4m1kr6qMpMDZIrYQKTKWMk0SJShBACsGIocBDgAQAIAEAC0AHaMQ4AO8BCzQHRIVDCyXFFquOcZDi/BPIrQ7J5Sib+D4BvFVbjX03JX/UL2+JnkfCLY01k6PfVkJpoCTmWyhAVpkjU3D3GY+nUATwJuOW5fuv2NIycHUv1KeEJWbMEqVQRe61C9wP6r2PuJzz9JD6nFf0o6ZZ5LRoFIGm1wt/xL1Ny4AuxJ/NZvDF+56Ts9PJrJxXt+X82c/Hkm/H8/wAnj/CLsxvte09daWzll9VHV4UiscrnSYZNbiaQl7k+NhFsqmw/mTjUqtjnOHInTq5UsBbTTrItN7Kaf2JYPJclxHOLa0x45uLd9FeJpqWWx3N/pHTolT30aGxCU7raZKPmRrzfLjAgtU75d5VITbk9nWXiKqiLUTMOVxqJh8KTbaYTm4Ol0cb7Q1BqVNhbbadeFU6MpvlE8fiMSG8o5TsSM1FpWWrT/DlvsnzZzagsYzeOypjEaJFRMRZYBKIFaAFQiNBgwAcBDgIIAMRgFSsEtcEg8xyicuIowcumSWojbMPrpGnF9CcZx7RM0o6J5ESsRSZELAdkoEigMspwJZ1+E42zKN7G4v1/6vJyLlEiC4yPfUFp1aV6vnSmhfKLZrbercWO/wAz5r1GPJincNW6O1OHT6ezHwCuj1Up1hTqUrEjNc+CL3uW30A5zeU/h/N/Gcyjuo7v+foQ+0vE8qAKTaxCXGX8PMbeUm4FtbGephxx8KhTfFUeMqYlj6frOqvc562a+FYsBgWmc4WgumdiqFdg29tpg3riVqO6NyYd3ZXPptaYqopo1bbSZoVV20Mi2arijPiEuVCrtue0cfLbJcm5aWkF0L2tflCnQSavkiZxQRglo447V2Kc5XdGyvjaeUAjbnJjGSbKnTpnmeKYpHJ1nZjg0jGUk9nnHpjObCwnTWiL+UsrVCqgReRRVmR6lzKNVGitkgUmZ2FpJshq0ZLRLNGKiuSWOMAgIcACAADAC1KlpSZDjYmRG3Ue40P7RNJgnOPTIDDW9DsvY6iLj7Mr4l/VFMkfFH6W/Yx/P9xf6T90L70R6kIhyrtD+En9MiSYmmedvcQ5RZLx5F4NCBT6SDHoybku0dDDcHd9rfIkSko9ijJy6Ojg/s6wIJK/6pzv1CN1ik+z1dPBotMEMc43yEaofUtr9dZy5I/EtUKclHVqzI1dKNJ73UEhRTW3msfztvbtFD0vzW9/4IjOl/P1/wDh47ivEGrOWbnPShBRVEt8nZhDyxUSWubiJi4o6WHxr/SZyxplKZ2cNxtkXKdZzywJvQviUGDrKHzXOu4ilF9C5r6qOxTfMDkmU8dUViytqqKcMgQljvzhbejWkkYeLY0Ocw0/aXDHxM+fLTOaccSCCZ0RgnsycnE5j6km+k1sdKitan/comjNWa59oI1iqRmeBqhByIWOkyNQwY4oikEUyWUx0TaK5JQ4wCADgAQEItaA6sYMBNDvABhoColnjsXEYqmFi4IGytuo+LQu+wXJdMsoYOmSLErFxiTPNNLZ7bgYSmiKyXH+ZnI+TYicufHNr5ZHMpNPk4p/n+tHpavCKSUvFqUcwsTm8Ysre1lnjZZ54zUb/T9ztxShKPKo/wBzlUsStak90p0wqghdWIu4A1PPUmbxU4yW29mH1Xfs/Gjj/aPEXCgaCx056HeexiJkeUZtZsWkIvAKJ0TETIsomx1MRMt9G5KuklqyV2WUeJlRqAR1tMnivybJ14OrTxJK3U2mbhvYozVMrq4xl53vKcEFs4+Nr3bWaRWiDEXF7Ay0VTodXy84xR2UtW5CMtQ8sidIyuyBMCqIssBplbCIpEAbRFNWXeJKI4lUksICHGACADgIVRbiHY4umV0jJRUi0yiBCAyUBADAQ4AWUjAiR6XgOMqKbD0877TLJG0ZQVS0e7wDUjTvonNiVzLY7gA6G/TSedlcumdXDF2+/wACuvhqYpE06hdQTem1AoS/UNfKLCLDKPLqn73ZlJJaV/2/U8Z9oKmYAi2UeWw3B79Z6mJGU+zzjCajTK7QLJoIEsk8TEjXhWta8WzKVWdKhTRhoAe0ykVGddiakb6aD3hy8DSj3Yq9t73jSslyXg5NcZjLoqLpEqGEHqJlaFLK3opri5MKKg6RnvaI27FmjCiJiGF4DC94AQKwoaYWgBGIoIAEBDjAIAOACgA4CC8ACAAIATVbwE2aaAUbxpGM230eh4PZvSOYBNmYAfSY5ciiYKMulo91jcPQp0ULvmuLqApVVNun5jPKyepctQW/udEMLr9jDialM0cquxZ2QgfptoW7XnNh587ZtxpOzyvFKQK1bcmFrDpvPcw9Ixye55uuNZ0BBlUCyZ0jJQrxAXU2taJkSVlwsdmKxbM/urFnI3qEwsfFP/aIVeQ1gg4kSh5xjtEDUtpArjeyljGaJFbiJlIV4DGdYCIwGEBheAUF4AVxFBABwAICCMAZohpAICHGA7QESCQoVgXAj0gSbIGqTsIrfgpQS7LKVG/qMK9yJT9j0fCeJ0qS5SjHuKtv2mWSDl0c9O7aPQYDG0382d110zgH2sROGeJ9V+R1QlBK6ovq4SrWazMpB1UjS/eK4Y9oFU3UTkY/hjDNZtrjQ6E9J0486ZnPF5s4D4e473sR3nWmY3Rj8Ig6xl8iDiBSACA2y7L3gZ2W0wp3iIdliUqXWK/wHcgNemvpFzDbDg2ZK+ILaxlxhRQxgaJCvGARDIGBQAwADABQAkiE7QoTkkWeEOo+Y6J5P2Msk2HAQQAV4DHAQGAE1EYmyeQDeOiLb6KzXA21itFqDfZHzN2htj+WJNaIG8KSE5t9E81to7Jq+yOaSOjRhqeYgbDmYGU2kd3DVczgJfItrAaZveYzqMdmdOTo9xwzzMwuBnUBbC+XbTTloZ42abVfgdmNJdfYfFeCrhlJv63BF+XeXhzSm1+AZZQrX4foeO4tw8rc6Akgm09XFkT0jklFrbObi8KSuYa9ZupbIi6OW6kRmyaZAQKC8AoM0AoSmA2IGADQxgyJiGgWAMcBCaA0ICIZIJeOibosFMLq3xHpE8nLoretfbQfA/3iuylCu+yrOvU/EWvc0p+xCAxwAIAFoAOAggBJr28u8e60JVeyK4c/mMXH3Y3k/wCKLAFGwj0ibb7AvCwojeIYCAElXrGS2XUqvIQsiUfLOvwzEeGddW5DvyJmWSCfZg5Nbj+Z6rhPGnpnyDzH1Nofp2E83NgvbN8c1JJI6eOY16RFUnNe4AufrMMa4y0bvltVo4PEEZl1uQot3ndjaTOVpuNI4fhgAi59p2KbM3AyVire8tArRkal0jNVL3KLQNBEQAiIhjEYMYgJkisBJjWmSdASewJgOzSOHVDrkb/1MNC2g+4t0PxKozeRLsDhQurkDtuY6S7J+K5airKK2KA0QWHU7yXL2NY4m9yZnWiza/udBFRo5xjon4aD1Eseg0EdLyTym+lQ/GH6F+IWvYOD92ZpJqOABAAgA4AEBDBgFBmgFCvAAgAwICZYLDeMnbIlixhZVJIupnJ7/wDNodGclzLqNQk+XQfJ+YnszlGls9NwCu6XYKNOZX/7ObNiUtMIuS3Z6d8eayZ2qhQg0WwBJ9p5/wAJQfFI1rl2zn0qpCl/WL3I7d5o6XysuMNNw7MeLwgr+amtjbkNJtjnx7ZjKfKk1s4eMwLBzmFtp1QmmtGTVGMIqnWaom2+iurhl/KY6ZayMy1KLDlFZqpIryGBVovpYVjsIWQ5o0jh1vUwEm2S8iN2A4QtQ7mw3P8AaKU+PYK2dZ1FCy0rKTzy3Pz1nNLK5bfRrGDlpF2FLG34tQ6gG1Jd/czD41eEEsUf+TJfaXDGmgOfOx0CqgzD+oidPpvUctHLkw7VO1+PR46vhXOrm3Yan6ztryaRyRWoopsq7DXqdYi7cu2V1CTuf3itsqKS6IWEKL2F4AUxGgQEEAHAAgAQALwAIAMCAh2gIM/SFhRKlSL9hzJ2jSbFKaj9ybVgulP6sf7R2l0SoOW5/kVohJk0W2kaaThIzGScjoNxKoUAzH2AEjirsz40zfwnF6FXJ126zLJCnaHF7PRYYpSCqCSDa45exnDNOW2bcr1HRPiOIay+EugvovWTBJN8maO2qhRj4lSV6IJBD7kXnTjlUtPRg3Jxqa2eUxNKwFxOtMxi6ZXsBaVY+2ArNtGPii1qyoLEaw09k030OnUJ20ibQUJKLu0TkWkeiGF8iKDZB6yDqW7zjnkq35NoQtq+jDiXFTEeUiwC2zGw6XM4sk3GG0duPGm6TLWesr2Yb7ZDt0sNrTKGSMo2n+Y3hlB8WdipSqJRP3gm5BIt+VeVzOv09OdxOPNFKLXdnlMS6eY/E9mKVHAk7VHNquOkTo6YxZQXHOSa0xEiMKYriA6ZRJNBwAICCABeADgAoAMQAZaAUR1MA0ixQBq2vaOkuyW29IVSsW9uQEG2xxgok0pc2hRLn4Q2qdIWJR9yGaIqi6j3+kDOR08PjQLaaiS4p9mEoySpHVwPFb+UC7TCcL2EI8VTO/hzVCmwJv0nI8cZS2dClJR+Uy1ky+s7nWaxa6SMZe97K6GCSoSFI7SnKUTSKi++zkcV4aVYAbA2M2hkvsiSitxZAYa224j5EqLMtegWbzADoZV60JPwacBweo3/ADlM55UjbHFyt9HaTC06Au+puBbtMJuU9LSLjJR2lbNFXiCvVVVSyixAta9xrOaUKjpmsZSe5llbAU3qZVXwzoVOqsLG+/P2nNlyVG3s1g5OR0+GqAGUgB72NRxYKtvykjnOJY7kmtr2RrPI+NXXucr7RcQSkHQ11qg6ZQSbdRtPoPR4mkpNUeXnnz1A8hWxlBhqtRfYgz0rRiseVdUZXWi21Qj+pP7iFRfk0TyruP5Mz/dQTpUU++kXD8TX4rXcWDYU9QfrFxYLKiH3docWV8SJkWoDzmSnFm7i0SvKJoLxgF4AEACAADACUBCVtdReANaLKj27n9hG9ExjZWoJiLbSLVsvvGZu2RLExDSoRMB0NR1gDLA0ZDRdTYbxGbT6NmErBWBiktGTR6Xh3GTUulyo69pyzx006L43HslXoJnUl829h37yFbTpFaVWXDDKiFgbH+8absuSUlb6OZg6xY1GbUDaaz8L3OeEFuSNnD66sSMvv7zOcF7m2HJP2KsY6OwW1jpaVBNLb0Rklta2b6mJNIKE3tr7TNRi1bGk+TiJqAqglzqbEf1TOV9o6IcUuI3pkAWINtgNGBiUUybSMzcUqJ63B7OoJHYETRenxyetGbySijnY7idQi+dcp5AnadUMMYmKnffZymNO23wNJvEG5szsqHtK0UnMicMp2YQpD+LJdoqqYE+8XBeDSOdGapTK6m4ktcVZrGSlpFH3r3+Zj8c1+E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data:image/jpeg;base64,/9j/4AAQSkZJRgABAQAAAQABAAD/2wCEAAkGBxIQEBAUEBQUFRQVFA8UEBUUDw8PFBUQFBQWFhQUFBQYHCggGBolHBQUITEhJSkrLi4uFx8zODMsNygtLisBCgoKDg0OGhAQGywkHyQsLCwsLCwsLCwsLCwsLCwsLCwsLCwsLCwsLCwsLCwsLCwsLCwsLCwsLCwsLCwsLCwsLP/AABEIALgBEgMBEQACEQEDEQH/xAAbAAACAwEBAQAAAAAAAAAAAAAAAQIDBAUGB//EADkQAAIBAgQEBQEHAgYDAQAAAAECAAMRBBIhMQVBUWETIjJxkYEGFCNCUqGxcsEzU6Lh8PGCktEV/8QAGgEAAwEBAQEAAAAAAAAAAAAAAAECAwQFBv/EADMRAAICAgIBAgQFAwMFAQAAAAABAhEDIRIxQQRREyIycWGRoeHwgbHBI0JSFBUkQ9EF/9oADAMBAAIRAxEAPwD5Pad554WjEO0AC0AC0ACABAAgA4CC0AC0AFaAyYS8CeQFYBYQAVoASAgJlhFxGTdMha6W5iHaofUr9yam6jtBbQnqRWRAoLQAAIgFjx+GP6hCf0jw/W/sW1BoPaUzOPZVaSaCtABWgMLQAUBklWAmybsqC7b8gNzHpdkxUpvRUKTOQz6AelRp8xVe3+RblGC4x37sdSAolRpL0HwIuMfY05y9ycCRwEEAHAQQAIwFAYRAEACAhwAaxgwxjOqgrsN4pXVoMSjKVSLqbCooZfqO8pO0ZtPHLiysiIoUBli0iYEOSRYiWgiW7E62N+R3h0xp2qI0RYkcjtDpjk7VidYwTIXiKGIAGN/w/qIS+kMX1k/yr7R+Cf8AcysxFCMBkbQGOAiS07woHKiNStl0TVv4g3Wl2EYXuXQUqGXzNq0Eq2+xyneo9EneOyUiERQWgBGIoICGIAIwAkIABgIjAY4AEACABABiAjRSfkdpSZlJeUZHpmg9x6DuJDXF2jdSWaNPtG/wwwBXYy+9nNycXTGiqIhNtiqYnpC0OOP3KdTFZekWKt9IWS3WyliVYXgy1Ulo01k5jnKMoS8GUrEbWMQETxa/hQf0sWJ/6hKit0Ea6RMnUypojRCAgAFYBY1XrBIGyurVJ0WDfhFRgluROlTCe8aVEyk5CZohpEYDFAYXgBCIZKADgIIAF4AF4AKADgA7QEEYD0gGwvAKANEKi9SHGVtpS2Zu4u0Z6RaixB1X+R2kfSaySyxvybrBtV1EZz7jpgEtsLxA37sCp5wFa8ESnSMq/ctqUPEQ23EZEZ8JfgS4eniUz1G8UX4DKuMzPUp2JlFqRGnTuYhuR0n4azqANyL26DqZE8iqhQTj8zLBw0qliN7ge46gwjkXQmuTtHJejYyi1MsTDEiUQ8isKtMKOphVBGTkzE5LRPZ0KkWqgUd4+iHLkyBMRSI2gMLQAUQwtGBCIocBDgAXgAQAICFAY4AF4CHAAvAAvAAgBNLxkujQ1MOtjvyPQw7MlJwlaFhmNMnS5/Mv6h+pZHQ5pT+3v7fgzsU8rKCuoP7e8VtmUYJd9kxTForZfGLM1WgL3ELE419jTwYDxMp57wlKkQo8jucM4IadauFXMoKPYWvlqC5A7jeefl9TT0zXi7340ZOM/Z8m70dRz0sVPRl3BnRg9bGenpm08Kq0cnAYBg3mG2v15TplLRlGNyPc/ZLA3UuQDc3FxcBU5ntefP8A/wCh6hqfFfyz0MeNcHL+aNv2mZKtSiyqpzIGYqoUM+zfXaa+mnJRps5tN2/seN4vwsrUPhiwPmBPTnrPWw5bjvs5csEmcrEUSpOt+47zfmYKSrRz66km1pV2bwdKylky+8fRadlbmIpCtAoRiAgx7wKREMIDaZZnEeieLKpJYRgOIQowHABwEOACMAFAZJRATHlEYrHpEGwBgBIGBLJgwJLqtIuFI0Yek94uyIy4trwdbBYVspZRZ1/xafUfqUfyPiYuY4xXRrp5HGhuIt9hyUXSRDEBRYKIorywyZOWh8IANYC0Mt8WVgSPXYkHMhS4Hmd/OEUKjFRfrplngZMi5OL7Oz4a5Sb6MGK409NUqOCcwsOWbW11b6Dsf46V6dL6fH82YLI30LMKoJUAFgDp3GhnoQncETGa5a9jt4TFUxhFUOqM6IpvcnwwPMLe/wDM8XNgn8dtrydEp3jUF/U47VgGUBixGYpdSBlYWP8AE9PFi1bRxr/J0KGB8ZKam2YXLZjZQLaWMjL6j4bbRtHH8Roy437OroM1x6mIG57mY4vWTk+jWfpV26SOPj+BiihZrZn0XsvW09THn5aXjs4546VHmsRhAD6x7HedatkKVeDHVVRKouLbM1St0k2bRgUFyYrNeNFlPDMdbH3Okai2RLJFass8IDdgPbUx0Rzb6QvJ1b4END+f8CqSWOMAgAQAd4CFABiADvAAUQE2Syx0KxkQCxBYgbACMCYIgS7LKbiIlpm/CVMpF5L6MWtm/FVarspo+oW17SHx4hCO9s7+C4IHUVlGo1xCDWx5sB0nHLK3dPZsopLezeeH4WoPKxVuWbzKfZxt9QPecf8A1Uov5jojBSRRw/hLLUuR0se3UHnOl5eSpAsPHZpxzfgItrlmrX0vdVqtYfOs8mWH/wAly9q/sayypR4lNLhxqUguKBUXBRbXfKf8tBrfvoBedPOX/rV/2/qzn4cpd1/f+ffRj4wadEsQMtyuVAdVVQMoYjS+l7Cen6aL4KLMppR6MdDj1ME3BFxY5Tb9jsZc8DkNZfJbT4lTrWUFgwPkYnMbdDaT8Nw+w+dm+pxjD3FOqKqlf0EWbvrtOWXpp/Uq2arKo+DqmtVrU0Smq06IsRclnbu1pzrHHE23tlXPNt+PBh4hgCxJqXPK4YX+OU6YZaWjN4eT8njuI8IbOcqt2Jnfjy8kc7Thqzk4zBMnrYDte5m/exwypukjHkXuf2EKRvcvsSFW3pAHe147ronhfbIPUZtyTFtlKMY9IQpmFDckS8OOhciqSWOABAQRgOABAAgAxATI3JNhF2PSVsfjtTNmHzHbj2HCM1aNGcP6fiVdmNOPZU4MTNE0RiGMCArLqbQM5I6FKzWHOS9EJHW4bh3BusyltUTFbPXYbMtOnUHqTSpvZqdTQZuozCoP/ITxsmVY83F9Pr7r+I7fhtw5mTGcENVGqYRr5T56dyHV76XHtsef8aS4tbMYqUX+Bq4fiGCGnVBV7C1zve99OR03E5MHKOW4O4nQ5co8WYf/ANNVbMb36K9RFBsATYczbW2k9SWFSX7HOnRl4hxs2sgC33te57k3ufrNMeEcppHnsRjM1w07Iwo55SbMow+b0yroSbNfDME4qp7zLLJcWXHbNnEq2WrbKG7zNr5TSMj1eIrErQqU76hQLbCwsRPPaTTi/BcXUrfksNC9w73LbAaGZp+UjaVvTZ537RFqQAz+4BufqZ6Xp25I8/JGClUTyL0GfzEG3eddPyaKagqKWpW3lUUp2QNoi9iz9IWFES0CqFACAiKHAAjEEAHAAgAQAYMBMBcG4gDpqmWNiM+jj6x877IWPj9LK2w/ND9IcPYtZPEiVOsdnEVtdilBdxNCorbGVpmTcl2JqFoUNTsS2EQO2X0n1FomZvR3OF8RIbKecwyY72hRkk9ntMFiVFGotQjz0qya2HmYBk36FD8zxvW4efGS8SX7no48vyuPuZcJhVZyavpIZXAfMHB8yG42AtpfvKhy6itHO2o9mevUp0kIS+ZuRYMR7nfb+TOmGFKXISlf1HAekzEk6d51KkjOTbejNWonflymkZIiV+Sj7qCLtpK5eCUTZWA8kakh0aMIXC768pnKSbLS0bjhsxDHc2vMnl8DUDs08A1KnfUDewJ0M5OXJmzx19xeO5Fkvn5sQpa3YmNRrvomUG+ji8UtTF3bM3O9if2nZilb0jJxpaOBisUzjoOQnXRnGKvZz3gboqaBaIxFBGAQEQERQ4AEACADjEEACABEMkjRktFoYdIyKYe0VB9wcE7x2wTS6M7UmGo1k0aqUXpkqWLI0P7wsUsKe0dCg6ty1l2csoyR2cHwN6guo+Wy/wC85s3qIYvqZviwOXZ18J9nXVlz2WxHJ9ewuNZyf9wxS0pI2n6TirNeOxYZhTyHKlsxICG9wLga/qG8ceOTpnLLktIqxHEFUEIbE6am8tQ46SJjS2zCKdxe+vMmPyUm2anZSluXMyfxKcmtGEYPNoNo+dCdsi+GU6SlkZLxeRU8MBByHV9FzUCcpUe8jkvJfFmzAt4dRcwuAdecwyLlF0Wri9nZ4oX8tj5Try2mEFqkaKcVPkzFj8RZQQQOWk2xQt0yMmStnj+KVL6+/wC89GCo5jEy3S4m1kr6qMpMDZIrYQKTKWMk0SJShBACsGIocBDgAQAIAEAC0AHaMQ4AO8BCzQHRIVDCyXFFquOcZDi/BPIrQ7J5Sib+D4BvFVbjX03JX/UL2+JnkfCLY01k6PfVkJpoCTmWyhAVpkjU3D3GY+nUATwJuOW5fuv2NIycHUv1KeEJWbMEqVQRe61C9wP6r2PuJzz9JD6nFf0o6ZZ5LRoFIGm1wt/xL1Ny4AuxJ/NZvDF+56Ts9PJrJxXt+X82c/Hkm/H8/wAnj/CLsxvte09daWzll9VHV4UiscrnSYZNbiaQl7k+NhFsqmw/mTjUqtjnOHInTq5UsBbTTrItN7Kaf2JYPJclxHOLa0x45uLd9FeJpqWWx3N/pHTolT30aGxCU7raZKPmRrzfLjAgtU75d5VITbk9nWXiKqiLUTMOVxqJh8KTbaYTm4Ol0cb7Q1BqVNhbbadeFU6MpvlE8fiMSG8o5TsSM1FpWWrT/DlvsnzZzagsYzeOypjEaJFRMRZYBKIFaAFQiNBgwAcBDgIIAMRgFSsEtcEg8xyicuIowcumSWojbMPrpGnF9CcZx7RM0o6J5ESsRSZELAdkoEigMspwJZ1+E42zKN7G4v1/6vJyLlEiC4yPfUFp1aV6vnSmhfKLZrbercWO/wAz5r1GPJincNW6O1OHT6ezHwCuj1Up1hTqUrEjNc+CL3uW30A5zeU/h/N/Gcyjuo7v+foQ+0vE8qAKTaxCXGX8PMbeUm4FtbGephxx8KhTfFUeMqYlj6frOqvc562a+FYsBgWmc4WgumdiqFdg29tpg3riVqO6NyYd3ZXPptaYqopo1bbSZoVV20Mi2arijPiEuVCrtue0cfLbJcm5aWkF0L2tflCnQSavkiZxQRglo447V2Kc5XdGyvjaeUAjbnJjGSbKnTpnmeKYpHJ1nZjg0jGUk9nnHpjObCwnTWiL+UsrVCqgReRRVmR6lzKNVGitkgUmZ2FpJshq0ZLRLNGKiuSWOMAgIcACAADAC1KlpSZDjYmRG3Ue40P7RNJgnOPTIDDW9DsvY6iLj7Mr4l/VFMkfFH6W/Yx/P9xf6T90L70R6kIhyrtD+En9MiSYmmedvcQ5RZLx5F4NCBT6SDHoybku0dDDcHd9rfIkSko9ijJy6Ojg/s6wIJK/6pzv1CN1ik+z1dPBotMEMc43yEaofUtr9dZy5I/EtUKclHVqzI1dKNJ73UEhRTW3msfztvbtFD0vzW9/4IjOl/P1/wDh47ivEGrOWbnPShBRVEt8nZhDyxUSWubiJi4o6WHxr/SZyxplKZ2cNxtkXKdZzywJvQviUGDrKHzXOu4ilF9C5r6qOxTfMDkmU8dUViytqqKcMgQljvzhbejWkkYeLY0Ocw0/aXDHxM+fLTOaccSCCZ0RgnsycnE5j6km+k1sdKitan/comjNWa59oI1iqRmeBqhByIWOkyNQwY4oikEUyWUx0TaK5JQ4wCADgAQEItaA6sYMBNDvABhoColnjsXEYqmFi4IGytuo+LQu+wXJdMsoYOmSLErFxiTPNNLZ7bgYSmiKyXH+ZnI+TYicufHNr5ZHMpNPk4p/n+tHpavCKSUvFqUcwsTm8Ysre1lnjZZ54zUb/T9ztxShKPKo/wBzlUsStak90p0wqghdWIu4A1PPUmbxU4yW29mH1Xfs/Gjj/aPEXCgaCx056HeexiJkeUZtZsWkIvAKJ0TETIsomx1MRMt9G5KuklqyV2WUeJlRqAR1tMnivybJ14OrTxJK3U2mbhvYozVMrq4xl53vKcEFs4+Nr3bWaRWiDEXF7Ay0VTodXy84xR2UtW5CMtQ8sidIyuyBMCqIssBplbCIpEAbRFNWXeJKI4lUksICHGACADgIVRbiHY4umV0jJRUi0yiBCAyUBADAQ4AWUjAiR6XgOMqKbD0877TLJG0ZQVS0e7wDUjTvonNiVzLY7gA6G/TSedlcumdXDF2+/wACuvhqYpE06hdQTem1AoS/UNfKLCLDKPLqn73ZlJJaV/2/U8Z9oKmYAi2UeWw3B79Z6mJGU+zzjCajTK7QLJoIEsk8TEjXhWta8WzKVWdKhTRhoAe0ykVGddiakb6aD3hy8DSj3Yq9t73jSslyXg5NcZjLoqLpEqGEHqJlaFLK3opri5MKKg6RnvaI27FmjCiJiGF4DC94AQKwoaYWgBGIoIAEBDjAIAOACgA4CC8ACAAIATVbwE2aaAUbxpGM230eh4PZvSOYBNmYAfSY5ciiYKMulo91jcPQp0ULvmuLqApVVNun5jPKyepctQW/udEMLr9jDialM0cquxZ2QgfptoW7XnNh587ZtxpOzyvFKQK1bcmFrDpvPcw9Ixye55uuNZ0BBlUCyZ0jJQrxAXU2taJkSVlwsdmKxbM/urFnI3qEwsfFP/aIVeQ1gg4kSh5xjtEDUtpArjeyljGaJFbiJlIV4DGdYCIwGEBheAUF4AVxFBABwAICCMAZohpAICHGA7QESCQoVgXAj0gSbIGqTsIrfgpQS7LKVG/qMK9yJT9j0fCeJ0qS5SjHuKtv2mWSDl0c9O7aPQYDG0382d110zgH2sROGeJ9V+R1QlBK6ovq4SrWazMpB1UjS/eK4Y9oFU3UTkY/hjDNZtrjQ6E9J0486ZnPF5s4D4e473sR3nWmY3Rj8Ig6xl8iDiBSACA2y7L3gZ2W0wp3iIdliUqXWK/wHcgNemvpFzDbDg2ZK+ILaxlxhRQxgaJCvGARDIGBQAwADABQAkiE7QoTkkWeEOo+Y6J5P2Msk2HAQQAV4DHAQGAE1EYmyeQDeOiLb6KzXA21itFqDfZHzN2htj+WJNaIG8KSE5t9E81to7Jq+yOaSOjRhqeYgbDmYGU2kd3DVczgJfItrAaZveYzqMdmdOTo9xwzzMwuBnUBbC+XbTTloZ42abVfgdmNJdfYfFeCrhlJv63BF+XeXhzSm1+AZZQrX4foeO4tw8rc6Akgm09XFkT0jklFrbObi8KSuYa9ZupbIi6OW6kRmyaZAQKC8AoM0AoSmA2IGADQxgyJiGgWAMcBCaA0ICIZIJeOibosFMLq3xHpE8nLoretfbQfA/3iuylCu+yrOvU/EWvc0p+xCAxwAIAFoAOAggBJr28u8e60JVeyK4c/mMXH3Y3k/wCKLAFGwj0ibb7AvCwojeIYCAElXrGS2XUqvIQsiUfLOvwzEeGddW5DvyJmWSCfZg5Nbj+Z6rhPGnpnyDzH1Nofp2E83NgvbN8c1JJI6eOY16RFUnNe4AufrMMa4y0bvltVo4PEEZl1uQot3ndjaTOVpuNI4fhgAi59p2KbM3AyVire8tArRkal0jNVL3KLQNBEQAiIhjEYMYgJkisBJjWmSdASewJgOzSOHVDrkb/1MNC2g+4t0PxKozeRLsDhQurkDtuY6S7J+K5airKK2KA0QWHU7yXL2NY4m9yZnWiza/udBFRo5xjon4aD1Eseg0EdLyTym+lQ/GH6F+IWvYOD92ZpJqOABAAgA4AEBDBgFBmgFCvAAgAwICZYLDeMnbIlixhZVJIupnJ7/wDNodGclzLqNQk+XQfJ+YnszlGls9NwCu6XYKNOZX/7ObNiUtMIuS3Z6d8eayZ2qhQg0WwBJ9p5/wAJQfFI1rl2zn0qpCl/WL3I7d5o6XysuMNNw7MeLwgr+amtjbkNJtjnx7ZjKfKk1s4eMwLBzmFtp1QmmtGTVGMIqnWaom2+iurhl/KY6ZayMy1KLDlFZqpIryGBVovpYVjsIWQ5o0jh1vUwEm2S8iN2A4QtQ7mw3P8AaKU+PYK2dZ1FCy0rKTzy3Pz1nNLK5bfRrGDlpF2FLG34tQ6gG1Jd/czD41eEEsUf+TJfaXDGmgOfOx0CqgzD+oidPpvUctHLkw7VO1+PR46vhXOrm3Yan6ztryaRyRWoopsq7DXqdYi7cu2V1CTuf3itsqKS6IWEKL2F4AUxGgQEEAHAAgAQALwAIAMCAh2gIM/SFhRKlSL9hzJ2jSbFKaj9ybVgulP6sf7R2l0SoOW5/kVohJk0W2kaaThIzGScjoNxKoUAzH2AEjirsz40zfwnF6FXJ126zLJCnaHF7PRYYpSCqCSDa45exnDNOW2bcr1HRPiOIay+EugvovWTBJN8maO2qhRj4lSV6IJBD7kXnTjlUtPRg3Jxqa2eUxNKwFxOtMxi6ZXsBaVY+2ArNtGPii1qyoLEaw09k030OnUJ20ibQUJKLu0TkWkeiGF8iKDZB6yDqW7zjnkq35NoQtq+jDiXFTEeUiwC2zGw6XM4sk3GG0duPGm6TLWesr2Yb7ZDt0sNrTKGSMo2n+Y3hlB8WdipSqJRP3gm5BIt+VeVzOv09OdxOPNFKLXdnlMS6eY/E9mKVHAk7VHNquOkTo6YxZQXHOSa0xEiMKYriA6ZRJNBwAICCABeADgAoAMQAZaAUR1MA0ixQBq2vaOkuyW29IVSsW9uQEG2xxgok0pc2hRLn4Q2qdIWJR9yGaIqi6j3+kDOR08PjQLaaiS4p9mEoySpHVwPFb+UC7TCcL2EI8VTO/hzVCmwJv0nI8cZS2dClJR+Uy1ky+s7nWaxa6SMZe97K6GCSoSFI7SnKUTSKi++zkcV4aVYAbA2M2hkvsiSitxZAYa224j5EqLMtegWbzADoZV60JPwacBweo3/ADlM55UjbHFyt9HaTC06Au+puBbtMJuU9LSLjJR2lbNFXiCvVVVSyixAta9xrOaUKjpmsZSe5llbAU3qZVXwzoVOqsLG+/P2nNlyVG3s1g5OR0+GqAGUgB72NRxYKtvykjnOJY7kmtr2RrPI+NXXucr7RcQSkHQ11qg6ZQSbdRtPoPR4mkpNUeXnnz1A8hWxlBhqtRfYgz0rRiseVdUZXWi21Qj+pP7iFRfk0TyruP5Mz/dQTpUU++kXD8TX4rXcWDYU9QfrFxYLKiH3docWV8SJkWoDzmSnFm7i0SvKJoLxgF4AEACAADACUBCVtdReANaLKj27n9hG9ExjZWoJiLbSLVsvvGZu2RLExDSoRMB0NR1gDLA0ZDRdTYbxGbT6NmErBWBiktGTR6Xh3GTUulyo69pyzx006L43HslXoJnUl829h37yFbTpFaVWXDDKiFgbH+8absuSUlb6OZg6xY1GbUDaaz8L3OeEFuSNnD66sSMvv7zOcF7m2HJP2KsY6OwW1jpaVBNLb0Rklta2b6mJNIKE3tr7TNRi1bGk+TiJqAqglzqbEf1TOV9o6IcUuI3pkAWINtgNGBiUUybSMzcUqJ63B7OoJHYETRenxyetGbySijnY7idQi+dcp5AnadUMMYmKnffZymNO23wNJvEG5szsqHtK0UnMicMp2YQpD+LJdoqqYE+8XBeDSOdGapTK6m4ktcVZrGSlpFH3r3+Zj8c1+Ej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303" y="211764"/>
            <a:ext cx="5518225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Two Broad Categories of Nitrogen 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600200"/>
            <a:ext cx="324159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Biologically Usable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AKA: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Reactive Nitrogen (Nr)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1524000"/>
            <a:ext cx="36599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2. **Biologically Un-usable</a:t>
            </a:r>
          </a:p>
          <a:p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AKA: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Unreactive Nitrogen </a:t>
            </a:r>
          </a:p>
          <a:p>
            <a:r>
              <a:rPr lang="en-US" sz="24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595" y="5547482"/>
            <a:ext cx="3962400" cy="828472"/>
            <a:chOff x="381000" y="3753909"/>
            <a:chExt cx="3962400" cy="8284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753909"/>
              <a:ext cx="990600" cy="82847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" name="Picture 3" descr="C:\Users\Wally\Desktop\Presentations\2014\NEAq\humpback-whale-h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411" y="3753909"/>
              <a:ext cx="1311765" cy="81985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http://blogs.kqed.org/bayareabites/files/2012/08/crowd-reggiewatts-people1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988" y="3753909"/>
              <a:ext cx="1176412" cy="78702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-228600" y="3700823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 ammonium</a:t>
            </a:r>
          </a:p>
          <a:p>
            <a:pPr marL="342900" indent="-342900" algn="ctr">
              <a:buAutoNum type="arabicPeriod"/>
            </a:pP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nitrite</a:t>
            </a:r>
          </a:p>
          <a:p>
            <a:pPr marL="342900" indent="-342900" algn="ctr">
              <a:buAutoNum type="arabicPeriod"/>
            </a:pPr>
            <a:endParaRPr lang="en-US" baseline="30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aseline="30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 nitrate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37" y="4542635"/>
            <a:ext cx="2667000" cy="199890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77853" y="3712859"/>
            <a:ext cx="2654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Di-nitrogen gas</a:t>
            </a:r>
          </a:p>
        </p:txBody>
      </p:sp>
    </p:spTree>
    <p:extLst>
      <p:ext uri="{BB962C8B-B14F-4D97-AF65-F5344CB8AC3E}">
        <p14:creationId xmlns:p14="http://schemas.microsoft.com/office/powerpoint/2010/main" val="154748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079" y="1217469"/>
            <a:ext cx="2925721" cy="138495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Nitrogen  Fixation </a:t>
            </a:r>
          </a:p>
          <a:p>
            <a:pPr algn="ctr"/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NH</a:t>
            </a:r>
            <a:r>
              <a:rPr lang="en-US" sz="2800" baseline="-25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**Some organisms can use N</a:t>
            </a:r>
            <a:r>
              <a:rPr lang="en-US" sz="3200" baseline="-25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438708"/>
            <a:ext cx="3305175" cy="149334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13" y="3231892"/>
            <a:ext cx="2209274" cy="190697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362200" cy="24271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98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px-Thomas_Malthus.jpg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30702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23175" y="152404"/>
            <a:ext cx="8097652" cy="120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An Essay on the Principle of Population</a:t>
            </a:r>
          </a:p>
          <a:p>
            <a:pPr algn="ctr"/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or the  "</a:t>
            </a:r>
            <a:r>
              <a:rPr lang="en-US" sz="3600" b="1" i="1">
                <a:solidFill>
                  <a:srgbClr val="FFCE23"/>
                </a:solidFill>
                <a:latin typeface="Times New Roman" charset="0"/>
              </a:rPr>
              <a:t>Malthusian catastrophe</a:t>
            </a:r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"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800604" y="2909888"/>
            <a:ext cx="4549775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CE23"/>
                </a:solidFill>
                <a:latin typeface="Times New Roman" charset="0"/>
              </a:rPr>
              <a:t>1798 - 1826 - six editions</a:t>
            </a:r>
          </a:p>
        </p:txBody>
      </p:sp>
    </p:spTree>
    <p:extLst>
      <p:ext uri="{BB962C8B-B14F-4D97-AF65-F5344CB8AC3E}">
        <p14:creationId xmlns:p14="http://schemas.microsoft.com/office/powerpoint/2010/main" val="30375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5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1312</Words>
  <Application>Microsoft Macintosh PowerPoint</Application>
  <PresentationFormat>On-screen Show (4:3)</PresentationFormat>
  <Paragraphs>264</Paragraphs>
  <Slides>36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Office Theme</vt:lpstr>
      <vt:lpstr>1_Office Theme</vt:lpstr>
      <vt:lpstr>2_Office Theme</vt:lpstr>
      <vt:lpstr>3_Office Theme</vt:lpstr>
      <vt:lpstr>3_Default Design</vt:lpstr>
      <vt:lpstr>5_Office Theme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Fate of Haber-Bosch Nitrogen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one way you can decrease your nitrogen footprint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Fulweiler, Robinson W</dc:creator>
  <cp:lastModifiedBy>Robinson Fulweiler</cp:lastModifiedBy>
  <cp:revision>9</cp:revision>
  <dcterms:created xsi:type="dcterms:W3CDTF">2014-10-30T22:07:26Z</dcterms:created>
  <dcterms:modified xsi:type="dcterms:W3CDTF">2016-12-07T22:57:48Z</dcterms:modified>
</cp:coreProperties>
</file>