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92" r:id="rId7"/>
    <p:sldId id="293" r:id="rId8"/>
    <p:sldId id="264" r:id="rId9"/>
    <p:sldId id="265" r:id="rId10"/>
    <p:sldId id="266" r:id="rId11"/>
    <p:sldId id="268" r:id="rId12"/>
    <p:sldId id="269" r:id="rId13"/>
    <p:sldId id="270" r:id="rId14"/>
    <p:sldId id="275" r:id="rId15"/>
    <p:sldId id="274" r:id="rId16"/>
    <p:sldId id="276" r:id="rId17"/>
    <p:sldId id="279" r:id="rId18"/>
    <p:sldId id="278" r:id="rId19"/>
    <p:sldId id="29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82"/>
    <p:restoredTop sz="82786"/>
  </p:normalViewPr>
  <p:slideViewPr>
    <p:cSldViewPr snapToGrid="0" snapToObjects="1">
      <p:cViewPr varScale="1">
        <p:scale>
          <a:sx n="78" d="100"/>
          <a:sy n="78" d="100"/>
        </p:scale>
        <p:origin x="137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1658A8-E8DC-A14C-B621-1D672E7D6540}" type="datetimeFigureOut">
              <a:rPr lang="en-US" smtClean="0"/>
              <a:t>4/25/18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4371EB-1FAF-DD40-B8FE-BF07844DDA73}" type="slidenum">
              <a:rPr lang="en-US" smtClean="0"/>
              <a:t>‹#›</a:t>
            </a:fld>
            <a:endParaRPr lang="en-US"/>
          </a:p>
        </p:txBody>
      </p:sp>
    </p:spTree>
    <p:extLst>
      <p:ext uri="{BB962C8B-B14F-4D97-AF65-F5344CB8AC3E}">
        <p14:creationId xmlns:p14="http://schemas.microsoft.com/office/powerpoint/2010/main" val="671638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4371EB-1FAF-DD40-B8FE-BF07844DDA73}" type="slidenum">
              <a:rPr lang="en-US" smtClean="0"/>
              <a:t>3</a:t>
            </a:fld>
            <a:endParaRPr lang="en-US"/>
          </a:p>
        </p:txBody>
      </p:sp>
    </p:spTree>
    <p:extLst>
      <p:ext uri="{BB962C8B-B14F-4D97-AF65-F5344CB8AC3E}">
        <p14:creationId xmlns:p14="http://schemas.microsoft.com/office/powerpoint/2010/main" val="407823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smtClean="0">
                <a:solidFill>
                  <a:schemeClr val="tx1"/>
                </a:solidFill>
                <a:effectLst/>
                <a:latin typeface="+mn-lt"/>
                <a:ea typeface="+mn-ea"/>
                <a:cs typeface="+mn-cs"/>
              </a:rPr>
              <a:t>Figure 2. Integration of the aerobic pathway of PCBs degradation in the core metabolism of </a:t>
            </a:r>
            <a:r>
              <a:rPr lang="en-US" sz="1200" b="0" i="1" u="none" strike="noStrike" kern="1200" dirty="0" smtClean="0">
                <a:solidFill>
                  <a:schemeClr val="tx1"/>
                </a:solidFill>
                <a:effectLst/>
                <a:latin typeface="+mn-lt"/>
                <a:ea typeface="+mn-ea"/>
                <a:cs typeface="+mn-cs"/>
              </a:rPr>
              <a:t>P. putida</a:t>
            </a:r>
            <a:r>
              <a:rPr lang="en-US" sz="1200" b="1" i="0" u="none" strike="noStrike" kern="1200" dirty="0" smtClean="0">
                <a:solidFill>
                  <a:schemeClr val="tx1"/>
                </a:solidFill>
                <a:effectLst/>
                <a:latin typeface="+mn-lt"/>
                <a:ea typeface="+mn-ea"/>
                <a:cs typeface="+mn-cs"/>
              </a:rPr>
              <a:t> KT2440 (iJN746).</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BphA</a:t>
            </a:r>
            <a:r>
              <a:rPr lang="en-US" sz="1200" b="0" i="0" u="none" strike="noStrike" kern="1200" dirty="0" smtClean="0">
                <a:solidFill>
                  <a:schemeClr val="tx1"/>
                </a:solidFill>
                <a:effectLst/>
                <a:latin typeface="+mn-lt"/>
                <a:ea typeface="+mn-ea"/>
                <a:cs typeface="+mn-cs"/>
              </a:rPr>
              <a:t>, biphenyl 2,3-dioxygenase (multicomponent </a:t>
            </a:r>
            <a:r>
              <a:rPr lang="en-US" sz="1200" b="0" i="0" u="none" strike="noStrike" kern="1200" dirty="0" err="1" smtClean="0">
                <a:solidFill>
                  <a:schemeClr val="tx1"/>
                </a:solidFill>
                <a:effectLst/>
                <a:latin typeface="+mn-lt"/>
                <a:ea typeface="+mn-ea"/>
                <a:cs typeface="+mn-cs"/>
              </a:rPr>
              <a:t>Rieske</a:t>
            </a:r>
            <a:r>
              <a:rPr lang="en-US" sz="1200" b="0" i="0" u="none" strike="noStrike" kern="1200" dirty="0" smtClean="0">
                <a:solidFill>
                  <a:schemeClr val="tx1"/>
                </a:solidFill>
                <a:effectLst/>
                <a:latin typeface="+mn-lt"/>
                <a:ea typeface="+mn-ea"/>
                <a:cs typeface="+mn-cs"/>
              </a:rPr>
              <a:t> non-</a:t>
            </a:r>
            <a:r>
              <a:rPr lang="en-US" sz="1200" b="0" i="0" u="none" strike="noStrike" kern="1200" dirty="0" err="1" smtClean="0">
                <a:solidFill>
                  <a:schemeClr val="tx1"/>
                </a:solidFill>
                <a:effectLst/>
                <a:latin typeface="+mn-lt"/>
                <a:ea typeface="+mn-ea"/>
                <a:cs typeface="+mn-cs"/>
              </a:rPr>
              <a:t>heme</a:t>
            </a:r>
            <a:r>
              <a:rPr lang="en-US" sz="1200" b="0" i="0" u="none" strike="noStrike" kern="1200" dirty="0" smtClean="0">
                <a:solidFill>
                  <a:schemeClr val="tx1"/>
                </a:solidFill>
                <a:effectLst/>
                <a:latin typeface="+mn-lt"/>
                <a:ea typeface="+mn-ea"/>
                <a:cs typeface="+mn-cs"/>
              </a:rPr>
              <a:t> iron </a:t>
            </a:r>
            <a:r>
              <a:rPr lang="en-US" sz="1200" b="0" i="0" u="none" strike="noStrike" kern="1200" dirty="0" err="1" smtClean="0">
                <a:solidFill>
                  <a:schemeClr val="tx1"/>
                </a:solidFill>
                <a:effectLst/>
                <a:latin typeface="+mn-lt"/>
                <a:ea typeface="+mn-ea"/>
                <a:cs typeface="+mn-cs"/>
              </a:rPr>
              <a:t>oxygenases</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BphB</a:t>
            </a:r>
            <a:r>
              <a:rPr lang="en-US" sz="1200" b="0" i="0" u="none" strike="noStrike" kern="1200" dirty="0" smtClean="0">
                <a:solidFill>
                  <a:schemeClr val="tx1"/>
                </a:solidFill>
                <a:effectLst/>
                <a:latin typeface="+mn-lt"/>
                <a:ea typeface="+mn-ea"/>
                <a:cs typeface="+mn-cs"/>
              </a:rPr>
              <a:t>, cis-2,3-dihydrobiphenyl-2,3-diol dehydrogenase; </a:t>
            </a:r>
            <a:r>
              <a:rPr lang="en-US" sz="1200" b="0" i="0" u="none" strike="noStrike" kern="1200" dirty="0" err="1" smtClean="0">
                <a:solidFill>
                  <a:schemeClr val="tx1"/>
                </a:solidFill>
                <a:effectLst/>
                <a:latin typeface="+mn-lt"/>
                <a:ea typeface="+mn-ea"/>
                <a:cs typeface="+mn-cs"/>
              </a:rPr>
              <a:t>BphC</a:t>
            </a:r>
            <a:r>
              <a:rPr lang="en-US" sz="1200" b="0" i="0" u="none" strike="noStrike" kern="1200" dirty="0" smtClean="0">
                <a:solidFill>
                  <a:schemeClr val="tx1"/>
                </a:solidFill>
                <a:effectLst/>
                <a:latin typeface="+mn-lt"/>
                <a:ea typeface="+mn-ea"/>
                <a:cs typeface="+mn-cs"/>
              </a:rPr>
              <a:t>, biphenyl-2,3-diol 1,2-dioxygenase; </a:t>
            </a:r>
            <a:r>
              <a:rPr lang="en-US" sz="1200" b="0" i="0" u="none" strike="noStrike" kern="1200" dirty="0" err="1" smtClean="0">
                <a:solidFill>
                  <a:schemeClr val="tx1"/>
                </a:solidFill>
                <a:effectLst/>
                <a:latin typeface="+mn-lt"/>
                <a:ea typeface="+mn-ea"/>
                <a:cs typeface="+mn-cs"/>
              </a:rPr>
              <a:t>BphD</a:t>
            </a:r>
            <a:r>
              <a:rPr lang="en-US" sz="1200" b="0" i="0" u="none" strike="noStrike" kern="1200" dirty="0" smtClean="0">
                <a:solidFill>
                  <a:schemeClr val="tx1"/>
                </a:solidFill>
                <a:effectLst/>
                <a:latin typeface="+mn-lt"/>
                <a:ea typeface="+mn-ea"/>
                <a:cs typeface="+mn-cs"/>
              </a:rPr>
              <a:t>, 2,6-dioxo-6-phenylhexa-3-enoate hydrolase; </a:t>
            </a:r>
            <a:r>
              <a:rPr lang="en-US" sz="1200" b="0" i="0" u="none" strike="noStrike" kern="1200" dirty="0" err="1" smtClean="0">
                <a:solidFill>
                  <a:schemeClr val="tx1"/>
                </a:solidFill>
                <a:effectLst/>
                <a:latin typeface="+mn-lt"/>
                <a:ea typeface="+mn-ea"/>
                <a:cs typeface="+mn-cs"/>
              </a:rPr>
              <a:t>mhpD</a:t>
            </a:r>
            <a:r>
              <a:rPr lang="en-US" sz="1200" b="0" i="0" u="none" strike="noStrike" kern="1200" dirty="0" smtClean="0">
                <a:solidFill>
                  <a:schemeClr val="tx1"/>
                </a:solidFill>
                <a:effectLst/>
                <a:latin typeface="+mn-lt"/>
                <a:ea typeface="+mn-ea"/>
                <a:cs typeface="+mn-cs"/>
              </a:rPr>
              <a:t>, 2-keto-4-pentenoate hydratase; </a:t>
            </a:r>
            <a:r>
              <a:rPr lang="en-US" sz="1200" b="0" i="0" u="none" strike="noStrike" kern="1200" dirty="0" err="1" smtClean="0">
                <a:solidFill>
                  <a:schemeClr val="tx1"/>
                </a:solidFill>
                <a:effectLst/>
                <a:latin typeface="+mn-lt"/>
                <a:ea typeface="+mn-ea"/>
                <a:cs typeface="+mn-cs"/>
              </a:rPr>
              <a:t>mhpE</a:t>
            </a:r>
            <a:r>
              <a:rPr lang="en-US" sz="1200" b="0" i="0" u="none" strike="noStrike" kern="1200" dirty="0" smtClean="0">
                <a:solidFill>
                  <a:schemeClr val="tx1"/>
                </a:solidFill>
                <a:effectLst/>
                <a:latin typeface="+mn-lt"/>
                <a:ea typeface="+mn-ea"/>
                <a:cs typeface="+mn-cs"/>
              </a:rPr>
              <a:t>, 4-hydroxy 2-oxovalerate aldolase; </a:t>
            </a:r>
            <a:r>
              <a:rPr lang="en-US" sz="1200" b="0" i="0" u="none" strike="noStrike" kern="1200" dirty="0" err="1" smtClean="0">
                <a:solidFill>
                  <a:schemeClr val="tx1"/>
                </a:solidFill>
                <a:effectLst/>
                <a:latin typeface="+mn-lt"/>
                <a:ea typeface="+mn-ea"/>
                <a:cs typeface="+mn-cs"/>
              </a:rPr>
              <a:t>mhpF</a:t>
            </a:r>
            <a:r>
              <a:rPr lang="en-US" sz="1200" b="0" i="0" u="none" strike="noStrike" kern="1200" dirty="0" smtClean="0">
                <a:solidFill>
                  <a:schemeClr val="tx1"/>
                </a:solidFill>
                <a:effectLst/>
                <a:latin typeface="+mn-lt"/>
                <a:ea typeface="+mn-ea"/>
                <a:cs typeface="+mn-cs"/>
              </a:rPr>
              <a:t>, acetaldehyde dehydrogenase.</a:t>
            </a:r>
            <a:endParaRPr lang="en-US" dirty="0"/>
          </a:p>
        </p:txBody>
      </p:sp>
      <p:sp>
        <p:nvSpPr>
          <p:cNvPr id="4" name="Slide Number Placeholder 3"/>
          <p:cNvSpPr>
            <a:spLocks noGrp="1"/>
          </p:cNvSpPr>
          <p:nvPr>
            <p:ph type="sldNum" sz="quarter" idx="10"/>
          </p:nvPr>
        </p:nvSpPr>
        <p:spPr/>
        <p:txBody>
          <a:bodyPr/>
          <a:lstStyle/>
          <a:p>
            <a:fld id="{084371EB-1FAF-DD40-B8FE-BF07844DDA73}" type="slidenum">
              <a:rPr lang="en-US" smtClean="0"/>
              <a:t>14</a:t>
            </a:fld>
            <a:endParaRPr lang="en-US"/>
          </a:p>
        </p:txBody>
      </p:sp>
    </p:spTree>
    <p:extLst>
      <p:ext uri="{BB962C8B-B14F-4D97-AF65-F5344CB8AC3E}">
        <p14:creationId xmlns:p14="http://schemas.microsoft.com/office/powerpoint/2010/main" val="345507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smtClean="0">
                <a:solidFill>
                  <a:schemeClr val="tx1"/>
                </a:solidFill>
                <a:effectLst/>
                <a:latin typeface="+mn-lt"/>
                <a:ea typeface="+mn-ea"/>
                <a:cs typeface="+mn-cs"/>
              </a:rPr>
              <a:t>Figure 1. Conceptual model of the Adriatic PCBs bioaccumulation network.</a:t>
            </a:r>
            <a:r>
              <a:rPr lang="en-US" sz="1200" b="0" i="0" u="none" strike="noStrike" kern="1200" dirty="0" smtClean="0">
                <a:solidFill>
                  <a:schemeClr val="tx1"/>
                </a:solidFill>
                <a:effectLst/>
                <a:latin typeface="+mn-lt"/>
                <a:ea typeface="+mn-ea"/>
                <a:cs typeface="+mn-cs"/>
              </a:rPr>
              <a:t> Flows are shown with respect to a generic functional group. Mass-balanced groups are enclosed in the gray boxes, externals are shown outside. The dashed arrow from planktonic groups indicate possible indirect connections. Feeding links from discard and detritus are omitted. </a:t>
            </a:r>
            <a:r>
              <a:rPr lang="en-US" sz="1200" b="1" i="0" u="none" strike="noStrike" kern="1200" dirty="0" smtClean="0">
                <a:solidFill>
                  <a:schemeClr val="tx1"/>
                </a:solidFill>
                <a:effectLst/>
                <a:latin typeface="+mn-lt"/>
                <a:ea typeface="+mn-ea"/>
                <a:cs typeface="+mn-cs"/>
              </a:rPr>
              <a:t>(A)</a:t>
            </a:r>
            <a:r>
              <a:rPr lang="en-US" sz="1200" b="0" i="0" u="none" strike="noStrike" kern="1200" dirty="0" smtClean="0">
                <a:solidFill>
                  <a:schemeClr val="tx1"/>
                </a:solidFill>
                <a:effectLst/>
                <a:latin typeface="+mn-lt"/>
                <a:ea typeface="+mn-ea"/>
                <a:cs typeface="+mn-cs"/>
              </a:rPr>
              <a:t> Red arrows indicate contaminant flows mediated by feeding connections. </a:t>
            </a:r>
            <a:r>
              <a:rPr lang="en-US" sz="1200" b="1" i="0" u="none" strike="noStrike" kern="1200" dirty="0" smtClean="0">
                <a:solidFill>
                  <a:schemeClr val="tx1"/>
                </a:solidFill>
                <a:effectLst/>
                <a:latin typeface="+mn-lt"/>
                <a:ea typeface="+mn-ea"/>
                <a:cs typeface="+mn-cs"/>
              </a:rPr>
              <a:t>(B)</a:t>
            </a:r>
            <a:r>
              <a:rPr lang="en-US" sz="1200" b="0" i="0" u="none" strike="noStrike" kern="1200" dirty="0" smtClean="0">
                <a:solidFill>
                  <a:schemeClr val="tx1"/>
                </a:solidFill>
                <a:effectLst/>
                <a:latin typeface="+mn-lt"/>
                <a:ea typeface="+mn-ea"/>
                <a:cs typeface="+mn-cs"/>
              </a:rPr>
              <a:t> Green arrows highlight the potential propagation of bioremediation effects. Possible bioremediation scenarios are assumed at the interface between detritus and planktonic groups (microbial loop), or in the water compartment.</a:t>
            </a:r>
            <a:endParaRPr lang="en-US" dirty="0"/>
          </a:p>
        </p:txBody>
      </p:sp>
      <p:sp>
        <p:nvSpPr>
          <p:cNvPr id="4" name="Slide Number Placeholder 3"/>
          <p:cNvSpPr>
            <a:spLocks noGrp="1"/>
          </p:cNvSpPr>
          <p:nvPr>
            <p:ph type="sldNum" sz="quarter" idx="10"/>
          </p:nvPr>
        </p:nvSpPr>
        <p:spPr/>
        <p:txBody>
          <a:bodyPr/>
          <a:lstStyle/>
          <a:p>
            <a:fld id="{084371EB-1FAF-DD40-B8FE-BF07844DDA73}" type="slidenum">
              <a:rPr lang="en-US" smtClean="0"/>
              <a:t>15</a:t>
            </a:fld>
            <a:endParaRPr lang="en-US"/>
          </a:p>
        </p:txBody>
      </p:sp>
    </p:spTree>
    <p:extLst>
      <p:ext uri="{BB962C8B-B14F-4D97-AF65-F5344CB8AC3E}">
        <p14:creationId xmlns:p14="http://schemas.microsoft.com/office/powerpoint/2010/main" val="1057599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Ali + Segre paper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Metabolic modeling of microbial communities provides an opportunity to infer, rather than assuming, inter-species interactions network from the intracellular metabolic networks of community members. </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conceptual representation of the division of labor in the consortium-based conversion of lignocellulosic feedstock to biofuels. One organism is proficient in the degradation of lignocellulosic feedstock into soluble sugars (e.g., Trichoderma </a:t>
            </a:r>
            <a:r>
              <a:rPr lang="en-US" sz="1200" kern="1200" dirty="0" err="1" smtClean="0">
                <a:solidFill>
                  <a:schemeClr val="tx1"/>
                </a:solidFill>
                <a:effectLst/>
                <a:latin typeface="+mn-lt"/>
                <a:ea typeface="+mn-ea"/>
                <a:cs typeface="+mn-cs"/>
              </a:rPr>
              <a:t>reese</a:t>
            </a:r>
            <a:r>
              <a:rPr lang="en-US" sz="1200" kern="1200" dirty="0" smtClean="0">
                <a:solidFill>
                  <a:schemeClr val="tx1"/>
                </a:solidFill>
                <a:effectLst/>
                <a:latin typeface="+mn-lt"/>
                <a:ea typeface="+mn-ea"/>
                <a:cs typeface="+mn-cs"/>
              </a:rPr>
              <a:t> and Clostridium </a:t>
            </a:r>
            <a:r>
              <a:rPr lang="en-US" sz="1200" kern="1200" dirty="0" err="1" smtClean="0">
                <a:solidFill>
                  <a:schemeClr val="tx1"/>
                </a:solidFill>
                <a:effectLst/>
                <a:latin typeface="+mn-lt"/>
                <a:ea typeface="+mn-ea"/>
                <a:cs typeface="+mn-cs"/>
              </a:rPr>
              <a:t>cellulolyticum</a:t>
            </a:r>
            <a:r>
              <a:rPr lang="en-US" sz="1200" kern="1200" dirty="0" smtClean="0">
                <a:solidFill>
                  <a:schemeClr val="tx1"/>
                </a:solidFill>
                <a:effectLst/>
                <a:latin typeface="+mn-lt"/>
                <a:ea typeface="+mn-ea"/>
                <a:cs typeface="+mn-cs"/>
              </a:rPr>
              <a:t>), one in metabolizing </a:t>
            </a:r>
            <a:r>
              <a:rPr lang="en-US" sz="1200" kern="1200" dirty="0" err="1" smtClean="0">
                <a:solidFill>
                  <a:schemeClr val="tx1"/>
                </a:solidFill>
                <a:effectLst/>
                <a:latin typeface="+mn-lt"/>
                <a:ea typeface="+mn-ea"/>
                <a:cs typeface="+mn-cs"/>
              </a:rPr>
              <a:t>pentoses</a:t>
            </a:r>
            <a:r>
              <a:rPr lang="en-US" sz="1200" kern="1200" dirty="0" smtClean="0">
                <a:solidFill>
                  <a:schemeClr val="tx1"/>
                </a:solidFill>
                <a:effectLst/>
                <a:latin typeface="+mn-lt"/>
                <a:ea typeface="+mn-ea"/>
                <a:cs typeface="+mn-cs"/>
              </a:rPr>
              <a:t> (e.g., Escherichia coli) and the other in metabolizing hexoses (e.g., Saccharomyces cerevisiae). See also Table 1. </a:t>
            </a:r>
          </a:p>
          <a:p>
            <a:endParaRPr lang="en-US" dirty="0"/>
          </a:p>
        </p:txBody>
      </p:sp>
      <p:sp>
        <p:nvSpPr>
          <p:cNvPr id="4" name="Slide Number Placeholder 3"/>
          <p:cNvSpPr>
            <a:spLocks noGrp="1"/>
          </p:cNvSpPr>
          <p:nvPr>
            <p:ph type="sldNum" sz="quarter" idx="10"/>
          </p:nvPr>
        </p:nvSpPr>
        <p:spPr/>
        <p:txBody>
          <a:bodyPr/>
          <a:lstStyle/>
          <a:p>
            <a:fld id="{084371EB-1FAF-DD40-B8FE-BF07844DDA73}" type="slidenum">
              <a:rPr lang="en-US" smtClean="0"/>
              <a:t>18</a:t>
            </a:fld>
            <a:endParaRPr lang="en-US"/>
          </a:p>
        </p:txBody>
      </p:sp>
    </p:spTree>
    <p:extLst>
      <p:ext uri="{BB962C8B-B14F-4D97-AF65-F5344CB8AC3E}">
        <p14:creationId xmlns:p14="http://schemas.microsoft.com/office/powerpoint/2010/main" val="1889318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Common depiction marine microbial food web</a:t>
            </a:r>
          </a:p>
          <a:p>
            <a:endParaRPr lang="en-US" dirty="0" smtClean="0"/>
          </a:p>
          <a:p>
            <a:r>
              <a:rPr lang="en-US" dirty="0" smtClean="0"/>
              <a:t>- They are just illustrations/representations to show how substances move through air, water, soil, rock, and living organisms</a:t>
            </a:r>
            <a:endParaRPr lang="en-US" dirty="0"/>
          </a:p>
        </p:txBody>
      </p:sp>
      <p:sp>
        <p:nvSpPr>
          <p:cNvPr id="4" name="Slide Number Placeholder 3"/>
          <p:cNvSpPr>
            <a:spLocks noGrp="1"/>
          </p:cNvSpPr>
          <p:nvPr>
            <p:ph type="sldNum" sz="quarter" idx="10"/>
          </p:nvPr>
        </p:nvSpPr>
        <p:spPr/>
        <p:txBody>
          <a:bodyPr/>
          <a:lstStyle/>
          <a:p>
            <a:fld id="{084371EB-1FAF-DD40-B8FE-BF07844DDA73}" type="slidenum">
              <a:rPr lang="en-US" smtClean="0"/>
              <a:t>4</a:t>
            </a:fld>
            <a:endParaRPr lang="en-US"/>
          </a:p>
        </p:txBody>
      </p:sp>
    </p:spTree>
    <p:extLst>
      <p:ext uri="{BB962C8B-B14F-4D97-AF65-F5344CB8AC3E}">
        <p14:creationId xmlns:p14="http://schemas.microsoft.com/office/powerpoint/2010/main" val="1601973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4371EB-1FAF-DD40-B8FE-BF07844DDA73}" type="slidenum">
              <a:rPr lang="en-US" smtClean="0"/>
              <a:t>5</a:t>
            </a:fld>
            <a:endParaRPr lang="en-US"/>
          </a:p>
        </p:txBody>
      </p:sp>
    </p:spTree>
    <p:extLst>
      <p:ext uri="{BB962C8B-B14F-4D97-AF65-F5344CB8AC3E}">
        <p14:creationId xmlns:p14="http://schemas.microsoft.com/office/powerpoint/2010/main" val="1680778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what is FBA? </a:t>
            </a:r>
          </a:p>
          <a:p>
            <a:endParaRPr lang="en-US" dirty="0" smtClean="0"/>
          </a:p>
          <a:p>
            <a:endParaRPr lang="en-US" dirty="0" smtClean="0"/>
          </a:p>
          <a:p>
            <a:r>
              <a:rPr lang="en-US" sz="1200" kern="1200" dirty="0" smtClean="0">
                <a:solidFill>
                  <a:schemeClr val="tx1"/>
                </a:solidFill>
                <a:effectLst/>
                <a:latin typeface="+mn-lt"/>
                <a:ea typeface="+mn-ea"/>
                <a:cs typeface="+mn-cs"/>
              </a:rPr>
              <a:t>Formulation of an FBA problem. (</a:t>
            </a:r>
            <a:r>
              <a:rPr lang="en-US" sz="1200" b="1" kern="12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 A metabolic network reconstruction consists of a</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list of </a:t>
            </a:r>
            <a:r>
              <a:rPr lang="en-US" sz="1200" kern="1200" dirty="0" err="1" smtClean="0">
                <a:solidFill>
                  <a:schemeClr val="tx1"/>
                </a:solidFill>
                <a:effectLst/>
                <a:latin typeface="+mn-lt"/>
                <a:ea typeface="+mn-ea"/>
                <a:cs typeface="+mn-cs"/>
              </a:rPr>
              <a:t>stoichiometrically</a:t>
            </a:r>
            <a:r>
              <a:rPr lang="en-US" sz="1200" kern="1200" dirty="0" smtClean="0">
                <a:solidFill>
                  <a:schemeClr val="tx1"/>
                </a:solidFill>
                <a:effectLst/>
                <a:latin typeface="+mn-lt"/>
                <a:ea typeface="+mn-ea"/>
                <a:cs typeface="+mn-cs"/>
              </a:rPr>
              <a:t> balanced biochemical reactions. (</a:t>
            </a:r>
            <a:r>
              <a:rPr lang="en-US" sz="1200" b="1" kern="1200" dirty="0" smtClean="0">
                <a:solidFill>
                  <a:schemeClr val="tx1"/>
                </a:solidFill>
                <a:effectLst/>
                <a:latin typeface="+mn-lt"/>
                <a:ea typeface="+mn-ea"/>
                <a:cs typeface="+mn-cs"/>
              </a:rPr>
              <a:t>b</a:t>
            </a:r>
            <a:r>
              <a:rPr lang="en-US" sz="1200" kern="1200" dirty="0" smtClean="0">
                <a:solidFill>
                  <a:schemeClr val="tx1"/>
                </a:solidFill>
                <a:effectLst/>
                <a:latin typeface="+mn-lt"/>
                <a:ea typeface="+mn-ea"/>
                <a:cs typeface="+mn-cs"/>
              </a:rPr>
              <a:t>) This reconstruction is converted into a mathematical model by forming a matrix (labeled </a:t>
            </a:r>
            <a:r>
              <a:rPr lang="en-US" sz="1200" b="1"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 in which each row represents a metabolite and each column represents a reaction. Growth is incorporated into the reconstruction with a biomass reaction (yellow column), which simulates metabolites consumed during biomass production. Exchange reactions (green columns) are used to represent the flow of metabolites, such as glucose and oxygen, </a:t>
            </a:r>
            <a:endParaRPr lang="en-US" dirty="0" smtClean="0"/>
          </a:p>
          <a:p>
            <a:r>
              <a:rPr lang="en-US" sz="1200" kern="1200" dirty="0" smtClean="0">
                <a:solidFill>
                  <a:schemeClr val="tx1"/>
                </a:solidFill>
                <a:effectLst/>
                <a:latin typeface="+mn-lt"/>
                <a:ea typeface="+mn-ea"/>
                <a:cs typeface="+mn-cs"/>
              </a:rPr>
              <a:t>in and out of the cell. (</a:t>
            </a:r>
            <a:r>
              <a:rPr lang="en-US" sz="1200" b="1" kern="120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 At steady state, the flux through each reaction is given by </a:t>
            </a:r>
            <a:r>
              <a:rPr lang="en-US" sz="1200" b="1" kern="1200" dirty="0" err="1" smtClean="0">
                <a:solidFill>
                  <a:schemeClr val="tx1"/>
                </a:solidFill>
                <a:effectLst/>
                <a:latin typeface="+mn-lt"/>
                <a:ea typeface="+mn-ea"/>
                <a:cs typeface="+mn-cs"/>
              </a:rPr>
              <a:t>Sv</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 which defines a system of linear equations. As large models contain more reactions than metabolites, there is more than one possible solution to these equations. (</a:t>
            </a:r>
            <a:r>
              <a:rPr lang="en-US" sz="1200" b="1" kern="1200" dirty="0" smtClean="0">
                <a:solidFill>
                  <a:schemeClr val="tx1"/>
                </a:solidFill>
                <a:effectLst/>
                <a:latin typeface="+mn-lt"/>
                <a:ea typeface="+mn-ea"/>
                <a:cs typeface="+mn-cs"/>
              </a:rPr>
              <a:t>d</a:t>
            </a:r>
            <a:r>
              <a:rPr lang="en-US" sz="1200" kern="1200" dirty="0" smtClean="0">
                <a:solidFill>
                  <a:schemeClr val="tx1"/>
                </a:solidFill>
                <a:effectLst/>
                <a:latin typeface="+mn-lt"/>
                <a:ea typeface="+mn-ea"/>
                <a:cs typeface="+mn-cs"/>
              </a:rPr>
              <a:t>) Solving the equations to predict the maximum growth rate requires defining an objective function </a:t>
            </a:r>
            <a:r>
              <a:rPr lang="en-US" sz="1200" i="1" kern="1200" dirty="0" smtClean="0">
                <a:solidFill>
                  <a:schemeClr val="tx1"/>
                </a:solidFill>
                <a:effectLst/>
                <a:latin typeface="+mn-lt"/>
                <a:ea typeface="+mn-ea"/>
                <a:cs typeface="+mn-cs"/>
              </a:rPr>
              <a:t>Z </a:t>
            </a:r>
            <a:r>
              <a:rPr lang="en-US" sz="1200"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a:t>
            </a:r>
            <a:r>
              <a:rPr lang="en-US" sz="1200" kern="1200" dirty="0" err="1" smtClean="0">
                <a:solidFill>
                  <a:schemeClr val="tx1"/>
                </a:solidFill>
                <a:effectLst/>
                <a:latin typeface="+mn-lt"/>
                <a:ea typeface="+mn-ea"/>
                <a:cs typeface="+mn-cs"/>
              </a:rPr>
              <a:t>T</a:t>
            </a:r>
            <a:r>
              <a:rPr lang="en-US" sz="1200" b="1" kern="1200" dirty="0" err="1" smtClean="0">
                <a:solidFill>
                  <a:schemeClr val="tx1"/>
                </a:solidFill>
                <a:effectLst/>
                <a:latin typeface="+mn-lt"/>
                <a:ea typeface="+mn-ea"/>
                <a:cs typeface="+mn-cs"/>
              </a:rPr>
              <a:t>v</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c </a:t>
            </a:r>
            <a:r>
              <a:rPr lang="en-US" sz="1200" kern="1200" dirty="0" smtClean="0">
                <a:solidFill>
                  <a:schemeClr val="tx1"/>
                </a:solidFill>
                <a:effectLst/>
                <a:latin typeface="+mn-lt"/>
                <a:ea typeface="+mn-ea"/>
                <a:cs typeface="+mn-cs"/>
              </a:rPr>
              <a:t>is a vector of weights indicating how much each reaction (</a:t>
            </a:r>
            <a:r>
              <a:rPr lang="en-US" sz="1200" b="1" kern="1200" dirty="0" smtClean="0">
                <a:solidFill>
                  <a:schemeClr val="tx1"/>
                </a:solidFill>
                <a:effectLst/>
                <a:latin typeface="+mn-lt"/>
                <a:ea typeface="+mn-ea"/>
                <a:cs typeface="+mn-cs"/>
              </a:rPr>
              <a:t>v</a:t>
            </a:r>
            <a:r>
              <a:rPr lang="en-US" sz="1200" kern="1200" dirty="0" smtClean="0">
                <a:solidFill>
                  <a:schemeClr val="tx1"/>
                </a:solidFill>
                <a:effectLst/>
                <a:latin typeface="+mn-lt"/>
                <a:ea typeface="+mn-ea"/>
                <a:cs typeface="+mn-cs"/>
              </a:rPr>
              <a:t>) contributes to the objective). In practice, when only one reaction, such as biomass production, is desired for maximization or minimization, </a:t>
            </a:r>
            <a:r>
              <a:rPr lang="en-US" sz="1200" b="1" kern="1200" dirty="0" smtClean="0">
                <a:solidFill>
                  <a:schemeClr val="tx1"/>
                </a:solidFill>
                <a:effectLst/>
                <a:latin typeface="+mn-lt"/>
                <a:ea typeface="+mn-ea"/>
                <a:cs typeface="+mn-cs"/>
              </a:rPr>
              <a:t>c </a:t>
            </a:r>
            <a:r>
              <a:rPr lang="en-US" sz="1200" kern="1200" dirty="0" smtClean="0">
                <a:solidFill>
                  <a:schemeClr val="tx1"/>
                </a:solidFill>
                <a:effectLst/>
                <a:latin typeface="+mn-lt"/>
                <a:ea typeface="+mn-ea"/>
                <a:cs typeface="+mn-cs"/>
              </a:rPr>
              <a:t>is a vector of zeros with a value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of 1 at the position of the reaction of interest. In the growth example, the objective function is </a:t>
            </a:r>
            <a:r>
              <a:rPr lang="en-US" sz="1200" i="1" kern="1200" dirty="0" smtClean="0">
                <a:solidFill>
                  <a:schemeClr val="tx1"/>
                </a:solidFill>
                <a:effectLst/>
                <a:latin typeface="+mn-lt"/>
                <a:ea typeface="+mn-ea"/>
                <a:cs typeface="+mn-cs"/>
              </a:rPr>
              <a:t>Z </a:t>
            </a:r>
            <a:r>
              <a:rPr lang="en-US" sz="1200"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v</a:t>
            </a:r>
            <a:r>
              <a:rPr lang="en-US" sz="1200" kern="1200" dirty="0" err="1" smtClean="0">
                <a:solidFill>
                  <a:schemeClr val="tx1"/>
                </a:solidFill>
                <a:effectLst/>
                <a:latin typeface="+mn-lt"/>
                <a:ea typeface="+mn-ea"/>
                <a:cs typeface="+mn-cs"/>
              </a:rPr>
              <a:t>biomass</a:t>
            </a:r>
            <a:r>
              <a:rPr lang="en-US" sz="1200" kern="1200" dirty="0" smtClean="0">
                <a:solidFill>
                  <a:schemeClr val="tx1"/>
                </a:solidFill>
                <a:effectLst/>
                <a:latin typeface="+mn-lt"/>
                <a:ea typeface="+mn-ea"/>
                <a:cs typeface="+mn-cs"/>
              </a:rPr>
              <a:t> (that is, </a:t>
            </a:r>
            <a:r>
              <a:rPr lang="en-US" sz="1200" b="1" kern="1200" dirty="0" smtClean="0">
                <a:solidFill>
                  <a:schemeClr val="tx1"/>
                </a:solidFill>
                <a:effectLst/>
                <a:latin typeface="+mn-lt"/>
                <a:ea typeface="+mn-ea"/>
                <a:cs typeface="+mn-cs"/>
              </a:rPr>
              <a:t>c </a:t>
            </a:r>
            <a:r>
              <a:rPr lang="en-US" sz="1200" kern="1200" dirty="0" smtClean="0">
                <a:solidFill>
                  <a:schemeClr val="tx1"/>
                </a:solidFill>
                <a:effectLst/>
                <a:latin typeface="+mn-lt"/>
                <a:ea typeface="+mn-ea"/>
                <a:cs typeface="+mn-cs"/>
              </a:rPr>
              <a:t>has a value of 1 at the position of the biomass reaction). (</a:t>
            </a:r>
            <a:r>
              <a:rPr lang="en-US" sz="1200" b="1" kern="1200" dirty="0" smtClean="0">
                <a:solidFill>
                  <a:schemeClr val="tx1"/>
                </a:solidFill>
                <a:effectLst/>
                <a:latin typeface="+mn-lt"/>
                <a:ea typeface="+mn-ea"/>
                <a:cs typeface="+mn-cs"/>
              </a:rPr>
              <a:t>e</a:t>
            </a:r>
            <a:r>
              <a:rPr lang="en-US" sz="1200" kern="1200" dirty="0" smtClean="0">
                <a:solidFill>
                  <a:schemeClr val="tx1"/>
                </a:solidFill>
                <a:effectLst/>
                <a:latin typeface="+mn-lt"/>
                <a:ea typeface="+mn-ea"/>
                <a:cs typeface="+mn-cs"/>
              </a:rPr>
              <a:t>) Linear programming is used </a:t>
            </a:r>
            <a:endParaRPr lang="en-US" dirty="0" smtClean="0"/>
          </a:p>
          <a:p>
            <a:r>
              <a:rPr lang="en-US" sz="1200" kern="1200" dirty="0" smtClean="0">
                <a:solidFill>
                  <a:schemeClr val="tx1"/>
                </a:solidFill>
                <a:effectLst/>
                <a:latin typeface="+mn-lt"/>
                <a:ea typeface="+mn-ea"/>
                <a:cs typeface="+mn-cs"/>
              </a:rPr>
              <a:t>to identify a flux distribution that maximizes or minimizes the objective function within the space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of allowable fluxes (blue region) defined by the constraints imposed by the mass balance equations and reaction bounds. The thick red arrow indicates the direction of increasing </a:t>
            </a:r>
            <a:r>
              <a:rPr lang="en-US" sz="1200" i="1" kern="1200" dirty="0" smtClean="0">
                <a:solidFill>
                  <a:schemeClr val="tx1"/>
                </a:solidFill>
                <a:effectLst/>
                <a:latin typeface="+mn-lt"/>
                <a:ea typeface="+mn-ea"/>
                <a:cs typeface="+mn-cs"/>
              </a:rPr>
              <a:t>Z</a:t>
            </a:r>
            <a:r>
              <a:rPr lang="en-US" sz="1200" kern="1200" dirty="0" smtClean="0">
                <a:solidFill>
                  <a:schemeClr val="tx1"/>
                </a:solidFill>
                <a:effectLst/>
                <a:latin typeface="+mn-lt"/>
                <a:ea typeface="+mn-ea"/>
                <a:cs typeface="+mn-cs"/>
              </a:rPr>
              <a:t>. As the optimal solution point lies as far in this direction as possible, the thin red arrows depict the process of linear programming, which identifies an optimal point at an edge or corner of the solution space.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84371EB-1FAF-DD40-B8FE-BF07844DDA73}" type="slidenum">
              <a:rPr lang="en-US" smtClean="0"/>
              <a:t>6</a:t>
            </a:fld>
            <a:endParaRPr lang="en-US"/>
          </a:p>
        </p:txBody>
      </p:sp>
    </p:spTree>
    <p:extLst>
      <p:ext uri="{BB962C8B-B14F-4D97-AF65-F5344CB8AC3E}">
        <p14:creationId xmlns:p14="http://schemas.microsoft.com/office/powerpoint/2010/main" val="108280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what is FBA? </a:t>
            </a:r>
          </a:p>
          <a:p>
            <a:endParaRPr lang="en-US" dirty="0" smtClean="0"/>
          </a:p>
          <a:p>
            <a:endParaRPr lang="en-US" dirty="0" smtClean="0"/>
          </a:p>
          <a:p>
            <a:r>
              <a:rPr lang="en-US" sz="1200" kern="1200" dirty="0" smtClean="0">
                <a:solidFill>
                  <a:schemeClr val="tx1"/>
                </a:solidFill>
                <a:effectLst/>
                <a:latin typeface="+mn-lt"/>
                <a:ea typeface="+mn-ea"/>
                <a:cs typeface="+mn-cs"/>
              </a:rPr>
              <a:t>Formulation of an FBA problem. (</a:t>
            </a:r>
            <a:r>
              <a:rPr lang="en-US" sz="1200" b="1" kern="12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 A metabolic network reconstruction consists of a</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list of </a:t>
            </a:r>
            <a:r>
              <a:rPr lang="en-US" sz="1200" kern="1200" dirty="0" err="1" smtClean="0">
                <a:solidFill>
                  <a:schemeClr val="tx1"/>
                </a:solidFill>
                <a:effectLst/>
                <a:latin typeface="+mn-lt"/>
                <a:ea typeface="+mn-ea"/>
                <a:cs typeface="+mn-cs"/>
              </a:rPr>
              <a:t>stoichiometrically</a:t>
            </a:r>
            <a:r>
              <a:rPr lang="en-US" sz="1200" kern="1200" dirty="0" smtClean="0">
                <a:solidFill>
                  <a:schemeClr val="tx1"/>
                </a:solidFill>
                <a:effectLst/>
                <a:latin typeface="+mn-lt"/>
                <a:ea typeface="+mn-ea"/>
                <a:cs typeface="+mn-cs"/>
              </a:rPr>
              <a:t> balanced biochemical reactions. (</a:t>
            </a:r>
            <a:r>
              <a:rPr lang="en-US" sz="1200" b="1" kern="1200" dirty="0" smtClean="0">
                <a:solidFill>
                  <a:schemeClr val="tx1"/>
                </a:solidFill>
                <a:effectLst/>
                <a:latin typeface="+mn-lt"/>
                <a:ea typeface="+mn-ea"/>
                <a:cs typeface="+mn-cs"/>
              </a:rPr>
              <a:t>b</a:t>
            </a:r>
            <a:r>
              <a:rPr lang="en-US" sz="1200" kern="1200" dirty="0" smtClean="0">
                <a:solidFill>
                  <a:schemeClr val="tx1"/>
                </a:solidFill>
                <a:effectLst/>
                <a:latin typeface="+mn-lt"/>
                <a:ea typeface="+mn-ea"/>
                <a:cs typeface="+mn-cs"/>
              </a:rPr>
              <a:t>) This reconstruction is converted into a mathematical model by forming a matrix (labeled </a:t>
            </a:r>
            <a:r>
              <a:rPr lang="en-US" sz="1200" b="1"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 in which each row represents a metabolite and each column represents a reaction. Growth is incorporated into the reconstruction with a biomass reaction (yellow column), which simulates metabolites consumed during biomass production. Exchange reactions (green columns) are used to represent the flow of metabolites, such as glucose and oxygen, </a:t>
            </a:r>
            <a:endParaRPr lang="en-US" dirty="0" smtClean="0"/>
          </a:p>
          <a:p>
            <a:r>
              <a:rPr lang="en-US" sz="1200" kern="1200" dirty="0" smtClean="0">
                <a:solidFill>
                  <a:schemeClr val="tx1"/>
                </a:solidFill>
                <a:effectLst/>
                <a:latin typeface="+mn-lt"/>
                <a:ea typeface="+mn-ea"/>
                <a:cs typeface="+mn-cs"/>
              </a:rPr>
              <a:t>in and out of the cell. (</a:t>
            </a:r>
            <a:r>
              <a:rPr lang="en-US" sz="1200" b="1" kern="120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 At steady state, the flux through each reaction is given by </a:t>
            </a:r>
            <a:r>
              <a:rPr lang="en-US" sz="1200" b="1" kern="1200" dirty="0" err="1" smtClean="0">
                <a:solidFill>
                  <a:schemeClr val="tx1"/>
                </a:solidFill>
                <a:effectLst/>
                <a:latin typeface="+mn-lt"/>
                <a:ea typeface="+mn-ea"/>
                <a:cs typeface="+mn-cs"/>
              </a:rPr>
              <a:t>Sv</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 which defines a system of linear equations. As large models contain more reactions than metabolites, there is more than one possible solution to these equations. (</a:t>
            </a:r>
            <a:r>
              <a:rPr lang="en-US" sz="1200" b="1" kern="1200" dirty="0" smtClean="0">
                <a:solidFill>
                  <a:schemeClr val="tx1"/>
                </a:solidFill>
                <a:effectLst/>
                <a:latin typeface="+mn-lt"/>
                <a:ea typeface="+mn-ea"/>
                <a:cs typeface="+mn-cs"/>
              </a:rPr>
              <a:t>d</a:t>
            </a:r>
            <a:r>
              <a:rPr lang="en-US" sz="1200" kern="1200" dirty="0" smtClean="0">
                <a:solidFill>
                  <a:schemeClr val="tx1"/>
                </a:solidFill>
                <a:effectLst/>
                <a:latin typeface="+mn-lt"/>
                <a:ea typeface="+mn-ea"/>
                <a:cs typeface="+mn-cs"/>
              </a:rPr>
              <a:t>) Solving the equations to predict the maximum growth rate requires defining an objective function </a:t>
            </a:r>
            <a:r>
              <a:rPr lang="en-US" sz="1200" i="1" kern="1200" dirty="0" smtClean="0">
                <a:solidFill>
                  <a:schemeClr val="tx1"/>
                </a:solidFill>
                <a:effectLst/>
                <a:latin typeface="+mn-lt"/>
                <a:ea typeface="+mn-ea"/>
                <a:cs typeface="+mn-cs"/>
              </a:rPr>
              <a:t>Z </a:t>
            </a:r>
            <a:r>
              <a:rPr lang="en-US" sz="1200"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a:t>
            </a:r>
            <a:r>
              <a:rPr lang="en-US" sz="1200" kern="1200" dirty="0" err="1" smtClean="0">
                <a:solidFill>
                  <a:schemeClr val="tx1"/>
                </a:solidFill>
                <a:effectLst/>
                <a:latin typeface="+mn-lt"/>
                <a:ea typeface="+mn-ea"/>
                <a:cs typeface="+mn-cs"/>
              </a:rPr>
              <a:t>T</a:t>
            </a:r>
            <a:r>
              <a:rPr lang="en-US" sz="1200" b="1" kern="1200" dirty="0" err="1" smtClean="0">
                <a:solidFill>
                  <a:schemeClr val="tx1"/>
                </a:solidFill>
                <a:effectLst/>
                <a:latin typeface="+mn-lt"/>
                <a:ea typeface="+mn-ea"/>
                <a:cs typeface="+mn-cs"/>
              </a:rPr>
              <a:t>v</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c </a:t>
            </a:r>
            <a:r>
              <a:rPr lang="en-US" sz="1200" kern="1200" dirty="0" smtClean="0">
                <a:solidFill>
                  <a:schemeClr val="tx1"/>
                </a:solidFill>
                <a:effectLst/>
                <a:latin typeface="+mn-lt"/>
                <a:ea typeface="+mn-ea"/>
                <a:cs typeface="+mn-cs"/>
              </a:rPr>
              <a:t>is a vector of weights indicating how much each reaction (</a:t>
            </a:r>
            <a:r>
              <a:rPr lang="en-US" sz="1200" b="1" kern="1200" dirty="0" smtClean="0">
                <a:solidFill>
                  <a:schemeClr val="tx1"/>
                </a:solidFill>
                <a:effectLst/>
                <a:latin typeface="+mn-lt"/>
                <a:ea typeface="+mn-ea"/>
                <a:cs typeface="+mn-cs"/>
              </a:rPr>
              <a:t>v</a:t>
            </a:r>
            <a:r>
              <a:rPr lang="en-US" sz="1200" kern="1200" dirty="0" smtClean="0">
                <a:solidFill>
                  <a:schemeClr val="tx1"/>
                </a:solidFill>
                <a:effectLst/>
                <a:latin typeface="+mn-lt"/>
                <a:ea typeface="+mn-ea"/>
                <a:cs typeface="+mn-cs"/>
              </a:rPr>
              <a:t>) contributes to the objective). In practice, when only one reaction, such as biomass production, is desired for maximization or minimization, </a:t>
            </a:r>
            <a:r>
              <a:rPr lang="en-US" sz="1200" b="1" kern="1200" dirty="0" smtClean="0">
                <a:solidFill>
                  <a:schemeClr val="tx1"/>
                </a:solidFill>
                <a:effectLst/>
                <a:latin typeface="+mn-lt"/>
                <a:ea typeface="+mn-ea"/>
                <a:cs typeface="+mn-cs"/>
              </a:rPr>
              <a:t>c </a:t>
            </a:r>
            <a:r>
              <a:rPr lang="en-US" sz="1200" kern="1200" dirty="0" smtClean="0">
                <a:solidFill>
                  <a:schemeClr val="tx1"/>
                </a:solidFill>
                <a:effectLst/>
                <a:latin typeface="+mn-lt"/>
                <a:ea typeface="+mn-ea"/>
                <a:cs typeface="+mn-cs"/>
              </a:rPr>
              <a:t>is a vector of zeros with a value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of 1 at the position of the reaction of interest. In the growth example, the objective function is </a:t>
            </a:r>
            <a:r>
              <a:rPr lang="en-US" sz="1200" i="1" kern="1200" dirty="0" smtClean="0">
                <a:solidFill>
                  <a:schemeClr val="tx1"/>
                </a:solidFill>
                <a:effectLst/>
                <a:latin typeface="+mn-lt"/>
                <a:ea typeface="+mn-ea"/>
                <a:cs typeface="+mn-cs"/>
              </a:rPr>
              <a:t>Z </a:t>
            </a:r>
            <a:r>
              <a:rPr lang="en-US" sz="1200"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v</a:t>
            </a:r>
            <a:r>
              <a:rPr lang="en-US" sz="1200" kern="1200" dirty="0" err="1" smtClean="0">
                <a:solidFill>
                  <a:schemeClr val="tx1"/>
                </a:solidFill>
                <a:effectLst/>
                <a:latin typeface="+mn-lt"/>
                <a:ea typeface="+mn-ea"/>
                <a:cs typeface="+mn-cs"/>
              </a:rPr>
              <a:t>biomass</a:t>
            </a:r>
            <a:r>
              <a:rPr lang="en-US" sz="1200" kern="1200" dirty="0" smtClean="0">
                <a:solidFill>
                  <a:schemeClr val="tx1"/>
                </a:solidFill>
                <a:effectLst/>
                <a:latin typeface="+mn-lt"/>
                <a:ea typeface="+mn-ea"/>
                <a:cs typeface="+mn-cs"/>
              </a:rPr>
              <a:t> (that is, </a:t>
            </a:r>
            <a:r>
              <a:rPr lang="en-US" sz="1200" b="1" kern="1200" dirty="0" smtClean="0">
                <a:solidFill>
                  <a:schemeClr val="tx1"/>
                </a:solidFill>
                <a:effectLst/>
                <a:latin typeface="+mn-lt"/>
                <a:ea typeface="+mn-ea"/>
                <a:cs typeface="+mn-cs"/>
              </a:rPr>
              <a:t>c </a:t>
            </a:r>
            <a:r>
              <a:rPr lang="en-US" sz="1200" kern="1200" dirty="0" smtClean="0">
                <a:solidFill>
                  <a:schemeClr val="tx1"/>
                </a:solidFill>
                <a:effectLst/>
                <a:latin typeface="+mn-lt"/>
                <a:ea typeface="+mn-ea"/>
                <a:cs typeface="+mn-cs"/>
              </a:rPr>
              <a:t>has a value of 1 at the position of the biomass reaction). (</a:t>
            </a:r>
            <a:r>
              <a:rPr lang="en-US" sz="1200" b="1" kern="1200" dirty="0" smtClean="0">
                <a:solidFill>
                  <a:schemeClr val="tx1"/>
                </a:solidFill>
                <a:effectLst/>
                <a:latin typeface="+mn-lt"/>
                <a:ea typeface="+mn-ea"/>
                <a:cs typeface="+mn-cs"/>
              </a:rPr>
              <a:t>e</a:t>
            </a:r>
            <a:r>
              <a:rPr lang="en-US" sz="1200" kern="1200" dirty="0" smtClean="0">
                <a:solidFill>
                  <a:schemeClr val="tx1"/>
                </a:solidFill>
                <a:effectLst/>
                <a:latin typeface="+mn-lt"/>
                <a:ea typeface="+mn-ea"/>
                <a:cs typeface="+mn-cs"/>
              </a:rPr>
              <a:t>) Linear programming is used </a:t>
            </a:r>
            <a:endParaRPr lang="en-US" dirty="0" smtClean="0"/>
          </a:p>
          <a:p>
            <a:r>
              <a:rPr lang="en-US" sz="1200" kern="1200" dirty="0" smtClean="0">
                <a:solidFill>
                  <a:schemeClr val="tx1"/>
                </a:solidFill>
                <a:effectLst/>
                <a:latin typeface="+mn-lt"/>
                <a:ea typeface="+mn-ea"/>
                <a:cs typeface="+mn-cs"/>
              </a:rPr>
              <a:t>to identify a flux distribution that maximizes or minimizes the objective function within the space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of allowable fluxes (blue region) defined by the constraints imposed by the mass balance equations and reaction bounds. The thick red arrow indicates the direction of increasing </a:t>
            </a:r>
            <a:r>
              <a:rPr lang="en-US" sz="1200" i="1" kern="1200" dirty="0" smtClean="0">
                <a:solidFill>
                  <a:schemeClr val="tx1"/>
                </a:solidFill>
                <a:effectLst/>
                <a:latin typeface="+mn-lt"/>
                <a:ea typeface="+mn-ea"/>
                <a:cs typeface="+mn-cs"/>
              </a:rPr>
              <a:t>Z</a:t>
            </a:r>
            <a:r>
              <a:rPr lang="en-US" sz="1200" kern="1200" dirty="0" smtClean="0">
                <a:solidFill>
                  <a:schemeClr val="tx1"/>
                </a:solidFill>
                <a:effectLst/>
                <a:latin typeface="+mn-lt"/>
                <a:ea typeface="+mn-ea"/>
                <a:cs typeface="+mn-cs"/>
              </a:rPr>
              <a:t>. As the optimal solution point lies as far in this direction as possible, the thin red arrows depict the process of linear programming, which identifies an optimal point at an edge or corner of the solution space.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84371EB-1FAF-DD40-B8FE-BF07844DDA73}" type="slidenum">
              <a:rPr lang="en-US" smtClean="0"/>
              <a:t>7</a:t>
            </a:fld>
            <a:endParaRPr lang="en-US"/>
          </a:p>
        </p:txBody>
      </p:sp>
    </p:spTree>
    <p:extLst>
      <p:ext uri="{BB962C8B-B14F-4D97-AF65-F5344CB8AC3E}">
        <p14:creationId xmlns:p14="http://schemas.microsoft.com/office/powerpoint/2010/main" val="1693451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4371EB-1FAF-DD40-B8FE-BF07844DDA73}" type="slidenum">
              <a:rPr lang="en-US" smtClean="0"/>
              <a:t>8</a:t>
            </a:fld>
            <a:endParaRPr lang="en-US"/>
          </a:p>
        </p:txBody>
      </p:sp>
    </p:spTree>
    <p:extLst>
      <p:ext uri="{BB962C8B-B14F-4D97-AF65-F5344CB8AC3E}">
        <p14:creationId xmlns:p14="http://schemas.microsoft.com/office/powerpoint/2010/main" val="1845383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thescienceexplorer.com</a:t>
            </a:r>
            <a:r>
              <a:rPr lang="en-US" dirty="0" smtClean="0"/>
              <a:t>/nature/bioremediation-nature-s-hazmat-crews</a:t>
            </a:r>
          </a:p>
          <a:p>
            <a:r>
              <a:rPr lang="en-US" dirty="0" smtClean="0"/>
              <a:t>https://</a:t>
            </a:r>
            <a:r>
              <a:rPr lang="en-US" dirty="0" err="1" smtClean="0"/>
              <a:t>www.ecomena.org</a:t>
            </a:r>
            <a:r>
              <a:rPr lang="en-US" dirty="0" smtClean="0"/>
              <a:t>/bioremediation/</a:t>
            </a:r>
          </a:p>
          <a:p>
            <a:r>
              <a:rPr lang="en-US" dirty="0" smtClean="0"/>
              <a:t>https://</a:t>
            </a:r>
            <a:r>
              <a:rPr lang="en-US" dirty="0" err="1" smtClean="0"/>
              <a:t>i.pinimg.com</a:t>
            </a:r>
            <a:r>
              <a:rPr lang="en-US" dirty="0" smtClean="0"/>
              <a:t>/originals/be/b0/11/beb0114dd5581ac9ef309fb8da1714dd.jpg</a:t>
            </a:r>
            <a:endParaRPr lang="en-US" dirty="0"/>
          </a:p>
        </p:txBody>
      </p:sp>
      <p:sp>
        <p:nvSpPr>
          <p:cNvPr id="4" name="Slide Number Placeholder 3"/>
          <p:cNvSpPr>
            <a:spLocks noGrp="1"/>
          </p:cNvSpPr>
          <p:nvPr>
            <p:ph type="sldNum" sz="quarter" idx="10"/>
          </p:nvPr>
        </p:nvSpPr>
        <p:spPr/>
        <p:txBody>
          <a:bodyPr/>
          <a:lstStyle/>
          <a:p>
            <a:fld id="{084371EB-1FAF-DD40-B8FE-BF07844DDA73}" type="slidenum">
              <a:rPr lang="en-US" smtClean="0"/>
              <a:t>11</a:t>
            </a:fld>
            <a:endParaRPr lang="en-US"/>
          </a:p>
        </p:txBody>
      </p:sp>
    </p:spTree>
    <p:extLst>
      <p:ext uri="{BB962C8B-B14F-4D97-AF65-F5344CB8AC3E}">
        <p14:creationId xmlns:p14="http://schemas.microsoft.com/office/powerpoint/2010/main" val="267876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www.eopugetsound.org</a:t>
            </a:r>
            <a:r>
              <a:rPr lang="en-US" dirty="0" smtClean="0"/>
              <a:t>/magazine/</a:t>
            </a:r>
            <a:r>
              <a:rPr lang="en-US" dirty="0" err="1" smtClean="0"/>
              <a:t>pcb</a:t>
            </a:r>
            <a:r>
              <a:rPr lang="en-US" dirty="0" smtClean="0"/>
              <a:t>-theory</a:t>
            </a:r>
          </a:p>
          <a:p>
            <a:r>
              <a:rPr lang="en-US" dirty="0" smtClean="0"/>
              <a:t>http://</a:t>
            </a:r>
            <a:r>
              <a:rPr lang="en-US" dirty="0" err="1" smtClean="0"/>
              <a:t>www.polyecogroup.com</a:t>
            </a:r>
            <a:r>
              <a:rPr lang="en-US" dirty="0" smtClean="0"/>
              <a:t>/news/</a:t>
            </a:r>
            <a:r>
              <a:rPr lang="en-US" dirty="0" err="1" smtClean="0"/>
              <a:t>lebanon</a:t>
            </a:r>
            <a:r>
              <a:rPr lang="en-US" dirty="0" smtClean="0"/>
              <a:t>-</a:t>
            </a:r>
            <a:r>
              <a:rPr lang="en-US" dirty="0" err="1" smtClean="0"/>
              <a:t>pcb</a:t>
            </a:r>
            <a:r>
              <a:rPr lang="en-US" dirty="0" smtClean="0"/>
              <a:t>-equipment/</a:t>
            </a:r>
          </a:p>
          <a:p>
            <a:r>
              <a:rPr lang="en-US" dirty="0" smtClean="0"/>
              <a:t>http://</a:t>
            </a:r>
            <a:r>
              <a:rPr lang="en-US" dirty="0" err="1" smtClean="0"/>
              <a:t>www.mdpi.com</a:t>
            </a:r>
            <a:r>
              <a:rPr lang="en-US" dirty="0" smtClean="0"/>
              <a:t>/2305-6304/6/1/1</a:t>
            </a:r>
            <a:endParaRPr lang="en-US" dirty="0"/>
          </a:p>
        </p:txBody>
      </p:sp>
      <p:sp>
        <p:nvSpPr>
          <p:cNvPr id="4" name="Slide Number Placeholder 3"/>
          <p:cNvSpPr>
            <a:spLocks noGrp="1"/>
          </p:cNvSpPr>
          <p:nvPr>
            <p:ph type="sldNum" sz="quarter" idx="10"/>
          </p:nvPr>
        </p:nvSpPr>
        <p:spPr/>
        <p:txBody>
          <a:bodyPr/>
          <a:lstStyle/>
          <a:p>
            <a:fld id="{084371EB-1FAF-DD40-B8FE-BF07844DDA73}" type="slidenum">
              <a:rPr lang="en-US" smtClean="0"/>
              <a:t>12</a:t>
            </a:fld>
            <a:endParaRPr lang="en-US"/>
          </a:p>
        </p:txBody>
      </p:sp>
    </p:spTree>
    <p:extLst>
      <p:ext uri="{BB962C8B-B14F-4D97-AF65-F5344CB8AC3E}">
        <p14:creationId xmlns:p14="http://schemas.microsoft.com/office/powerpoint/2010/main" val="1057242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Intracellular toxicity exerted by PCBs and role of VBNC bacterial strains in biodegradation </a:t>
            </a:r>
            <a:endParaRPr lang="en-US" dirty="0" smtClean="0"/>
          </a:p>
          <a:p>
            <a:r>
              <a:rPr lang="en-US" sz="1200" kern="1200" dirty="0" err="1" smtClean="0">
                <a:solidFill>
                  <a:schemeClr val="tx1"/>
                </a:solidFill>
                <a:effectLst/>
                <a:latin typeface="+mn-lt"/>
                <a:ea typeface="+mn-ea"/>
                <a:cs typeface="+mn-cs"/>
              </a:rPr>
              <a:t>Karuvelan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Murugan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Namasivayam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Vasudevan</a:t>
            </a:r>
            <a:r>
              <a:rPr lang="en-US" sz="1200" kern="1200" dirty="0" smtClean="0">
                <a:solidFill>
                  <a:schemeClr val="tx1"/>
                </a:solidFill>
                <a:effectLst/>
                <a:latin typeface="+mn-lt"/>
                <a:ea typeface="+mn-ea"/>
                <a:cs typeface="+mn-cs"/>
              </a:rPr>
              <a:t>⁎</a:t>
            </a:r>
            <a:br>
              <a:rPr lang="en-US" sz="1200" kern="1200" dirty="0" smtClean="0">
                <a:solidFill>
                  <a:schemeClr val="tx1"/>
                </a:solidFill>
                <a:effectLst/>
                <a:latin typeface="+mn-lt"/>
                <a:ea typeface="+mn-ea"/>
                <a:cs typeface="+mn-cs"/>
              </a:rPr>
            </a:br>
            <a:endParaRPr lang="en-US" dirty="0" smtClean="0"/>
          </a:p>
          <a:p>
            <a:endParaRPr lang="en-US" dirty="0"/>
          </a:p>
        </p:txBody>
      </p:sp>
      <p:sp>
        <p:nvSpPr>
          <p:cNvPr id="4" name="Slide Number Placeholder 3"/>
          <p:cNvSpPr>
            <a:spLocks noGrp="1"/>
          </p:cNvSpPr>
          <p:nvPr>
            <p:ph type="sldNum" sz="quarter" idx="10"/>
          </p:nvPr>
        </p:nvSpPr>
        <p:spPr/>
        <p:txBody>
          <a:bodyPr/>
          <a:lstStyle/>
          <a:p>
            <a:fld id="{084371EB-1FAF-DD40-B8FE-BF07844DDA73}" type="slidenum">
              <a:rPr lang="en-US" smtClean="0"/>
              <a:t>13</a:t>
            </a:fld>
            <a:endParaRPr lang="en-US"/>
          </a:p>
        </p:txBody>
      </p:sp>
    </p:spTree>
    <p:extLst>
      <p:ext uri="{BB962C8B-B14F-4D97-AF65-F5344CB8AC3E}">
        <p14:creationId xmlns:p14="http://schemas.microsoft.com/office/powerpoint/2010/main" val="553884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C93CB8-6FDF-6F42-AA14-157674508CC9}" type="datetimeFigureOut">
              <a:rPr lang="en-US" smtClean="0"/>
              <a:t>4/25/18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A56922-E0D2-6541-84F9-F97303BF92D6}" type="slidenum">
              <a:rPr lang="en-US" smtClean="0"/>
              <a:t>‹#›</a:t>
            </a:fld>
            <a:endParaRPr lang="en-US"/>
          </a:p>
        </p:txBody>
      </p:sp>
    </p:spTree>
    <p:extLst>
      <p:ext uri="{BB962C8B-B14F-4D97-AF65-F5344CB8AC3E}">
        <p14:creationId xmlns:p14="http://schemas.microsoft.com/office/powerpoint/2010/main" val="516155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C93CB8-6FDF-6F42-AA14-157674508CC9}" type="datetimeFigureOut">
              <a:rPr lang="en-US" smtClean="0"/>
              <a:t>4/25/18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A56922-E0D2-6541-84F9-F97303BF92D6}" type="slidenum">
              <a:rPr lang="en-US" smtClean="0"/>
              <a:t>‹#›</a:t>
            </a:fld>
            <a:endParaRPr lang="en-US"/>
          </a:p>
        </p:txBody>
      </p:sp>
    </p:spTree>
    <p:extLst>
      <p:ext uri="{BB962C8B-B14F-4D97-AF65-F5344CB8AC3E}">
        <p14:creationId xmlns:p14="http://schemas.microsoft.com/office/powerpoint/2010/main" val="1043457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C93CB8-6FDF-6F42-AA14-157674508CC9}" type="datetimeFigureOut">
              <a:rPr lang="en-US" smtClean="0"/>
              <a:t>4/25/18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A56922-E0D2-6541-84F9-F97303BF92D6}" type="slidenum">
              <a:rPr lang="en-US" smtClean="0"/>
              <a:t>‹#›</a:t>
            </a:fld>
            <a:endParaRPr lang="en-US"/>
          </a:p>
        </p:txBody>
      </p:sp>
    </p:spTree>
    <p:extLst>
      <p:ext uri="{BB962C8B-B14F-4D97-AF65-F5344CB8AC3E}">
        <p14:creationId xmlns:p14="http://schemas.microsoft.com/office/powerpoint/2010/main" val="1046472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C93CB8-6FDF-6F42-AA14-157674508CC9}" type="datetimeFigureOut">
              <a:rPr lang="en-US" smtClean="0"/>
              <a:t>4/25/18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A56922-E0D2-6541-84F9-F97303BF92D6}" type="slidenum">
              <a:rPr lang="en-US" smtClean="0"/>
              <a:t>‹#›</a:t>
            </a:fld>
            <a:endParaRPr lang="en-US"/>
          </a:p>
        </p:txBody>
      </p:sp>
    </p:spTree>
    <p:extLst>
      <p:ext uri="{BB962C8B-B14F-4D97-AF65-F5344CB8AC3E}">
        <p14:creationId xmlns:p14="http://schemas.microsoft.com/office/powerpoint/2010/main" val="1342786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C93CB8-6FDF-6F42-AA14-157674508CC9}" type="datetimeFigureOut">
              <a:rPr lang="en-US" smtClean="0"/>
              <a:t>4/25/18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A56922-E0D2-6541-84F9-F97303BF92D6}" type="slidenum">
              <a:rPr lang="en-US" smtClean="0"/>
              <a:t>‹#›</a:t>
            </a:fld>
            <a:endParaRPr lang="en-US"/>
          </a:p>
        </p:txBody>
      </p:sp>
    </p:spTree>
    <p:extLst>
      <p:ext uri="{BB962C8B-B14F-4D97-AF65-F5344CB8AC3E}">
        <p14:creationId xmlns:p14="http://schemas.microsoft.com/office/powerpoint/2010/main" val="302487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C93CB8-6FDF-6F42-AA14-157674508CC9}" type="datetimeFigureOut">
              <a:rPr lang="en-US" smtClean="0"/>
              <a:t>4/25/18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A56922-E0D2-6541-84F9-F97303BF92D6}" type="slidenum">
              <a:rPr lang="en-US" smtClean="0"/>
              <a:t>‹#›</a:t>
            </a:fld>
            <a:endParaRPr lang="en-US"/>
          </a:p>
        </p:txBody>
      </p:sp>
    </p:spTree>
    <p:extLst>
      <p:ext uri="{BB962C8B-B14F-4D97-AF65-F5344CB8AC3E}">
        <p14:creationId xmlns:p14="http://schemas.microsoft.com/office/powerpoint/2010/main" val="816527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C93CB8-6FDF-6F42-AA14-157674508CC9}" type="datetimeFigureOut">
              <a:rPr lang="en-US" smtClean="0"/>
              <a:t>4/25/18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A56922-E0D2-6541-84F9-F97303BF92D6}" type="slidenum">
              <a:rPr lang="en-US" smtClean="0"/>
              <a:t>‹#›</a:t>
            </a:fld>
            <a:endParaRPr lang="en-US"/>
          </a:p>
        </p:txBody>
      </p:sp>
    </p:spTree>
    <p:extLst>
      <p:ext uri="{BB962C8B-B14F-4D97-AF65-F5344CB8AC3E}">
        <p14:creationId xmlns:p14="http://schemas.microsoft.com/office/powerpoint/2010/main" val="959910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C93CB8-6FDF-6F42-AA14-157674508CC9}" type="datetimeFigureOut">
              <a:rPr lang="en-US" smtClean="0"/>
              <a:t>4/25/18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A56922-E0D2-6541-84F9-F97303BF92D6}" type="slidenum">
              <a:rPr lang="en-US" smtClean="0"/>
              <a:t>‹#›</a:t>
            </a:fld>
            <a:endParaRPr lang="en-US"/>
          </a:p>
        </p:txBody>
      </p:sp>
    </p:spTree>
    <p:extLst>
      <p:ext uri="{BB962C8B-B14F-4D97-AF65-F5344CB8AC3E}">
        <p14:creationId xmlns:p14="http://schemas.microsoft.com/office/powerpoint/2010/main" val="1325407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C93CB8-6FDF-6F42-AA14-157674508CC9}" type="datetimeFigureOut">
              <a:rPr lang="en-US" smtClean="0"/>
              <a:t>4/25/18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A56922-E0D2-6541-84F9-F97303BF92D6}" type="slidenum">
              <a:rPr lang="en-US" smtClean="0"/>
              <a:t>‹#›</a:t>
            </a:fld>
            <a:endParaRPr lang="en-US"/>
          </a:p>
        </p:txBody>
      </p:sp>
    </p:spTree>
    <p:extLst>
      <p:ext uri="{BB962C8B-B14F-4D97-AF65-F5344CB8AC3E}">
        <p14:creationId xmlns:p14="http://schemas.microsoft.com/office/powerpoint/2010/main" val="272015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C93CB8-6FDF-6F42-AA14-157674508CC9}" type="datetimeFigureOut">
              <a:rPr lang="en-US" smtClean="0"/>
              <a:t>4/25/18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A56922-E0D2-6541-84F9-F97303BF92D6}" type="slidenum">
              <a:rPr lang="en-US" smtClean="0"/>
              <a:t>‹#›</a:t>
            </a:fld>
            <a:endParaRPr lang="en-US"/>
          </a:p>
        </p:txBody>
      </p:sp>
    </p:spTree>
    <p:extLst>
      <p:ext uri="{BB962C8B-B14F-4D97-AF65-F5344CB8AC3E}">
        <p14:creationId xmlns:p14="http://schemas.microsoft.com/office/powerpoint/2010/main" val="1922954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C93CB8-6FDF-6F42-AA14-157674508CC9}" type="datetimeFigureOut">
              <a:rPr lang="en-US" smtClean="0"/>
              <a:t>4/25/18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A56922-E0D2-6541-84F9-F97303BF92D6}" type="slidenum">
              <a:rPr lang="en-US" smtClean="0"/>
              <a:t>‹#›</a:t>
            </a:fld>
            <a:endParaRPr lang="en-US"/>
          </a:p>
        </p:txBody>
      </p:sp>
    </p:spTree>
    <p:extLst>
      <p:ext uri="{BB962C8B-B14F-4D97-AF65-F5344CB8AC3E}">
        <p14:creationId xmlns:p14="http://schemas.microsoft.com/office/powerpoint/2010/main" val="16199703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C93CB8-6FDF-6F42-AA14-157674508CC9}" type="datetimeFigureOut">
              <a:rPr lang="en-US" smtClean="0"/>
              <a:t>4/25/18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A56922-E0D2-6541-84F9-F97303BF92D6}" type="slidenum">
              <a:rPr lang="en-US" smtClean="0"/>
              <a:t>‹#›</a:t>
            </a:fld>
            <a:endParaRPr lang="en-US"/>
          </a:p>
        </p:txBody>
      </p:sp>
    </p:spTree>
    <p:extLst>
      <p:ext uri="{BB962C8B-B14F-4D97-AF65-F5344CB8AC3E}">
        <p14:creationId xmlns:p14="http://schemas.microsoft.com/office/powerpoint/2010/main" val="1289006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 Id="rId3"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g"/><Relationship Id="rId5" Type="http://schemas.openxmlformats.org/officeDocument/2006/relationships/image" Target="../media/image25.jpg"/><Relationship Id="rId6" Type="http://schemas.openxmlformats.org/officeDocument/2006/relationships/image" Target="../media/image26.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jp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emf"/><Relationship Id="rId5" Type="http://schemas.openxmlformats.org/officeDocument/2006/relationships/image" Target="../media/image31.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4.tiff"/><Relationship Id="rId4" Type="http://schemas.openxmlformats.org/officeDocument/2006/relationships/image" Target="../media/image35.tiff"/><Relationship Id="rId1" Type="http://schemas.openxmlformats.org/officeDocument/2006/relationships/slideLayout" Target="../slideLayouts/slideLayout4.xml"/><Relationship Id="rId2" Type="http://schemas.openxmlformats.org/officeDocument/2006/relationships/image" Target="../media/image3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 Id="rId3" Type="http://schemas.openxmlformats.org/officeDocument/2006/relationships/image" Target="../media/image37.tiff"/></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5" Type="http://schemas.openxmlformats.org/officeDocument/2006/relationships/image" Target="../media/image40.tiff"/><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emf"/><Relationship Id="rId1" Type="http://schemas.openxmlformats.org/officeDocument/2006/relationships/slideLayout" Target="../slideLayouts/slideLayout2.xml"/><Relationship Id="rId2" Type="http://schemas.openxmlformats.org/officeDocument/2006/relationships/image" Target="../media/image41.tiff"/></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tiff"/><Relationship Id="rId6"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tiff"/></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emf"/><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 Id="rId3"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Integrating across scales:</a:t>
            </a:r>
            <a:br>
              <a:rPr lang="en-US" dirty="0" smtClean="0"/>
            </a:br>
            <a:r>
              <a:rPr lang="en-US" dirty="0" smtClean="0"/>
              <a:t>biogeochemical and metabolic models  </a:t>
            </a:r>
            <a:endParaRPr lang="en-US" dirty="0"/>
          </a:p>
        </p:txBody>
      </p:sp>
      <p:sp>
        <p:nvSpPr>
          <p:cNvPr id="3" name="Subtitle 2"/>
          <p:cNvSpPr>
            <a:spLocks noGrp="1"/>
          </p:cNvSpPr>
          <p:nvPr>
            <p:ph type="subTitle" idx="1"/>
          </p:nvPr>
        </p:nvSpPr>
        <p:spPr/>
        <p:txBody>
          <a:bodyPr>
            <a:normAutofit lnSpcReduction="10000"/>
          </a:bodyPr>
          <a:lstStyle/>
          <a:p>
            <a:endParaRPr lang="en-US" dirty="0" smtClean="0"/>
          </a:p>
          <a:p>
            <a:r>
              <a:rPr lang="en-US" dirty="0" smtClean="0"/>
              <a:t>Elena Forchielli</a:t>
            </a:r>
          </a:p>
          <a:p>
            <a:r>
              <a:rPr lang="en-US" dirty="0" smtClean="0"/>
              <a:t>ES 623</a:t>
            </a:r>
          </a:p>
          <a:p>
            <a:r>
              <a:rPr lang="en-US" dirty="0" smtClean="0"/>
              <a:t>4/26/18</a:t>
            </a:r>
            <a:endParaRPr lang="en-US" dirty="0"/>
          </a:p>
        </p:txBody>
      </p:sp>
    </p:spTree>
    <p:extLst>
      <p:ext uri="{BB962C8B-B14F-4D97-AF65-F5344CB8AC3E}">
        <p14:creationId xmlns:p14="http://schemas.microsoft.com/office/powerpoint/2010/main" val="169179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why would we want them to play nice together?</a:t>
            </a:r>
            <a:endParaRPr lang="en-US" dirty="0"/>
          </a:p>
        </p:txBody>
      </p:sp>
      <p:pic>
        <p:nvPicPr>
          <p:cNvPr id="4" name="Content Placeholder 3"/>
          <p:cNvPicPr>
            <a:picLocks noGrp="1" noChangeAspect="1"/>
          </p:cNvPicPr>
          <p:nvPr>
            <p:ph idx="1"/>
          </p:nvPr>
        </p:nvPicPr>
        <p:blipFill>
          <a:blip r:embed="rId2"/>
          <a:stretch>
            <a:fillRect/>
          </a:stretch>
        </p:blipFill>
        <p:spPr>
          <a:xfrm>
            <a:off x="4642756" y="1281415"/>
            <a:ext cx="6711044" cy="4799066"/>
          </a:xfrm>
          <a:prstGeom prst="rect">
            <a:avLst/>
          </a:prstGeom>
        </p:spPr>
      </p:pic>
      <p:pic>
        <p:nvPicPr>
          <p:cNvPr id="5" name="Content Placeholder 3"/>
          <p:cNvPicPr>
            <a:picLocks noChangeAspect="1"/>
          </p:cNvPicPr>
          <p:nvPr/>
        </p:nvPicPr>
        <p:blipFill>
          <a:blip r:embed="rId3"/>
          <a:stretch>
            <a:fillRect/>
          </a:stretch>
        </p:blipFill>
        <p:spPr>
          <a:xfrm>
            <a:off x="-132444" y="2010898"/>
            <a:ext cx="4775200" cy="3340100"/>
          </a:xfrm>
          <a:prstGeom prst="rect">
            <a:avLst/>
          </a:prstGeom>
        </p:spPr>
      </p:pic>
      <p:sp>
        <p:nvSpPr>
          <p:cNvPr id="6" name="TextBox 5"/>
          <p:cNvSpPr txBox="1"/>
          <p:nvPr/>
        </p:nvSpPr>
        <p:spPr>
          <a:xfrm>
            <a:off x="127651" y="6484099"/>
            <a:ext cx="2127505" cy="246221"/>
          </a:xfrm>
          <a:prstGeom prst="rect">
            <a:avLst/>
          </a:prstGeom>
          <a:noFill/>
        </p:spPr>
        <p:txBody>
          <a:bodyPr wrap="none" rtlCol="0">
            <a:spAutoFit/>
          </a:bodyPr>
          <a:lstStyle/>
          <a:p>
            <a:r>
              <a:rPr lang="en-US" sz="1000" dirty="0" smtClean="0"/>
              <a:t>Follows </a:t>
            </a:r>
            <a:r>
              <a:rPr lang="en-US" sz="1000" i="1" dirty="0" smtClean="0"/>
              <a:t>Annual Rev Marine </a:t>
            </a:r>
            <a:r>
              <a:rPr lang="en-US" sz="1000" i="1" dirty="0" err="1" smtClean="0"/>
              <a:t>Sci</a:t>
            </a:r>
            <a:r>
              <a:rPr lang="en-US" sz="1000" i="1" dirty="0" smtClean="0"/>
              <a:t> </a:t>
            </a:r>
            <a:r>
              <a:rPr lang="en-US" sz="1000" dirty="0" smtClean="0"/>
              <a:t>(2011)</a:t>
            </a:r>
            <a:endParaRPr lang="en-US" sz="1000" dirty="0"/>
          </a:p>
        </p:txBody>
      </p:sp>
      <p:sp>
        <p:nvSpPr>
          <p:cNvPr id="8" name="TextBox 7"/>
          <p:cNvSpPr txBox="1"/>
          <p:nvPr/>
        </p:nvSpPr>
        <p:spPr>
          <a:xfrm>
            <a:off x="10660341" y="6484098"/>
            <a:ext cx="1386918" cy="246221"/>
          </a:xfrm>
          <a:prstGeom prst="rect">
            <a:avLst/>
          </a:prstGeom>
          <a:noFill/>
        </p:spPr>
        <p:txBody>
          <a:bodyPr wrap="none" rtlCol="0">
            <a:spAutoFit/>
          </a:bodyPr>
          <a:lstStyle/>
          <a:p>
            <a:r>
              <a:rPr lang="en-US" sz="1000" dirty="0" smtClean="0"/>
              <a:t>Worden </a:t>
            </a:r>
            <a:r>
              <a:rPr lang="en-US" sz="1000" i="1" dirty="0" smtClean="0"/>
              <a:t>Science </a:t>
            </a:r>
            <a:r>
              <a:rPr lang="en-US" sz="1000" dirty="0" smtClean="0"/>
              <a:t>(2015)</a:t>
            </a:r>
            <a:endParaRPr lang="en-US" sz="1000" dirty="0"/>
          </a:p>
        </p:txBody>
      </p:sp>
    </p:spTree>
    <p:extLst>
      <p:ext uri="{BB962C8B-B14F-4D97-AF65-F5344CB8AC3E}">
        <p14:creationId xmlns:p14="http://schemas.microsoft.com/office/powerpoint/2010/main" val="911280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Bioremediation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3158" y="1767840"/>
            <a:ext cx="6103642" cy="4055107"/>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700693" y="973719"/>
            <a:ext cx="4453332" cy="2968888"/>
          </a:xfr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5780" y="4195076"/>
            <a:ext cx="5303157" cy="2219926"/>
          </a:xfrm>
          <a:prstGeom prst="rect">
            <a:avLst/>
          </a:prstGeom>
        </p:spPr>
      </p:pic>
      <p:sp>
        <p:nvSpPr>
          <p:cNvPr id="7" name="TextBox 6"/>
          <p:cNvSpPr txBox="1"/>
          <p:nvPr/>
        </p:nvSpPr>
        <p:spPr>
          <a:xfrm>
            <a:off x="130628" y="6211669"/>
            <a:ext cx="4116833" cy="646331"/>
          </a:xfrm>
          <a:prstGeom prst="rect">
            <a:avLst/>
          </a:prstGeom>
          <a:noFill/>
        </p:spPr>
        <p:txBody>
          <a:bodyPr wrap="none" rtlCol="0">
            <a:spAutoFit/>
          </a:bodyPr>
          <a:lstStyle/>
          <a:p>
            <a:r>
              <a:rPr lang="en-US" sz="900" dirty="0" smtClean="0"/>
              <a:t>http://</a:t>
            </a:r>
            <a:r>
              <a:rPr lang="en-US" sz="900" dirty="0" err="1" smtClean="0"/>
              <a:t>thescienceexplorer.com</a:t>
            </a:r>
            <a:r>
              <a:rPr lang="en-US" sz="900" dirty="0" smtClean="0"/>
              <a:t>/nature/bioremediation-nature-s-hazmat-crews</a:t>
            </a:r>
          </a:p>
          <a:p>
            <a:r>
              <a:rPr lang="en-US" sz="900" dirty="0" smtClean="0"/>
              <a:t>https://</a:t>
            </a:r>
            <a:r>
              <a:rPr lang="en-US" sz="900" dirty="0" err="1" smtClean="0"/>
              <a:t>www.ecomena.org</a:t>
            </a:r>
            <a:r>
              <a:rPr lang="en-US" sz="900" dirty="0" smtClean="0"/>
              <a:t>/bioremediation/</a:t>
            </a:r>
          </a:p>
          <a:p>
            <a:r>
              <a:rPr lang="en-US" sz="900" dirty="0" smtClean="0"/>
              <a:t>https://</a:t>
            </a:r>
            <a:r>
              <a:rPr lang="en-US" sz="900" dirty="0" err="1" smtClean="0"/>
              <a:t>i.pinimg.com</a:t>
            </a:r>
            <a:r>
              <a:rPr lang="en-US" sz="900" dirty="0" smtClean="0"/>
              <a:t>/originals/be/b0/11/beb0114dd5581ac9ef309fb8da1714dd.jpg</a:t>
            </a:r>
          </a:p>
          <a:p>
            <a:endParaRPr lang="en-US" sz="900" dirty="0"/>
          </a:p>
        </p:txBody>
      </p:sp>
    </p:spTree>
    <p:extLst>
      <p:ext uri="{BB962C8B-B14F-4D97-AF65-F5344CB8AC3E}">
        <p14:creationId xmlns:p14="http://schemas.microsoft.com/office/powerpoint/2010/main" val="1835370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Polychlorinated Biphenyls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8414" y="2234019"/>
            <a:ext cx="2282683" cy="102720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0473" y="3804557"/>
            <a:ext cx="4056532" cy="2490853"/>
          </a:xfrm>
          <a:prstGeom prst="rect">
            <a:avLst/>
          </a:prstGeom>
        </p:spPr>
      </p:pic>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38200" y="2000932"/>
            <a:ext cx="3727503" cy="2097540"/>
          </a:xfrm>
        </p:spPr>
      </p:pic>
      <p:pic>
        <p:nvPicPr>
          <p:cNvPr id="9" name="Picture 8"/>
          <p:cNvPicPr>
            <a:picLocks noChangeAspect="1"/>
          </p:cNvPicPr>
          <p:nvPr/>
        </p:nvPicPr>
        <p:blipFill>
          <a:blip r:embed="rId6"/>
          <a:stretch>
            <a:fillRect/>
          </a:stretch>
        </p:blipFill>
        <p:spPr>
          <a:xfrm>
            <a:off x="7333809" y="506185"/>
            <a:ext cx="3927255" cy="5976257"/>
          </a:xfrm>
          <a:prstGeom prst="rect">
            <a:avLst/>
          </a:prstGeom>
        </p:spPr>
      </p:pic>
      <p:sp>
        <p:nvSpPr>
          <p:cNvPr id="10" name="TextBox 9"/>
          <p:cNvSpPr txBox="1"/>
          <p:nvPr/>
        </p:nvSpPr>
        <p:spPr>
          <a:xfrm>
            <a:off x="0" y="6275898"/>
            <a:ext cx="3499676" cy="553998"/>
          </a:xfrm>
          <a:prstGeom prst="rect">
            <a:avLst/>
          </a:prstGeom>
          <a:noFill/>
        </p:spPr>
        <p:txBody>
          <a:bodyPr wrap="none" rtlCol="0">
            <a:spAutoFit/>
          </a:bodyPr>
          <a:lstStyle/>
          <a:p>
            <a:r>
              <a:rPr lang="en-US" sz="1000" dirty="0" smtClean="0"/>
              <a:t>http://</a:t>
            </a:r>
            <a:r>
              <a:rPr lang="en-US" sz="1000" dirty="0" err="1" smtClean="0"/>
              <a:t>www.mdpi.com</a:t>
            </a:r>
            <a:r>
              <a:rPr lang="en-US" sz="1000" dirty="0" smtClean="0"/>
              <a:t>/2305-6304/6/1/1</a:t>
            </a:r>
          </a:p>
          <a:p>
            <a:r>
              <a:rPr lang="en-US" sz="1000" dirty="0" smtClean="0"/>
              <a:t>https://</a:t>
            </a:r>
            <a:r>
              <a:rPr lang="en-US" sz="1000" dirty="0" err="1" smtClean="0"/>
              <a:t>www.eopugetsound.org</a:t>
            </a:r>
            <a:r>
              <a:rPr lang="en-US" sz="1000" dirty="0" smtClean="0"/>
              <a:t>/magazine/</a:t>
            </a:r>
            <a:r>
              <a:rPr lang="en-US" sz="1000" dirty="0" err="1" smtClean="0"/>
              <a:t>pcb</a:t>
            </a:r>
            <a:r>
              <a:rPr lang="en-US" sz="1000" dirty="0" smtClean="0"/>
              <a:t>-theory</a:t>
            </a:r>
          </a:p>
          <a:p>
            <a:r>
              <a:rPr lang="en-US" sz="1000" dirty="0" smtClean="0"/>
              <a:t>http://</a:t>
            </a:r>
            <a:r>
              <a:rPr lang="en-US" sz="1000" dirty="0" err="1" smtClean="0"/>
              <a:t>www.polyecogroup.com</a:t>
            </a:r>
            <a:r>
              <a:rPr lang="en-US" sz="1000" dirty="0" smtClean="0"/>
              <a:t>/news/</a:t>
            </a:r>
            <a:r>
              <a:rPr lang="en-US" sz="1000" dirty="0" err="1" smtClean="0"/>
              <a:t>lebanon</a:t>
            </a:r>
            <a:r>
              <a:rPr lang="en-US" sz="1000" dirty="0" smtClean="0"/>
              <a:t>-</a:t>
            </a:r>
            <a:r>
              <a:rPr lang="en-US" sz="1000" dirty="0" err="1" smtClean="0"/>
              <a:t>pcb</a:t>
            </a:r>
            <a:r>
              <a:rPr lang="en-US" sz="1000" dirty="0" smtClean="0"/>
              <a:t>-equipment/</a:t>
            </a:r>
          </a:p>
        </p:txBody>
      </p:sp>
    </p:spTree>
    <p:extLst>
      <p:ext uri="{BB962C8B-B14F-4D97-AF65-F5344CB8AC3E}">
        <p14:creationId xmlns:p14="http://schemas.microsoft.com/office/powerpoint/2010/main" val="499269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P. putida</a:t>
            </a:r>
            <a:r>
              <a:rPr lang="en-US" dirty="0" smtClean="0"/>
              <a:t> PCB degradation</a:t>
            </a:r>
            <a:endParaRPr lang="en-US" dirty="0"/>
          </a:p>
        </p:txBody>
      </p:sp>
      <p:pic>
        <p:nvPicPr>
          <p:cNvPr id="10" name="Content Placeholder 9"/>
          <p:cNvPicPr>
            <a:picLocks noGrp="1" noChangeAspect="1"/>
          </p:cNvPicPr>
          <p:nvPr>
            <p:ph sz="half" idx="1"/>
          </p:nvPr>
        </p:nvPicPr>
        <p:blipFill>
          <a:blip r:embed="rId3"/>
          <a:stretch>
            <a:fillRect/>
          </a:stretch>
        </p:blipFill>
        <p:spPr>
          <a:xfrm>
            <a:off x="7053943" y="455705"/>
            <a:ext cx="3907971" cy="5734412"/>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1283" t="1438" r="1421" b="1235"/>
          <a:stretch/>
        </p:blipFill>
        <p:spPr>
          <a:xfrm>
            <a:off x="1110827" y="1923627"/>
            <a:ext cx="5181600" cy="4213013"/>
          </a:xfrm>
          <a:prstGeom prst="rect">
            <a:avLst/>
          </a:prstGeom>
        </p:spPr>
      </p:pic>
      <p:sp>
        <p:nvSpPr>
          <p:cNvPr id="14" name="TextBox 13"/>
          <p:cNvSpPr txBox="1"/>
          <p:nvPr/>
        </p:nvSpPr>
        <p:spPr>
          <a:xfrm>
            <a:off x="9007928" y="6488668"/>
            <a:ext cx="3134191" cy="246221"/>
          </a:xfrm>
          <a:prstGeom prst="rect">
            <a:avLst/>
          </a:prstGeom>
          <a:noFill/>
        </p:spPr>
        <p:txBody>
          <a:bodyPr wrap="none" rtlCol="0">
            <a:spAutoFit/>
          </a:bodyPr>
          <a:lstStyle/>
          <a:p>
            <a:r>
              <a:rPr lang="en-US" sz="1000" dirty="0" err="1" smtClean="0"/>
              <a:t>Murugan</a:t>
            </a:r>
            <a:r>
              <a:rPr lang="en-US" sz="1000" dirty="0" smtClean="0"/>
              <a:t> </a:t>
            </a:r>
            <a:r>
              <a:rPr lang="en-US" sz="1000" i="1" dirty="0" smtClean="0"/>
              <a:t>Ecotoxicology and Environmental Safety </a:t>
            </a:r>
            <a:r>
              <a:rPr lang="en-US" sz="1000" dirty="0" smtClean="0"/>
              <a:t>(2018)</a:t>
            </a:r>
            <a:endParaRPr lang="en-US" sz="1000" dirty="0"/>
          </a:p>
        </p:txBody>
      </p:sp>
      <p:sp>
        <p:nvSpPr>
          <p:cNvPr id="15" name="TextBox 14"/>
          <p:cNvSpPr txBox="1"/>
          <p:nvPr/>
        </p:nvSpPr>
        <p:spPr>
          <a:xfrm>
            <a:off x="54429" y="6488668"/>
            <a:ext cx="2249334" cy="246221"/>
          </a:xfrm>
          <a:prstGeom prst="rect">
            <a:avLst/>
          </a:prstGeom>
          <a:noFill/>
        </p:spPr>
        <p:txBody>
          <a:bodyPr wrap="none" rtlCol="0">
            <a:spAutoFit/>
          </a:bodyPr>
          <a:lstStyle/>
          <a:p>
            <a:r>
              <a:rPr lang="en-US" sz="1000" dirty="0" err="1" smtClean="0"/>
              <a:t>Nikel</a:t>
            </a:r>
            <a:r>
              <a:rPr lang="en-US" sz="1000" dirty="0" smtClean="0"/>
              <a:t> </a:t>
            </a:r>
            <a:r>
              <a:rPr lang="en-US" sz="1000" i="1" dirty="0" err="1" smtClean="0"/>
              <a:t>Curr</a:t>
            </a:r>
            <a:r>
              <a:rPr lang="en-US" sz="1000" i="1" dirty="0" smtClean="0"/>
              <a:t> </a:t>
            </a:r>
            <a:r>
              <a:rPr lang="en-US" sz="1000" i="1" dirty="0" err="1" smtClean="0"/>
              <a:t>Opin</a:t>
            </a:r>
            <a:r>
              <a:rPr lang="en-US" sz="1000" i="1" dirty="0" smtClean="0"/>
              <a:t> Chemical Biology </a:t>
            </a:r>
            <a:r>
              <a:rPr lang="en-US" sz="1000" dirty="0" smtClean="0"/>
              <a:t>(2016)</a:t>
            </a:r>
            <a:endParaRPr lang="en-US" sz="1000" dirty="0"/>
          </a:p>
        </p:txBody>
      </p:sp>
    </p:spTree>
    <p:extLst>
      <p:ext uri="{BB962C8B-B14F-4D97-AF65-F5344CB8AC3E}">
        <p14:creationId xmlns:p14="http://schemas.microsoft.com/office/powerpoint/2010/main" val="1360341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Picture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0466" y="3270356"/>
            <a:ext cx="3993866" cy="3003613"/>
          </a:xfrm>
        </p:spPr>
      </p:pic>
      <p:pic>
        <p:nvPicPr>
          <p:cNvPr id="5" name="Picture 4"/>
          <p:cNvPicPr>
            <a:picLocks noChangeAspect="1"/>
          </p:cNvPicPr>
          <p:nvPr/>
        </p:nvPicPr>
        <p:blipFill>
          <a:blip r:embed="rId4"/>
          <a:stretch>
            <a:fillRect/>
          </a:stretch>
        </p:blipFill>
        <p:spPr>
          <a:xfrm>
            <a:off x="736600" y="1554057"/>
            <a:ext cx="6021599" cy="1636183"/>
          </a:xfrm>
          <a:prstGeom prst="rect">
            <a:avLst/>
          </a:prstGeom>
        </p:spPr>
      </p:pic>
      <p:pic>
        <p:nvPicPr>
          <p:cNvPr id="6" name="Picture 5"/>
          <p:cNvPicPr>
            <a:picLocks noChangeAspect="1"/>
          </p:cNvPicPr>
          <p:nvPr/>
        </p:nvPicPr>
        <p:blipFill>
          <a:blip r:embed="rId5"/>
          <a:stretch>
            <a:fillRect/>
          </a:stretch>
        </p:blipFill>
        <p:spPr>
          <a:xfrm>
            <a:off x="6859799" y="1554057"/>
            <a:ext cx="4752992" cy="4514425"/>
          </a:xfrm>
          <a:prstGeom prst="rect">
            <a:avLst/>
          </a:prstGeom>
        </p:spPr>
      </p:pic>
      <p:sp>
        <p:nvSpPr>
          <p:cNvPr id="7" name="TextBox 6"/>
          <p:cNvSpPr txBox="1"/>
          <p:nvPr/>
        </p:nvSpPr>
        <p:spPr>
          <a:xfrm>
            <a:off x="130628" y="6482442"/>
            <a:ext cx="1866217" cy="246221"/>
          </a:xfrm>
          <a:prstGeom prst="rect">
            <a:avLst/>
          </a:prstGeom>
          <a:noFill/>
        </p:spPr>
        <p:txBody>
          <a:bodyPr wrap="none" rtlCol="0">
            <a:spAutoFit/>
          </a:bodyPr>
          <a:lstStyle/>
          <a:p>
            <a:r>
              <a:rPr lang="en-US" sz="1000" dirty="0" err="1" smtClean="0"/>
              <a:t>Taffi</a:t>
            </a:r>
            <a:r>
              <a:rPr lang="en-US" sz="1000" dirty="0" smtClean="0"/>
              <a:t> </a:t>
            </a:r>
            <a:r>
              <a:rPr lang="en-US" sz="1000" i="1" dirty="0" smtClean="0"/>
              <a:t>Frontiers in Genetics </a:t>
            </a:r>
            <a:r>
              <a:rPr lang="en-US" sz="1000" dirty="0" smtClean="0"/>
              <a:t>(2014)</a:t>
            </a:r>
            <a:endParaRPr lang="en-US" sz="1000" dirty="0"/>
          </a:p>
        </p:txBody>
      </p:sp>
      <p:sp>
        <p:nvSpPr>
          <p:cNvPr id="8" name="TextBox 7"/>
          <p:cNvSpPr txBox="1"/>
          <p:nvPr/>
        </p:nvSpPr>
        <p:spPr>
          <a:xfrm>
            <a:off x="10159897" y="6482442"/>
            <a:ext cx="1877437" cy="246221"/>
          </a:xfrm>
          <a:prstGeom prst="rect">
            <a:avLst/>
          </a:prstGeom>
          <a:noFill/>
        </p:spPr>
        <p:txBody>
          <a:bodyPr wrap="none" rtlCol="0">
            <a:spAutoFit/>
          </a:bodyPr>
          <a:lstStyle/>
          <a:p>
            <a:r>
              <a:rPr lang="en-US" sz="1000" dirty="0" err="1" smtClean="0"/>
              <a:t>Taffi</a:t>
            </a:r>
            <a:r>
              <a:rPr lang="en-US" sz="1000" dirty="0" smtClean="0"/>
              <a:t> </a:t>
            </a:r>
            <a:r>
              <a:rPr lang="en-US" sz="1000" i="1" dirty="0" smtClean="0"/>
              <a:t>Ecological Modelling </a:t>
            </a:r>
            <a:r>
              <a:rPr lang="en-US" sz="1000" dirty="0" smtClean="0"/>
              <a:t>(2015)</a:t>
            </a:r>
            <a:endParaRPr lang="en-US" sz="1000" dirty="0"/>
          </a:p>
        </p:txBody>
      </p:sp>
    </p:spTree>
    <p:extLst>
      <p:ext uri="{BB962C8B-B14F-4D97-AF65-F5344CB8AC3E}">
        <p14:creationId xmlns:p14="http://schemas.microsoft.com/office/powerpoint/2010/main" val="1526245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they did</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60720" y="1825625"/>
            <a:ext cx="9470559" cy="4351338"/>
          </a:xfrm>
        </p:spPr>
      </p:pic>
      <p:sp>
        <p:nvSpPr>
          <p:cNvPr id="5" name="TextBox 4"/>
          <p:cNvSpPr txBox="1"/>
          <p:nvPr/>
        </p:nvSpPr>
        <p:spPr>
          <a:xfrm>
            <a:off x="130628" y="6482442"/>
            <a:ext cx="1866217" cy="246221"/>
          </a:xfrm>
          <a:prstGeom prst="rect">
            <a:avLst/>
          </a:prstGeom>
          <a:noFill/>
        </p:spPr>
        <p:txBody>
          <a:bodyPr wrap="none" rtlCol="0">
            <a:spAutoFit/>
          </a:bodyPr>
          <a:lstStyle/>
          <a:p>
            <a:r>
              <a:rPr lang="en-US" sz="1000" dirty="0" err="1" smtClean="0"/>
              <a:t>Taffi</a:t>
            </a:r>
            <a:r>
              <a:rPr lang="en-US" sz="1000" dirty="0" smtClean="0"/>
              <a:t> </a:t>
            </a:r>
            <a:r>
              <a:rPr lang="en-US" sz="1000" i="1" dirty="0" smtClean="0"/>
              <a:t>Frontiers in Genetics </a:t>
            </a:r>
            <a:r>
              <a:rPr lang="en-US" sz="1000" dirty="0" smtClean="0"/>
              <a:t>(2014)</a:t>
            </a:r>
            <a:endParaRPr lang="en-US" sz="1000" dirty="0"/>
          </a:p>
        </p:txBody>
      </p:sp>
    </p:spTree>
    <p:extLst>
      <p:ext uri="{BB962C8B-B14F-4D97-AF65-F5344CB8AC3E}">
        <p14:creationId xmlns:p14="http://schemas.microsoft.com/office/powerpoint/2010/main" val="574557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Were they successful?</a:t>
            </a:r>
            <a:endParaRPr lang="en-US"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825625"/>
            <a:ext cx="4438825" cy="4351338"/>
          </a:xfrm>
        </p:spPr>
      </p:pic>
      <p:pic>
        <p:nvPicPr>
          <p:cNvPr id="7" name="Content Placeholder 6"/>
          <p:cNvPicPr>
            <a:picLocks noGrp="1" noChangeAspect="1"/>
          </p:cNvPicPr>
          <p:nvPr>
            <p:ph sz="half" idx="2"/>
          </p:nvPr>
        </p:nvPicPr>
        <p:blipFill>
          <a:blip r:embed="rId3"/>
          <a:stretch>
            <a:fillRect/>
          </a:stretch>
        </p:blipFill>
        <p:spPr>
          <a:xfrm>
            <a:off x="5697862" y="1825625"/>
            <a:ext cx="4739986" cy="4351338"/>
          </a:xfrm>
          <a:prstGeom prst="rect">
            <a:avLst/>
          </a:prstGeom>
        </p:spPr>
      </p:pic>
      <p:pic>
        <p:nvPicPr>
          <p:cNvPr id="8" name="Picture 7"/>
          <p:cNvPicPr>
            <a:picLocks noChangeAspect="1"/>
          </p:cNvPicPr>
          <p:nvPr/>
        </p:nvPicPr>
        <p:blipFill>
          <a:blip r:embed="rId4"/>
          <a:stretch>
            <a:fillRect/>
          </a:stretch>
        </p:blipFill>
        <p:spPr>
          <a:xfrm>
            <a:off x="10437848" y="2384402"/>
            <a:ext cx="990227" cy="3396343"/>
          </a:xfrm>
          <a:prstGeom prst="rect">
            <a:avLst/>
          </a:prstGeom>
        </p:spPr>
      </p:pic>
      <p:sp>
        <p:nvSpPr>
          <p:cNvPr id="9" name="TextBox 8"/>
          <p:cNvSpPr txBox="1"/>
          <p:nvPr/>
        </p:nvSpPr>
        <p:spPr>
          <a:xfrm>
            <a:off x="130628" y="6482442"/>
            <a:ext cx="1866217" cy="246221"/>
          </a:xfrm>
          <a:prstGeom prst="rect">
            <a:avLst/>
          </a:prstGeom>
          <a:noFill/>
        </p:spPr>
        <p:txBody>
          <a:bodyPr wrap="none" rtlCol="0">
            <a:spAutoFit/>
          </a:bodyPr>
          <a:lstStyle/>
          <a:p>
            <a:r>
              <a:rPr lang="en-US" sz="1000" dirty="0" err="1" smtClean="0"/>
              <a:t>Taffi</a:t>
            </a:r>
            <a:r>
              <a:rPr lang="en-US" sz="1000" dirty="0" smtClean="0"/>
              <a:t> </a:t>
            </a:r>
            <a:r>
              <a:rPr lang="en-US" sz="1000" i="1" dirty="0" smtClean="0"/>
              <a:t>Frontiers in Genetics </a:t>
            </a:r>
            <a:r>
              <a:rPr lang="en-US" sz="1000" dirty="0" smtClean="0"/>
              <a:t>(2014)</a:t>
            </a:r>
            <a:endParaRPr lang="en-US" sz="1000" dirty="0"/>
          </a:p>
        </p:txBody>
      </p:sp>
    </p:spTree>
    <p:extLst>
      <p:ext uri="{BB962C8B-B14F-4D97-AF65-F5344CB8AC3E}">
        <p14:creationId xmlns:p14="http://schemas.microsoft.com/office/powerpoint/2010/main" val="2034475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Marine microbe community structure</a:t>
            </a:r>
            <a:endParaRPr lang="en-US" dirty="0"/>
          </a:p>
        </p:txBody>
      </p:sp>
      <p:pic>
        <p:nvPicPr>
          <p:cNvPr id="4" name="Content Placeholder 3"/>
          <p:cNvPicPr>
            <a:picLocks noGrp="1" noChangeAspect="1"/>
          </p:cNvPicPr>
          <p:nvPr>
            <p:ph idx="1"/>
          </p:nvPr>
        </p:nvPicPr>
        <p:blipFill>
          <a:blip r:embed="rId2"/>
          <a:stretch>
            <a:fillRect/>
          </a:stretch>
        </p:blipFill>
        <p:spPr>
          <a:xfrm>
            <a:off x="838200" y="1690688"/>
            <a:ext cx="5752345" cy="4292796"/>
          </a:xfrm>
          <a:prstGeom prst="rect">
            <a:avLst/>
          </a:prstGeom>
        </p:spPr>
      </p:pic>
      <p:pic>
        <p:nvPicPr>
          <p:cNvPr id="5" name="Picture 4"/>
          <p:cNvPicPr>
            <a:picLocks noChangeAspect="1"/>
          </p:cNvPicPr>
          <p:nvPr/>
        </p:nvPicPr>
        <p:blipFill>
          <a:blip r:embed="rId3"/>
          <a:stretch>
            <a:fillRect/>
          </a:stretch>
        </p:blipFill>
        <p:spPr>
          <a:xfrm>
            <a:off x="6754747" y="1690688"/>
            <a:ext cx="4434850" cy="4292796"/>
          </a:xfrm>
          <a:prstGeom prst="rect">
            <a:avLst/>
          </a:prstGeom>
        </p:spPr>
      </p:pic>
      <p:sp>
        <p:nvSpPr>
          <p:cNvPr id="6" name="TextBox 5"/>
          <p:cNvSpPr txBox="1"/>
          <p:nvPr/>
        </p:nvSpPr>
        <p:spPr>
          <a:xfrm>
            <a:off x="144741" y="6451441"/>
            <a:ext cx="1386918" cy="246221"/>
          </a:xfrm>
          <a:prstGeom prst="rect">
            <a:avLst/>
          </a:prstGeom>
          <a:noFill/>
        </p:spPr>
        <p:txBody>
          <a:bodyPr wrap="none" rtlCol="0">
            <a:spAutoFit/>
          </a:bodyPr>
          <a:lstStyle/>
          <a:p>
            <a:r>
              <a:rPr lang="en-US" sz="1000" dirty="0" smtClean="0"/>
              <a:t>Worden </a:t>
            </a:r>
            <a:r>
              <a:rPr lang="en-US" sz="1000" i="1" dirty="0" smtClean="0"/>
              <a:t>Science </a:t>
            </a:r>
            <a:r>
              <a:rPr lang="en-US" sz="1000" dirty="0" smtClean="0"/>
              <a:t>(2015)</a:t>
            </a:r>
            <a:endParaRPr lang="en-US" sz="1000" dirty="0"/>
          </a:p>
        </p:txBody>
      </p:sp>
      <p:sp>
        <p:nvSpPr>
          <p:cNvPr id="7" name="TextBox 6"/>
          <p:cNvSpPr txBox="1"/>
          <p:nvPr/>
        </p:nvSpPr>
        <p:spPr>
          <a:xfrm>
            <a:off x="10444040" y="6451440"/>
            <a:ext cx="1491114" cy="246221"/>
          </a:xfrm>
          <a:prstGeom prst="rect">
            <a:avLst/>
          </a:prstGeom>
          <a:noFill/>
        </p:spPr>
        <p:txBody>
          <a:bodyPr wrap="none" rtlCol="0">
            <a:spAutoFit/>
          </a:bodyPr>
          <a:lstStyle/>
          <a:p>
            <a:r>
              <a:rPr lang="en-US" sz="1000" dirty="0" err="1" smtClean="0"/>
              <a:t>Sunagawa</a:t>
            </a:r>
            <a:r>
              <a:rPr lang="en-US" sz="1000" dirty="0" smtClean="0"/>
              <a:t> </a:t>
            </a:r>
            <a:r>
              <a:rPr lang="en-US" sz="1000" i="1" dirty="0" smtClean="0"/>
              <a:t>Science</a:t>
            </a:r>
            <a:r>
              <a:rPr lang="en-US" sz="1000" dirty="0" smtClean="0"/>
              <a:t> (2015)</a:t>
            </a:r>
            <a:endParaRPr lang="en-US" sz="1000" dirty="0"/>
          </a:p>
        </p:txBody>
      </p:sp>
    </p:spTree>
    <p:extLst>
      <p:ext uri="{BB962C8B-B14F-4D97-AF65-F5344CB8AC3E}">
        <p14:creationId xmlns:p14="http://schemas.microsoft.com/office/powerpoint/2010/main" val="1213947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 Communities</a:t>
            </a:r>
            <a:endParaRPr lang="en-US" dirty="0"/>
          </a:p>
        </p:txBody>
      </p:sp>
      <p:pic>
        <p:nvPicPr>
          <p:cNvPr id="6" name="Content Placeholder 5"/>
          <p:cNvPicPr>
            <a:picLocks noGrp="1" noChangeAspect="1"/>
          </p:cNvPicPr>
          <p:nvPr>
            <p:ph sz="half" idx="1"/>
          </p:nvPr>
        </p:nvPicPr>
        <p:blipFill>
          <a:blip r:embed="rId3"/>
          <a:stretch>
            <a:fillRect/>
          </a:stretch>
        </p:blipFill>
        <p:spPr>
          <a:xfrm>
            <a:off x="595086" y="1593509"/>
            <a:ext cx="2540000" cy="2341217"/>
          </a:xfrm>
          <a:prstGeom prst="rect">
            <a:avLst/>
          </a:prstGeom>
        </p:spPr>
      </p:pic>
      <p:pic>
        <p:nvPicPr>
          <p:cNvPr id="7" name="Content Placeholder 6"/>
          <p:cNvPicPr>
            <a:picLocks noGrp="1" noChangeAspect="1"/>
          </p:cNvPicPr>
          <p:nvPr>
            <p:ph sz="half" idx="2"/>
          </p:nvPr>
        </p:nvPicPr>
        <p:blipFill>
          <a:blip r:embed="rId4"/>
          <a:stretch>
            <a:fillRect/>
          </a:stretch>
        </p:blipFill>
        <p:spPr>
          <a:xfrm>
            <a:off x="2464084" y="3575957"/>
            <a:ext cx="2691305" cy="2850240"/>
          </a:xfrm>
          <a:prstGeom prst="rect">
            <a:avLst/>
          </a:prstGeom>
        </p:spPr>
      </p:pic>
      <p:pic>
        <p:nvPicPr>
          <p:cNvPr id="8" name="Picture 7"/>
          <p:cNvPicPr>
            <a:picLocks noChangeAspect="1"/>
          </p:cNvPicPr>
          <p:nvPr/>
        </p:nvPicPr>
        <p:blipFill>
          <a:blip r:embed="rId5"/>
          <a:stretch>
            <a:fillRect/>
          </a:stretch>
        </p:blipFill>
        <p:spPr>
          <a:xfrm>
            <a:off x="5449305" y="1690688"/>
            <a:ext cx="5904495" cy="4398849"/>
          </a:xfrm>
          <a:prstGeom prst="rect">
            <a:avLst/>
          </a:prstGeom>
        </p:spPr>
      </p:pic>
      <p:sp>
        <p:nvSpPr>
          <p:cNvPr id="9" name="TextBox 8"/>
          <p:cNvSpPr txBox="1"/>
          <p:nvPr/>
        </p:nvSpPr>
        <p:spPr>
          <a:xfrm>
            <a:off x="236114" y="6426197"/>
            <a:ext cx="1628972" cy="246221"/>
          </a:xfrm>
          <a:prstGeom prst="rect">
            <a:avLst/>
          </a:prstGeom>
          <a:noFill/>
        </p:spPr>
        <p:txBody>
          <a:bodyPr wrap="none" rtlCol="0">
            <a:spAutoFit/>
          </a:bodyPr>
          <a:lstStyle/>
          <a:p>
            <a:r>
              <a:rPr lang="en-US" sz="1000" dirty="0" err="1" smtClean="0"/>
              <a:t>Zomorrodi</a:t>
            </a:r>
            <a:r>
              <a:rPr lang="en-US" sz="1000" dirty="0" smtClean="0"/>
              <a:t> </a:t>
            </a:r>
            <a:r>
              <a:rPr lang="en-US" sz="1000" i="1" dirty="0" smtClean="0"/>
              <a:t>J </a:t>
            </a:r>
            <a:r>
              <a:rPr lang="en-US" sz="1000" i="1" dirty="0" err="1" smtClean="0"/>
              <a:t>Mol</a:t>
            </a:r>
            <a:r>
              <a:rPr lang="en-US" sz="1000" i="1" dirty="0" smtClean="0"/>
              <a:t> </a:t>
            </a:r>
            <a:r>
              <a:rPr lang="en-US" sz="1000" i="1" dirty="0" err="1" smtClean="0"/>
              <a:t>Biol</a:t>
            </a:r>
            <a:r>
              <a:rPr lang="en-US" sz="1000" i="1" dirty="0" smtClean="0"/>
              <a:t> </a:t>
            </a:r>
            <a:r>
              <a:rPr lang="en-US" sz="1000" dirty="0" smtClean="0"/>
              <a:t>(2016)</a:t>
            </a:r>
            <a:endParaRPr lang="en-US" sz="1000" dirty="0"/>
          </a:p>
        </p:txBody>
      </p:sp>
      <p:sp>
        <p:nvSpPr>
          <p:cNvPr id="10" name="TextBox 9"/>
          <p:cNvSpPr txBox="1"/>
          <p:nvPr/>
        </p:nvSpPr>
        <p:spPr>
          <a:xfrm>
            <a:off x="8817429" y="6426197"/>
            <a:ext cx="3167855" cy="246221"/>
          </a:xfrm>
          <a:prstGeom prst="rect">
            <a:avLst/>
          </a:prstGeom>
          <a:noFill/>
        </p:spPr>
        <p:txBody>
          <a:bodyPr wrap="none" rtlCol="0">
            <a:spAutoFit/>
          </a:bodyPr>
          <a:lstStyle/>
          <a:p>
            <a:r>
              <a:rPr lang="en-US" sz="1000" dirty="0" smtClean="0"/>
              <a:t>Amin </a:t>
            </a:r>
            <a:r>
              <a:rPr lang="en-US" sz="1000" i="1" dirty="0" smtClean="0"/>
              <a:t>Microbiology and Molecular Biology Reviews </a:t>
            </a:r>
            <a:r>
              <a:rPr lang="en-US" sz="1000" dirty="0" smtClean="0"/>
              <a:t>(2012)</a:t>
            </a:r>
            <a:endParaRPr lang="en-US" sz="1000" dirty="0"/>
          </a:p>
        </p:txBody>
      </p:sp>
    </p:spTree>
    <p:extLst>
      <p:ext uri="{BB962C8B-B14F-4D97-AF65-F5344CB8AC3E}">
        <p14:creationId xmlns:p14="http://schemas.microsoft.com/office/powerpoint/2010/main" val="1002812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Directions</a:t>
            </a:r>
            <a:endParaRPr lang="en-US" dirty="0"/>
          </a:p>
        </p:txBody>
      </p:sp>
      <p:pic>
        <p:nvPicPr>
          <p:cNvPr id="5" name="Picture 4"/>
          <p:cNvPicPr>
            <a:picLocks noChangeAspect="1"/>
          </p:cNvPicPr>
          <p:nvPr/>
        </p:nvPicPr>
        <p:blipFill>
          <a:blip r:embed="rId2"/>
          <a:stretch>
            <a:fillRect/>
          </a:stretch>
        </p:blipFill>
        <p:spPr>
          <a:xfrm>
            <a:off x="838200" y="3035449"/>
            <a:ext cx="5528733" cy="2931542"/>
          </a:xfrm>
          <a:prstGeom prst="rect">
            <a:avLst/>
          </a:prstGeom>
        </p:spPr>
      </p:pic>
      <p:pic>
        <p:nvPicPr>
          <p:cNvPr id="6" name="Picture 5"/>
          <p:cNvPicPr>
            <a:picLocks noChangeAspect="1"/>
          </p:cNvPicPr>
          <p:nvPr/>
        </p:nvPicPr>
        <p:blipFill>
          <a:blip r:embed="rId3"/>
          <a:stretch>
            <a:fillRect/>
          </a:stretch>
        </p:blipFill>
        <p:spPr>
          <a:xfrm>
            <a:off x="838200" y="1608688"/>
            <a:ext cx="5921587" cy="1236005"/>
          </a:xfrm>
          <a:prstGeom prst="rect">
            <a:avLst/>
          </a:prstGeom>
        </p:spPr>
      </p:pic>
      <p:pic>
        <p:nvPicPr>
          <p:cNvPr id="8" name="Picture 7"/>
          <p:cNvPicPr>
            <a:picLocks noChangeAspect="1"/>
          </p:cNvPicPr>
          <p:nvPr/>
        </p:nvPicPr>
        <p:blipFill>
          <a:blip r:embed="rId4"/>
          <a:stretch>
            <a:fillRect/>
          </a:stretch>
        </p:blipFill>
        <p:spPr>
          <a:xfrm>
            <a:off x="7550953" y="697653"/>
            <a:ext cx="3011681" cy="5458672"/>
          </a:xfrm>
          <a:prstGeom prst="rect">
            <a:avLst/>
          </a:prstGeom>
        </p:spPr>
      </p:pic>
      <p:sp>
        <p:nvSpPr>
          <p:cNvPr id="9" name="TextBox 8"/>
          <p:cNvSpPr txBox="1"/>
          <p:nvPr/>
        </p:nvSpPr>
        <p:spPr>
          <a:xfrm>
            <a:off x="179615" y="6449787"/>
            <a:ext cx="2071401" cy="246221"/>
          </a:xfrm>
          <a:prstGeom prst="rect">
            <a:avLst/>
          </a:prstGeom>
          <a:noFill/>
        </p:spPr>
        <p:txBody>
          <a:bodyPr wrap="none" rtlCol="0">
            <a:spAutoFit/>
          </a:bodyPr>
          <a:lstStyle/>
          <a:p>
            <a:r>
              <a:rPr lang="en-US" sz="1000" dirty="0" err="1" smtClean="0"/>
              <a:t>Magnusdottir</a:t>
            </a:r>
            <a:r>
              <a:rPr lang="en-US" sz="1000" dirty="0" smtClean="0"/>
              <a:t> </a:t>
            </a:r>
            <a:r>
              <a:rPr lang="en-US" sz="1000" i="1" dirty="0" smtClean="0"/>
              <a:t>Nature Biotech </a:t>
            </a:r>
            <a:r>
              <a:rPr lang="en-US" sz="1000" dirty="0" smtClean="0"/>
              <a:t>(2017)</a:t>
            </a:r>
            <a:endParaRPr lang="en-US" sz="1000" dirty="0"/>
          </a:p>
        </p:txBody>
      </p:sp>
    </p:spTree>
    <p:extLst>
      <p:ext uri="{BB962C8B-B14F-4D97-AF65-F5344CB8AC3E}">
        <p14:creationId xmlns:p14="http://schemas.microsoft.com/office/powerpoint/2010/main" val="1674356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models?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885" r="20197"/>
          <a:stretch/>
        </p:blipFill>
        <p:spPr>
          <a:xfrm>
            <a:off x="838200" y="2786667"/>
            <a:ext cx="2043131" cy="3213646"/>
          </a:xfrm>
          <a:prstGeom prst="rect">
            <a:avLst/>
          </a:prstGeom>
        </p:spPr>
      </p:pic>
      <p:pic>
        <p:nvPicPr>
          <p:cNvPr id="5" name="Picture 4"/>
          <p:cNvPicPr>
            <a:picLocks noChangeAspect="1"/>
          </p:cNvPicPr>
          <p:nvPr/>
        </p:nvPicPr>
        <p:blipFill>
          <a:blip r:embed="rId3"/>
          <a:stretch>
            <a:fillRect/>
          </a:stretch>
        </p:blipFill>
        <p:spPr>
          <a:xfrm>
            <a:off x="3266475" y="3020125"/>
            <a:ext cx="2922053" cy="2746731"/>
          </a:xfrm>
          <a:prstGeom prst="rect">
            <a:avLst/>
          </a:prstGeom>
        </p:spPr>
      </p:pic>
      <p:pic>
        <p:nvPicPr>
          <p:cNvPr id="6" name="Picture 5"/>
          <p:cNvPicPr>
            <a:picLocks noChangeAspect="1"/>
          </p:cNvPicPr>
          <p:nvPr/>
        </p:nvPicPr>
        <p:blipFill>
          <a:blip r:embed="rId4"/>
          <a:stretch>
            <a:fillRect/>
          </a:stretch>
        </p:blipFill>
        <p:spPr>
          <a:xfrm>
            <a:off x="6573673" y="3420127"/>
            <a:ext cx="4547559" cy="1946729"/>
          </a:xfrm>
          <a:prstGeom prst="rect">
            <a:avLst/>
          </a:prstGeom>
        </p:spPr>
      </p:pic>
      <p:sp>
        <p:nvSpPr>
          <p:cNvPr id="7" name="TextBox 6"/>
          <p:cNvSpPr txBox="1"/>
          <p:nvPr/>
        </p:nvSpPr>
        <p:spPr>
          <a:xfrm>
            <a:off x="838200" y="1497656"/>
            <a:ext cx="10740697" cy="954107"/>
          </a:xfrm>
          <a:prstGeom prst="rect">
            <a:avLst/>
          </a:prstGeom>
          <a:noFill/>
        </p:spPr>
        <p:txBody>
          <a:bodyPr wrap="none" rtlCol="0">
            <a:spAutoFit/>
          </a:bodyPr>
          <a:lstStyle/>
          <a:p>
            <a:pPr marL="457200" indent="-457200">
              <a:buFont typeface="Arial" charset="0"/>
              <a:buChar char="•"/>
            </a:pPr>
            <a:r>
              <a:rPr lang="en-US" sz="2800" dirty="0" smtClean="0"/>
              <a:t>Models are abstractions of natural systems or processes</a:t>
            </a:r>
          </a:p>
          <a:p>
            <a:pPr marL="914400" lvl="1" indent="-457200">
              <a:buFont typeface="Arial" charset="0"/>
              <a:buChar char="•"/>
            </a:pPr>
            <a:r>
              <a:rPr lang="en-US" sz="2800" dirty="0" smtClean="0"/>
              <a:t>Help us to understand concepts and define questions more clearly</a:t>
            </a:r>
            <a:endParaRPr lang="en-US" sz="2800" dirty="0"/>
          </a:p>
        </p:txBody>
      </p:sp>
    </p:spTree>
    <p:extLst>
      <p:ext uri="{BB962C8B-B14F-4D97-AF65-F5344CB8AC3E}">
        <p14:creationId xmlns:p14="http://schemas.microsoft.com/office/powerpoint/2010/main" val="134802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we use models?</a:t>
            </a:r>
            <a:br>
              <a:rPr lang="en-US" dirty="0" smtClean="0"/>
            </a:br>
            <a:endParaRPr lang="en-US" dirty="0"/>
          </a:p>
        </p:txBody>
      </p:sp>
      <p:pic>
        <p:nvPicPr>
          <p:cNvPr id="6" name="Content Placeholder 5"/>
          <p:cNvPicPr>
            <a:picLocks noGrp="1" noChangeAspect="1"/>
          </p:cNvPicPr>
          <p:nvPr>
            <p:ph idx="1"/>
          </p:nvPr>
        </p:nvPicPr>
        <p:blipFill>
          <a:blip r:embed="rId3"/>
          <a:stretch>
            <a:fillRect/>
          </a:stretch>
        </p:blipFill>
        <p:spPr>
          <a:xfrm>
            <a:off x="7648523" y="717973"/>
            <a:ext cx="3756764" cy="2769693"/>
          </a:xfrm>
          <a:prstGeom prst="rect">
            <a:avLst/>
          </a:prstGeom>
        </p:spPr>
      </p:pic>
      <p:pic>
        <p:nvPicPr>
          <p:cNvPr id="7" name="Picture 6"/>
          <p:cNvPicPr>
            <a:picLocks noChangeAspect="1"/>
          </p:cNvPicPr>
          <p:nvPr/>
        </p:nvPicPr>
        <p:blipFill>
          <a:blip r:embed="rId4"/>
          <a:stretch>
            <a:fillRect/>
          </a:stretch>
        </p:blipFill>
        <p:spPr>
          <a:xfrm>
            <a:off x="5547954" y="3487666"/>
            <a:ext cx="5811505" cy="2754689"/>
          </a:xfrm>
          <a:prstGeom prst="rect">
            <a:avLst/>
          </a:prstGeom>
        </p:spPr>
      </p:pic>
      <p:pic>
        <p:nvPicPr>
          <p:cNvPr id="12" name="Picture 11"/>
          <p:cNvPicPr>
            <a:picLocks noChangeAspect="1"/>
          </p:cNvPicPr>
          <p:nvPr/>
        </p:nvPicPr>
        <p:blipFill>
          <a:blip r:embed="rId5"/>
          <a:stretch>
            <a:fillRect/>
          </a:stretch>
        </p:blipFill>
        <p:spPr>
          <a:xfrm>
            <a:off x="5590139" y="1897887"/>
            <a:ext cx="1728760" cy="1589779"/>
          </a:xfrm>
          <a:prstGeom prst="rect">
            <a:avLst/>
          </a:prstGeom>
        </p:spPr>
      </p:pic>
      <p:pic>
        <p:nvPicPr>
          <p:cNvPr id="13" name="Picture 12"/>
          <p:cNvPicPr>
            <a:picLocks noChangeAspect="1"/>
          </p:cNvPicPr>
          <p:nvPr/>
        </p:nvPicPr>
        <p:blipFill>
          <a:blip r:embed="rId6"/>
          <a:stretch>
            <a:fillRect/>
          </a:stretch>
        </p:blipFill>
        <p:spPr>
          <a:xfrm>
            <a:off x="839788" y="1835573"/>
            <a:ext cx="4420727" cy="4446693"/>
          </a:xfrm>
          <a:prstGeom prst="rect">
            <a:avLst/>
          </a:prstGeom>
        </p:spPr>
      </p:pic>
      <p:sp>
        <p:nvSpPr>
          <p:cNvPr id="14" name="TextBox 13"/>
          <p:cNvSpPr txBox="1"/>
          <p:nvPr/>
        </p:nvSpPr>
        <p:spPr>
          <a:xfrm>
            <a:off x="11263773" y="6542567"/>
            <a:ext cx="651140" cy="230832"/>
          </a:xfrm>
          <a:prstGeom prst="rect">
            <a:avLst/>
          </a:prstGeom>
          <a:noFill/>
        </p:spPr>
        <p:txBody>
          <a:bodyPr wrap="none" rtlCol="0">
            <a:spAutoFit/>
          </a:bodyPr>
          <a:lstStyle/>
          <a:p>
            <a:r>
              <a:rPr lang="en-US" sz="900" dirty="0" smtClean="0"/>
              <a:t>IPCC 2007</a:t>
            </a:r>
            <a:endParaRPr lang="en-US" sz="900" dirty="0"/>
          </a:p>
        </p:txBody>
      </p:sp>
      <p:sp>
        <p:nvSpPr>
          <p:cNvPr id="15" name="TextBox 14"/>
          <p:cNvSpPr txBox="1"/>
          <p:nvPr/>
        </p:nvSpPr>
        <p:spPr>
          <a:xfrm>
            <a:off x="9958928" y="6334753"/>
            <a:ext cx="1955985" cy="230832"/>
          </a:xfrm>
          <a:prstGeom prst="rect">
            <a:avLst/>
          </a:prstGeom>
          <a:noFill/>
        </p:spPr>
        <p:txBody>
          <a:bodyPr wrap="none" rtlCol="0">
            <a:spAutoFit/>
          </a:bodyPr>
          <a:lstStyle/>
          <a:p>
            <a:r>
              <a:rPr lang="en-US" sz="900" dirty="0" err="1" smtClean="0"/>
              <a:t>Steinacher</a:t>
            </a:r>
            <a:r>
              <a:rPr lang="en-US" sz="900" dirty="0" smtClean="0"/>
              <a:t> </a:t>
            </a:r>
            <a:r>
              <a:rPr lang="en-US" sz="900" i="1" dirty="0" err="1" smtClean="0"/>
              <a:t>Biogeosciences</a:t>
            </a:r>
            <a:r>
              <a:rPr lang="en-US" sz="900" i="1" dirty="0" smtClean="0"/>
              <a:t> Disc </a:t>
            </a:r>
            <a:r>
              <a:rPr lang="en-US" sz="900" dirty="0" smtClean="0"/>
              <a:t>(2009)</a:t>
            </a:r>
            <a:endParaRPr lang="en-US" sz="900" dirty="0"/>
          </a:p>
        </p:txBody>
      </p:sp>
      <p:sp>
        <p:nvSpPr>
          <p:cNvPr id="16" name="TextBox 15"/>
          <p:cNvSpPr txBox="1"/>
          <p:nvPr/>
        </p:nvSpPr>
        <p:spPr>
          <a:xfrm>
            <a:off x="277586" y="6411762"/>
            <a:ext cx="1563248" cy="246221"/>
          </a:xfrm>
          <a:prstGeom prst="rect">
            <a:avLst/>
          </a:prstGeom>
          <a:noFill/>
        </p:spPr>
        <p:txBody>
          <a:bodyPr wrap="none" rtlCol="0">
            <a:spAutoFit/>
          </a:bodyPr>
          <a:lstStyle/>
          <a:p>
            <a:r>
              <a:rPr lang="en-US" sz="1000" dirty="0" smtClean="0"/>
              <a:t>Sung </a:t>
            </a:r>
            <a:r>
              <a:rPr lang="en-US" sz="1000" i="1" dirty="0" smtClean="0"/>
              <a:t>Nature </a:t>
            </a:r>
            <a:r>
              <a:rPr lang="en-US" sz="1000" i="1" dirty="0" err="1" smtClean="0"/>
              <a:t>Comm</a:t>
            </a:r>
            <a:r>
              <a:rPr lang="en-US" sz="1000" i="1" dirty="0" smtClean="0"/>
              <a:t> </a:t>
            </a:r>
            <a:r>
              <a:rPr lang="en-US" sz="1000" dirty="0" smtClean="0"/>
              <a:t>(2017)</a:t>
            </a:r>
            <a:endParaRPr lang="en-US" sz="1000" dirty="0"/>
          </a:p>
        </p:txBody>
      </p:sp>
    </p:spTree>
    <p:extLst>
      <p:ext uri="{BB962C8B-B14F-4D97-AF65-F5344CB8AC3E}">
        <p14:creationId xmlns:p14="http://schemas.microsoft.com/office/powerpoint/2010/main" val="507569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use models in MBGC?</a:t>
            </a:r>
            <a:endParaRPr lang="en-US" dirty="0"/>
          </a:p>
        </p:txBody>
      </p:sp>
      <p:pic>
        <p:nvPicPr>
          <p:cNvPr id="4" name="Content Placeholder 3"/>
          <p:cNvPicPr>
            <a:picLocks noGrp="1" noChangeAspect="1"/>
          </p:cNvPicPr>
          <p:nvPr>
            <p:ph idx="1"/>
          </p:nvPr>
        </p:nvPicPr>
        <p:blipFill>
          <a:blip r:embed="rId3"/>
          <a:stretch>
            <a:fillRect/>
          </a:stretch>
        </p:blipFill>
        <p:spPr>
          <a:xfrm>
            <a:off x="770466" y="1444490"/>
            <a:ext cx="7642014" cy="4891456"/>
          </a:xfrm>
          <a:prstGeom prst="rect">
            <a:avLst/>
          </a:prstGeom>
        </p:spPr>
      </p:pic>
    </p:spTree>
    <p:extLst>
      <p:ext uri="{BB962C8B-B14F-4D97-AF65-F5344CB8AC3E}">
        <p14:creationId xmlns:p14="http://schemas.microsoft.com/office/powerpoint/2010/main" val="891547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use models in microbiology?</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1" y="1653421"/>
            <a:ext cx="7594600" cy="4530315"/>
          </a:xfrm>
        </p:spPr>
      </p:pic>
      <p:pic>
        <p:nvPicPr>
          <p:cNvPr id="5" name="Picture 4"/>
          <p:cNvPicPr>
            <a:picLocks noChangeAspect="1"/>
          </p:cNvPicPr>
          <p:nvPr/>
        </p:nvPicPr>
        <p:blipFill rotWithShape="1">
          <a:blip r:embed="rId4"/>
          <a:srcRect l="6888" r="66945"/>
          <a:stretch/>
        </p:blipFill>
        <p:spPr>
          <a:xfrm>
            <a:off x="8747374" y="1650022"/>
            <a:ext cx="2258054" cy="4533714"/>
          </a:xfrm>
          <a:prstGeom prst="rect">
            <a:avLst/>
          </a:prstGeom>
        </p:spPr>
      </p:pic>
      <p:sp>
        <p:nvSpPr>
          <p:cNvPr id="6" name="TextBox 5"/>
          <p:cNvSpPr txBox="1"/>
          <p:nvPr/>
        </p:nvSpPr>
        <p:spPr>
          <a:xfrm>
            <a:off x="195942" y="6351814"/>
            <a:ext cx="567784" cy="246221"/>
          </a:xfrm>
          <a:prstGeom prst="rect">
            <a:avLst/>
          </a:prstGeom>
          <a:noFill/>
        </p:spPr>
        <p:txBody>
          <a:bodyPr wrap="none" rtlCol="0">
            <a:spAutoFit/>
          </a:bodyPr>
          <a:lstStyle/>
          <a:p>
            <a:r>
              <a:rPr lang="en-US" sz="1000" dirty="0" err="1" smtClean="0"/>
              <a:t>Kegg.jp</a:t>
            </a:r>
            <a:endParaRPr lang="en-US" sz="1000" dirty="0"/>
          </a:p>
        </p:txBody>
      </p:sp>
    </p:spTree>
    <p:extLst>
      <p:ext uri="{BB962C8B-B14F-4D97-AF65-F5344CB8AC3E}">
        <p14:creationId xmlns:p14="http://schemas.microsoft.com/office/powerpoint/2010/main" val="1884726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we doing when we say we’re “modeling”?</a:t>
            </a:r>
            <a:endParaRPr lang="en-US" dirty="0"/>
          </a:p>
        </p:txBody>
      </p:sp>
      <p:sp>
        <p:nvSpPr>
          <p:cNvPr id="11" name="Text Placeholder 10"/>
          <p:cNvSpPr>
            <a:spLocks noGrp="1"/>
          </p:cNvSpPr>
          <p:nvPr>
            <p:ph type="body" idx="1"/>
          </p:nvPr>
        </p:nvSpPr>
        <p:spPr/>
        <p:txBody>
          <a:bodyPr/>
          <a:lstStyle/>
          <a:p>
            <a:r>
              <a:rPr lang="en-US" dirty="0" smtClean="0"/>
              <a:t>“Make” a model</a:t>
            </a:r>
            <a:endParaRPr lang="en-US" dirty="0"/>
          </a:p>
        </p:txBody>
      </p:sp>
      <p:sp>
        <p:nvSpPr>
          <p:cNvPr id="12" name="Text Placeholder 11"/>
          <p:cNvSpPr>
            <a:spLocks noGrp="1"/>
          </p:cNvSpPr>
          <p:nvPr>
            <p:ph type="body" sz="quarter" idx="3"/>
          </p:nvPr>
        </p:nvSpPr>
        <p:spPr/>
        <p:txBody>
          <a:bodyPr/>
          <a:lstStyle/>
          <a:p>
            <a:r>
              <a:rPr lang="en-US" dirty="0" smtClean="0"/>
              <a:t>”Use” a model</a:t>
            </a:r>
            <a:endParaRPr lang="en-US" dirty="0"/>
          </a:p>
        </p:txBody>
      </p:sp>
      <p:pic>
        <p:nvPicPr>
          <p:cNvPr id="17" name="Content Placeholder 16"/>
          <p:cNvPicPr>
            <a:picLocks noGrp="1" noChangeAspect="1"/>
          </p:cNvPicPr>
          <p:nvPr>
            <p:ph sz="quarter" idx="4"/>
          </p:nvPr>
        </p:nvPicPr>
        <p:blipFill>
          <a:blip r:embed="rId3"/>
          <a:stretch>
            <a:fillRect/>
          </a:stretch>
        </p:blipFill>
        <p:spPr>
          <a:xfrm>
            <a:off x="7563066" y="2505075"/>
            <a:ext cx="2401456" cy="3684588"/>
          </a:xfrm>
          <a:prstGeom prst="rect">
            <a:avLst/>
          </a:prstGeom>
        </p:spPr>
      </p:pic>
      <p:pic>
        <p:nvPicPr>
          <p:cNvPr id="16" name="Content Placeholder 15"/>
          <p:cNvPicPr>
            <a:picLocks noGrp="1" noChangeAspect="1"/>
          </p:cNvPicPr>
          <p:nvPr>
            <p:ph sz="half" idx="2"/>
          </p:nvPr>
        </p:nvPicPr>
        <p:blipFill>
          <a:blip r:embed="rId4"/>
          <a:stretch>
            <a:fillRect/>
          </a:stretch>
        </p:blipFill>
        <p:spPr>
          <a:xfrm>
            <a:off x="1619518" y="2505075"/>
            <a:ext cx="3598326" cy="3684588"/>
          </a:xfrm>
          <a:prstGeom prst="rect">
            <a:avLst/>
          </a:prstGeom>
        </p:spPr>
      </p:pic>
      <p:sp>
        <p:nvSpPr>
          <p:cNvPr id="18" name="TextBox 17"/>
          <p:cNvSpPr txBox="1"/>
          <p:nvPr/>
        </p:nvSpPr>
        <p:spPr>
          <a:xfrm>
            <a:off x="359229" y="6400800"/>
            <a:ext cx="1779654" cy="246221"/>
          </a:xfrm>
          <a:prstGeom prst="rect">
            <a:avLst/>
          </a:prstGeom>
          <a:noFill/>
        </p:spPr>
        <p:txBody>
          <a:bodyPr wrap="none" rtlCol="0">
            <a:spAutoFit/>
          </a:bodyPr>
          <a:lstStyle/>
          <a:p>
            <a:r>
              <a:rPr lang="en-US" sz="1000" dirty="0" err="1" smtClean="0"/>
              <a:t>Fondi</a:t>
            </a:r>
            <a:r>
              <a:rPr lang="en-US" sz="1000" dirty="0" smtClean="0"/>
              <a:t> </a:t>
            </a:r>
            <a:r>
              <a:rPr lang="en-US" sz="1000" i="1" dirty="0" smtClean="0"/>
              <a:t>Marine Genomics </a:t>
            </a:r>
            <a:r>
              <a:rPr lang="en-US" sz="1000" dirty="0" smtClean="0"/>
              <a:t>(2017)</a:t>
            </a:r>
            <a:endParaRPr lang="en-US" sz="1000" dirty="0"/>
          </a:p>
        </p:txBody>
      </p:sp>
    </p:spTree>
    <p:extLst>
      <p:ext uri="{BB962C8B-B14F-4D97-AF65-F5344CB8AC3E}">
        <p14:creationId xmlns:p14="http://schemas.microsoft.com/office/powerpoint/2010/main" val="951405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we doing when we say we’re “modeling”?</a:t>
            </a:r>
            <a:endParaRPr lang="en-US" dirty="0"/>
          </a:p>
        </p:txBody>
      </p:sp>
      <p:pic>
        <p:nvPicPr>
          <p:cNvPr id="4" name="Picture 3"/>
          <p:cNvPicPr>
            <a:picLocks noChangeAspect="1"/>
          </p:cNvPicPr>
          <p:nvPr/>
        </p:nvPicPr>
        <p:blipFill>
          <a:blip r:embed="rId3"/>
          <a:stretch>
            <a:fillRect/>
          </a:stretch>
        </p:blipFill>
        <p:spPr>
          <a:xfrm>
            <a:off x="1327573" y="1908725"/>
            <a:ext cx="9536854" cy="4522555"/>
          </a:xfrm>
          <a:prstGeom prst="rect">
            <a:avLst/>
          </a:prstGeom>
        </p:spPr>
      </p:pic>
      <p:sp>
        <p:nvSpPr>
          <p:cNvPr id="5" name="TextBox 4"/>
          <p:cNvSpPr txBox="1"/>
          <p:nvPr/>
        </p:nvSpPr>
        <p:spPr>
          <a:xfrm>
            <a:off x="326571" y="6482443"/>
            <a:ext cx="1885453" cy="246221"/>
          </a:xfrm>
          <a:prstGeom prst="rect">
            <a:avLst/>
          </a:prstGeom>
          <a:noFill/>
        </p:spPr>
        <p:txBody>
          <a:bodyPr wrap="none" rtlCol="0">
            <a:spAutoFit/>
          </a:bodyPr>
          <a:lstStyle/>
          <a:p>
            <a:r>
              <a:rPr lang="en-US" sz="1000" dirty="0" err="1" smtClean="0"/>
              <a:t>Angermueller</a:t>
            </a:r>
            <a:r>
              <a:rPr lang="en-US" sz="1000" dirty="0" smtClean="0"/>
              <a:t> </a:t>
            </a:r>
            <a:r>
              <a:rPr lang="en-US" sz="1000" i="1" dirty="0" err="1" smtClean="0"/>
              <a:t>Mol</a:t>
            </a:r>
            <a:r>
              <a:rPr lang="en-US" sz="1000" i="1" dirty="0" smtClean="0"/>
              <a:t> Sys Bio </a:t>
            </a:r>
            <a:r>
              <a:rPr lang="en-US" sz="1000" dirty="0" smtClean="0"/>
              <a:t>(2016)</a:t>
            </a:r>
            <a:endParaRPr lang="en-US" sz="1000" dirty="0"/>
          </a:p>
        </p:txBody>
      </p:sp>
    </p:spTree>
    <p:extLst>
      <p:ext uri="{BB962C8B-B14F-4D97-AF65-F5344CB8AC3E}">
        <p14:creationId xmlns:p14="http://schemas.microsoft.com/office/powerpoint/2010/main" val="1241417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are they different?</a:t>
            </a:r>
            <a:endParaRPr lang="en-US" dirty="0"/>
          </a:p>
        </p:txBody>
      </p:sp>
      <p:sp>
        <p:nvSpPr>
          <p:cNvPr id="4" name="Text Placeholder 3"/>
          <p:cNvSpPr>
            <a:spLocks noGrp="1"/>
          </p:cNvSpPr>
          <p:nvPr>
            <p:ph type="body" idx="1"/>
          </p:nvPr>
        </p:nvSpPr>
        <p:spPr/>
        <p:txBody>
          <a:bodyPr/>
          <a:lstStyle/>
          <a:p>
            <a:r>
              <a:rPr lang="en-US" dirty="0" smtClean="0"/>
              <a:t>Ecological Models</a:t>
            </a:r>
            <a:endParaRPr lang="en-US" dirty="0"/>
          </a:p>
        </p:txBody>
      </p:sp>
      <p:pic>
        <p:nvPicPr>
          <p:cNvPr id="12" name="Content Placeholder 11"/>
          <p:cNvPicPr>
            <a:picLocks noGrp="1" noChangeAspect="1"/>
          </p:cNvPicPr>
          <p:nvPr>
            <p:ph sz="half" idx="2"/>
          </p:nvPr>
        </p:nvPicPr>
        <p:blipFill>
          <a:blip r:embed="rId3"/>
          <a:stretch>
            <a:fillRect/>
          </a:stretch>
        </p:blipFill>
        <p:spPr>
          <a:xfrm>
            <a:off x="1192576" y="2505075"/>
            <a:ext cx="4452210" cy="3684588"/>
          </a:xfrm>
          <a:prstGeom prst="rect">
            <a:avLst/>
          </a:prstGeom>
        </p:spPr>
      </p:pic>
      <p:sp>
        <p:nvSpPr>
          <p:cNvPr id="6" name="Text Placeholder 5"/>
          <p:cNvSpPr>
            <a:spLocks noGrp="1"/>
          </p:cNvSpPr>
          <p:nvPr>
            <p:ph type="body" sz="quarter" idx="3"/>
          </p:nvPr>
        </p:nvSpPr>
        <p:spPr/>
        <p:txBody>
          <a:bodyPr/>
          <a:lstStyle/>
          <a:p>
            <a:r>
              <a:rPr lang="en-US" dirty="0" smtClean="0"/>
              <a:t>Microbial Models</a:t>
            </a:r>
            <a:endParaRPr lang="en-US" dirty="0"/>
          </a:p>
        </p:txBody>
      </p:sp>
      <p:pic>
        <p:nvPicPr>
          <p:cNvPr id="11" name="Content Placeholder 10"/>
          <p:cNvPicPr>
            <a:picLocks noGrp="1" noChangeAspect="1"/>
          </p:cNvPicPr>
          <p:nvPr>
            <p:ph sz="quarter" idx="4"/>
          </p:nvPr>
        </p:nvPicPr>
        <p:blipFill>
          <a:blip r:embed="rId4"/>
          <a:stretch>
            <a:fillRect/>
          </a:stretch>
        </p:blipFill>
        <p:spPr>
          <a:xfrm>
            <a:off x="6807994" y="2601119"/>
            <a:ext cx="3911600" cy="3492500"/>
          </a:xfrm>
          <a:prstGeom prst="rect">
            <a:avLst/>
          </a:prstGeom>
        </p:spPr>
      </p:pic>
      <p:sp>
        <p:nvSpPr>
          <p:cNvPr id="13" name="TextBox 12"/>
          <p:cNvSpPr txBox="1"/>
          <p:nvPr/>
        </p:nvSpPr>
        <p:spPr>
          <a:xfrm>
            <a:off x="0" y="6488668"/>
            <a:ext cx="2840842" cy="246221"/>
          </a:xfrm>
          <a:prstGeom prst="rect">
            <a:avLst/>
          </a:prstGeom>
          <a:noFill/>
        </p:spPr>
        <p:txBody>
          <a:bodyPr wrap="none" rtlCol="0">
            <a:spAutoFit/>
          </a:bodyPr>
          <a:lstStyle/>
          <a:p>
            <a:r>
              <a:rPr lang="en-US" sz="1000" dirty="0" smtClean="0"/>
              <a:t>https://</a:t>
            </a:r>
            <a:r>
              <a:rPr lang="en-US" sz="1000" dirty="0" err="1" smtClean="0"/>
              <a:t>www.geomar.de</a:t>
            </a:r>
            <a:r>
              <a:rPr lang="en-US" sz="1000" dirty="0" smtClean="0"/>
              <a:t>/</a:t>
            </a:r>
            <a:r>
              <a:rPr lang="en-US" sz="1000" dirty="0" err="1" smtClean="0"/>
              <a:t>en</a:t>
            </a:r>
            <a:r>
              <a:rPr lang="en-US" sz="1000" dirty="0" smtClean="0"/>
              <a:t>/research/fb2/fb2-bm/</a:t>
            </a:r>
            <a:endParaRPr lang="en-US" sz="1000" dirty="0"/>
          </a:p>
        </p:txBody>
      </p:sp>
      <p:sp>
        <p:nvSpPr>
          <p:cNvPr id="14" name="TextBox 13"/>
          <p:cNvSpPr txBox="1"/>
          <p:nvPr/>
        </p:nvSpPr>
        <p:spPr>
          <a:xfrm>
            <a:off x="10417629" y="6488667"/>
            <a:ext cx="1601721" cy="246221"/>
          </a:xfrm>
          <a:prstGeom prst="rect">
            <a:avLst/>
          </a:prstGeom>
          <a:noFill/>
        </p:spPr>
        <p:txBody>
          <a:bodyPr wrap="none" rtlCol="0">
            <a:spAutoFit/>
          </a:bodyPr>
          <a:lstStyle/>
          <a:p>
            <a:r>
              <a:rPr lang="en-US" sz="1000" dirty="0" smtClean="0"/>
              <a:t>Orth </a:t>
            </a:r>
            <a:r>
              <a:rPr lang="en-US" sz="1000" i="1" dirty="0" smtClean="0"/>
              <a:t>Nature Biotech </a:t>
            </a:r>
            <a:r>
              <a:rPr lang="en-US" sz="1000" dirty="0" smtClean="0"/>
              <a:t>(2010)</a:t>
            </a:r>
            <a:endParaRPr lang="en-US" sz="1000" dirty="0"/>
          </a:p>
        </p:txBody>
      </p:sp>
    </p:spTree>
    <p:extLst>
      <p:ext uri="{BB962C8B-B14F-4D97-AF65-F5344CB8AC3E}">
        <p14:creationId xmlns:p14="http://schemas.microsoft.com/office/powerpoint/2010/main" val="1070962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don’t they play nice together?</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1690688"/>
            <a:ext cx="9122558" cy="3763055"/>
          </a:xfrm>
          <a:prstGeom prst="rect">
            <a:avLst/>
          </a:prstGeom>
        </p:spPr>
      </p:pic>
      <p:pic>
        <p:nvPicPr>
          <p:cNvPr id="4" name="Content Placeholder 3"/>
          <p:cNvPicPr>
            <a:picLocks noGrp="1" noChangeAspect="1"/>
          </p:cNvPicPr>
          <p:nvPr>
            <p:ph idx="1"/>
          </p:nvPr>
        </p:nvPicPr>
        <p:blipFill>
          <a:blip r:embed="rId3"/>
          <a:stretch>
            <a:fillRect/>
          </a:stretch>
        </p:blipFill>
        <p:spPr>
          <a:xfrm>
            <a:off x="7364186" y="3207273"/>
            <a:ext cx="3989614" cy="3239793"/>
          </a:xfrm>
          <a:prstGeom prst="rect">
            <a:avLst/>
          </a:prstGeom>
        </p:spPr>
      </p:pic>
      <p:sp>
        <p:nvSpPr>
          <p:cNvPr id="6" name="TextBox 5"/>
          <p:cNvSpPr txBox="1"/>
          <p:nvPr/>
        </p:nvSpPr>
        <p:spPr>
          <a:xfrm>
            <a:off x="144741" y="6447066"/>
            <a:ext cx="1386918" cy="246221"/>
          </a:xfrm>
          <a:prstGeom prst="rect">
            <a:avLst/>
          </a:prstGeom>
          <a:noFill/>
        </p:spPr>
        <p:txBody>
          <a:bodyPr wrap="none" rtlCol="0">
            <a:spAutoFit/>
          </a:bodyPr>
          <a:lstStyle/>
          <a:p>
            <a:r>
              <a:rPr lang="en-US" sz="1000" dirty="0" smtClean="0"/>
              <a:t>Worden </a:t>
            </a:r>
            <a:r>
              <a:rPr lang="en-US" sz="1000" i="1" dirty="0" smtClean="0"/>
              <a:t>Science </a:t>
            </a:r>
            <a:r>
              <a:rPr lang="en-US" sz="1000" dirty="0" smtClean="0"/>
              <a:t>(2015)</a:t>
            </a:r>
            <a:endParaRPr lang="en-US" sz="1000" dirty="0"/>
          </a:p>
        </p:txBody>
      </p:sp>
      <p:sp>
        <p:nvSpPr>
          <p:cNvPr id="7" name="TextBox 6"/>
          <p:cNvSpPr txBox="1"/>
          <p:nvPr/>
        </p:nvSpPr>
        <p:spPr>
          <a:xfrm>
            <a:off x="9944100" y="6533085"/>
            <a:ext cx="2127505" cy="246221"/>
          </a:xfrm>
          <a:prstGeom prst="rect">
            <a:avLst/>
          </a:prstGeom>
          <a:noFill/>
        </p:spPr>
        <p:txBody>
          <a:bodyPr wrap="none" rtlCol="0">
            <a:spAutoFit/>
          </a:bodyPr>
          <a:lstStyle/>
          <a:p>
            <a:r>
              <a:rPr lang="en-US" sz="1000" dirty="0" smtClean="0"/>
              <a:t>Follows </a:t>
            </a:r>
            <a:r>
              <a:rPr lang="en-US" sz="1000" i="1" dirty="0" smtClean="0"/>
              <a:t>Annual Rev Marine </a:t>
            </a:r>
            <a:r>
              <a:rPr lang="en-US" sz="1000" i="1" dirty="0" err="1" smtClean="0"/>
              <a:t>Sci</a:t>
            </a:r>
            <a:r>
              <a:rPr lang="en-US" sz="1000" i="1" dirty="0" smtClean="0"/>
              <a:t> </a:t>
            </a:r>
            <a:r>
              <a:rPr lang="en-US" sz="1000" dirty="0" smtClean="0"/>
              <a:t>(2011)</a:t>
            </a:r>
            <a:endParaRPr lang="en-US" sz="1000" dirty="0"/>
          </a:p>
        </p:txBody>
      </p:sp>
    </p:spTree>
    <p:extLst>
      <p:ext uri="{BB962C8B-B14F-4D97-AF65-F5344CB8AC3E}">
        <p14:creationId xmlns:p14="http://schemas.microsoft.com/office/powerpoint/2010/main" val="21233990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TotalTime>
  <Words>544</Words>
  <Application>Microsoft Macintosh PowerPoint</Application>
  <PresentationFormat>Widescreen</PresentationFormat>
  <Paragraphs>101</Paragraphs>
  <Slides>19</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Calibri</vt:lpstr>
      <vt:lpstr>Calibri Light</vt:lpstr>
      <vt:lpstr>Arial</vt:lpstr>
      <vt:lpstr>Office Theme</vt:lpstr>
      <vt:lpstr>Integrating across scales: biogeochemical and metabolic models  </vt:lpstr>
      <vt:lpstr>What are models?</vt:lpstr>
      <vt:lpstr>Why do we use models? </vt:lpstr>
      <vt:lpstr>How do we use models in MBGC?</vt:lpstr>
      <vt:lpstr>How do we use models in microbiology?</vt:lpstr>
      <vt:lpstr>What are we doing when we say we’re “modeling”?</vt:lpstr>
      <vt:lpstr>What are we doing when we say we’re “modeling”?</vt:lpstr>
      <vt:lpstr>How are they different?</vt:lpstr>
      <vt:lpstr>Why don’t they play nice together?</vt:lpstr>
      <vt:lpstr>But why would we want them to play nice together?</vt:lpstr>
      <vt:lpstr>Bioremediation</vt:lpstr>
      <vt:lpstr>Polychlorinated Biphenyls</vt:lpstr>
      <vt:lpstr>P. putida PCB degradation</vt:lpstr>
      <vt:lpstr>Big Picture</vt:lpstr>
      <vt:lpstr>What they did</vt:lpstr>
      <vt:lpstr>Were they successful?</vt:lpstr>
      <vt:lpstr>Marine microbe community structure</vt:lpstr>
      <vt:lpstr>Modeling Communities</vt:lpstr>
      <vt:lpstr>Future Directions</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31</cp:revision>
  <dcterms:created xsi:type="dcterms:W3CDTF">2018-04-25T22:25:34Z</dcterms:created>
  <dcterms:modified xsi:type="dcterms:W3CDTF">2018-04-26T03:55:19Z</dcterms:modified>
</cp:coreProperties>
</file>